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712" r:id="rId3"/>
    <p:sldId id="371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EEFEF-183F-9A43-BD7F-6005DE8351F3}" v="30" dt="2025-02-05T23:54:14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88296-D04C-7945-9BC6-15DB9B1FD56E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9B208-D1CD-B84E-B50D-279ADE1E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AC78C-446A-15C4-7E08-40B23F265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F2419-5510-0A62-86CD-988CBDCD4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376A8-11E1-4096-0A55-14F5D3BD8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flow ecology curve to evaluate a set of targets to figure out a site’s potential to meet certain conditions</a:t>
            </a:r>
          </a:p>
          <a:p>
            <a:endParaRPr lang="en-US" dirty="0"/>
          </a:p>
          <a:p>
            <a:r>
              <a:rPr lang="en-US" dirty="0"/>
              <a:t>This is a flow ecology curve, we have the </a:t>
            </a:r>
            <a:r>
              <a:rPr lang="en-US" dirty="0" err="1"/>
              <a:t>csci</a:t>
            </a:r>
            <a:r>
              <a:rPr lang="en-US" dirty="0"/>
              <a:t> score on the y and the change in flow metric (from reference conditions to current </a:t>
            </a:r>
            <a:r>
              <a:rPr lang="en-US" dirty="0" err="1"/>
              <a:t>condtions</a:t>
            </a:r>
            <a:r>
              <a:rPr lang="en-US" dirty="0"/>
              <a:t>, our measure of alteration) </a:t>
            </a:r>
          </a:p>
          <a:p>
            <a:endParaRPr lang="en-US" dirty="0"/>
          </a:p>
          <a:p>
            <a:r>
              <a:rPr lang="en-US" dirty="0"/>
              <a:t>on the x. this is summer baseflow which is modelled flow data. </a:t>
            </a:r>
          </a:p>
          <a:p>
            <a:endParaRPr lang="en-US" dirty="0"/>
          </a:p>
          <a:p>
            <a:r>
              <a:rPr lang="en-US" dirty="0"/>
              <a:t>This dot is a site, so we can evaluate this site to find the best conditions it could meet</a:t>
            </a:r>
          </a:p>
          <a:p>
            <a:endParaRPr lang="en-US" dirty="0"/>
          </a:p>
          <a:p>
            <a:r>
              <a:rPr lang="en-US" dirty="0"/>
              <a:t>First we see how far it needs to go to meet reference conditions. So the 0.79 is up here, here is the change in flow </a:t>
            </a:r>
            <a:r>
              <a:rPr lang="en-US" dirty="0" err="1"/>
              <a:t>assocated</a:t>
            </a:r>
            <a:r>
              <a:rPr lang="en-US" dirty="0"/>
              <a:t> with it, </a:t>
            </a:r>
          </a:p>
          <a:p>
            <a:endParaRPr lang="en-US" dirty="0"/>
          </a:p>
          <a:p>
            <a:r>
              <a:rPr lang="en-US" dirty="0"/>
              <a:t> so we would need to reduce the flow by this much to get to that score</a:t>
            </a:r>
          </a:p>
          <a:p>
            <a:endParaRPr lang="en-US" dirty="0"/>
          </a:p>
          <a:p>
            <a:r>
              <a:rPr lang="en-US" dirty="0"/>
              <a:t>We can then look at the best observed target, which is here so we need this much change in flow to improve the </a:t>
            </a:r>
            <a:r>
              <a:rPr lang="en-US" dirty="0" err="1"/>
              <a:t>csci</a:t>
            </a:r>
            <a:r>
              <a:rPr lang="en-US" dirty="0"/>
              <a:t> enough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can also look at a incremental increase by 0.1, this 0.1 is arbitrary but is sufficient improvement over what we would expect in terms of variability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E3A6C-AB6C-8789-4819-57DE6928E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A3452-7F21-D047-8C88-2A70031B1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E730-0DB8-A1F2-0A0F-C7CC8190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5EC6C-44AA-E239-3B21-E23A6D8FB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13A05-9467-2F40-0B09-7EA395DCC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flow ecology curve to evaluate a set of targets to figure out a site’s potential to meet certain conditions</a:t>
            </a:r>
          </a:p>
          <a:p>
            <a:endParaRPr lang="en-US" dirty="0"/>
          </a:p>
          <a:p>
            <a:r>
              <a:rPr lang="en-US" dirty="0"/>
              <a:t>This is a flow ecology curve, we have the </a:t>
            </a:r>
            <a:r>
              <a:rPr lang="en-US" dirty="0" err="1"/>
              <a:t>csci</a:t>
            </a:r>
            <a:r>
              <a:rPr lang="en-US" dirty="0"/>
              <a:t> score on the y and the change in flow metric (from reference conditions to current </a:t>
            </a:r>
            <a:r>
              <a:rPr lang="en-US" dirty="0" err="1"/>
              <a:t>condtions</a:t>
            </a:r>
            <a:r>
              <a:rPr lang="en-US" dirty="0"/>
              <a:t>, our measure of alteration) </a:t>
            </a:r>
          </a:p>
          <a:p>
            <a:endParaRPr lang="en-US" dirty="0"/>
          </a:p>
          <a:p>
            <a:r>
              <a:rPr lang="en-US" dirty="0"/>
              <a:t>on the x. this is summer baseflow which is modelled flow data. </a:t>
            </a:r>
          </a:p>
          <a:p>
            <a:endParaRPr lang="en-US" dirty="0"/>
          </a:p>
          <a:p>
            <a:r>
              <a:rPr lang="en-US" dirty="0"/>
              <a:t>This dot is a site, so we can evaluate this site to find the best conditions it could meet</a:t>
            </a:r>
          </a:p>
          <a:p>
            <a:endParaRPr lang="en-US" dirty="0"/>
          </a:p>
          <a:p>
            <a:r>
              <a:rPr lang="en-US" dirty="0"/>
              <a:t>First we see how far it needs to go to meet reference conditions. So the 0.79 is up here, here is the change in flow </a:t>
            </a:r>
            <a:r>
              <a:rPr lang="en-US" dirty="0" err="1"/>
              <a:t>assocated</a:t>
            </a:r>
            <a:r>
              <a:rPr lang="en-US" dirty="0"/>
              <a:t> with it, </a:t>
            </a:r>
          </a:p>
          <a:p>
            <a:endParaRPr lang="en-US" dirty="0"/>
          </a:p>
          <a:p>
            <a:r>
              <a:rPr lang="en-US" dirty="0"/>
              <a:t> so we would need to reduce the flow by this much to get to that score</a:t>
            </a:r>
          </a:p>
          <a:p>
            <a:endParaRPr lang="en-US" dirty="0"/>
          </a:p>
          <a:p>
            <a:r>
              <a:rPr lang="en-US" dirty="0"/>
              <a:t>We can then look at the best observed target, which is here so we need this much change in flow to improve the </a:t>
            </a:r>
            <a:r>
              <a:rPr lang="en-US" dirty="0" err="1"/>
              <a:t>csci</a:t>
            </a:r>
            <a:r>
              <a:rPr lang="en-US" dirty="0"/>
              <a:t> enough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can also look at a incremental increase by 0.1, this 0.1 is arbitrary but is sufficient improvement over what we would expect in terms of variability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E858E-31A5-F3A2-2C4F-957E28619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A3452-7F21-D047-8C88-2A70031B1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E4B8-0876-0897-E432-D6548FC3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B558-4D24-1545-D67A-BF3FB1AF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8E0B-EA60-1BC0-64C5-B181633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6583-D17B-9C31-9E58-860723E5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A2A2-CD3A-D12B-EB0B-92FA357A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9FB8-A316-A028-F8F6-B6ED0AB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E0B86-00D1-363F-01EE-53F620BB1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4A7D-467D-6E6D-6BF1-F3ED5B92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4A52-5401-60BE-9511-F0916C33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7E4A-C979-FC6C-6DD5-3D631226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0B74F-107F-146D-4E1D-9BA73E495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C692B-9206-CC01-9688-0897A1A6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DD5F-8424-1B7E-0E7E-0B6405B5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30DC-7D42-02B9-B2F4-6A455827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B9AA-5EFC-B36D-B483-ED57FE1F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2909-BF33-0443-9338-BB7660A9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A05D-B107-A20F-A83B-C6997D7E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9A67-17A3-F732-7E1B-1E5B8693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D693-188B-81D2-8AE6-AACCE6BC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186E-C1D1-3AE7-E0D1-BEBDAFEF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334B-1F7A-58BF-4D10-0E5C2198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EF589-B340-C843-52AA-6C697D60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C15E-9D50-1E04-48BB-ECCA8449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D306-51A8-6C15-46CE-2E166063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E91D-8CB2-457F-47A0-4509374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84AA-B52E-2EA3-78B2-3DE1E9C2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AE81-1D43-56B7-A227-D7E617283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5D81C-20B2-F376-393D-2C923944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34BF-C4B3-02DE-BE9E-3AC5C438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9830-E464-F95D-5BD4-8D0F185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90B3-423C-5D66-CEA3-40FAB7EF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9C64-A952-66F7-E527-1F6E841B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F895-AC70-CE7B-4688-F71E4DC8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7ECD-C433-4A27-F47D-A3B375FC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D6683-AD0F-4207-03B0-33E698BB7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6ACDE-8550-820A-B908-673FDC0B5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33D63-88DB-63A7-521F-94155076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BF541-C710-2102-631A-E10FC39A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5CDFD-7C39-8DF9-6EED-60ECA3A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8E3-398E-F4AD-7E6F-6C8292B2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AC38C-08F1-C102-4CEB-69B3F750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81BE-3088-9B6D-871C-E0784E4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64A9D-67BA-EB25-1C31-42F3BA06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02C31-6F04-BB37-7A39-3521C06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8F1AC-146F-EB5E-38E9-ABCC6A56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C16FC-35D0-2F97-40A4-5D0BCEEE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A5A0-8320-0154-2A13-F97F74BC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37C4-92BB-9F1F-E79B-10D5EA4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7E085-78D8-F017-4219-B7E336197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09807-6FB1-CAC6-B1B9-45D55D60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1033-821D-3D54-B644-D9191E24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17B4-D033-3D94-50DA-35F7463A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E4CB-2C60-C88E-6252-86CBFA51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A4701-BEA4-73AC-FB7C-7A2350CD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5AAEF-87D0-F5D6-BDCF-0AC84F64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6E11-EE2F-0F6E-B4AE-24AA54A7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0AD3-4FE2-05BA-CE56-B05B59F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535D-FB63-BFB0-D161-3278976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D3755-108E-143C-50A6-9F03D109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D5E3-98FB-CBA2-5127-D4475723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A988-8675-06A8-47C9-EF4AE32B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3D8A4-AAC3-604B-AC14-CEFE577F9488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16F1-0C1E-173A-F898-2C6B9752F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0248-C4D0-8CBF-795D-023967317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3CC36-E9AF-BA4A-A787-12A7C919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8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395-BBB0-74EE-11F0-27963DD38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47567-0BC0-1206-DD13-1BCCB99BF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2AEF-3727-0547-F238-0780D129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8BD9E8-CD6A-83F0-4826-5B7503BA8436}"/>
              </a:ext>
            </a:extLst>
          </p:cNvPr>
          <p:cNvGrpSpPr/>
          <p:nvPr/>
        </p:nvGrpSpPr>
        <p:grpSpPr>
          <a:xfrm>
            <a:off x="2356825" y="1033888"/>
            <a:ext cx="6649205" cy="4476233"/>
            <a:chOff x="2576148" y="1966293"/>
            <a:chExt cx="6854802" cy="4618954"/>
          </a:xfrm>
        </p:grpSpPr>
        <p:pic>
          <p:nvPicPr>
            <p:cNvPr id="5" name="Picture 4" descr="A graph of a graph&#10;&#10;Description automatically generated">
              <a:extLst>
                <a:ext uri="{FF2B5EF4-FFF2-40B4-BE49-F238E27FC236}">
                  <a16:creationId xmlns:a16="http://schemas.microsoft.com/office/drawing/2014/main" id="{3F6C9233-4648-F307-735B-A7C8B394C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1048" y="1966293"/>
              <a:ext cx="6669902" cy="4452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87357-C720-97B5-B821-C977669365E8}"/>
                </a:ext>
              </a:extLst>
            </p:cNvPr>
            <p:cNvSpPr/>
            <p:nvPr/>
          </p:nvSpPr>
          <p:spPr>
            <a:xfrm>
              <a:off x="3113903" y="6190734"/>
              <a:ext cx="6317047" cy="394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Dry Season Baseflow (delta)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D40B16-8FD7-5AFC-9102-84DFC4211590}"/>
                </a:ext>
              </a:extLst>
            </p:cNvPr>
            <p:cNvSpPr/>
            <p:nvPr/>
          </p:nvSpPr>
          <p:spPr>
            <a:xfrm rot="16200000">
              <a:off x="977350" y="3870042"/>
              <a:ext cx="3592109" cy="394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CSCI Score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3F8204-AF27-9F41-4218-9F3566621A04}"/>
              </a:ext>
            </a:extLst>
          </p:cNvPr>
          <p:cNvCxnSpPr>
            <a:cxnSpLocks/>
          </p:cNvCxnSpPr>
          <p:nvPr/>
        </p:nvCxnSpPr>
        <p:spPr>
          <a:xfrm>
            <a:off x="3000175" y="1736034"/>
            <a:ext cx="1667364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FC6A4A-E0C6-9060-CA67-5058CA50C985}"/>
              </a:ext>
            </a:extLst>
          </p:cNvPr>
          <p:cNvCxnSpPr>
            <a:cxnSpLocks/>
          </p:cNvCxnSpPr>
          <p:nvPr/>
        </p:nvCxnSpPr>
        <p:spPr>
          <a:xfrm>
            <a:off x="3000175" y="2588244"/>
            <a:ext cx="188978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372F27B-3AE0-531B-EC23-ABCBE0E9AC70}"/>
              </a:ext>
            </a:extLst>
          </p:cNvPr>
          <p:cNvSpPr/>
          <p:nvPr/>
        </p:nvSpPr>
        <p:spPr>
          <a:xfrm>
            <a:off x="6466397" y="3937988"/>
            <a:ext cx="126124" cy="13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B1BD21-9DF1-443D-BFC7-A4F241979584}"/>
              </a:ext>
            </a:extLst>
          </p:cNvPr>
          <p:cNvCxnSpPr>
            <a:cxnSpLocks/>
          </p:cNvCxnSpPr>
          <p:nvPr/>
        </p:nvCxnSpPr>
        <p:spPr>
          <a:xfrm>
            <a:off x="4662629" y="1698104"/>
            <a:ext cx="1772177" cy="222307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BE43B9-0F4F-914E-7317-36EFA843DFF5}"/>
              </a:ext>
            </a:extLst>
          </p:cNvPr>
          <p:cNvCxnSpPr>
            <a:cxnSpLocks/>
          </p:cNvCxnSpPr>
          <p:nvPr/>
        </p:nvCxnSpPr>
        <p:spPr>
          <a:xfrm flipV="1">
            <a:off x="4642941" y="1870972"/>
            <a:ext cx="0" cy="306017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515427-BF81-F34F-E280-0B639485703C}"/>
              </a:ext>
            </a:extLst>
          </p:cNvPr>
          <p:cNvCxnSpPr>
            <a:cxnSpLocks/>
          </p:cNvCxnSpPr>
          <p:nvPr/>
        </p:nvCxnSpPr>
        <p:spPr>
          <a:xfrm flipV="1">
            <a:off x="4889961" y="2588244"/>
            <a:ext cx="0" cy="234290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7DB734-410D-3B41-7A60-95AC1C8E7F93}"/>
              </a:ext>
            </a:extLst>
          </p:cNvPr>
          <p:cNvSpPr txBox="1"/>
          <p:nvPr/>
        </p:nvSpPr>
        <p:spPr>
          <a:xfrm>
            <a:off x="2836429" y="1371138"/>
            <a:ext cx="72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B2EEA-7FF8-35B4-D84A-C6F3264AD37A}"/>
              </a:ext>
            </a:extLst>
          </p:cNvPr>
          <p:cNvSpPr txBox="1"/>
          <p:nvPr/>
        </p:nvSpPr>
        <p:spPr>
          <a:xfrm>
            <a:off x="2836428" y="2201574"/>
            <a:ext cx="72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FF70-69BF-BF3C-AFEB-CE3B87E5FAED}"/>
              </a:ext>
            </a:extLst>
          </p:cNvPr>
          <p:cNvSpPr txBox="1"/>
          <p:nvPr/>
        </p:nvSpPr>
        <p:spPr>
          <a:xfrm>
            <a:off x="2845387" y="2847344"/>
            <a:ext cx="72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A3533A-E0EC-749E-4A39-2F928A8E4F44}"/>
              </a:ext>
            </a:extLst>
          </p:cNvPr>
          <p:cNvCxnSpPr>
            <a:cxnSpLocks/>
          </p:cNvCxnSpPr>
          <p:nvPr/>
        </p:nvCxnSpPr>
        <p:spPr>
          <a:xfrm>
            <a:off x="5016085" y="2581511"/>
            <a:ext cx="1418721" cy="135647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5DDA74-A624-9ACB-BEFF-DDDEE390C284}"/>
              </a:ext>
            </a:extLst>
          </p:cNvPr>
          <p:cNvCxnSpPr>
            <a:cxnSpLocks/>
          </p:cNvCxnSpPr>
          <p:nvPr/>
        </p:nvCxnSpPr>
        <p:spPr>
          <a:xfrm>
            <a:off x="5146377" y="3187883"/>
            <a:ext cx="1288429" cy="8184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720D59-48EE-90EF-D278-BD19FB1C57A7}"/>
              </a:ext>
            </a:extLst>
          </p:cNvPr>
          <p:cNvCxnSpPr>
            <a:cxnSpLocks/>
          </p:cNvCxnSpPr>
          <p:nvPr/>
        </p:nvCxnSpPr>
        <p:spPr>
          <a:xfrm>
            <a:off x="3000175" y="3174215"/>
            <a:ext cx="201591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AD932-CE86-C05B-E99E-22DB4FD81A7A}"/>
              </a:ext>
            </a:extLst>
          </p:cNvPr>
          <p:cNvCxnSpPr>
            <a:cxnSpLocks/>
          </p:cNvCxnSpPr>
          <p:nvPr/>
        </p:nvCxnSpPr>
        <p:spPr>
          <a:xfrm flipV="1">
            <a:off x="5050217" y="3244853"/>
            <a:ext cx="0" cy="168629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00A55-EB45-DC21-770B-8F503F299C41}"/>
              </a:ext>
            </a:extLst>
          </p:cNvPr>
          <p:cNvCxnSpPr>
            <a:cxnSpLocks/>
          </p:cNvCxnSpPr>
          <p:nvPr/>
        </p:nvCxnSpPr>
        <p:spPr>
          <a:xfrm>
            <a:off x="4662629" y="4006305"/>
            <a:ext cx="1685174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42E5F-A60C-CB7C-F60C-5B3EFA127F3B}"/>
              </a:ext>
            </a:extLst>
          </p:cNvPr>
          <p:cNvCxnSpPr>
            <a:cxnSpLocks/>
          </p:cNvCxnSpPr>
          <p:nvPr/>
        </p:nvCxnSpPr>
        <p:spPr>
          <a:xfrm>
            <a:off x="4889961" y="4102702"/>
            <a:ext cx="1457842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3C8D1-F15B-44D4-8FE3-D1B03C26134B}"/>
              </a:ext>
            </a:extLst>
          </p:cNvPr>
          <p:cNvCxnSpPr>
            <a:cxnSpLocks/>
          </p:cNvCxnSpPr>
          <p:nvPr/>
        </p:nvCxnSpPr>
        <p:spPr>
          <a:xfrm>
            <a:off x="5050217" y="4187543"/>
            <a:ext cx="1297586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6802D0-04BD-FDA0-80AA-757CC458E671}"/>
              </a:ext>
            </a:extLst>
          </p:cNvPr>
          <p:cNvSpPr txBox="1"/>
          <p:nvPr/>
        </p:nvSpPr>
        <p:spPr>
          <a:xfrm>
            <a:off x="6345167" y="1589864"/>
            <a:ext cx="2210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Amount of change in flow required to meet CSCI goal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8CF336-BCB4-4C02-865C-07BFD92952BF}"/>
              </a:ext>
            </a:extLst>
          </p:cNvPr>
          <p:cNvCxnSpPr>
            <a:cxnSpLocks/>
          </p:cNvCxnSpPr>
          <p:nvPr/>
        </p:nvCxnSpPr>
        <p:spPr>
          <a:xfrm>
            <a:off x="6434806" y="1555804"/>
            <a:ext cx="1807723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681B36-F6B1-213B-B1DF-F02250AE9E49}"/>
              </a:ext>
            </a:extLst>
          </p:cNvPr>
          <p:cNvSpPr txBox="1"/>
          <p:nvPr/>
        </p:nvSpPr>
        <p:spPr>
          <a:xfrm>
            <a:off x="7625065" y="3818211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72899-4DE1-5A20-DB8F-C1A500DF102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49704" y="4002877"/>
            <a:ext cx="875361" cy="52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2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9044-BAFC-8D82-FE19-E62BB6CF8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002FF9-2187-F864-6900-8E6FE53BBB01}"/>
              </a:ext>
            </a:extLst>
          </p:cNvPr>
          <p:cNvGrpSpPr/>
          <p:nvPr/>
        </p:nvGrpSpPr>
        <p:grpSpPr>
          <a:xfrm>
            <a:off x="42721" y="255927"/>
            <a:ext cx="11430111" cy="6561268"/>
            <a:chOff x="2576081" y="1966293"/>
            <a:chExt cx="6854869" cy="4636297"/>
          </a:xfrm>
        </p:grpSpPr>
        <p:pic>
          <p:nvPicPr>
            <p:cNvPr id="5" name="Picture 4" descr="A graph of a graph&#10;&#10;Description automatically generated">
              <a:extLst>
                <a:ext uri="{FF2B5EF4-FFF2-40B4-BE49-F238E27FC236}">
                  <a16:creationId xmlns:a16="http://schemas.microsoft.com/office/drawing/2014/main" id="{D3D6567A-9C7D-F769-FB0F-C8A725E2D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2761048" y="1966293"/>
              <a:ext cx="6669902" cy="4452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49A52D-50BF-E05F-83A3-F2C19E7D2340}"/>
                </a:ext>
              </a:extLst>
            </p:cNvPr>
            <p:cNvSpPr/>
            <p:nvPr/>
          </p:nvSpPr>
          <p:spPr>
            <a:xfrm>
              <a:off x="2839286" y="6208077"/>
              <a:ext cx="6317047" cy="394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Functional Flow Metric (FFM, Delta)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7BA270-C0CB-ED10-0042-F119F28C4784}"/>
                </a:ext>
              </a:extLst>
            </p:cNvPr>
            <p:cNvSpPr/>
            <p:nvPr/>
          </p:nvSpPr>
          <p:spPr>
            <a:xfrm rot="16200000">
              <a:off x="977283" y="3913466"/>
              <a:ext cx="3592109" cy="394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CSCI Score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74440-56DA-8D88-2002-3A42B20A7120}"/>
              </a:ext>
            </a:extLst>
          </p:cNvPr>
          <p:cNvCxnSpPr>
            <a:cxnSpLocks/>
          </p:cNvCxnSpPr>
          <p:nvPr/>
        </p:nvCxnSpPr>
        <p:spPr>
          <a:xfrm>
            <a:off x="8388279" y="2761126"/>
            <a:ext cx="190600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8FC71-3F43-BC09-D16D-31133FD90712}"/>
              </a:ext>
            </a:extLst>
          </p:cNvPr>
          <p:cNvCxnSpPr>
            <a:cxnSpLocks/>
          </p:cNvCxnSpPr>
          <p:nvPr/>
        </p:nvCxnSpPr>
        <p:spPr>
          <a:xfrm>
            <a:off x="1890584" y="2478302"/>
            <a:ext cx="2491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CA11B-9ECB-9C21-EB96-4519E6BACBF9}"/>
              </a:ext>
            </a:extLst>
          </p:cNvPr>
          <p:cNvCxnSpPr>
            <a:cxnSpLocks/>
          </p:cNvCxnSpPr>
          <p:nvPr/>
        </p:nvCxnSpPr>
        <p:spPr>
          <a:xfrm>
            <a:off x="4009449" y="1152229"/>
            <a:ext cx="606500" cy="4881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632311-82FC-77BB-4BAA-ADC594361B6C}"/>
              </a:ext>
            </a:extLst>
          </p:cNvPr>
          <p:cNvCxnSpPr>
            <a:cxnSpLocks/>
          </p:cNvCxnSpPr>
          <p:nvPr/>
        </p:nvCxnSpPr>
        <p:spPr>
          <a:xfrm flipV="1">
            <a:off x="3917092" y="1163526"/>
            <a:ext cx="0" cy="47425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A65CFD-A626-CD0E-C1C0-57726410BC6D}"/>
              </a:ext>
            </a:extLst>
          </p:cNvPr>
          <p:cNvCxnSpPr>
            <a:cxnSpLocks/>
          </p:cNvCxnSpPr>
          <p:nvPr/>
        </p:nvCxnSpPr>
        <p:spPr>
          <a:xfrm flipH="1" flipV="1">
            <a:off x="4386089" y="2490206"/>
            <a:ext cx="3315" cy="34158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D39524-E8C8-F3B3-0F4D-CEBDEBB203F0}"/>
              </a:ext>
            </a:extLst>
          </p:cNvPr>
          <p:cNvSpPr txBox="1"/>
          <p:nvPr/>
        </p:nvSpPr>
        <p:spPr>
          <a:xfrm>
            <a:off x="2094339" y="610084"/>
            <a:ext cx="90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B9BB5-DCD5-BFC9-9DE7-BB86B65700CB}"/>
              </a:ext>
            </a:extLst>
          </p:cNvPr>
          <p:cNvSpPr txBox="1"/>
          <p:nvPr/>
        </p:nvSpPr>
        <p:spPr>
          <a:xfrm>
            <a:off x="1236333" y="2316390"/>
            <a:ext cx="72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3A099E-E4CC-1F13-D7AA-8EA70F3DB193}"/>
              </a:ext>
            </a:extLst>
          </p:cNvPr>
          <p:cNvSpPr txBox="1"/>
          <p:nvPr/>
        </p:nvSpPr>
        <p:spPr>
          <a:xfrm>
            <a:off x="1277106" y="3187605"/>
            <a:ext cx="72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8DE1EA-8485-EFF5-1E46-ADF9CCB1BB3B}"/>
              </a:ext>
            </a:extLst>
          </p:cNvPr>
          <p:cNvCxnSpPr>
            <a:cxnSpLocks/>
          </p:cNvCxnSpPr>
          <p:nvPr/>
        </p:nvCxnSpPr>
        <p:spPr>
          <a:xfrm>
            <a:off x="4448456" y="2472151"/>
            <a:ext cx="518126" cy="33454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678CB5-1288-76C8-BB9A-D150DADA9BD8}"/>
              </a:ext>
            </a:extLst>
          </p:cNvPr>
          <p:cNvCxnSpPr>
            <a:cxnSpLocks/>
          </p:cNvCxnSpPr>
          <p:nvPr/>
        </p:nvCxnSpPr>
        <p:spPr>
          <a:xfrm>
            <a:off x="4806727" y="3366555"/>
            <a:ext cx="492047" cy="31874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F99092-15CD-9CDC-0A8B-A2205E6ED496}"/>
              </a:ext>
            </a:extLst>
          </p:cNvPr>
          <p:cNvCxnSpPr>
            <a:cxnSpLocks/>
          </p:cNvCxnSpPr>
          <p:nvPr/>
        </p:nvCxnSpPr>
        <p:spPr>
          <a:xfrm>
            <a:off x="1867734" y="3360404"/>
            <a:ext cx="283978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6F2FC3-944E-423A-6B95-886D90379BA2}"/>
              </a:ext>
            </a:extLst>
          </p:cNvPr>
          <p:cNvCxnSpPr>
            <a:cxnSpLocks/>
          </p:cNvCxnSpPr>
          <p:nvPr/>
        </p:nvCxnSpPr>
        <p:spPr>
          <a:xfrm flipV="1">
            <a:off x="4681901" y="3343088"/>
            <a:ext cx="0" cy="255108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E0D131-932E-70D1-FDFB-5DBB1D1B9318}"/>
              </a:ext>
            </a:extLst>
          </p:cNvPr>
          <p:cNvCxnSpPr>
            <a:cxnSpLocks/>
          </p:cNvCxnSpPr>
          <p:nvPr/>
        </p:nvCxnSpPr>
        <p:spPr>
          <a:xfrm>
            <a:off x="3917092" y="1797909"/>
            <a:ext cx="665601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1C5080-CFFD-03E5-15D1-918F94F5BCDD}"/>
              </a:ext>
            </a:extLst>
          </p:cNvPr>
          <p:cNvCxnSpPr>
            <a:cxnSpLocks/>
          </p:cNvCxnSpPr>
          <p:nvPr/>
        </p:nvCxnSpPr>
        <p:spPr>
          <a:xfrm>
            <a:off x="4722629" y="3836691"/>
            <a:ext cx="596077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13A561-67A0-3A6A-9754-500A8DEAD84A}"/>
              </a:ext>
            </a:extLst>
          </p:cNvPr>
          <p:cNvSpPr txBox="1"/>
          <p:nvPr/>
        </p:nvSpPr>
        <p:spPr>
          <a:xfrm>
            <a:off x="8388279" y="674550"/>
            <a:ext cx="2855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Amount of change in flow required to meet CSCI goal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B76B5D-44A3-4658-72CC-902ADCD4A3CD}"/>
              </a:ext>
            </a:extLst>
          </p:cNvPr>
          <p:cNvCxnSpPr>
            <a:cxnSpLocks/>
          </p:cNvCxnSpPr>
          <p:nvPr/>
        </p:nvCxnSpPr>
        <p:spPr>
          <a:xfrm>
            <a:off x="8388279" y="674550"/>
            <a:ext cx="1807723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43CC4-0B16-E850-DBC2-454A5D2AEB48}"/>
              </a:ext>
            </a:extLst>
          </p:cNvPr>
          <p:cNvCxnSpPr>
            <a:cxnSpLocks/>
          </p:cNvCxnSpPr>
          <p:nvPr/>
        </p:nvCxnSpPr>
        <p:spPr>
          <a:xfrm>
            <a:off x="1890584" y="1154406"/>
            <a:ext cx="2026508" cy="912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5B2293-CFB0-EA48-C360-ED5942C3AE0E}"/>
              </a:ext>
            </a:extLst>
          </p:cNvPr>
          <p:cNvSpPr txBox="1"/>
          <p:nvPr/>
        </p:nvSpPr>
        <p:spPr>
          <a:xfrm>
            <a:off x="1223560" y="980959"/>
            <a:ext cx="72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BEFBDA-5B19-00A2-8002-CC09767CAC93}"/>
              </a:ext>
            </a:extLst>
          </p:cNvPr>
          <p:cNvSpPr txBox="1"/>
          <p:nvPr/>
        </p:nvSpPr>
        <p:spPr>
          <a:xfrm>
            <a:off x="3012112" y="1243016"/>
            <a:ext cx="90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 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650069-B7AD-EF60-3B62-6CBDA2BAFED0}"/>
              </a:ext>
            </a:extLst>
          </p:cNvPr>
          <p:cNvSpPr txBox="1"/>
          <p:nvPr/>
        </p:nvSpPr>
        <p:spPr>
          <a:xfrm>
            <a:off x="4870450" y="1630127"/>
            <a:ext cx="90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 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1760EB-4431-9032-1E75-5B4D1A5C311D}"/>
              </a:ext>
            </a:extLst>
          </p:cNvPr>
          <p:cNvSpPr txBox="1"/>
          <p:nvPr/>
        </p:nvSpPr>
        <p:spPr>
          <a:xfrm>
            <a:off x="5213866" y="2755948"/>
            <a:ext cx="90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 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78C2D68-2C51-6138-32D0-2F43A8C9A6AC}"/>
              </a:ext>
            </a:extLst>
          </p:cNvPr>
          <p:cNvSpPr txBox="1"/>
          <p:nvPr/>
        </p:nvSpPr>
        <p:spPr>
          <a:xfrm>
            <a:off x="5597934" y="3660202"/>
            <a:ext cx="90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 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267675C-0492-2B26-3000-BA8149F6A79C}"/>
              </a:ext>
            </a:extLst>
          </p:cNvPr>
          <p:cNvSpPr/>
          <p:nvPr/>
        </p:nvSpPr>
        <p:spPr>
          <a:xfrm flipV="1">
            <a:off x="4615949" y="1730875"/>
            <a:ext cx="191583" cy="18141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9AA3B8B-FF41-74C7-EC40-A9CBBA447C20}"/>
              </a:ext>
            </a:extLst>
          </p:cNvPr>
          <p:cNvSpPr/>
          <p:nvPr/>
        </p:nvSpPr>
        <p:spPr>
          <a:xfrm>
            <a:off x="1044952" y="6062997"/>
            <a:ext cx="2625005" cy="230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Depleted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A69FCB35-85B2-91CB-457F-1C98CDB326CE}"/>
              </a:ext>
            </a:extLst>
          </p:cNvPr>
          <p:cNvSpPr/>
          <p:nvPr/>
        </p:nvSpPr>
        <p:spPr>
          <a:xfrm>
            <a:off x="4112444" y="6029789"/>
            <a:ext cx="7589342" cy="2751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Augmented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98A117-7599-7083-F43B-A9C7D270B5B7}"/>
              </a:ext>
            </a:extLst>
          </p:cNvPr>
          <p:cNvCxnSpPr>
            <a:cxnSpLocks/>
          </p:cNvCxnSpPr>
          <p:nvPr/>
        </p:nvCxnSpPr>
        <p:spPr>
          <a:xfrm>
            <a:off x="1114776" y="6317408"/>
            <a:ext cx="2548810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C2D5B82-B3DD-81A7-8E63-F33F2CFBF75B}"/>
              </a:ext>
            </a:extLst>
          </p:cNvPr>
          <p:cNvCxnSpPr>
            <a:cxnSpLocks/>
          </p:cNvCxnSpPr>
          <p:nvPr/>
        </p:nvCxnSpPr>
        <p:spPr>
          <a:xfrm>
            <a:off x="3669957" y="6312275"/>
            <a:ext cx="7736492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FB0DF94-DC27-6185-9BD2-871D991FD397}"/>
              </a:ext>
            </a:extLst>
          </p:cNvPr>
          <p:cNvSpPr/>
          <p:nvPr/>
        </p:nvSpPr>
        <p:spPr>
          <a:xfrm flipV="1">
            <a:off x="4989554" y="2882190"/>
            <a:ext cx="191583" cy="18141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4110995-286E-59D1-400E-F339673EF9B8}"/>
              </a:ext>
            </a:extLst>
          </p:cNvPr>
          <p:cNvCxnSpPr>
            <a:cxnSpLocks/>
          </p:cNvCxnSpPr>
          <p:nvPr/>
        </p:nvCxnSpPr>
        <p:spPr>
          <a:xfrm>
            <a:off x="4448456" y="2972896"/>
            <a:ext cx="466890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B77E1162-2DCE-9C5B-9584-50ACC1CC0FF9}"/>
              </a:ext>
            </a:extLst>
          </p:cNvPr>
          <p:cNvSpPr/>
          <p:nvPr/>
        </p:nvSpPr>
        <p:spPr>
          <a:xfrm flipV="1">
            <a:off x="5366880" y="3761802"/>
            <a:ext cx="191583" cy="1814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86E3BD7-2FE8-1F3A-0A7D-CBD52E32BC16}"/>
              </a:ext>
            </a:extLst>
          </p:cNvPr>
          <p:cNvCxnSpPr>
            <a:cxnSpLocks/>
          </p:cNvCxnSpPr>
          <p:nvPr/>
        </p:nvCxnSpPr>
        <p:spPr>
          <a:xfrm>
            <a:off x="8388279" y="1640427"/>
            <a:ext cx="18077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187E84-29AC-F84A-C46B-5BEF050B2741}"/>
              </a:ext>
            </a:extLst>
          </p:cNvPr>
          <p:cNvSpPr txBox="1"/>
          <p:nvPr/>
        </p:nvSpPr>
        <p:spPr>
          <a:xfrm>
            <a:off x="8388278" y="1748209"/>
            <a:ext cx="2855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Amount of change in CSCI score to meet CSCI goal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D542DA2-2C0C-692C-D435-DF24590B4291}"/>
              </a:ext>
            </a:extLst>
          </p:cNvPr>
          <p:cNvSpPr txBox="1"/>
          <p:nvPr/>
        </p:nvSpPr>
        <p:spPr>
          <a:xfrm>
            <a:off x="8388278" y="2864360"/>
            <a:ext cx="282983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Alignment of CSCI goal  to delta FFM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BCBF930-A7A0-4BA9-51F5-01678FAF298A}"/>
              </a:ext>
            </a:extLst>
          </p:cNvPr>
          <p:cNvSpPr/>
          <p:nvPr/>
        </p:nvSpPr>
        <p:spPr>
          <a:xfrm flipV="1">
            <a:off x="1809030" y="695479"/>
            <a:ext cx="191583" cy="181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B336374-9553-3384-9B9F-F454D2DB40DE}"/>
              </a:ext>
            </a:extLst>
          </p:cNvPr>
          <p:cNvSpPr/>
          <p:nvPr/>
        </p:nvSpPr>
        <p:spPr>
          <a:xfrm flipV="1">
            <a:off x="7140909" y="4582531"/>
            <a:ext cx="191583" cy="18141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9FDBAF3-5773-FF55-1D20-676B36F14496}"/>
              </a:ext>
            </a:extLst>
          </p:cNvPr>
          <p:cNvSpPr txBox="1"/>
          <p:nvPr/>
        </p:nvSpPr>
        <p:spPr>
          <a:xfrm>
            <a:off x="6719897" y="4193735"/>
            <a:ext cx="90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 E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395C59E-E861-2AAA-17EA-56A27F766143}"/>
              </a:ext>
            </a:extLst>
          </p:cNvPr>
          <p:cNvSpPr/>
          <p:nvPr/>
        </p:nvSpPr>
        <p:spPr>
          <a:xfrm flipV="1">
            <a:off x="3385729" y="1614422"/>
            <a:ext cx="191583" cy="1814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466</Words>
  <Application>Microsoft Macintosh PowerPoint</Application>
  <PresentationFormat>Widescreen</PresentationFormat>
  <Paragraphs>55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Irving</dc:creator>
  <cp:lastModifiedBy>Katie Irving</cp:lastModifiedBy>
  <cp:revision>1</cp:revision>
  <dcterms:created xsi:type="dcterms:W3CDTF">2025-02-05T23:04:34Z</dcterms:created>
  <dcterms:modified xsi:type="dcterms:W3CDTF">2025-02-06T00:07:20Z</dcterms:modified>
</cp:coreProperties>
</file>