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442A2-C905-4F1A-904A-8EF5D5E61139}" type="datetimeFigureOut">
              <a:rPr lang="en-US" smtClean="0"/>
              <a:t>11/16/2017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A83FB-C6A2-496C-BE24-5D5E9BEDAE40}" type="slidenum">
              <a:rPr lang="en-US" smtClean="0"/>
              <a:t>‹#›</a:t>
            </a:fld>
            <a:endParaRPr lang="en-US"/>
          </a:p>
        </p:txBody>
      </p:sp>
    </p:spTree>
    <p:extLst>
      <p:ext uri="{BB962C8B-B14F-4D97-AF65-F5344CB8AC3E}">
        <p14:creationId xmlns:p14="http://schemas.microsoft.com/office/powerpoint/2010/main" val="280134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683171" y="2084852"/>
            <a:ext cx="8825658" cy="2677648"/>
          </a:xfrm>
          <a:prstGeom prst="rect">
            <a:avLst/>
          </a:prstGeom>
        </p:spPr>
        <p:txBody>
          <a:bodyPr anchor="b"/>
          <a:lstStyle>
            <a:lvl1pPr>
              <a:defRPr sz="5400" cap="all" baseline="0">
                <a:latin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683171" y="4799638"/>
            <a:ext cx="8825658" cy="861420"/>
          </a:xfrm>
        </p:spPr>
        <p:txBody>
          <a:bodyPr anchor="t"/>
          <a:lstStyle>
            <a:lvl1pPr marL="0" indent="0" algn="l">
              <a:buNone/>
              <a:defRPr cap="all" baseline="0">
                <a:solidFill>
                  <a:schemeClr val="tx2">
                    <a:lumMod val="40000"/>
                    <a:lumOff val="60000"/>
                  </a:schemeClr>
                </a:solidFill>
                <a:latin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AD335C8-4D72-45FB-B842-29A7B1C81E15}" type="slidenum">
              <a:rPr lang="en-US" smtClean="0"/>
              <a:t>‹#›</a:t>
            </a:fld>
            <a:endParaRPr lang="en-US"/>
          </a:p>
        </p:txBody>
      </p:sp>
    </p:spTree>
    <p:extLst>
      <p:ext uri="{BB962C8B-B14F-4D97-AF65-F5344CB8AC3E}">
        <p14:creationId xmlns:p14="http://schemas.microsoft.com/office/powerpoint/2010/main" val="1709508432"/>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19E409-4C61-4AF1-9AFE-EFD3419B9E24}" type="datetime1">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1690957697"/>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6EA443-B29F-4626-BA9E-A0178FBD9718}" type="datetime1">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2558214086"/>
      </p:ext>
    </p:extLst>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715BC2A-C242-4B44-BA10-DE092E93B98B}" type="datetime1">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688555101"/>
      </p:ext>
    </p:extLst>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07932-BF33-4C4B-9BF2-A52E9C63A83A}" type="datetime1">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3428046111"/>
      </p:ext>
    </p:extLst>
  </p:cSld>
  <p:clrMapOvr>
    <a:masterClrMapping/>
  </p:clrMapOvr>
  <p:transition>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774AE9-89CB-4BC5-9E55-CE69E167B78E}" type="datetime1">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3370912478"/>
      </p:ext>
    </p:extLst>
  </p:cSld>
  <p:clrMapOvr>
    <a:masterClrMapping/>
  </p:clrMapOvr>
  <p:transition>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153E63-2C03-422C-836E-61E0D19FDEC0}" type="datetime1">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3323855151"/>
      </p:ext>
    </p:extLst>
  </p:cSld>
  <p:clrMapOvr>
    <a:masterClrMapping/>
  </p:clrMapOvr>
  <p:transition>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FF0BD-8116-46B2-80FD-047104FBDEA5}" type="datetime1">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354308197"/>
      </p:ext>
    </p:extLst>
  </p:cSld>
  <p:clrMapOvr>
    <a:masterClrMapping/>
  </p:clrMapOvr>
  <p:transition>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BFDE07-056A-4433-95F3-A7A53ECC8201}" type="datetime1">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3959219530"/>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lvl1pPr>
              <a:defRPr>
                <a:latin typeface="Times New Roman" panose="02020603050405020304" pitchFamily="18" charset="0"/>
                <a:cs typeface="Times New Roman" panose="02020603050405020304" pitchFamily="18" charset="0"/>
              </a:defRPr>
            </a:lvl1pPr>
            <a:lvl2pPr>
              <a:defRPr cap="all" baseline="0">
                <a:latin typeface="Times New Roman" panose="02020603050405020304" pitchFamily="18" charset="0"/>
                <a:cs typeface="Times New Roman" panose="02020603050405020304" pitchFamily="18" charset="0"/>
              </a:defRPr>
            </a:lvl2pPr>
            <a:lvl3pPr>
              <a:defRPr>
                <a:cs typeface="Times New Roman" panose="02020603050405020304" pitchFamily="18" charset="0"/>
              </a:defRPr>
            </a:lvl3pPr>
            <a:lvl4pPr>
              <a:defRPr>
                <a:cs typeface="Times New Roman" panose="02020603050405020304" pitchFamily="18" charset="0"/>
              </a:defRPr>
            </a:lvl4pPr>
            <a:lvl5pPr>
              <a:defRPr>
                <a:cs typeface="Times New Roman" panose="020206030504050203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A049E1-7C3F-434A-B3F5-5F30F5201B1D}" type="datetime1">
              <a:rPr lang="en-US" smtClean="0"/>
              <a:t>11/16/2017</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5AD335C8-4D72-45FB-B842-29A7B1C81E1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4557909"/>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22CFDF-A7D6-4ECF-9AA5-F0BD4CFDD08B}" type="datetime1">
              <a:rPr lang="en-US" smtClean="0"/>
              <a:t>11/16/2017</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2486417001"/>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8C72C2-200E-42B7-A89C-DB883983A520}" type="datetime1">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4032486189"/>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BB61DF-29ED-46D3-9CC3-7ECE04FEF7B8}" type="datetime1">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2305609431"/>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5405C2-DCBD-47B7-AE1B-8FC81C5DD6AF}" type="datetime1">
              <a:rPr lang="en-US" smtClean="0"/>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1376822507"/>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D8D9F-198D-4A3A-8849-34CD1BF40512}" type="datetime1">
              <a:rPr lang="en-US" smtClean="0"/>
              <a:t>11/16/2017</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3572466773"/>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F01A8C-5CA6-4A0B-9562-D9F7B2200B99}" type="datetime1">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1131470913"/>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78EB0B-F653-4614-B8AC-32586B0875ED}" type="datetime1">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D335C8-4D72-45FB-B842-29A7B1C81E15}" type="slidenum">
              <a:rPr lang="en-US" smtClean="0"/>
              <a:t>‹#›</a:t>
            </a:fld>
            <a:endParaRPr lang="en-US"/>
          </a:p>
        </p:txBody>
      </p:sp>
    </p:spTree>
    <p:extLst>
      <p:ext uri="{BB962C8B-B14F-4D97-AF65-F5344CB8AC3E}">
        <p14:creationId xmlns:p14="http://schemas.microsoft.com/office/powerpoint/2010/main" val="2203102202"/>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54BD36D-DF07-4793-A5E3-F02434467EEA}" type="datetime1">
              <a:rPr lang="en-US" smtClean="0"/>
              <a:t>11/16/2017</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AD335C8-4D72-45FB-B842-29A7B1C81E15}" type="slidenum">
              <a:rPr lang="en-US" smtClean="0"/>
              <a:t>‹#›</a:t>
            </a:fld>
            <a:endParaRPr lang="en-US"/>
          </a:p>
        </p:txBody>
      </p:sp>
    </p:spTree>
    <p:extLst>
      <p:ext uri="{BB962C8B-B14F-4D97-AF65-F5344CB8AC3E}">
        <p14:creationId xmlns:p14="http://schemas.microsoft.com/office/powerpoint/2010/main" val="308846922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ransition>
    <p:push dir="u"/>
  </p:transition>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607743"/>
          </a:xfrm>
        </p:spPr>
        <p:txBody>
          <a:bodyPr/>
          <a:lstStyle/>
          <a:p>
            <a:r>
              <a:rPr lang="en-US" b="1" cap="all" smtClean="0">
                <a:latin typeface="Times New Roman" panose="02020603050405020304" pitchFamily="18" charset="0"/>
              </a:rPr>
              <a:t>GIỚI THIỆU VỀ ES 6</a:t>
            </a:r>
            <a:endParaRPr lang="en-US" b="1" cap="all">
              <a:latin typeface="Times New Roman" panose="02020603050405020304" pitchFamily="18" charset="0"/>
            </a:endParaRPr>
          </a:p>
        </p:txBody>
      </p:sp>
      <p:sp>
        <p:nvSpPr>
          <p:cNvPr id="3" name="Subtitle 2"/>
          <p:cNvSpPr>
            <a:spLocks noGrp="1"/>
          </p:cNvSpPr>
          <p:nvPr>
            <p:ph type="subTitle" idx="1"/>
          </p:nvPr>
        </p:nvSpPr>
        <p:spPr>
          <a:xfrm>
            <a:off x="1246395" y="3954420"/>
            <a:ext cx="8825658" cy="861420"/>
          </a:xfrm>
        </p:spPr>
        <p:txBody>
          <a:bodyPr/>
          <a:lstStyle/>
          <a:p>
            <a:r>
              <a:rPr lang="en-US" b="1" smtClean="0"/>
              <a:t>Sơ lược một số tính năng mới</a:t>
            </a:r>
            <a:endParaRPr lang="en-US" b="1"/>
          </a:p>
        </p:txBody>
      </p:sp>
      <p:sp>
        <p:nvSpPr>
          <p:cNvPr id="5" name="Slide Number Placeholder 4"/>
          <p:cNvSpPr>
            <a:spLocks noGrp="1"/>
          </p:cNvSpPr>
          <p:nvPr>
            <p:ph type="sldNum" sz="quarter" idx="12"/>
          </p:nvPr>
        </p:nvSpPr>
        <p:spPr/>
        <p:txBody>
          <a:bodyPr/>
          <a:lstStyle/>
          <a:p>
            <a:fld id="{5AD335C8-4D72-45FB-B842-29A7B1C81E15}" type="slidenum">
              <a:rPr lang="en-US" smtClean="0"/>
              <a:t>1</a:t>
            </a:fld>
            <a:endParaRPr lang="en-US"/>
          </a:p>
        </p:txBody>
      </p:sp>
    </p:spTree>
    <p:extLst>
      <p:ext uri="{BB962C8B-B14F-4D97-AF65-F5344CB8AC3E}">
        <p14:creationId xmlns:p14="http://schemas.microsoft.com/office/powerpoint/2010/main" val="2163253483"/>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9"/>
            <a:ext cx="8825659" cy="706964"/>
          </a:xfrm>
        </p:spPr>
        <p:txBody>
          <a:bodyPr/>
          <a:lstStyle/>
          <a:p>
            <a:r>
              <a:rPr lang="en-US" b="1"/>
              <a:t>5. </a:t>
            </a:r>
            <a:r>
              <a:rPr lang="vi-VN" b="1"/>
              <a:t>Template String</a:t>
            </a:r>
            <a:endParaRPr lang="en-US" b="1"/>
          </a:p>
        </p:txBody>
      </p:sp>
      <p:sp>
        <p:nvSpPr>
          <p:cNvPr id="12" name="Content Placeholder 2"/>
          <p:cNvSpPr txBox="1">
            <a:spLocks/>
          </p:cNvSpPr>
          <p:nvPr/>
        </p:nvSpPr>
        <p:spPr>
          <a:xfrm>
            <a:off x="1030776" y="2527069"/>
            <a:ext cx="10307784" cy="9642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smtClean="0"/>
              <a:t>Template String được bao bọc bởi cặp dấu </a:t>
            </a:r>
            <a:r>
              <a:rPr lang="en-US" sz="1600" smtClean="0">
                <a:solidFill>
                  <a:srgbClr val="FF0000"/>
                </a:solidFill>
              </a:rPr>
              <a:t>``</a:t>
            </a:r>
            <a:r>
              <a:rPr lang="en-US" sz="1600" smtClean="0"/>
              <a:t>. Khi gán một biến vào Template String,  sử dụng cú pháp sau: </a:t>
            </a:r>
            <a:r>
              <a:rPr lang="en-US" sz="1600" smtClean="0">
                <a:solidFill>
                  <a:srgbClr val="FF0000"/>
                </a:solidFill>
              </a:rPr>
              <a:t>${</a:t>
            </a:r>
            <a:r>
              <a:rPr lang="en-US" sz="1600" smtClean="0">
                <a:solidFill>
                  <a:schemeClr val="tx1"/>
                </a:solidFill>
              </a:rPr>
              <a:t>&lt;variable&gt;</a:t>
            </a:r>
            <a:r>
              <a:rPr lang="en-US" sz="1600" smtClean="0">
                <a:solidFill>
                  <a:srgbClr val="FF0000"/>
                </a:solidFill>
              </a:rPr>
              <a:t>}</a:t>
            </a:r>
          </a:p>
          <a:p>
            <a:pPr marL="0" indent="0">
              <a:buFont typeface="Wingdings 3" charset="2"/>
              <a:buNone/>
            </a:pPr>
            <a:r>
              <a:rPr lang="en-US" sz="1600" u="sng" smtClean="0">
                <a:solidFill>
                  <a:schemeClr val="tx1"/>
                </a:solidFill>
              </a:rPr>
              <a:t>Ví dụ:</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748" y="3491346"/>
            <a:ext cx="6849688" cy="2502130"/>
          </a:xfrm>
          <a:prstGeom prst="rect">
            <a:avLst/>
          </a:prstGeom>
        </p:spPr>
      </p:pic>
      <p:sp>
        <p:nvSpPr>
          <p:cNvPr id="2" name="Date Placeholder 1"/>
          <p:cNvSpPr>
            <a:spLocks noGrp="1"/>
          </p:cNvSpPr>
          <p:nvPr>
            <p:ph type="dt" sz="half" idx="10"/>
          </p:nvPr>
        </p:nvSpPr>
        <p:spPr/>
        <p:txBody>
          <a:bodyPr/>
          <a:lstStyle/>
          <a:p>
            <a:fld id="{052288D7-98E1-471E-8CEB-AF5D9A327A6A}" type="datetime1">
              <a:rPr lang="en-US" smtClean="0"/>
              <a:t>11/16/2017</a:t>
            </a:fld>
            <a:endParaRPr lang="en-US"/>
          </a:p>
        </p:txBody>
      </p:sp>
      <p:sp>
        <p:nvSpPr>
          <p:cNvPr id="3" name="Slide Number Placeholder 2"/>
          <p:cNvSpPr>
            <a:spLocks noGrp="1"/>
          </p:cNvSpPr>
          <p:nvPr>
            <p:ph type="sldNum" sz="quarter" idx="12"/>
          </p:nvPr>
        </p:nvSpPr>
        <p:spPr/>
        <p:txBody>
          <a:bodyPr/>
          <a:lstStyle/>
          <a:p>
            <a:fld id="{5AD335C8-4D72-45FB-B842-29A7B1C81E15}" type="slidenum">
              <a:rPr lang="en-US" smtClean="0"/>
              <a:t>10</a:t>
            </a:fld>
            <a:endParaRPr lang="en-US"/>
          </a:p>
        </p:txBody>
      </p:sp>
    </p:spTree>
    <p:extLst>
      <p:ext uri="{BB962C8B-B14F-4D97-AF65-F5344CB8AC3E}">
        <p14:creationId xmlns:p14="http://schemas.microsoft.com/office/powerpoint/2010/main" val="3408677698"/>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9"/>
            <a:ext cx="8825659" cy="706964"/>
          </a:xfrm>
        </p:spPr>
        <p:txBody>
          <a:bodyPr/>
          <a:lstStyle/>
          <a:p>
            <a:r>
              <a:rPr lang="en-US" b="1"/>
              <a:t>6. Set, Map, WeakMap, WeakSet</a:t>
            </a:r>
          </a:p>
        </p:txBody>
      </p:sp>
      <p:sp>
        <p:nvSpPr>
          <p:cNvPr id="5" name="Content Placeholder 2"/>
          <p:cNvSpPr>
            <a:spLocks noGrp="1"/>
          </p:cNvSpPr>
          <p:nvPr>
            <p:ph idx="1"/>
          </p:nvPr>
        </p:nvSpPr>
        <p:spPr>
          <a:xfrm>
            <a:off x="1022466" y="2254209"/>
            <a:ext cx="10698479" cy="399011"/>
          </a:xfrm>
        </p:spPr>
        <p:txBody>
          <a:bodyPr>
            <a:normAutofit/>
          </a:bodyPr>
          <a:lstStyle/>
          <a:p>
            <a:pPr marL="0" indent="0">
              <a:buNone/>
            </a:pPr>
            <a:r>
              <a:rPr lang="en-US" b="1"/>
              <a:t>6.1. Set</a:t>
            </a:r>
          </a:p>
          <a:p>
            <a:pPr marL="0" indent="0">
              <a:buNone/>
            </a:pPr>
            <a:endParaRPr lang="en-US" b="1" smtClean="0"/>
          </a:p>
        </p:txBody>
      </p:sp>
      <p:sp>
        <p:nvSpPr>
          <p:cNvPr id="6" name="Content Placeholder 2"/>
          <p:cNvSpPr txBox="1">
            <a:spLocks/>
          </p:cNvSpPr>
          <p:nvPr/>
        </p:nvSpPr>
        <p:spPr>
          <a:xfrm>
            <a:off x="1022464" y="2743200"/>
            <a:ext cx="10307784" cy="9642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None/>
            </a:pPr>
            <a:endParaRPr lang="en-US" sz="1600" u="sng" smtClean="0">
              <a:solidFill>
                <a:schemeClr val="tx1"/>
              </a:solidFill>
            </a:endParaRPr>
          </a:p>
        </p:txBody>
      </p:sp>
      <p:sp>
        <p:nvSpPr>
          <p:cNvPr id="8" name="Content Placeholder 2"/>
          <p:cNvSpPr txBox="1">
            <a:spLocks/>
          </p:cNvSpPr>
          <p:nvPr/>
        </p:nvSpPr>
        <p:spPr>
          <a:xfrm>
            <a:off x="1022461" y="4246348"/>
            <a:ext cx="3441472" cy="2395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50000"/>
              </a:lnSpc>
              <a:buNone/>
            </a:pPr>
            <a:r>
              <a:rPr lang="en-US" sz="1600" b="1" smtClean="0"/>
              <a:t>Các phương thức hỗ trợ của Set:</a:t>
            </a:r>
          </a:p>
          <a:p>
            <a:pPr eaLnBrk="0" fontAlgn="base" hangingPunct="0">
              <a:lnSpc>
                <a:spcPct val="150000"/>
              </a:lnSpc>
              <a:spcBef>
                <a:spcPct val="0"/>
              </a:spcBef>
              <a:spcAft>
                <a:spcPct val="0"/>
              </a:spcAft>
            </a:pPr>
            <a:r>
              <a:rPr lang="en-US" altLang="en-US" sz="1400" b="1">
                <a:solidFill>
                  <a:srgbClr val="333333"/>
                </a:solidFill>
              </a:rPr>
              <a:t>Khởi tạo</a:t>
            </a:r>
            <a:r>
              <a:rPr lang="en-US" altLang="en-US" sz="1400">
                <a:solidFill>
                  <a:srgbClr val="333333"/>
                </a:solidFill>
              </a:rPr>
              <a:t>: </a:t>
            </a:r>
            <a:r>
              <a:rPr lang="en-US" altLang="en-US" sz="1400">
                <a:solidFill>
                  <a:srgbClr val="000000"/>
                </a:solidFill>
              </a:rPr>
              <a:t>let set = new Set();</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Thêm phần tử</a:t>
            </a:r>
            <a:r>
              <a:rPr lang="en-US" altLang="en-US" sz="1400">
                <a:solidFill>
                  <a:srgbClr val="333333"/>
                </a:solidFill>
              </a:rPr>
              <a:t>: </a:t>
            </a:r>
            <a:r>
              <a:rPr lang="en-US" altLang="en-US" sz="1400">
                <a:solidFill>
                  <a:srgbClr val="000000"/>
                </a:solidFill>
              </a:rPr>
              <a:t>set.add(value);</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Xóa phần tử</a:t>
            </a:r>
            <a:r>
              <a:rPr lang="en-US" altLang="en-US" sz="1400">
                <a:solidFill>
                  <a:srgbClr val="333333"/>
                </a:solidFill>
              </a:rPr>
              <a:t>: </a:t>
            </a:r>
            <a:r>
              <a:rPr lang="en-US" altLang="en-US" sz="1400">
                <a:solidFill>
                  <a:srgbClr val="000000"/>
                </a:solidFill>
              </a:rPr>
              <a:t>set.delete(value);</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Kiểm tra tồn tại giá trị</a:t>
            </a:r>
            <a:r>
              <a:rPr lang="en-US" altLang="en-US" sz="1400">
                <a:solidFill>
                  <a:srgbClr val="333333"/>
                </a:solidFill>
              </a:rPr>
              <a:t>: </a:t>
            </a:r>
            <a:r>
              <a:rPr lang="en-US" altLang="en-US" sz="1400">
                <a:solidFill>
                  <a:srgbClr val="000000"/>
                </a:solidFill>
              </a:rPr>
              <a:t>set.has(value);</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Đếm tổng số phần tử</a:t>
            </a:r>
            <a:r>
              <a:rPr lang="en-US" altLang="en-US" sz="1400">
                <a:solidFill>
                  <a:srgbClr val="333333"/>
                </a:solidFill>
              </a:rPr>
              <a:t>: </a:t>
            </a:r>
            <a:r>
              <a:rPr lang="en-US" altLang="en-US" sz="1400">
                <a:solidFill>
                  <a:srgbClr val="000000"/>
                </a:solidFill>
              </a:rPr>
              <a:t>set.size;</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Xóa toàn bộ phần tử</a:t>
            </a:r>
            <a:r>
              <a:rPr lang="en-US" altLang="en-US" sz="1400">
                <a:solidFill>
                  <a:srgbClr val="333333"/>
                </a:solidFill>
              </a:rPr>
              <a:t>: </a:t>
            </a:r>
            <a:r>
              <a:rPr lang="en-US" altLang="en-US" sz="1400">
                <a:solidFill>
                  <a:srgbClr val="000000"/>
                </a:solidFill>
              </a:rPr>
              <a:t>set.clear</a:t>
            </a:r>
            <a:r>
              <a:rPr lang="en-US" altLang="en-US" sz="1400" smtClean="0">
                <a:solidFill>
                  <a:srgbClr val="000000"/>
                </a:solidFill>
              </a:rPr>
              <a:t>();</a:t>
            </a:r>
            <a:endParaRPr lang="en-US" sz="1600" u="sng" smtClean="0">
              <a:solidFill>
                <a:schemeClr val="tx1"/>
              </a:solidFill>
            </a:endParaRPr>
          </a:p>
        </p:txBody>
      </p:sp>
      <p:sp>
        <p:nvSpPr>
          <p:cNvPr id="11" name="Content Placeholder 2"/>
          <p:cNvSpPr txBox="1">
            <a:spLocks/>
          </p:cNvSpPr>
          <p:nvPr/>
        </p:nvSpPr>
        <p:spPr>
          <a:xfrm>
            <a:off x="1022461" y="2784767"/>
            <a:ext cx="10307782" cy="133003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smtClean="0">
                <a:solidFill>
                  <a:schemeClr val="tx1"/>
                </a:solidFill>
              </a:rPr>
              <a:t>Set là kiểu dữ liệu tập hợp mới xuất hiện trong ES6, nó </a:t>
            </a:r>
            <a:r>
              <a:rPr lang="en-US" sz="1600">
                <a:solidFill>
                  <a:schemeClr val="tx1"/>
                </a:solidFill>
              </a:rPr>
              <a:t>giống với kiểu HashSet của .</a:t>
            </a:r>
            <a:r>
              <a:rPr lang="en-US" sz="1600" smtClean="0">
                <a:solidFill>
                  <a:schemeClr val="tx1"/>
                </a:solidFill>
              </a:rPr>
              <a:t>NET.</a:t>
            </a:r>
          </a:p>
          <a:p>
            <a:pPr marL="0" indent="0">
              <a:buNone/>
            </a:pPr>
            <a:r>
              <a:rPr lang="en-US" sz="1600" smtClean="0">
                <a:solidFill>
                  <a:schemeClr val="tx1"/>
                </a:solidFill>
              </a:rPr>
              <a:t>Các thành phần trong tập hợp Set phải là duy nhất và tập hợp Set có tốc độ truy xuất rất nhanh.</a:t>
            </a:r>
          </a:p>
          <a:p>
            <a:pPr marL="0" indent="0">
              <a:buNone/>
            </a:pPr>
            <a:r>
              <a:rPr lang="en-US" sz="1600" smtClean="0">
                <a:solidFill>
                  <a:schemeClr val="tx1"/>
                </a:solidFill>
              </a:rPr>
              <a:t>Có thể chuyển từ kiểu </a:t>
            </a:r>
            <a:r>
              <a:rPr lang="en-US" sz="1600" b="1" smtClean="0">
                <a:solidFill>
                  <a:schemeClr val="tx1"/>
                </a:solidFill>
              </a:rPr>
              <a:t>Set</a:t>
            </a:r>
            <a:r>
              <a:rPr lang="en-US" sz="1600" smtClean="0">
                <a:solidFill>
                  <a:schemeClr val="tx1"/>
                </a:solidFill>
              </a:rPr>
              <a:t> sang kiểu </a:t>
            </a:r>
            <a:r>
              <a:rPr lang="en-US" sz="1600" b="1" smtClean="0">
                <a:solidFill>
                  <a:schemeClr val="tx1"/>
                </a:solidFill>
              </a:rPr>
              <a:t>Array</a:t>
            </a:r>
            <a:r>
              <a:rPr lang="en-US" sz="1600" smtClean="0">
                <a:solidFill>
                  <a:schemeClr val="tx1"/>
                </a:solidFill>
              </a:rPr>
              <a:t> và sử dụng các phương thức hỗ trợ của </a:t>
            </a:r>
            <a:r>
              <a:rPr lang="en-US" sz="1600" b="1" smtClean="0">
                <a:solidFill>
                  <a:schemeClr val="tx1"/>
                </a:solidFill>
              </a:rPr>
              <a:t>Array</a:t>
            </a:r>
            <a:r>
              <a:rPr lang="en-US" sz="1600" smtClean="0">
                <a:solidFill>
                  <a:schemeClr val="tx1"/>
                </a:solidFill>
              </a:rPr>
              <a:t> như mapping, filter…</a:t>
            </a:r>
          </a:p>
          <a:p>
            <a:pPr marL="0" indent="0">
              <a:buNone/>
            </a:pPr>
            <a:r>
              <a:rPr lang="en-US" sz="1600" smtClean="0">
                <a:solidFill>
                  <a:schemeClr val="tx1"/>
                </a:solidFill>
              </a:rPr>
              <a:t>bằng cú pháp: </a:t>
            </a:r>
            <a:r>
              <a:rPr lang="en-US" sz="1600" smtClean="0">
                <a:solidFill>
                  <a:srgbClr val="FF0000"/>
                </a:solidFill>
              </a:rPr>
              <a:t>let array = […Set]</a:t>
            </a:r>
          </a:p>
        </p:txBody>
      </p:sp>
      <p:sp>
        <p:nvSpPr>
          <p:cNvPr id="2" name="Date Placeholder 1"/>
          <p:cNvSpPr>
            <a:spLocks noGrp="1"/>
          </p:cNvSpPr>
          <p:nvPr>
            <p:ph type="dt" sz="half" idx="10"/>
          </p:nvPr>
        </p:nvSpPr>
        <p:spPr/>
        <p:txBody>
          <a:bodyPr/>
          <a:lstStyle/>
          <a:p>
            <a:fld id="{F789E2C6-2CB7-4170-9934-560BA95B3C9A}" type="datetime1">
              <a:rPr lang="en-US" smtClean="0"/>
              <a:t>11/16/2017</a:t>
            </a:fld>
            <a:endParaRPr lang="en-US"/>
          </a:p>
        </p:txBody>
      </p:sp>
      <p:sp>
        <p:nvSpPr>
          <p:cNvPr id="3" name="Slide Number Placeholder 2"/>
          <p:cNvSpPr>
            <a:spLocks noGrp="1"/>
          </p:cNvSpPr>
          <p:nvPr>
            <p:ph type="sldNum" sz="quarter" idx="12"/>
          </p:nvPr>
        </p:nvSpPr>
        <p:spPr/>
        <p:txBody>
          <a:bodyPr/>
          <a:lstStyle/>
          <a:p>
            <a:fld id="{5AD335C8-4D72-45FB-B842-29A7B1C81E15}" type="slidenum">
              <a:rPr lang="en-US" smtClean="0"/>
              <a:t>11</a:t>
            </a:fld>
            <a:endParaRPr lang="en-US"/>
          </a:p>
        </p:txBody>
      </p:sp>
    </p:spTree>
    <p:extLst>
      <p:ext uri="{BB962C8B-B14F-4D97-AF65-F5344CB8AC3E}">
        <p14:creationId xmlns:p14="http://schemas.microsoft.com/office/powerpoint/2010/main" val="2748193630"/>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1154954" y="973669"/>
            <a:ext cx="8825659" cy="706964"/>
          </a:xfrm>
        </p:spPr>
        <p:txBody>
          <a:bodyPr/>
          <a:lstStyle/>
          <a:p>
            <a:r>
              <a:rPr lang="en-US" b="1"/>
              <a:t>6. Set, Map, WeakMap, WeakSet</a:t>
            </a:r>
          </a:p>
        </p:txBody>
      </p:sp>
      <p:sp>
        <p:nvSpPr>
          <p:cNvPr id="17" name="Content Placeholder 2"/>
          <p:cNvSpPr>
            <a:spLocks noGrp="1"/>
          </p:cNvSpPr>
          <p:nvPr>
            <p:ph idx="1"/>
          </p:nvPr>
        </p:nvSpPr>
        <p:spPr>
          <a:xfrm>
            <a:off x="1022466" y="2254209"/>
            <a:ext cx="10698479" cy="399011"/>
          </a:xfrm>
        </p:spPr>
        <p:txBody>
          <a:bodyPr>
            <a:normAutofit/>
          </a:bodyPr>
          <a:lstStyle/>
          <a:p>
            <a:pPr marL="0" indent="0">
              <a:buNone/>
            </a:pPr>
            <a:r>
              <a:rPr lang="en-US" b="1"/>
              <a:t>6.2. Map</a:t>
            </a:r>
          </a:p>
          <a:p>
            <a:pPr marL="0" indent="0">
              <a:buNone/>
            </a:pPr>
            <a:endParaRPr lang="en-US" b="1" smtClean="0"/>
          </a:p>
        </p:txBody>
      </p:sp>
      <p:sp>
        <p:nvSpPr>
          <p:cNvPr id="18" name="Content Placeholder 2"/>
          <p:cNvSpPr txBox="1">
            <a:spLocks/>
          </p:cNvSpPr>
          <p:nvPr/>
        </p:nvSpPr>
        <p:spPr>
          <a:xfrm>
            <a:off x="1022464" y="2743200"/>
            <a:ext cx="10307784" cy="9642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None/>
            </a:pPr>
            <a:endParaRPr lang="en-US" sz="1600" u="sng" smtClean="0">
              <a:solidFill>
                <a:schemeClr val="tx1"/>
              </a:solidFill>
            </a:endParaRPr>
          </a:p>
        </p:txBody>
      </p:sp>
      <p:sp>
        <p:nvSpPr>
          <p:cNvPr id="19" name="Content Placeholder 2"/>
          <p:cNvSpPr txBox="1">
            <a:spLocks/>
          </p:cNvSpPr>
          <p:nvPr/>
        </p:nvSpPr>
        <p:spPr>
          <a:xfrm>
            <a:off x="1022461" y="3963715"/>
            <a:ext cx="3441472" cy="2395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50000"/>
              </a:lnSpc>
              <a:buNone/>
            </a:pPr>
            <a:r>
              <a:rPr lang="en-US" sz="1600" b="1" smtClean="0"/>
              <a:t>Các phương thức hỗ trợ của Map:</a:t>
            </a:r>
          </a:p>
          <a:p>
            <a:pPr eaLnBrk="0" fontAlgn="base" hangingPunct="0">
              <a:lnSpc>
                <a:spcPct val="150000"/>
              </a:lnSpc>
              <a:spcBef>
                <a:spcPct val="0"/>
              </a:spcBef>
              <a:spcAft>
                <a:spcPct val="0"/>
              </a:spcAft>
            </a:pPr>
            <a:r>
              <a:rPr lang="en-US" altLang="en-US" sz="1400" b="1">
                <a:solidFill>
                  <a:srgbClr val="333333"/>
                </a:solidFill>
              </a:rPr>
              <a:t>Khởi tạo</a:t>
            </a:r>
            <a:r>
              <a:rPr lang="en-US" altLang="en-US" sz="1400">
                <a:solidFill>
                  <a:srgbClr val="333333"/>
                </a:solidFill>
              </a:rPr>
              <a:t>: </a:t>
            </a:r>
            <a:r>
              <a:rPr lang="en-US" altLang="en-US" sz="1400">
                <a:solidFill>
                  <a:srgbClr val="000000"/>
                </a:solidFill>
              </a:rPr>
              <a:t>let </a:t>
            </a:r>
            <a:r>
              <a:rPr lang="en-US" altLang="en-US" sz="1400" smtClean="0">
                <a:solidFill>
                  <a:srgbClr val="000000"/>
                </a:solidFill>
              </a:rPr>
              <a:t>map </a:t>
            </a:r>
            <a:r>
              <a:rPr lang="en-US" altLang="en-US" sz="1400">
                <a:solidFill>
                  <a:srgbClr val="000000"/>
                </a:solidFill>
              </a:rPr>
              <a:t>= new </a:t>
            </a:r>
            <a:r>
              <a:rPr lang="en-US" altLang="en-US" sz="1400" smtClean="0">
                <a:solidFill>
                  <a:srgbClr val="000000"/>
                </a:solidFill>
              </a:rPr>
              <a:t>Map();</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Thêm phần tử</a:t>
            </a:r>
            <a:r>
              <a:rPr lang="en-US" altLang="en-US" sz="1400">
                <a:solidFill>
                  <a:srgbClr val="333333"/>
                </a:solidFill>
              </a:rPr>
              <a:t>: </a:t>
            </a:r>
            <a:r>
              <a:rPr lang="en-US" altLang="en-US" sz="1400">
                <a:solidFill>
                  <a:srgbClr val="000000"/>
                </a:solidFill>
              </a:rPr>
              <a:t> </a:t>
            </a:r>
            <a:r>
              <a:rPr lang="en-US" altLang="en-US" sz="1400" smtClean="0">
                <a:solidFill>
                  <a:srgbClr val="000000"/>
                </a:solidFill>
              </a:rPr>
              <a:t>map.add(key, value);</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Xóa phần tử</a:t>
            </a:r>
            <a:r>
              <a:rPr lang="en-US" altLang="en-US" sz="1400">
                <a:solidFill>
                  <a:srgbClr val="333333"/>
                </a:solidFill>
              </a:rPr>
              <a:t>: </a:t>
            </a:r>
            <a:r>
              <a:rPr lang="en-US" altLang="en-US" sz="1400">
                <a:solidFill>
                  <a:srgbClr val="000000"/>
                </a:solidFill>
              </a:rPr>
              <a:t> </a:t>
            </a:r>
            <a:r>
              <a:rPr lang="en-US" altLang="en-US" sz="1400" smtClean="0">
                <a:solidFill>
                  <a:srgbClr val="000000"/>
                </a:solidFill>
              </a:rPr>
              <a:t>map.delete(key);</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Kiểm tra tồn tại giá trị</a:t>
            </a:r>
            <a:r>
              <a:rPr lang="en-US" altLang="en-US" sz="1400">
                <a:solidFill>
                  <a:srgbClr val="333333"/>
                </a:solidFill>
              </a:rPr>
              <a:t>: </a:t>
            </a:r>
            <a:r>
              <a:rPr lang="en-US" altLang="en-US" sz="1400">
                <a:solidFill>
                  <a:srgbClr val="000000"/>
                </a:solidFill>
              </a:rPr>
              <a:t> </a:t>
            </a:r>
            <a:r>
              <a:rPr lang="en-US" altLang="en-US" sz="1400" smtClean="0">
                <a:solidFill>
                  <a:srgbClr val="000000"/>
                </a:solidFill>
              </a:rPr>
              <a:t>map.has(key);</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Đếm tổng số phần tử</a:t>
            </a:r>
            <a:r>
              <a:rPr lang="en-US" altLang="en-US" sz="1400">
                <a:solidFill>
                  <a:srgbClr val="333333"/>
                </a:solidFill>
              </a:rPr>
              <a:t>: </a:t>
            </a:r>
            <a:r>
              <a:rPr lang="en-US" altLang="en-US" sz="1400">
                <a:solidFill>
                  <a:srgbClr val="000000"/>
                </a:solidFill>
              </a:rPr>
              <a:t> </a:t>
            </a:r>
            <a:r>
              <a:rPr lang="en-US" altLang="en-US" sz="1400" smtClean="0">
                <a:solidFill>
                  <a:srgbClr val="000000"/>
                </a:solidFill>
              </a:rPr>
              <a:t>map.size</a:t>
            </a:r>
            <a:r>
              <a:rPr lang="en-US" altLang="en-US" sz="1400">
                <a:solidFill>
                  <a:srgbClr val="000000"/>
                </a:solidFill>
              </a:rPr>
              <a:t>;</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a:solidFill>
                  <a:srgbClr val="333333"/>
                </a:solidFill>
              </a:rPr>
              <a:t>Xóa toàn bộ phần tử</a:t>
            </a:r>
            <a:r>
              <a:rPr lang="en-US" altLang="en-US" sz="1400">
                <a:solidFill>
                  <a:srgbClr val="333333"/>
                </a:solidFill>
              </a:rPr>
              <a:t>: </a:t>
            </a:r>
            <a:r>
              <a:rPr lang="en-US" altLang="en-US" sz="1400">
                <a:solidFill>
                  <a:srgbClr val="000000"/>
                </a:solidFill>
              </a:rPr>
              <a:t> map</a:t>
            </a:r>
            <a:r>
              <a:rPr lang="en-US" altLang="en-US" sz="1400" smtClean="0">
                <a:solidFill>
                  <a:srgbClr val="000000"/>
                </a:solidFill>
              </a:rPr>
              <a:t>.clear();</a:t>
            </a:r>
            <a:endParaRPr lang="en-US" sz="1600" u="sng" smtClean="0">
              <a:solidFill>
                <a:schemeClr val="tx1"/>
              </a:solidFill>
            </a:endParaRPr>
          </a:p>
        </p:txBody>
      </p:sp>
      <p:sp>
        <p:nvSpPr>
          <p:cNvPr id="21" name="Content Placeholder 2"/>
          <p:cNvSpPr txBox="1">
            <a:spLocks/>
          </p:cNvSpPr>
          <p:nvPr/>
        </p:nvSpPr>
        <p:spPr>
          <a:xfrm>
            <a:off x="1022465" y="2784767"/>
            <a:ext cx="10307782" cy="1330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b="1" smtClean="0">
                <a:solidFill>
                  <a:schemeClr val="tx1"/>
                </a:solidFill>
              </a:rPr>
              <a:t>Map</a:t>
            </a:r>
            <a:r>
              <a:rPr lang="en-US" sz="1600" smtClean="0">
                <a:solidFill>
                  <a:schemeClr val="tx1"/>
                </a:solidFill>
              </a:rPr>
              <a:t> là kiểu dữ liệu giống như </a:t>
            </a:r>
            <a:r>
              <a:rPr lang="en-US" sz="1600" b="1" smtClean="0">
                <a:solidFill>
                  <a:schemeClr val="tx1"/>
                </a:solidFill>
              </a:rPr>
              <a:t>Set</a:t>
            </a:r>
            <a:r>
              <a:rPr lang="en-US" sz="1600" smtClean="0">
                <a:solidFill>
                  <a:schemeClr val="tx1"/>
                </a:solidFill>
              </a:rPr>
              <a:t>, tuy nhiên cấu trúc dữ liệu của </a:t>
            </a:r>
            <a:r>
              <a:rPr lang="en-US" sz="1600" b="1" smtClean="0">
                <a:solidFill>
                  <a:schemeClr val="tx1"/>
                </a:solidFill>
              </a:rPr>
              <a:t>Map</a:t>
            </a:r>
            <a:r>
              <a:rPr lang="en-US" sz="1600" smtClean="0">
                <a:solidFill>
                  <a:schemeClr val="tx1"/>
                </a:solidFill>
              </a:rPr>
              <a:t> ở dạng </a:t>
            </a:r>
            <a:r>
              <a:rPr lang="en-US" sz="1600" smtClean="0">
                <a:solidFill>
                  <a:srgbClr val="FF0000"/>
                </a:solidFill>
              </a:rPr>
              <a:t>key=&gt;value </a:t>
            </a:r>
            <a:r>
              <a:rPr lang="en-US" sz="1600" smtClean="0">
                <a:solidFill>
                  <a:schemeClr val="tx1"/>
                </a:solidFill>
              </a:rPr>
              <a:t>còn ở </a:t>
            </a:r>
            <a:r>
              <a:rPr lang="en-US" sz="1600" b="1" smtClean="0">
                <a:solidFill>
                  <a:schemeClr val="tx1"/>
                </a:solidFill>
              </a:rPr>
              <a:t>Set</a:t>
            </a:r>
            <a:r>
              <a:rPr lang="en-US" sz="1600" smtClean="0">
                <a:solidFill>
                  <a:schemeClr val="tx1"/>
                </a:solidFill>
              </a:rPr>
              <a:t> chỉ là </a:t>
            </a:r>
            <a:r>
              <a:rPr lang="en-US" sz="1600" smtClean="0">
                <a:solidFill>
                  <a:srgbClr val="FF0000"/>
                </a:solidFill>
              </a:rPr>
              <a:t>value</a:t>
            </a:r>
          </a:p>
          <a:p>
            <a:pPr marL="0" indent="0">
              <a:buNone/>
            </a:pPr>
            <a:r>
              <a:rPr lang="en-US" sz="1600" smtClean="0">
                <a:solidFill>
                  <a:schemeClr val="tx1"/>
                </a:solidFill>
              </a:rPr>
              <a:t>Có thể chuyển từ kiểu </a:t>
            </a:r>
            <a:r>
              <a:rPr lang="en-US" sz="1600" b="1" smtClean="0">
                <a:solidFill>
                  <a:schemeClr val="tx1"/>
                </a:solidFill>
              </a:rPr>
              <a:t>Map</a:t>
            </a:r>
            <a:r>
              <a:rPr lang="en-US" sz="1600" smtClean="0">
                <a:solidFill>
                  <a:schemeClr val="tx1"/>
                </a:solidFill>
              </a:rPr>
              <a:t> sang kiểu </a:t>
            </a:r>
            <a:r>
              <a:rPr lang="en-US" sz="1600" b="1" smtClean="0">
                <a:solidFill>
                  <a:schemeClr val="tx1"/>
                </a:solidFill>
              </a:rPr>
              <a:t>Array</a:t>
            </a:r>
            <a:r>
              <a:rPr lang="en-US" sz="1600" smtClean="0">
                <a:solidFill>
                  <a:schemeClr val="tx1"/>
                </a:solidFill>
              </a:rPr>
              <a:t> và sử dụng các phương thức hỗ trợ của </a:t>
            </a:r>
            <a:r>
              <a:rPr lang="en-US" sz="1600" b="1" smtClean="0">
                <a:solidFill>
                  <a:schemeClr val="tx1"/>
                </a:solidFill>
              </a:rPr>
              <a:t>Array</a:t>
            </a:r>
            <a:r>
              <a:rPr lang="en-US" sz="1600" smtClean="0">
                <a:solidFill>
                  <a:schemeClr val="tx1"/>
                </a:solidFill>
              </a:rPr>
              <a:t> như mapping, filter…</a:t>
            </a:r>
          </a:p>
          <a:p>
            <a:pPr marL="0" indent="0">
              <a:buNone/>
            </a:pPr>
            <a:r>
              <a:rPr lang="en-US" sz="1600" smtClean="0">
                <a:solidFill>
                  <a:schemeClr val="tx1"/>
                </a:solidFill>
              </a:rPr>
              <a:t>bằng cú pháp: </a:t>
            </a:r>
            <a:r>
              <a:rPr lang="en-US" sz="1600" smtClean="0">
                <a:solidFill>
                  <a:srgbClr val="FF0000"/>
                </a:solidFill>
              </a:rPr>
              <a:t>let array = […Map]</a:t>
            </a:r>
          </a:p>
        </p:txBody>
      </p:sp>
      <p:sp>
        <p:nvSpPr>
          <p:cNvPr id="22" name="Content Placeholder 2"/>
          <p:cNvSpPr txBox="1">
            <a:spLocks/>
          </p:cNvSpPr>
          <p:nvPr/>
        </p:nvSpPr>
        <p:spPr>
          <a:xfrm>
            <a:off x="5918657" y="4048296"/>
            <a:ext cx="4297685" cy="2395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50000"/>
              </a:lnSpc>
              <a:buNone/>
            </a:pPr>
            <a:r>
              <a:rPr lang="en-US" sz="1600" b="1" smtClean="0"/>
              <a:t>Các phương thức riêng của Map:</a:t>
            </a:r>
          </a:p>
          <a:p>
            <a:pPr eaLnBrk="0" fontAlgn="base" hangingPunct="0">
              <a:lnSpc>
                <a:spcPct val="150000"/>
              </a:lnSpc>
              <a:spcBef>
                <a:spcPct val="0"/>
              </a:spcBef>
              <a:spcAft>
                <a:spcPct val="0"/>
              </a:spcAft>
            </a:pPr>
            <a:r>
              <a:rPr lang="en-US" altLang="en-US" sz="1400" b="1" smtClean="0">
                <a:solidFill>
                  <a:srgbClr val="333333"/>
                </a:solidFill>
              </a:rPr>
              <a:t>Lấy ra danh sách key</a:t>
            </a:r>
            <a:r>
              <a:rPr lang="en-US" altLang="en-US" sz="1400" smtClean="0">
                <a:solidFill>
                  <a:srgbClr val="333333"/>
                </a:solidFill>
              </a:rPr>
              <a:t>:</a:t>
            </a:r>
            <a:r>
              <a:rPr lang="en-US" altLang="en-US" sz="1400">
                <a:solidFill>
                  <a:srgbClr val="333333"/>
                </a:solidFill>
              </a:rPr>
              <a:t> </a:t>
            </a:r>
            <a:r>
              <a:rPr lang="en-US" altLang="en-US" sz="1400">
                <a:solidFill>
                  <a:srgbClr val="000000"/>
                </a:solidFill>
              </a:rPr>
              <a:t>let </a:t>
            </a:r>
            <a:r>
              <a:rPr lang="en-US" altLang="en-US" sz="1400" smtClean="0">
                <a:solidFill>
                  <a:srgbClr val="000000"/>
                </a:solidFill>
              </a:rPr>
              <a:t>keys </a:t>
            </a:r>
            <a:r>
              <a:rPr lang="en-US" altLang="en-US" sz="1400">
                <a:solidFill>
                  <a:srgbClr val="000000"/>
                </a:solidFill>
              </a:rPr>
              <a:t>= </a:t>
            </a:r>
            <a:r>
              <a:rPr lang="en-US" altLang="en-US" sz="1400" smtClean="0">
                <a:solidFill>
                  <a:srgbClr val="000000"/>
                </a:solidFill>
              </a:rPr>
              <a:t>map.keys();</a:t>
            </a:r>
            <a:endParaRPr lang="en-US" altLang="en-US" sz="1400">
              <a:solidFill>
                <a:srgbClr val="333333"/>
              </a:solidFill>
            </a:endParaRPr>
          </a:p>
          <a:p>
            <a:pPr eaLnBrk="0" fontAlgn="base" hangingPunct="0">
              <a:lnSpc>
                <a:spcPct val="150000"/>
              </a:lnSpc>
              <a:spcBef>
                <a:spcPct val="0"/>
              </a:spcBef>
              <a:spcAft>
                <a:spcPct val="0"/>
              </a:spcAft>
            </a:pPr>
            <a:r>
              <a:rPr lang="en-US" altLang="en-US" sz="1400" b="1" smtClean="0">
                <a:solidFill>
                  <a:srgbClr val="333333"/>
                </a:solidFill>
              </a:rPr>
              <a:t>Lấy danh sách value</a:t>
            </a:r>
            <a:r>
              <a:rPr lang="en-US" altLang="en-US" sz="1400" smtClean="0">
                <a:solidFill>
                  <a:srgbClr val="333333"/>
                </a:solidFill>
              </a:rPr>
              <a:t>: let values =</a:t>
            </a:r>
            <a:r>
              <a:rPr lang="en-US" altLang="en-US" sz="1400">
                <a:solidFill>
                  <a:srgbClr val="333333"/>
                </a:solidFill>
              </a:rPr>
              <a:t> </a:t>
            </a:r>
            <a:r>
              <a:rPr lang="en-US" altLang="en-US" sz="1400" smtClean="0">
                <a:solidFill>
                  <a:srgbClr val="000000"/>
                </a:solidFill>
              </a:rPr>
              <a:t>map.values;</a:t>
            </a:r>
            <a:endParaRPr lang="en-US" altLang="en-US" sz="1400">
              <a:solidFill>
                <a:srgbClr val="333333"/>
              </a:solidFill>
            </a:endParaRPr>
          </a:p>
          <a:p>
            <a:pPr eaLnBrk="0" fontAlgn="base" hangingPunct="0">
              <a:lnSpc>
                <a:spcPct val="150000"/>
              </a:lnSpc>
              <a:spcBef>
                <a:spcPct val="0"/>
              </a:spcBef>
              <a:spcAft>
                <a:spcPct val="0"/>
              </a:spcAft>
            </a:pPr>
            <a:r>
              <a:rPr lang="en-US" sz="1400" b="1"/>
              <a:t>Hàm entries</a:t>
            </a:r>
            <a:r>
              <a:rPr lang="en-US" sz="1400" b="1" smtClean="0"/>
              <a:t>()</a:t>
            </a:r>
            <a:r>
              <a:rPr lang="en-US" altLang="en-US" sz="1400" smtClean="0">
                <a:solidFill>
                  <a:srgbClr val="333333"/>
                </a:solidFill>
              </a:rPr>
              <a:t>:</a:t>
            </a:r>
            <a:r>
              <a:rPr lang="en-US" altLang="en-US" sz="1400">
                <a:solidFill>
                  <a:srgbClr val="333333"/>
                </a:solidFill>
              </a:rPr>
              <a:t> </a:t>
            </a:r>
            <a:r>
              <a:rPr lang="en-US" altLang="en-US" sz="1400" smtClean="0">
                <a:solidFill>
                  <a:srgbClr val="333333"/>
                </a:solidFill>
              </a:rPr>
              <a:t>let entries = map.entries();</a:t>
            </a:r>
            <a:endParaRPr lang="en-US" altLang="en-US" sz="1400">
              <a:solidFill>
                <a:schemeClr val="tx1"/>
              </a:solidFill>
            </a:endParaRPr>
          </a:p>
          <a:p>
            <a:pPr marL="0" indent="0" eaLnBrk="0" fontAlgn="base" hangingPunct="0">
              <a:lnSpc>
                <a:spcPct val="150000"/>
              </a:lnSpc>
              <a:spcBef>
                <a:spcPct val="0"/>
              </a:spcBef>
              <a:spcAft>
                <a:spcPct val="0"/>
              </a:spcAft>
              <a:buNone/>
            </a:pPr>
            <a:r>
              <a:rPr lang="en-US" altLang="en-US" sz="1400" smtClean="0">
                <a:solidFill>
                  <a:schemeClr val="tx1"/>
                </a:solidFill>
              </a:rPr>
              <a:t>Hàm entries trả về một mảng 2 chiều trong đó các phần tử con là một mảng lưu 2 giá trị key và value.</a:t>
            </a:r>
            <a:endParaRPr lang="en-US" altLang="en-US" sz="1400" smtClean="0">
              <a:solidFill>
                <a:srgbClr val="333333"/>
              </a:solidFill>
            </a:endParaRPr>
          </a:p>
        </p:txBody>
      </p:sp>
      <p:sp>
        <p:nvSpPr>
          <p:cNvPr id="2" name="Date Placeholder 1"/>
          <p:cNvSpPr>
            <a:spLocks noGrp="1"/>
          </p:cNvSpPr>
          <p:nvPr>
            <p:ph type="dt" sz="half" idx="10"/>
          </p:nvPr>
        </p:nvSpPr>
        <p:spPr/>
        <p:txBody>
          <a:bodyPr/>
          <a:lstStyle/>
          <a:p>
            <a:fld id="{532B2719-8ED7-4463-97A9-D7AD351BD7B0}" type="datetime1">
              <a:rPr lang="en-US" smtClean="0"/>
              <a:t>11/16/2017</a:t>
            </a:fld>
            <a:endParaRPr lang="en-US"/>
          </a:p>
        </p:txBody>
      </p:sp>
      <p:sp>
        <p:nvSpPr>
          <p:cNvPr id="3" name="Slide Number Placeholder 2"/>
          <p:cNvSpPr>
            <a:spLocks noGrp="1"/>
          </p:cNvSpPr>
          <p:nvPr>
            <p:ph type="sldNum" sz="quarter" idx="12"/>
          </p:nvPr>
        </p:nvSpPr>
        <p:spPr/>
        <p:txBody>
          <a:bodyPr/>
          <a:lstStyle/>
          <a:p>
            <a:fld id="{5AD335C8-4D72-45FB-B842-29A7B1C81E15}" type="slidenum">
              <a:rPr lang="en-US" smtClean="0"/>
              <a:t>12</a:t>
            </a:fld>
            <a:endParaRPr lang="en-US"/>
          </a:p>
        </p:txBody>
      </p:sp>
    </p:spTree>
    <p:extLst>
      <p:ext uri="{BB962C8B-B14F-4D97-AF65-F5344CB8AC3E}">
        <p14:creationId xmlns:p14="http://schemas.microsoft.com/office/powerpoint/2010/main" val="1947065137"/>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9"/>
            <a:ext cx="8825659" cy="706964"/>
          </a:xfrm>
        </p:spPr>
        <p:txBody>
          <a:bodyPr/>
          <a:lstStyle/>
          <a:p>
            <a:r>
              <a:rPr lang="en-US" b="1"/>
              <a:t>6. Set, Map, WeakMap, WeakSet</a:t>
            </a:r>
          </a:p>
        </p:txBody>
      </p:sp>
      <p:sp>
        <p:nvSpPr>
          <p:cNvPr id="5" name="Content Placeholder 2"/>
          <p:cNvSpPr>
            <a:spLocks noGrp="1"/>
          </p:cNvSpPr>
          <p:nvPr>
            <p:ph idx="1"/>
          </p:nvPr>
        </p:nvSpPr>
        <p:spPr>
          <a:xfrm>
            <a:off x="1022466" y="2254209"/>
            <a:ext cx="10698479" cy="399011"/>
          </a:xfrm>
        </p:spPr>
        <p:txBody>
          <a:bodyPr>
            <a:normAutofit/>
          </a:bodyPr>
          <a:lstStyle/>
          <a:p>
            <a:pPr marL="0" indent="0">
              <a:buNone/>
            </a:pPr>
            <a:r>
              <a:rPr lang="en-US" b="1"/>
              <a:t>6.3. WeakSet và WeakMap</a:t>
            </a:r>
          </a:p>
          <a:p>
            <a:pPr marL="0" indent="0">
              <a:buNone/>
            </a:pPr>
            <a:endParaRPr lang="en-US" b="1" smtClean="0"/>
          </a:p>
        </p:txBody>
      </p:sp>
      <p:sp>
        <p:nvSpPr>
          <p:cNvPr id="6" name="Content Placeholder 2"/>
          <p:cNvSpPr txBox="1">
            <a:spLocks/>
          </p:cNvSpPr>
          <p:nvPr/>
        </p:nvSpPr>
        <p:spPr>
          <a:xfrm>
            <a:off x="1022464" y="2743200"/>
            <a:ext cx="10307784" cy="9642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None/>
            </a:pPr>
            <a:endParaRPr lang="en-US" sz="1600" u="sng" smtClean="0">
              <a:solidFill>
                <a:schemeClr val="tx1"/>
              </a:solidFill>
            </a:endParaRPr>
          </a:p>
        </p:txBody>
      </p:sp>
      <p:sp>
        <p:nvSpPr>
          <p:cNvPr id="9" name="Content Placeholder 2"/>
          <p:cNvSpPr txBox="1">
            <a:spLocks/>
          </p:cNvSpPr>
          <p:nvPr/>
        </p:nvSpPr>
        <p:spPr>
          <a:xfrm>
            <a:off x="1022466" y="2743200"/>
            <a:ext cx="10307782" cy="13217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b="1"/>
              <a:t>WeakSet</a:t>
            </a:r>
            <a:r>
              <a:rPr lang="en-US" sz="1600" smtClean="0">
                <a:solidFill>
                  <a:schemeClr val="tx1"/>
                </a:solidFill>
              </a:rPr>
              <a:t> là kiểu dữ liệu tập hợp giống với kiểu dữ liệu </a:t>
            </a:r>
            <a:r>
              <a:rPr lang="en-US" sz="1600" b="1" smtClean="0">
                <a:solidFill>
                  <a:schemeClr val="tx1"/>
                </a:solidFill>
              </a:rPr>
              <a:t>Set,</a:t>
            </a:r>
            <a:r>
              <a:rPr lang="en-US" sz="1600" smtClean="0">
                <a:solidFill>
                  <a:schemeClr val="tx1"/>
                </a:solidFill>
              </a:rPr>
              <a:t> khác biệt giữa hai kiểu dữ liệu này là </a:t>
            </a:r>
            <a:r>
              <a:rPr lang="en-US" sz="1600" b="1" smtClean="0"/>
              <a:t>WeakSet</a:t>
            </a:r>
            <a:r>
              <a:rPr lang="en-US" sz="1600" smtClean="0"/>
              <a:t> chỉ cho phép truyền vào giá trị là một đối tượng (object, function, class).</a:t>
            </a:r>
          </a:p>
          <a:p>
            <a:pPr marL="0" indent="0">
              <a:buNone/>
            </a:pPr>
            <a:r>
              <a:rPr lang="en-US" sz="1600" b="1" smtClean="0">
                <a:solidFill>
                  <a:schemeClr val="tx1"/>
                </a:solidFill>
              </a:rPr>
              <a:t>WeakMap</a:t>
            </a:r>
            <a:r>
              <a:rPr lang="en-US" sz="1600" smtClean="0">
                <a:solidFill>
                  <a:schemeClr val="tx1"/>
                </a:solidFill>
              </a:rPr>
              <a:t> là kiểu dữ liệu giống kiểu dữ liệu </a:t>
            </a:r>
            <a:r>
              <a:rPr lang="en-US" sz="1600" b="1" smtClean="0">
                <a:solidFill>
                  <a:schemeClr val="tx1"/>
                </a:solidFill>
              </a:rPr>
              <a:t>Map</a:t>
            </a:r>
            <a:r>
              <a:rPr lang="en-US" sz="1600" smtClean="0">
                <a:solidFill>
                  <a:schemeClr val="tx1"/>
                </a:solidFill>
              </a:rPr>
              <a:t>, khác biệt với kiểu </a:t>
            </a:r>
            <a:r>
              <a:rPr lang="en-US" sz="1600" b="1" smtClean="0">
                <a:solidFill>
                  <a:schemeClr val="tx1"/>
                </a:solidFill>
              </a:rPr>
              <a:t>Map</a:t>
            </a:r>
            <a:r>
              <a:rPr lang="en-US" sz="1600" smtClean="0">
                <a:solidFill>
                  <a:schemeClr val="tx1"/>
                </a:solidFill>
              </a:rPr>
              <a:t> đó là giá trị </a:t>
            </a:r>
            <a:r>
              <a:rPr lang="en-US" sz="1600" b="1" smtClean="0">
                <a:solidFill>
                  <a:schemeClr val="tx1"/>
                </a:solidFill>
              </a:rPr>
              <a:t>key</a:t>
            </a:r>
            <a:r>
              <a:rPr lang="en-US" sz="1600" smtClean="0">
                <a:solidFill>
                  <a:schemeClr val="tx1"/>
                </a:solidFill>
              </a:rPr>
              <a:t> trong </a:t>
            </a:r>
            <a:r>
              <a:rPr lang="en-US" sz="1600" b="1" smtClean="0">
                <a:solidFill>
                  <a:schemeClr val="tx1"/>
                </a:solidFill>
              </a:rPr>
              <a:t>WeakMap</a:t>
            </a:r>
            <a:r>
              <a:rPr lang="en-US" sz="1600" smtClean="0">
                <a:solidFill>
                  <a:schemeClr val="tx1"/>
                </a:solidFill>
              </a:rPr>
              <a:t> phải là một đối tượng (object, function, class). </a:t>
            </a:r>
            <a:r>
              <a:rPr lang="en-US" sz="1600" b="1" smtClean="0">
                <a:solidFill>
                  <a:schemeClr val="tx1"/>
                </a:solidFill>
              </a:rPr>
              <a:t>WeakMap</a:t>
            </a:r>
            <a:r>
              <a:rPr lang="en-US" sz="1600" smtClean="0">
                <a:solidFill>
                  <a:schemeClr val="tx1"/>
                </a:solidFill>
              </a:rPr>
              <a:t> không có phương thức xóa toàn bộ phần tử giống như kiểu của </a:t>
            </a:r>
            <a:r>
              <a:rPr lang="en-US" sz="1600" b="1" smtClean="0">
                <a:solidFill>
                  <a:schemeClr val="tx1"/>
                </a:solidFill>
              </a:rPr>
              <a:t>Map.</a:t>
            </a:r>
          </a:p>
        </p:txBody>
      </p:sp>
      <p:sp>
        <p:nvSpPr>
          <p:cNvPr id="2" name="Date Placeholder 1"/>
          <p:cNvSpPr>
            <a:spLocks noGrp="1"/>
          </p:cNvSpPr>
          <p:nvPr>
            <p:ph type="dt" sz="half" idx="10"/>
          </p:nvPr>
        </p:nvSpPr>
        <p:spPr/>
        <p:txBody>
          <a:bodyPr/>
          <a:lstStyle/>
          <a:p>
            <a:fld id="{8650DE0D-66AC-45A3-90AB-96861C46BD7C}" type="datetime1">
              <a:rPr lang="en-US" smtClean="0"/>
              <a:t>11/16/2017</a:t>
            </a:fld>
            <a:endParaRPr lang="en-US"/>
          </a:p>
        </p:txBody>
      </p:sp>
      <p:sp>
        <p:nvSpPr>
          <p:cNvPr id="3" name="Slide Number Placeholder 2"/>
          <p:cNvSpPr>
            <a:spLocks noGrp="1"/>
          </p:cNvSpPr>
          <p:nvPr>
            <p:ph type="sldNum" sz="quarter" idx="12"/>
          </p:nvPr>
        </p:nvSpPr>
        <p:spPr/>
        <p:txBody>
          <a:bodyPr/>
          <a:lstStyle/>
          <a:p>
            <a:fld id="{5AD335C8-4D72-45FB-B842-29A7B1C81E15}" type="slidenum">
              <a:rPr lang="en-US" smtClean="0"/>
              <a:t>13</a:t>
            </a:fld>
            <a:endParaRPr lang="en-US"/>
          </a:p>
        </p:txBody>
      </p:sp>
    </p:spTree>
    <p:extLst>
      <p:ext uri="{BB962C8B-B14F-4D97-AF65-F5344CB8AC3E}">
        <p14:creationId xmlns:p14="http://schemas.microsoft.com/office/powerpoint/2010/main" val="1266174418"/>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lstStyle/>
          <a:p>
            <a:r>
              <a:rPr lang="en-US" b="1" smtClean="0"/>
              <a:t>7. promise</a:t>
            </a:r>
            <a:endParaRPr lang="en-US" b="1"/>
          </a:p>
        </p:txBody>
      </p:sp>
      <p:sp>
        <p:nvSpPr>
          <p:cNvPr id="3" name="Content Placeholder 2"/>
          <p:cNvSpPr>
            <a:spLocks noGrp="1"/>
          </p:cNvSpPr>
          <p:nvPr>
            <p:ph idx="1"/>
          </p:nvPr>
        </p:nvSpPr>
        <p:spPr>
          <a:xfrm>
            <a:off x="1154954" y="2254365"/>
            <a:ext cx="10432989" cy="804719"/>
          </a:xfrm>
        </p:spPr>
        <p:txBody>
          <a:bodyPr>
            <a:noAutofit/>
          </a:bodyPr>
          <a:lstStyle/>
          <a:p>
            <a:pPr marL="0" indent="0">
              <a:lnSpc>
                <a:spcPct val="150000"/>
              </a:lnSpc>
              <a:spcBef>
                <a:spcPts val="0"/>
              </a:spcBef>
              <a:buNone/>
            </a:pPr>
            <a:r>
              <a:rPr lang="en-US" sz="1600" smtClean="0"/>
              <a:t>Promise được đưa vào Javascript từ ES6, nó được tạo ra để xử lý kết quả của một hành động cụ thể, nó giúp trả lời câu hỏi:</a:t>
            </a:r>
          </a:p>
          <a:p>
            <a:pPr marL="0" indent="0">
              <a:lnSpc>
                <a:spcPct val="150000"/>
              </a:lnSpc>
              <a:spcBef>
                <a:spcPts val="0"/>
              </a:spcBef>
              <a:buNone/>
            </a:pPr>
            <a:r>
              <a:rPr lang="en-US" sz="1600" smtClean="0"/>
              <a:t>“</a:t>
            </a:r>
            <a:r>
              <a:rPr lang="en-US" sz="1600" i="1"/>
              <a:t>Nếu thành công thì làm gì? Nếu thất bại thì làm gì</a:t>
            </a:r>
            <a:r>
              <a:rPr lang="en-US" sz="1600" i="1" smtClean="0"/>
              <a:t>?</a:t>
            </a:r>
            <a:r>
              <a:rPr lang="en-US" sz="1600" smtClean="0"/>
              <a:t>”</a:t>
            </a:r>
            <a:endParaRPr lang="en-US" sz="1600"/>
          </a:p>
        </p:txBody>
      </p:sp>
      <p:sp>
        <p:nvSpPr>
          <p:cNvPr id="6" name="Right Arrow 5"/>
          <p:cNvSpPr/>
          <p:nvPr/>
        </p:nvSpPr>
        <p:spPr>
          <a:xfrm>
            <a:off x="5209347" y="4700194"/>
            <a:ext cx="2324201" cy="278475"/>
          </a:xfrm>
          <a:prstGeom prst="rightArrow">
            <a:avLst>
              <a:gd name="adj1" fmla="val 50000"/>
              <a:gd name="adj2" fmla="val 163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14" y="4010641"/>
            <a:ext cx="3115110" cy="165758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9" y="3059084"/>
            <a:ext cx="3749396" cy="3560695"/>
          </a:xfrm>
          <a:prstGeom prst="rect">
            <a:avLst/>
          </a:prstGeom>
        </p:spPr>
      </p:pic>
      <p:sp>
        <p:nvSpPr>
          <p:cNvPr id="4" name="Date Placeholder 3"/>
          <p:cNvSpPr>
            <a:spLocks noGrp="1"/>
          </p:cNvSpPr>
          <p:nvPr>
            <p:ph type="dt" sz="half" idx="10"/>
          </p:nvPr>
        </p:nvSpPr>
        <p:spPr/>
        <p:txBody>
          <a:bodyPr/>
          <a:lstStyle/>
          <a:p>
            <a:fld id="{1CFAE4CA-443B-4565-B34E-FDF678E1F4DD}" type="datetime1">
              <a:rPr lang="en-US" smtClean="0"/>
              <a:t>11/16/2017</a:t>
            </a:fld>
            <a:endParaRPr lang="en-US"/>
          </a:p>
        </p:txBody>
      </p:sp>
      <p:sp>
        <p:nvSpPr>
          <p:cNvPr id="5" name="Slide Number Placeholder 4"/>
          <p:cNvSpPr>
            <a:spLocks noGrp="1"/>
          </p:cNvSpPr>
          <p:nvPr>
            <p:ph type="sldNum" sz="quarter" idx="12"/>
          </p:nvPr>
        </p:nvSpPr>
        <p:spPr/>
        <p:txBody>
          <a:bodyPr/>
          <a:lstStyle/>
          <a:p>
            <a:fld id="{5AD335C8-4D72-45FB-B842-29A7B1C81E15}" type="slidenum">
              <a:rPr lang="en-US" smtClean="0"/>
              <a:t>14</a:t>
            </a:fld>
            <a:endParaRPr lang="en-US"/>
          </a:p>
        </p:txBody>
      </p:sp>
    </p:spTree>
    <p:extLst>
      <p:ext uri="{BB962C8B-B14F-4D97-AF65-F5344CB8AC3E}">
        <p14:creationId xmlns:p14="http://schemas.microsoft.com/office/powerpoint/2010/main" val="1730292734"/>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chor="ctr"/>
          <a:lstStyle/>
          <a:p>
            <a:pPr algn="ctr"/>
            <a:r>
              <a:rPr lang="en-US" smtClean="0"/>
              <a:t>KẾT THÚC</a:t>
            </a:r>
            <a:endParaRPr lang="en-US"/>
          </a:p>
        </p:txBody>
      </p:sp>
      <p:sp>
        <p:nvSpPr>
          <p:cNvPr id="11" name="Subtitle 10"/>
          <p:cNvSpPr>
            <a:spLocks noGrp="1"/>
          </p:cNvSpPr>
          <p:nvPr>
            <p:ph type="subTitle" idx="1"/>
          </p:nvPr>
        </p:nvSpPr>
        <p:spPr>
          <a:xfrm>
            <a:off x="1683171" y="4087423"/>
            <a:ext cx="8825658" cy="861420"/>
          </a:xfrm>
        </p:spPr>
        <p:txBody>
          <a:bodyPr/>
          <a:lstStyle/>
          <a:p>
            <a:pPr algn="ctr"/>
            <a:r>
              <a:rPr lang="en-US" smtClean="0"/>
              <a:t>Cảm ơn đã theo dõi</a:t>
            </a:r>
            <a:endParaRPr lang="en-US"/>
          </a:p>
        </p:txBody>
      </p:sp>
      <p:sp>
        <p:nvSpPr>
          <p:cNvPr id="3" name="Slide Number Placeholder 2"/>
          <p:cNvSpPr>
            <a:spLocks noGrp="1"/>
          </p:cNvSpPr>
          <p:nvPr>
            <p:ph type="sldNum" sz="quarter" idx="12"/>
          </p:nvPr>
        </p:nvSpPr>
        <p:spPr/>
        <p:txBody>
          <a:bodyPr/>
          <a:lstStyle/>
          <a:p>
            <a:fld id="{5AD335C8-4D72-45FB-B842-29A7B1C81E15}" type="slidenum">
              <a:rPr lang="en-US" smtClean="0"/>
              <a:t>15</a:t>
            </a:fld>
            <a:endParaRPr lang="en-US"/>
          </a:p>
        </p:txBody>
      </p:sp>
    </p:spTree>
    <p:extLst>
      <p:ext uri="{BB962C8B-B14F-4D97-AF65-F5344CB8AC3E}">
        <p14:creationId xmlns:p14="http://schemas.microsoft.com/office/powerpoint/2010/main" val="1997268452"/>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lstStyle/>
          <a:p>
            <a:r>
              <a:rPr lang="en-US" smtClean="0"/>
              <a:t>Giới thiệu</a:t>
            </a:r>
            <a:endParaRPr lang="en-US"/>
          </a:p>
        </p:txBody>
      </p:sp>
      <p:sp>
        <p:nvSpPr>
          <p:cNvPr id="3" name="Content Placeholder 2"/>
          <p:cNvSpPr>
            <a:spLocks noGrp="1"/>
          </p:cNvSpPr>
          <p:nvPr>
            <p:ph idx="1"/>
          </p:nvPr>
        </p:nvSpPr>
        <p:spPr/>
        <p:txBody>
          <a:bodyPr/>
          <a:lstStyle/>
          <a:p>
            <a:pPr marL="0" indent="0">
              <a:buNone/>
            </a:pPr>
            <a:r>
              <a:rPr lang="en-US" sz="2000" b="1" smtClean="0"/>
              <a:t>ES6 là gì?</a:t>
            </a:r>
          </a:p>
          <a:p>
            <a:r>
              <a:rPr lang="en-US" smtClean="0"/>
              <a:t>ES6 </a:t>
            </a:r>
            <a:r>
              <a:rPr lang="en-US"/>
              <a:t>là chữ viết tắt của ECMAScript 6, là phiên bản mới nhất của chuẩn ECMAScript. ECMAScript do hiệp hội các nhà sản xuất máy tính Châu Âu đề xuất làm tiêu chuẩn của ngôn ngữ </a:t>
            </a:r>
            <a:r>
              <a:rPr lang="en-US" smtClean="0"/>
              <a:t>Javascript.</a:t>
            </a:r>
          </a:p>
          <a:p>
            <a:r>
              <a:rPr lang="vi-VN" smtClean="0"/>
              <a:t>ES6 </a:t>
            </a:r>
            <a:r>
              <a:rPr lang="vi-VN"/>
              <a:t>ra đời vào năm 2015 nên cái tên </a:t>
            </a:r>
            <a:r>
              <a:rPr lang="vi-VN" smtClean="0"/>
              <a:t>ES2015 </a:t>
            </a:r>
            <a:r>
              <a:rPr lang="vi-VN"/>
              <a:t>được lấy làm tên chính thức với nhiều tính năng mới học hỏi các ngôn ngữ cấp cao </a:t>
            </a:r>
            <a:r>
              <a:rPr lang="vi-VN" smtClean="0"/>
              <a:t>khác</a:t>
            </a:r>
            <a:r>
              <a:rPr lang="en-US"/>
              <a:t>.</a:t>
            </a:r>
            <a:endParaRPr lang="en-US" smtClean="0"/>
          </a:p>
          <a:p>
            <a:r>
              <a:rPr lang="vi-VN" smtClean="0"/>
              <a:t>Phiên </a:t>
            </a:r>
            <a:r>
              <a:rPr lang="vi-VN"/>
              <a:t>bản sắp ra trong năm 2017 đó là phiên bản ES7 cũng đang được nghiên cứu và phát </a:t>
            </a:r>
            <a:r>
              <a:rPr lang="vi-VN" smtClean="0"/>
              <a:t>triển</a:t>
            </a:r>
            <a:r>
              <a:rPr lang="en-US" smtClean="0"/>
              <a:t>.</a:t>
            </a:r>
            <a:endParaRPr lang="en-US"/>
          </a:p>
        </p:txBody>
      </p:sp>
      <p:sp>
        <p:nvSpPr>
          <p:cNvPr id="4" name="Date Placeholder 3"/>
          <p:cNvSpPr>
            <a:spLocks noGrp="1"/>
          </p:cNvSpPr>
          <p:nvPr>
            <p:ph type="dt" sz="half" idx="10"/>
          </p:nvPr>
        </p:nvSpPr>
        <p:spPr/>
        <p:txBody>
          <a:bodyPr/>
          <a:lstStyle/>
          <a:p>
            <a:fld id="{270DC25D-C1AC-4AA4-9A0C-D4E7279294A2}" type="datetime1">
              <a:rPr lang="en-US" smtClean="0"/>
              <a:t>11/16/2017</a:t>
            </a:fld>
            <a:endParaRPr lang="en-US"/>
          </a:p>
        </p:txBody>
      </p:sp>
      <p:sp>
        <p:nvSpPr>
          <p:cNvPr id="5" name="Slide Number Placeholder 4"/>
          <p:cNvSpPr>
            <a:spLocks noGrp="1"/>
          </p:cNvSpPr>
          <p:nvPr>
            <p:ph type="sldNum" sz="quarter" idx="12"/>
          </p:nvPr>
        </p:nvSpPr>
        <p:spPr/>
        <p:txBody>
          <a:bodyPr/>
          <a:lstStyle/>
          <a:p>
            <a:fld id="{5AD335C8-4D72-45FB-B842-29A7B1C81E15}" type="slidenum">
              <a:rPr lang="en-US" smtClean="0"/>
              <a:t>2</a:t>
            </a:fld>
            <a:endParaRPr lang="en-US"/>
          </a:p>
        </p:txBody>
      </p:sp>
    </p:spTree>
    <p:extLst>
      <p:ext uri="{BB962C8B-B14F-4D97-AF65-F5344CB8AC3E}">
        <p14:creationId xmlns:p14="http://schemas.microsoft.com/office/powerpoint/2010/main" val="1781157294"/>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lstStyle/>
          <a:p>
            <a:r>
              <a:rPr lang="en-US" smtClean="0"/>
              <a:t>MộT số tính năng mới của es6</a:t>
            </a:r>
            <a:endParaRPr lang="en-US"/>
          </a:p>
        </p:txBody>
      </p:sp>
      <p:sp>
        <p:nvSpPr>
          <p:cNvPr id="3" name="Content Placeholder 2"/>
          <p:cNvSpPr>
            <a:spLocks noGrp="1"/>
          </p:cNvSpPr>
          <p:nvPr>
            <p:ph idx="1"/>
          </p:nvPr>
        </p:nvSpPr>
        <p:spPr/>
        <p:txBody>
          <a:bodyPr/>
          <a:lstStyle/>
          <a:p>
            <a:r>
              <a:rPr lang="vi-VN" b="1"/>
              <a:t>Arrow function</a:t>
            </a:r>
            <a:r>
              <a:rPr lang="vi-VN"/>
              <a:t>: Bạn có thể tạo hàm bằng cách sử dụng dấu mũi tên =&gt;.</a:t>
            </a:r>
          </a:p>
          <a:p>
            <a:r>
              <a:rPr lang="vi-VN" b="1"/>
              <a:t>Block Scoped</a:t>
            </a:r>
            <a:r>
              <a:rPr lang="vi-VN"/>
              <a:t>: Định nghĩa biến với từ khóa let, cách định nghĩa này thì biến chỉ tồn tại trong phạm vi khối của nó (Block Scope)</a:t>
            </a:r>
          </a:p>
          <a:p>
            <a:r>
              <a:rPr lang="vi-VN" b="1"/>
              <a:t>Destructuring Assignments</a:t>
            </a:r>
            <a:r>
              <a:rPr lang="vi-VN"/>
              <a:t>: Bạn có thể khởi tạo các biến từ một mảng bằng một dòng code đơn giản.</a:t>
            </a:r>
          </a:p>
          <a:p>
            <a:r>
              <a:rPr lang="vi-VN" b="1"/>
              <a:t>Default Parameters</a:t>
            </a:r>
            <a:r>
              <a:rPr lang="vi-VN"/>
              <a:t>: Bạn có thể gán giá trị mặc định cho các tham số.</a:t>
            </a:r>
          </a:p>
          <a:p>
            <a:r>
              <a:rPr lang="vi-VN" b="1"/>
              <a:t>Template String</a:t>
            </a:r>
            <a:r>
              <a:rPr lang="vi-VN"/>
              <a:t>: Tạo </a:t>
            </a:r>
            <a:r>
              <a:rPr lang="vi-VN" smtClean="0"/>
              <a:t>templa</a:t>
            </a:r>
            <a:r>
              <a:rPr lang="en-US" smtClean="0"/>
              <a:t>te</a:t>
            </a:r>
            <a:r>
              <a:rPr lang="vi-VN" smtClean="0"/>
              <a:t> </a:t>
            </a:r>
            <a:r>
              <a:rPr lang="vi-VN"/>
              <a:t>HTML cực kì đơn giản</a:t>
            </a:r>
          </a:p>
          <a:p>
            <a:r>
              <a:rPr lang="en-US" b="1" smtClean="0"/>
              <a:t>Map</a:t>
            </a:r>
            <a:r>
              <a:rPr lang="vi-VN" b="1" smtClean="0"/>
              <a:t>, Set</a:t>
            </a:r>
            <a:r>
              <a:rPr lang="en-US" b="1" smtClean="0"/>
              <a:t>, </a:t>
            </a:r>
            <a:r>
              <a:rPr lang="vi-VN" b="1" smtClean="0"/>
              <a:t>Weak</a:t>
            </a:r>
            <a:r>
              <a:rPr lang="en-US" b="1" smtClean="0"/>
              <a:t>Map, </a:t>
            </a:r>
            <a:r>
              <a:rPr lang="vi-VN" b="1" smtClean="0"/>
              <a:t>Weak</a:t>
            </a:r>
            <a:r>
              <a:rPr lang="en-US" b="1" smtClean="0"/>
              <a:t>Set</a:t>
            </a:r>
            <a:r>
              <a:rPr lang="vi-VN" smtClean="0"/>
              <a:t>: </a:t>
            </a:r>
            <a:r>
              <a:rPr lang="vi-VN"/>
              <a:t>các kiểu dữ liệu phức tạp </a:t>
            </a:r>
            <a:r>
              <a:rPr lang="vi-VN" smtClean="0"/>
              <a:t>mới</a:t>
            </a:r>
            <a:endParaRPr lang="en-US" smtClean="0"/>
          </a:p>
          <a:p>
            <a:r>
              <a:rPr lang="en-US" b="1" smtClean="0"/>
              <a:t>Promise: </a:t>
            </a:r>
            <a:r>
              <a:rPr lang="en-US" smtClean="0"/>
              <a:t>Quản lý kết quả trả về của một </a:t>
            </a:r>
            <a:r>
              <a:rPr lang="en-US"/>
              <a:t>hành </a:t>
            </a:r>
            <a:r>
              <a:rPr lang="en-US" smtClean="0"/>
              <a:t>động bất đồng bộ (async).</a:t>
            </a:r>
            <a:endParaRPr lang="vi-VN" b="1"/>
          </a:p>
        </p:txBody>
      </p:sp>
      <p:sp>
        <p:nvSpPr>
          <p:cNvPr id="4" name="Date Placeholder 3"/>
          <p:cNvSpPr>
            <a:spLocks noGrp="1"/>
          </p:cNvSpPr>
          <p:nvPr>
            <p:ph type="dt" sz="half" idx="10"/>
          </p:nvPr>
        </p:nvSpPr>
        <p:spPr/>
        <p:txBody>
          <a:bodyPr/>
          <a:lstStyle/>
          <a:p>
            <a:fld id="{8E663925-AB77-4B85-A508-35CBCA1DAA7F}" type="datetime1">
              <a:rPr lang="en-US" smtClean="0"/>
              <a:t>11/16/2017</a:t>
            </a:fld>
            <a:endParaRPr lang="en-US"/>
          </a:p>
        </p:txBody>
      </p:sp>
      <p:sp>
        <p:nvSpPr>
          <p:cNvPr id="5" name="Slide Number Placeholder 4"/>
          <p:cNvSpPr>
            <a:spLocks noGrp="1"/>
          </p:cNvSpPr>
          <p:nvPr>
            <p:ph type="sldNum" sz="quarter" idx="12"/>
          </p:nvPr>
        </p:nvSpPr>
        <p:spPr/>
        <p:txBody>
          <a:bodyPr/>
          <a:lstStyle/>
          <a:p>
            <a:fld id="{5AD335C8-4D72-45FB-B842-29A7B1C81E15}" type="slidenum">
              <a:rPr lang="en-US" smtClean="0"/>
              <a:t>3</a:t>
            </a:fld>
            <a:endParaRPr lang="en-US"/>
          </a:p>
        </p:txBody>
      </p:sp>
    </p:spTree>
    <p:extLst>
      <p:ext uri="{BB962C8B-B14F-4D97-AF65-F5344CB8AC3E}">
        <p14:creationId xmlns:p14="http://schemas.microsoft.com/office/powerpoint/2010/main" val="216216514"/>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lstStyle/>
          <a:p>
            <a:r>
              <a:rPr lang="en-US" b="1"/>
              <a:t>1.</a:t>
            </a:r>
            <a:r>
              <a:rPr lang="vi-VN" b="1"/>
              <a:t> Arrow function</a:t>
            </a:r>
            <a:endParaRPr lang="en-US" b="1"/>
          </a:p>
        </p:txBody>
      </p:sp>
      <p:sp>
        <p:nvSpPr>
          <p:cNvPr id="3" name="Content Placeholder 2"/>
          <p:cNvSpPr>
            <a:spLocks noGrp="1"/>
          </p:cNvSpPr>
          <p:nvPr>
            <p:ph idx="1"/>
          </p:nvPr>
        </p:nvSpPr>
        <p:spPr>
          <a:xfrm>
            <a:off x="1154954" y="2460567"/>
            <a:ext cx="8825659" cy="3559233"/>
          </a:xfrm>
        </p:spPr>
        <p:txBody>
          <a:bodyPr/>
          <a:lstStyle/>
          <a:p>
            <a:pPr marL="0" indent="0">
              <a:buNone/>
            </a:pPr>
            <a:r>
              <a:rPr lang="vi-VN" smtClean="0"/>
              <a:t>Arrow function</a:t>
            </a:r>
            <a:r>
              <a:rPr lang="en-US" smtClean="0"/>
              <a:t> là dạng viết tắt của function, tương tự cách viết trong C#, Java 8.</a:t>
            </a:r>
          </a:p>
          <a:p>
            <a:pPr marL="0" indent="0">
              <a:buNone/>
            </a:pPr>
            <a:r>
              <a:rPr lang="en-US" smtClean="0"/>
              <a:t>Ví dụ:</a:t>
            </a:r>
          </a:p>
          <a:p>
            <a:pPr marL="0" indent="0">
              <a:buNone/>
            </a:pPr>
            <a:endParaRPr lang="en-US" smtClean="0"/>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794" y="3383280"/>
            <a:ext cx="4079362" cy="10058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783" y="3383280"/>
            <a:ext cx="4650457" cy="22375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794" y="4431375"/>
            <a:ext cx="4079362" cy="1254529"/>
          </a:xfrm>
          <a:prstGeom prst="rect">
            <a:avLst/>
          </a:prstGeom>
        </p:spPr>
      </p:pic>
      <p:sp>
        <p:nvSpPr>
          <p:cNvPr id="7" name="Date Placeholder 6"/>
          <p:cNvSpPr>
            <a:spLocks noGrp="1"/>
          </p:cNvSpPr>
          <p:nvPr>
            <p:ph type="dt" sz="half" idx="10"/>
          </p:nvPr>
        </p:nvSpPr>
        <p:spPr/>
        <p:txBody>
          <a:bodyPr/>
          <a:lstStyle/>
          <a:p>
            <a:fld id="{81FEB0DD-6399-4CF5-9BE0-F1EF9F3BA8B6}" type="datetime1">
              <a:rPr lang="en-US" smtClean="0"/>
              <a:t>11/16/2017</a:t>
            </a:fld>
            <a:endParaRPr lang="en-US"/>
          </a:p>
        </p:txBody>
      </p:sp>
      <p:sp>
        <p:nvSpPr>
          <p:cNvPr id="8" name="Slide Number Placeholder 7"/>
          <p:cNvSpPr>
            <a:spLocks noGrp="1"/>
          </p:cNvSpPr>
          <p:nvPr>
            <p:ph type="sldNum" sz="quarter" idx="12"/>
          </p:nvPr>
        </p:nvSpPr>
        <p:spPr/>
        <p:txBody>
          <a:bodyPr/>
          <a:lstStyle/>
          <a:p>
            <a:fld id="{5AD335C8-4D72-45FB-B842-29A7B1C81E15}" type="slidenum">
              <a:rPr lang="en-US" smtClean="0"/>
              <a:t>4</a:t>
            </a:fld>
            <a:endParaRPr lang="en-US"/>
          </a:p>
        </p:txBody>
      </p:sp>
    </p:spTree>
    <p:extLst>
      <p:ext uri="{BB962C8B-B14F-4D97-AF65-F5344CB8AC3E}">
        <p14:creationId xmlns:p14="http://schemas.microsoft.com/office/powerpoint/2010/main" val="274151127"/>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lstStyle/>
          <a:p>
            <a:r>
              <a:rPr lang="en-US" b="1"/>
              <a:t>2. </a:t>
            </a:r>
            <a:r>
              <a:rPr lang="vi-VN" b="1"/>
              <a:t>Block Scoped</a:t>
            </a:r>
            <a:endParaRPr lang="en-US" b="1"/>
          </a:p>
        </p:txBody>
      </p:sp>
      <p:sp>
        <p:nvSpPr>
          <p:cNvPr id="3" name="Content Placeholder 2"/>
          <p:cNvSpPr>
            <a:spLocks noGrp="1"/>
          </p:cNvSpPr>
          <p:nvPr>
            <p:ph idx="1"/>
          </p:nvPr>
        </p:nvSpPr>
        <p:spPr>
          <a:xfrm>
            <a:off x="1022464" y="2344189"/>
            <a:ext cx="10698481" cy="4322618"/>
          </a:xfrm>
        </p:spPr>
        <p:txBody>
          <a:bodyPr/>
          <a:lstStyle/>
          <a:p>
            <a:r>
              <a:rPr lang="vi-VN" sz="1600" smtClean="0"/>
              <a:t>Block </a:t>
            </a:r>
            <a:r>
              <a:rPr lang="vi-VN" sz="1600"/>
              <a:t>Scoped là phạm vi trong một khối, nghĩa là chỉ hoạt động trong phạm vi được khai báo bời cặp {}.</a:t>
            </a:r>
          </a:p>
          <a:p>
            <a:r>
              <a:rPr lang="en-US" sz="1600" smtClean="0"/>
              <a:t>Trong</a:t>
            </a:r>
            <a:r>
              <a:rPr lang="vi-VN" sz="1600" smtClean="0"/>
              <a:t> E</a:t>
            </a:r>
            <a:r>
              <a:rPr lang="en-US" sz="1600" smtClean="0"/>
              <a:t>S</a:t>
            </a:r>
            <a:r>
              <a:rPr lang="vi-VN" sz="1600" smtClean="0"/>
              <a:t>6 </a:t>
            </a:r>
            <a:r>
              <a:rPr lang="en-US" sz="1600" smtClean="0"/>
              <a:t>nên</a:t>
            </a:r>
            <a:r>
              <a:rPr lang="vi-VN" sz="1600" smtClean="0"/>
              <a:t> sử dụng biến let để khai báo cho biến trong cặp {}</a:t>
            </a:r>
            <a:r>
              <a:rPr lang="en-US" sz="1600" smtClean="0"/>
              <a:t> thay thế cho từ khóa var</a:t>
            </a:r>
            <a:endParaRPr lang="vi-VN" sz="1600" smtClean="0"/>
          </a:p>
          <a:p>
            <a:pPr marL="0" indent="0">
              <a:buNone/>
            </a:pPr>
            <a:r>
              <a:rPr lang="en-US" u="sng" smtClean="0"/>
              <a:t>Ví dụ:</a:t>
            </a: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886982"/>
            <a:ext cx="3486637" cy="10669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029" y="3886983"/>
            <a:ext cx="3955845" cy="1066949"/>
          </a:xfrm>
          <a:prstGeom prst="rect">
            <a:avLst/>
          </a:prstGeom>
        </p:spPr>
      </p:pic>
      <p:sp>
        <p:nvSpPr>
          <p:cNvPr id="6" name="Content Placeholder 2"/>
          <p:cNvSpPr txBox="1">
            <a:spLocks/>
          </p:cNvSpPr>
          <p:nvPr/>
        </p:nvSpPr>
        <p:spPr>
          <a:xfrm>
            <a:off x="1154954" y="5048597"/>
            <a:ext cx="3486637" cy="14270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400" b="1" smtClean="0"/>
              <a:t>Kết quả thực thi:</a:t>
            </a:r>
          </a:p>
          <a:p>
            <a:pPr marL="0" indent="0">
              <a:spcBef>
                <a:spcPts val="0"/>
              </a:spcBef>
              <a:buFont typeface="Wingdings 3" charset="2"/>
              <a:buNone/>
            </a:pPr>
            <a:r>
              <a:rPr lang="en-US" sz="1400" smtClean="0"/>
              <a:t>5</a:t>
            </a:r>
          </a:p>
          <a:p>
            <a:pPr marL="0" indent="0">
              <a:spcBef>
                <a:spcPts val="0"/>
              </a:spcBef>
              <a:buFont typeface="Wingdings 3" charset="2"/>
              <a:buNone/>
            </a:pPr>
            <a:r>
              <a:rPr lang="en-US" sz="1400" smtClean="0"/>
              <a:t>5</a:t>
            </a:r>
          </a:p>
          <a:p>
            <a:pPr marL="0" indent="0">
              <a:spcBef>
                <a:spcPts val="0"/>
              </a:spcBef>
              <a:buFont typeface="Wingdings 3" charset="2"/>
              <a:buNone/>
            </a:pPr>
            <a:r>
              <a:rPr lang="en-US" sz="1400" smtClean="0"/>
              <a:t>5</a:t>
            </a:r>
          </a:p>
          <a:p>
            <a:pPr marL="0" indent="0">
              <a:spcBef>
                <a:spcPts val="0"/>
              </a:spcBef>
              <a:buFont typeface="Wingdings 3" charset="2"/>
              <a:buNone/>
            </a:pPr>
            <a:r>
              <a:rPr lang="en-US" sz="1400" smtClean="0"/>
              <a:t>5</a:t>
            </a:r>
          </a:p>
          <a:p>
            <a:pPr marL="0" indent="0">
              <a:spcBef>
                <a:spcPts val="0"/>
              </a:spcBef>
              <a:buFont typeface="Wingdings 3" charset="2"/>
              <a:buNone/>
            </a:pPr>
            <a:r>
              <a:rPr lang="en-US" sz="1400"/>
              <a:t>5</a:t>
            </a:r>
          </a:p>
        </p:txBody>
      </p:sp>
      <p:sp>
        <p:nvSpPr>
          <p:cNvPr id="7" name="Content Placeholder 2"/>
          <p:cNvSpPr txBox="1">
            <a:spLocks/>
          </p:cNvSpPr>
          <p:nvPr/>
        </p:nvSpPr>
        <p:spPr>
          <a:xfrm>
            <a:off x="6457029" y="5048597"/>
            <a:ext cx="3955845" cy="14270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None/>
            </a:pPr>
            <a:r>
              <a:rPr lang="en-US" sz="1400" b="1"/>
              <a:t>Kết quả thực thi:</a:t>
            </a:r>
          </a:p>
          <a:p>
            <a:pPr marL="0" indent="0">
              <a:spcBef>
                <a:spcPts val="0"/>
              </a:spcBef>
              <a:buNone/>
            </a:pPr>
            <a:r>
              <a:rPr lang="en-US" sz="1400" smtClean="0"/>
              <a:t>1</a:t>
            </a:r>
            <a:endParaRPr lang="en-US" sz="1400"/>
          </a:p>
          <a:p>
            <a:pPr marL="0" indent="0">
              <a:spcBef>
                <a:spcPts val="0"/>
              </a:spcBef>
              <a:buNone/>
            </a:pPr>
            <a:r>
              <a:rPr lang="en-US" sz="1400" smtClean="0"/>
              <a:t>2</a:t>
            </a:r>
            <a:endParaRPr lang="en-US" sz="1400"/>
          </a:p>
          <a:p>
            <a:pPr marL="0" indent="0">
              <a:spcBef>
                <a:spcPts val="0"/>
              </a:spcBef>
              <a:buNone/>
            </a:pPr>
            <a:r>
              <a:rPr lang="en-US" sz="1400" smtClean="0"/>
              <a:t>3</a:t>
            </a:r>
            <a:endParaRPr lang="en-US" sz="1400"/>
          </a:p>
          <a:p>
            <a:pPr marL="0" indent="0">
              <a:spcBef>
                <a:spcPts val="0"/>
              </a:spcBef>
              <a:buNone/>
            </a:pPr>
            <a:r>
              <a:rPr lang="en-US" sz="1400" smtClean="0"/>
              <a:t>4</a:t>
            </a:r>
            <a:endParaRPr lang="en-US" sz="1400"/>
          </a:p>
          <a:p>
            <a:pPr marL="0" indent="0">
              <a:spcBef>
                <a:spcPts val="0"/>
              </a:spcBef>
              <a:buNone/>
            </a:pPr>
            <a:r>
              <a:rPr lang="en-US" sz="1400" smtClean="0"/>
              <a:t>5</a:t>
            </a:r>
            <a:endParaRPr lang="en-US" sz="1400"/>
          </a:p>
        </p:txBody>
      </p:sp>
      <p:sp>
        <p:nvSpPr>
          <p:cNvPr id="8" name="Date Placeholder 7"/>
          <p:cNvSpPr>
            <a:spLocks noGrp="1"/>
          </p:cNvSpPr>
          <p:nvPr>
            <p:ph type="dt" sz="half" idx="10"/>
          </p:nvPr>
        </p:nvSpPr>
        <p:spPr/>
        <p:txBody>
          <a:bodyPr/>
          <a:lstStyle/>
          <a:p>
            <a:fld id="{D35EEC10-8B84-42E5-A9C0-CF5B26B6E320}" type="datetime1">
              <a:rPr lang="en-US" smtClean="0"/>
              <a:t>11/16/2017</a:t>
            </a:fld>
            <a:endParaRPr lang="en-US"/>
          </a:p>
        </p:txBody>
      </p:sp>
      <p:sp>
        <p:nvSpPr>
          <p:cNvPr id="9" name="Slide Number Placeholder 8"/>
          <p:cNvSpPr>
            <a:spLocks noGrp="1"/>
          </p:cNvSpPr>
          <p:nvPr>
            <p:ph type="sldNum" sz="quarter" idx="12"/>
          </p:nvPr>
        </p:nvSpPr>
        <p:spPr/>
        <p:txBody>
          <a:bodyPr/>
          <a:lstStyle/>
          <a:p>
            <a:fld id="{5AD335C8-4D72-45FB-B842-29A7B1C81E15}" type="slidenum">
              <a:rPr lang="en-US" smtClean="0"/>
              <a:t>5</a:t>
            </a:fld>
            <a:endParaRPr lang="en-US"/>
          </a:p>
        </p:txBody>
      </p:sp>
    </p:spTree>
    <p:extLst>
      <p:ext uri="{BB962C8B-B14F-4D97-AF65-F5344CB8AC3E}">
        <p14:creationId xmlns:p14="http://schemas.microsoft.com/office/powerpoint/2010/main" val="703051496"/>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lstStyle/>
          <a:p>
            <a:r>
              <a:rPr lang="en-US" b="1"/>
              <a:t>3. </a:t>
            </a:r>
            <a:r>
              <a:rPr lang="vi-VN" b="1"/>
              <a:t>Destructuring Assignments</a:t>
            </a:r>
            <a:endParaRPr lang="en-US" b="1"/>
          </a:p>
        </p:txBody>
      </p:sp>
      <p:sp>
        <p:nvSpPr>
          <p:cNvPr id="3" name="Content Placeholder 2"/>
          <p:cNvSpPr>
            <a:spLocks noGrp="1"/>
          </p:cNvSpPr>
          <p:nvPr>
            <p:ph idx="1"/>
          </p:nvPr>
        </p:nvSpPr>
        <p:spPr>
          <a:xfrm>
            <a:off x="1154954" y="2603500"/>
            <a:ext cx="8825659" cy="2168005"/>
          </a:xfrm>
        </p:spPr>
        <p:txBody>
          <a:bodyPr/>
          <a:lstStyle/>
          <a:p>
            <a:pPr marL="0" indent="0">
              <a:buNone/>
            </a:pPr>
            <a:r>
              <a:rPr lang="en-US" smtClean="0"/>
              <a:t>Là một biểu thức trong Javascript dùng để phân giải các thuộc tính của Object hay các thành phần con của một mảng sang những biến khác nhau.</a:t>
            </a:r>
          </a:p>
          <a:p>
            <a:pPr marL="0" indent="0">
              <a:buNone/>
            </a:pPr>
            <a:r>
              <a:rPr lang="en-US" smtClean="0"/>
              <a:t>Có thể chia thành 2 nhóm:</a:t>
            </a:r>
          </a:p>
          <a:p>
            <a:r>
              <a:rPr lang="en-US" b="1" smtClean="0"/>
              <a:t>Array destructuring</a:t>
            </a:r>
          </a:p>
          <a:p>
            <a:r>
              <a:rPr lang="en-US" b="1"/>
              <a:t>Object </a:t>
            </a:r>
            <a:r>
              <a:rPr lang="en-US" b="1" smtClean="0"/>
              <a:t>destructuring</a:t>
            </a:r>
            <a:endParaRPr lang="en-US" b="1"/>
          </a:p>
          <a:p>
            <a:pPr marL="0" indent="0">
              <a:buNone/>
            </a:pPr>
            <a:endParaRPr lang="en-US"/>
          </a:p>
        </p:txBody>
      </p:sp>
      <p:sp>
        <p:nvSpPr>
          <p:cNvPr id="4" name="Date Placeholder 3"/>
          <p:cNvSpPr>
            <a:spLocks noGrp="1"/>
          </p:cNvSpPr>
          <p:nvPr>
            <p:ph type="dt" sz="half" idx="10"/>
          </p:nvPr>
        </p:nvSpPr>
        <p:spPr/>
        <p:txBody>
          <a:bodyPr/>
          <a:lstStyle/>
          <a:p>
            <a:fld id="{2C0B46E5-F590-49BB-9CD2-64664A0CFA71}" type="datetime1">
              <a:rPr lang="en-US" smtClean="0"/>
              <a:t>11/16/2017</a:t>
            </a:fld>
            <a:endParaRPr lang="en-US"/>
          </a:p>
        </p:txBody>
      </p:sp>
      <p:sp>
        <p:nvSpPr>
          <p:cNvPr id="5" name="Slide Number Placeholder 4"/>
          <p:cNvSpPr>
            <a:spLocks noGrp="1"/>
          </p:cNvSpPr>
          <p:nvPr>
            <p:ph type="sldNum" sz="quarter" idx="12"/>
          </p:nvPr>
        </p:nvSpPr>
        <p:spPr/>
        <p:txBody>
          <a:bodyPr/>
          <a:lstStyle/>
          <a:p>
            <a:fld id="{5AD335C8-4D72-45FB-B842-29A7B1C81E15}" type="slidenum">
              <a:rPr lang="en-US" smtClean="0"/>
              <a:t>6</a:t>
            </a:fld>
            <a:endParaRPr lang="en-US"/>
          </a:p>
        </p:txBody>
      </p:sp>
    </p:spTree>
    <p:extLst>
      <p:ext uri="{BB962C8B-B14F-4D97-AF65-F5344CB8AC3E}">
        <p14:creationId xmlns:p14="http://schemas.microsoft.com/office/powerpoint/2010/main" val="2568446445"/>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9"/>
            <a:ext cx="8825659" cy="706964"/>
          </a:xfrm>
        </p:spPr>
        <p:txBody>
          <a:bodyPr/>
          <a:lstStyle/>
          <a:p>
            <a:r>
              <a:rPr lang="en-US" b="1"/>
              <a:t>3. </a:t>
            </a:r>
            <a:r>
              <a:rPr lang="vi-VN" b="1"/>
              <a:t>Destructuring Assignments</a:t>
            </a:r>
            <a:endParaRPr lang="en-US" b="1"/>
          </a:p>
        </p:txBody>
      </p:sp>
      <p:sp>
        <p:nvSpPr>
          <p:cNvPr id="5" name="Content Placeholder 2"/>
          <p:cNvSpPr>
            <a:spLocks noGrp="1"/>
          </p:cNvSpPr>
          <p:nvPr>
            <p:ph idx="1"/>
          </p:nvPr>
        </p:nvSpPr>
        <p:spPr>
          <a:xfrm>
            <a:off x="748145" y="2287618"/>
            <a:ext cx="10964487" cy="488835"/>
          </a:xfrm>
        </p:spPr>
        <p:txBody>
          <a:bodyPr/>
          <a:lstStyle/>
          <a:p>
            <a:r>
              <a:rPr lang="en-US" b="1" smtClean="0"/>
              <a:t>Array destructuring</a:t>
            </a:r>
            <a:endParaRPr lang="en-US" b="1"/>
          </a:p>
          <a:p>
            <a:pPr marL="0" indent="0">
              <a:buNone/>
            </a:pPr>
            <a:endParaRPr lang="en-US"/>
          </a:p>
        </p:txBody>
      </p:sp>
      <p:grpSp>
        <p:nvGrpSpPr>
          <p:cNvPr id="8" name="Group 7"/>
          <p:cNvGrpSpPr/>
          <p:nvPr/>
        </p:nvGrpSpPr>
        <p:grpSpPr>
          <a:xfrm>
            <a:off x="748145" y="3059085"/>
            <a:ext cx="3167150" cy="1670857"/>
            <a:chOff x="748146" y="3059085"/>
            <a:chExt cx="3383280" cy="1870362"/>
          </a:xfrm>
        </p:grpSpPr>
        <p:sp>
          <p:nvSpPr>
            <p:cNvPr id="6" name="Content Placeholder 2"/>
            <p:cNvSpPr txBox="1">
              <a:spLocks/>
            </p:cNvSpPr>
            <p:nvPr/>
          </p:nvSpPr>
          <p:spPr>
            <a:xfrm>
              <a:off x="748146" y="3059085"/>
              <a:ext cx="3383280" cy="18703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smtClean="0"/>
                <a:t>Ví dụ cơ bản:</a:t>
              </a:r>
            </a:p>
            <a:p>
              <a:pPr marL="0" indent="0">
                <a:buFont typeface="Wingdings 3" charset="2"/>
                <a:buNone/>
              </a:pPr>
              <a:endParaRPr lang="en-US" sz="1600" smtClean="0"/>
            </a:p>
            <a:p>
              <a:pPr marL="0" indent="0">
                <a:buFont typeface="Wingdings 3" charset="2"/>
                <a:buNone/>
              </a:pP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19" y="3462392"/>
              <a:ext cx="3086531" cy="1467055"/>
            </a:xfrm>
            <a:prstGeom prst="rect">
              <a:avLst/>
            </a:prstGeom>
          </p:spPr>
        </p:pic>
      </p:grpSp>
      <p:grpSp>
        <p:nvGrpSpPr>
          <p:cNvPr id="13" name="Group 12"/>
          <p:cNvGrpSpPr/>
          <p:nvPr/>
        </p:nvGrpSpPr>
        <p:grpSpPr>
          <a:xfrm>
            <a:off x="4139737" y="3059085"/>
            <a:ext cx="3358343" cy="1670857"/>
            <a:chOff x="4139737" y="3059085"/>
            <a:chExt cx="3358343" cy="1870362"/>
          </a:xfrm>
        </p:grpSpPr>
        <p:sp>
          <p:nvSpPr>
            <p:cNvPr id="10" name="Content Placeholder 2"/>
            <p:cNvSpPr txBox="1">
              <a:spLocks/>
            </p:cNvSpPr>
            <p:nvPr/>
          </p:nvSpPr>
          <p:spPr>
            <a:xfrm>
              <a:off x="4139737" y="3059085"/>
              <a:ext cx="3358343" cy="18703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smtClean="0"/>
                <a:t>Có thể thêm giá trị mặc định vào biến:</a:t>
              </a:r>
            </a:p>
            <a:p>
              <a:pPr marL="0" indent="0">
                <a:buFont typeface="Wingdings 3" charset="2"/>
                <a:buNone/>
              </a:pPr>
              <a:endParaRPr lang="en-US" sz="1600" smtClean="0"/>
            </a:p>
            <a:p>
              <a:pPr marL="0" indent="0">
                <a:buFont typeface="Wingdings 3" charset="2"/>
                <a:buNone/>
              </a:pP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333" y="3462391"/>
              <a:ext cx="3144056" cy="1467055"/>
            </a:xfrm>
            <a:prstGeom prst="rect">
              <a:avLst/>
            </a:prstGeom>
          </p:spPr>
        </p:pic>
      </p:grpSp>
      <p:grpSp>
        <p:nvGrpSpPr>
          <p:cNvPr id="18" name="Group 17"/>
          <p:cNvGrpSpPr/>
          <p:nvPr/>
        </p:nvGrpSpPr>
        <p:grpSpPr>
          <a:xfrm>
            <a:off x="7797338" y="3059085"/>
            <a:ext cx="3000896" cy="1670856"/>
            <a:chOff x="7797338" y="3059085"/>
            <a:chExt cx="3000896" cy="1870362"/>
          </a:xfrm>
        </p:grpSpPr>
        <p:sp>
          <p:nvSpPr>
            <p:cNvPr id="15" name="Content Placeholder 2"/>
            <p:cNvSpPr txBox="1">
              <a:spLocks/>
            </p:cNvSpPr>
            <p:nvPr/>
          </p:nvSpPr>
          <p:spPr>
            <a:xfrm>
              <a:off x="7797338" y="3059085"/>
              <a:ext cx="3000896" cy="18703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smtClean="0"/>
                <a:t>Bỏ qua một vài giá trị:</a:t>
              </a:r>
            </a:p>
            <a:p>
              <a:pPr marL="0" indent="0">
                <a:buFont typeface="Wingdings 3" charset="2"/>
                <a:buNone/>
              </a:pPr>
              <a:endParaRPr lang="en-US" sz="1600" smtClean="0"/>
            </a:p>
            <a:p>
              <a:pPr marL="0" indent="0">
                <a:buFont typeface="Wingdings 3" charset="2"/>
                <a:buNone/>
              </a:pPr>
              <a:endParaRPr lang="en-US"/>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777" y="3462391"/>
              <a:ext cx="2734827" cy="1467055"/>
            </a:xfrm>
            <a:prstGeom prst="rect">
              <a:avLst/>
            </a:prstGeom>
          </p:spPr>
        </p:pic>
      </p:grpSp>
      <p:grpSp>
        <p:nvGrpSpPr>
          <p:cNvPr id="23" name="Group 22"/>
          <p:cNvGrpSpPr/>
          <p:nvPr/>
        </p:nvGrpSpPr>
        <p:grpSpPr>
          <a:xfrm>
            <a:off x="2977984" y="4940532"/>
            <a:ext cx="5646753" cy="1709650"/>
            <a:chOff x="695858" y="4807529"/>
            <a:chExt cx="5322558" cy="1451955"/>
          </a:xfrm>
        </p:grpSpPr>
        <p:sp>
          <p:nvSpPr>
            <p:cNvPr id="20" name="Content Placeholder 2"/>
            <p:cNvSpPr txBox="1">
              <a:spLocks/>
            </p:cNvSpPr>
            <p:nvPr/>
          </p:nvSpPr>
          <p:spPr>
            <a:xfrm>
              <a:off x="695858" y="4807529"/>
              <a:ext cx="5322558" cy="14519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smtClean="0"/>
                <a:t>Gán những giá trị còn lại vào một mảng sử dụng từ khóa “…”:</a:t>
              </a:r>
            </a:p>
            <a:p>
              <a:pPr marL="0" indent="0">
                <a:buFont typeface="Wingdings 3" charset="2"/>
                <a:buNone/>
              </a:pPr>
              <a:endParaRPr lang="en-US" sz="1600" smtClean="0"/>
            </a:p>
            <a:p>
              <a:pPr marL="0" indent="0">
                <a:buFont typeface="Wingdings 3" charset="2"/>
                <a:buNone/>
              </a:pPr>
              <a:endParaRPr lang="en-US"/>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144" y="5149968"/>
              <a:ext cx="5195455" cy="1018076"/>
            </a:xfrm>
            <a:prstGeom prst="rect">
              <a:avLst/>
            </a:prstGeom>
          </p:spPr>
        </p:pic>
      </p:grpSp>
      <p:sp>
        <p:nvSpPr>
          <p:cNvPr id="2" name="Date Placeholder 1"/>
          <p:cNvSpPr>
            <a:spLocks noGrp="1"/>
          </p:cNvSpPr>
          <p:nvPr>
            <p:ph type="dt" sz="half" idx="10"/>
          </p:nvPr>
        </p:nvSpPr>
        <p:spPr/>
        <p:txBody>
          <a:bodyPr/>
          <a:lstStyle/>
          <a:p>
            <a:fld id="{19426091-D106-4413-8C76-33BDEDC81D75}" type="datetime1">
              <a:rPr lang="en-US" smtClean="0"/>
              <a:t>11/16/2017</a:t>
            </a:fld>
            <a:endParaRPr lang="en-US"/>
          </a:p>
        </p:txBody>
      </p:sp>
      <p:sp>
        <p:nvSpPr>
          <p:cNvPr id="3" name="Slide Number Placeholder 2"/>
          <p:cNvSpPr>
            <a:spLocks noGrp="1"/>
          </p:cNvSpPr>
          <p:nvPr>
            <p:ph type="sldNum" sz="quarter" idx="12"/>
          </p:nvPr>
        </p:nvSpPr>
        <p:spPr/>
        <p:txBody>
          <a:bodyPr/>
          <a:lstStyle/>
          <a:p>
            <a:fld id="{5AD335C8-4D72-45FB-B842-29A7B1C81E15}" type="slidenum">
              <a:rPr lang="en-US" smtClean="0"/>
              <a:t>7</a:t>
            </a:fld>
            <a:endParaRPr lang="en-US"/>
          </a:p>
        </p:txBody>
      </p:sp>
    </p:spTree>
    <p:extLst>
      <p:ext uri="{BB962C8B-B14F-4D97-AF65-F5344CB8AC3E}">
        <p14:creationId xmlns:p14="http://schemas.microsoft.com/office/powerpoint/2010/main" val="1027577292"/>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9"/>
            <a:ext cx="8825659" cy="706964"/>
          </a:xfrm>
        </p:spPr>
        <p:txBody>
          <a:bodyPr/>
          <a:lstStyle/>
          <a:p>
            <a:r>
              <a:rPr lang="en-US" b="1"/>
              <a:t>3. </a:t>
            </a:r>
            <a:r>
              <a:rPr lang="vi-VN" b="1"/>
              <a:t>Destructuring Assignments</a:t>
            </a:r>
            <a:endParaRPr lang="en-US" b="1"/>
          </a:p>
        </p:txBody>
      </p:sp>
      <p:sp>
        <p:nvSpPr>
          <p:cNvPr id="5" name="Content Placeholder 2"/>
          <p:cNvSpPr>
            <a:spLocks noGrp="1"/>
          </p:cNvSpPr>
          <p:nvPr>
            <p:ph idx="1"/>
          </p:nvPr>
        </p:nvSpPr>
        <p:spPr>
          <a:xfrm>
            <a:off x="748145" y="2279305"/>
            <a:ext cx="10964487" cy="479556"/>
          </a:xfrm>
        </p:spPr>
        <p:txBody>
          <a:bodyPr/>
          <a:lstStyle/>
          <a:p>
            <a:r>
              <a:rPr lang="en-US" b="1" smtClean="0"/>
              <a:t>Object destructuring</a:t>
            </a:r>
            <a:endParaRPr lang="en-US" b="1"/>
          </a:p>
        </p:txBody>
      </p:sp>
      <p:grpSp>
        <p:nvGrpSpPr>
          <p:cNvPr id="19" name="Group 18"/>
          <p:cNvGrpSpPr/>
          <p:nvPr/>
        </p:nvGrpSpPr>
        <p:grpSpPr>
          <a:xfrm>
            <a:off x="748145" y="3059085"/>
            <a:ext cx="2726575" cy="1670857"/>
            <a:chOff x="748145" y="3059085"/>
            <a:chExt cx="2726575" cy="1670857"/>
          </a:xfrm>
        </p:grpSpPr>
        <p:sp>
          <p:nvSpPr>
            <p:cNvPr id="7" name="Content Placeholder 2"/>
            <p:cNvSpPr txBox="1">
              <a:spLocks/>
            </p:cNvSpPr>
            <p:nvPr/>
          </p:nvSpPr>
          <p:spPr>
            <a:xfrm>
              <a:off x="748145" y="3059085"/>
              <a:ext cx="2726575" cy="16708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b="1" smtClean="0"/>
                <a:t>Ví dụ cơ bản:</a:t>
              </a:r>
            </a:p>
            <a:p>
              <a:pPr marL="0" indent="0">
                <a:buFont typeface="Wingdings 3" charset="2"/>
                <a:buNone/>
              </a:pPr>
              <a:endParaRPr lang="en-US" sz="1600" smtClean="0"/>
            </a:p>
            <a:p>
              <a:pPr marL="0" indent="0">
                <a:buFont typeface="Wingdings 3" charset="2"/>
                <a:buNone/>
              </a:pP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3462301"/>
              <a:ext cx="2543530" cy="1162212"/>
            </a:xfrm>
            <a:prstGeom prst="rect">
              <a:avLst/>
            </a:prstGeom>
          </p:spPr>
        </p:pic>
      </p:grpSp>
      <p:grpSp>
        <p:nvGrpSpPr>
          <p:cNvPr id="22" name="Group 21"/>
          <p:cNvGrpSpPr/>
          <p:nvPr/>
        </p:nvGrpSpPr>
        <p:grpSpPr>
          <a:xfrm>
            <a:off x="6608616" y="3059085"/>
            <a:ext cx="5104016" cy="2826326"/>
            <a:chOff x="4530435" y="3059085"/>
            <a:chExt cx="5104016" cy="2826326"/>
          </a:xfrm>
        </p:grpSpPr>
        <p:sp>
          <p:nvSpPr>
            <p:cNvPr id="10" name="Content Placeholder 2"/>
            <p:cNvSpPr txBox="1">
              <a:spLocks/>
            </p:cNvSpPr>
            <p:nvPr/>
          </p:nvSpPr>
          <p:spPr>
            <a:xfrm>
              <a:off x="4530435" y="3059085"/>
              <a:ext cx="5104016" cy="28263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r>
                <a:rPr lang="en-US" sz="1600" b="1" smtClean="0"/>
                <a:t>Chú ý:</a:t>
              </a:r>
            </a:p>
            <a:p>
              <a:pPr marL="0" indent="0" algn="just">
                <a:buNone/>
              </a:pPr>
              <a:r>
                <a:rPr lang="en-US" sz="1600" smtClean="0"/>
                <a:t>Nếu tách các thuộc tính của object sang nhiều biến khác nhau thì phải sử đặt trong cặp dấu ngoặc tròn  “( .. )”, nếu không </a:t>
              </a:r>
              <a:r>
                <a:rPr lang="en-US" sz="1600"/>
                <a:t>sẽ sinh ra lỗi</a:t>
              </a:r>
              <a:r>
                <a:rPr lang="en-US" sz="1600" smtClean="0"/>
                <a:t>:</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202" y="4401676"/>
              <a:ext cx="1867161" cy="1238423"/>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130" y="4506465"/>
              <a:ext cx="2857899" cy="1028844"/>
            </a:xfrm>
            <a:prstGeom prst="rect">
              <a:avLst/>
            </a:prstGeom>
          </p:spPr>
        </p:pic>
      </p:grpSp>
      <p:grpSp>
        <p:nvGrpSpPr>
          <p:cNvPr id="27" name="Group 26"/>
          <p:cNvGrpSpPr/>
          <p:nvPr/>
        </p:nvGrpSpPr>
        <p:grpSpPr>
          <a:xfrm>
            <a:off x="3586801" y="3059085"/>
            <a:ext cx="2826064" cy="1828886"/>
            <a:chOff x="748145" y="4804670"/>
            <a:chExt cx="2726575" cy="1828886"/>
          </a:xfrm>
        </p:grpSpPr>
        <p:sp>
          <p:nvSpPr>
            <p:cNvPr id="24" name="Content Placeholder 2"/>
            <p:cNvSpPr txBox="1">
              <a:spLocks/>
            </p:cNvSpPr>
            <p:nvPr/>
          </p:nvSpPr>
          <p:spPr>
            <a:xfrm>
              <a:off x="748145" y="4804670"/>
              <a:ext cx="2726575" cy="18288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b="1" smtClean="0"/>
                <a:t>Gán vào một biến có tên mới:</a:t>
              </a:r>
            </a:p>
            <a:p>
              <a:pPr marL="0" indent="0">
                <a:buFont typeface="Wingdings 3" charset="2"/>
                <a:buNone/>
              </a:pPr>
              <a:endParaRPr lang="en-US" sz="1600" b="1" smtClean="0"/>
            </a:p>
            <a:p>
              <a:pPr marL="0" indent="0">
                <a:buFont typeface="Wingdings 3" charset="2"/>
                <a:buNone/>
              </a:pPr>
              <a:endParaRPr lang="en-US" b="1"/>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145" y="5223331"/>
              <a:ext cx="2181529" cy="1324160"/>
            </a:xfrm>
            <a:prstGeom prst="rect">
              <a:avLst/>
            </a:prstGeom>
          </p:spPr>
        </p:pic>
      </p:grpSp>
      <p:grpSp>
        <p:nvGrpSpPr>
          <p:cNvPr id="32" name="Group 31"/>
          <p:cNvGrpSpPr/>
          <p:nvPr/>
        </p:nvGrpSpPr>
        <p:grpSpPr>
          <a:xfrm>
            <a:off x="737017" y="4956714"/>
            <a:ext cx="2565785" cy="1366770"/>
            <a:chOff x="748145" y="4804758"/>
            <a:chExt cx="2565785" cy="1366770"/>
          </a:xfrm>
        </p:grpSpPr>
        <p:sp>
          <p:nvSpPr>
            <p:cNvPr id="29" name="Content Placeholder 2"/>
            <p:cNvSpPr txBox="1">
              <a:spLocks/>
            </p:cNvSpPr>
            <p:nvPr/>
          </p:nvSpPr>
          <p:spPr>
            <a:xfrm>
              <a:off x="748145" y="4804758"/>
              <a:ext cx="2565785" cy="13667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b="1" smtClean="0"/>
                <a:t>Đặt giá trị mặc định:</a:t>
              </a:r>
            </a:p>
            <a:p>
              <a:pPr marL="0" indent="0">
                <a:buFont typeface="Wingdings 3" charset="2"/>
                <a:buNone/>
              </a:pPr>
              <a:endParaRPr lang="en-US" sz="1600" b="1" smtClean="0"/>
            </a:p>
            <a:p>
              <a:pPr marL="0" indent="0">
                <a:buFont typeface="Wingdings 3" charset="2"/>
                <a:buNone/>
              </a:pPr>
              <a:endParaRPr lang="en-US" b="1"/>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882" y="5133158"/>
              <a:ext cx="2372056" cy="1038370"/>
            </a:xfrm>
            <a:prstGeom prst="rect">
              <a:avLst/>
            </a:prstGeom>
          </p:spPr>
        </p:pic>
      </p:grpSp>
      <p:sp>
        <p:nvSpPr>
          <p:cNvPr id="2" name="Date Placeholder 1"/>
          <p:cNvSpPr>
            <a:spLocks noGrp="1"/>
          </p:cNvSpPr>
          <p:nvPr>
            <p:ph type="dt" sz="half" idx="10"/>
          </p:nvPr>
        </p:nvSpPr>
        <p:spPr/>
        <p:txBody>
          <a:bodyPr/>
          <a:lstStyle/>
          <a:p>
            <a:fld id="{BE2C40E5-4F17-4D2B-A358-158DC54C5AA2}" type="datetime1">
              <a:rPr lang="en-US" smtClean="0"/>
              <a:t>11/16/2017</a:t>
            </a:fld>
            <a:endParaRPr lang="en-US"/>
          </a:p>
        </p:txBody>
      </p:sp>
      <p:sp>
        <p:nvSpPr>
          <p:cNvPr id="3" name="Slide Number Placeholder 2"/>
          <p:cNvSpPr>
            <a:spLocks noGrp="1"/>
          </p:cNvSpPr>
          <p:nvPr>
            <p:ph type="sldNum" sz="quarter" idx="12"/>
          </p:nvPr>
        </p:nvSpPr>
        <p:spPr/>
        <p:txBody>
          <a:bodyPr/>
          <a:lstStyle/>
          <a:p>
            <a:fld id="{5AD335C8-4D72-45FB-B842-29A7B1C81E15}" type="slidenum">
              <a:rPr lang="en-US" smtClean="0"/>
              <a:t>8</a:t>
            </a:fld>
            <a:endParaRPr lang="en-US"/>
          </a:p>
        </p:txBody>
      </p:sp>
    </p:spTree>
    <p:extLst>
      <p:ext uri="{BB962C8B-B14F-4D97-AF65-F5344CB8AC3E}">
        <p14:creationId xmlns:p14="http://schemas.microsoft.com/office/powerpoint/2010/main" val="1559193835"/>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4954" y="973669"/>
            <a:ext cx="8825659" cy="706964"/>
          </a:xfrm>
        </p:spPr>
        <p:txBody>
          <a:bodyPr/>
          <a:lstStyle/>
          <a:p>
            <a:r>
              <a:rPr lang="en-US" b="1"/>
              <a:t>4. </a:t>
            </a:r>
            <a:r>
              <a:rPr lang="vi-VN" b="1"/>
              <a:t>Default Parameters</a:t>
            </a:r>
            <a:endParaRPr lang="en-US" b="1"/>
          </a:p>
        </p:txBody>
      </p:sp>
      <p:sp>
        <p:nvSpPr>
          <p:cNvPr id="5" name="Content Placeholder 2"/>
          <p:cNvSpPr>
            <a:spLocks noGrp="1"/>
          </p:cNvSpPr>
          <p:nvPr>
            <p:ph idx="1"/>
          </p:nvPr>
        </p:nvSpPr>
        <p:spPr>
          <a:xfrm>
            <a:off x="1022464" y="2344189"/>
            <a:ext cx="10698481" cy="1163782"/>
          </a:xfrm>
        </p:spPr>
        <p:txBody>
          <a:bodyPr>
            <a:normAutofit fontScale="92500" lnSpcReduction="10000"/>
          </a:bodyPr>
          <a:lstStyle/>
          <a:p>
            <a:pPr marL="0" indent="0">
              <a:buNone/>
            </a:pPr>
            <a:r>
              <a:rPr lang="en-US" smtClean="0"/>
              <a:t>Là phương pháp định nghĩa giá trị mặc định của tham số của hàm, khi lời gọi hàm không được truyền đầy đủ các giá trị của những tham số trong đó.</a:t>
            </a:r>
          </a:p>
          <a:p>
            <a:pPr marL="0" indent="0">
              <a:buNone/>
            </a:pPr>
            <a:r>
              <a:rPr lang="en-US" smtClean="0"/>
              <a:t>Trong ES5, giá trị mặc định được định nghĩa khi sử dụng cú pháp “</a:t>
            </a:r>
            <a:r>
              <a:rPr lang="en-US" smtClean="0">
                <a:solidFill>
                  <a:srgbClr val="FF0000"/>
                </a:solidFill>
              </a:rPr>
              <a:t>||</a:t>
            </a:r>
            <a:r>
              <a:rPr lang="en-US" smtClean="0"/>
              <a:t>”. ES6 định nghĩa giá trị mặc định giống các ngôn ngữ như C#.</a:t>
            </a:r>
            <a:endParaRPr lang="en-US"/>
          </a:p>
        </p:txBody>
      </p:sp>
      <p:grpSp>
        <p:nvGrpSpPr>
          <p:cNvPr id="11" name="Group 10"/>
          <p:cNvGrpSpPr/>
          <p:nvPr/>
        </p:nvGrpSpPr>
        <p:grpSpPr>
          <a:xfrm>
            <a:off x="1022464" y="3674225"/>
            <a:ext cx="4382113" cy="2452255"/>
            <a:chOff x="1022464" y="3507970"/>
            <a:chExt cx="4382113" cy="2452255"/>
          </a:xfrm>
        </p:grpSpPr>
        <p:sp>
          <p:nvSpPr>
            <p:cNvPr id="8" name="Content Placeholder 2"/>
            <p:cNvSpPr txBox="1">
              <a:spLocks/>
            </p:cNvSpPr>
            <p:nvPr/>
          </p:nvSpPr>
          <p:spPr>
            <a:xfrm>
              <a:off x="1022465" y="3507970"/>
              <a:ext cx="4382112" cy="24522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400" b="1" smtClean="0"/>
                <a:t>Khởi tạo giá trị mặc định trong ES5</a:t>
              </a:r>
              <a:endParaRPr lang="en-US" sz="140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64" y="3886983"/>
              <a:ext cx="4382112" cy="1962424"/>
            </a:xfrm>
            <a:prstGeom prst="rect">
              <a:avLst/>
            </a:prstGeom>
          </p:spPr>
        </p:pic>
      </p:grpSp>
      <p:grpSp>
        <p:nvGrpSpPr>
          <p:cNvPr id="16" name="Group 15"/>
          <p:cNvGrpSpPr/>
          <p:nvPr/>
        </p:nvGrpSpPr>
        <p:grpSpPr>
          <a:xfrm>
            <a:off x="6129250" y="3674225"/>
            <a:ext cx="4893426" cy="2452255"/>
            <a:chOff x="6129250" y="3507970"/>
            <a:chExt cx="4893426" cy="2452255"/>
          </a:xfrm>
        </p:grpSpPr>
        <p:sp>
          <p:nvSpPr>
            <p:cNvPr id="13" name="Content Placeholder 2"/>
            <p:cNvSpPr txBox="1">
              <a:spLocks/>
            </p:cNvSpPr>
            <p:nvPr/>
          </p:nvSpPr>
          <p:spPr>
            <a:xfrm>
              <a:off x="6129250" y="3507970"/>
              <a:ext cx="4893425" cy="24522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cap="all"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n-US" sz="1400" b="1" smtClean="0"/>
                <a:t>Khởi tạo giá trị mặc định trong ES5</a:t>
              </a:r>
              <a:endParaRPr lang="en-US" sz="140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9251" y="3886982"/>
              <a:ext cx="4893425" cy="1807235"/>
            </a:xfrm>
            <a:prstGeom prst="rect">
              <a:avLst/>
            </a:prstGeom>
          </p:spPr>
        </p:pic>
      </p:grpSp>
      <p:sp>
        <p:nvSpPr>
          <p:cNvPr id="2" name="Date Placeholder 1"/>
          <p:cNvSpPr>
            <a:spLocks noGrp="1"/>
          </p:cNvSpPr>
          <p:nvPr>
            <p:ph type="dt" sz="half" idx="10"/>
          </p:nvPr>
        </p:nvSpPr>
        <p:spPr/>
        <p:txBody>
          <a:bodyPr/>
          <a:lstStyle/>
          <a:p>
            <a:fld id="{C62CB3D0-86E9-4145-87B9-483C8423C367}" type="datetime1">
              <a:rPr lang="en-US" smtClean="0"/>
              <a:t>11/16/2017</a:t>
            </a:fld>
            <a:endParaRPr lang="en-US"/>
          </a:p>
        </p:txBody>
      </p:sp>
      <p:sp>
        <p:nvSpPr>
          <p:cNvPr id="3" name="Slide Number Placeholder 2"/>
          <p:cNvSpPr>
            <a:spLocks noGrp="1"/>
          </p:cNvSpPr>
          <p:nvPr>
            <p:ph type="sldNum" sz="quarter" idx="12"/>
          </p:nvPr>
        </p:nvSpPr>
        <p:spPr/>
        <p:txBody>
          <a:bodyPr/>
          <a:lstStyle/>
          <a:p>
            <a:fld id="{5AD335C8-4D72-45FB-B842-29A7B1C81E15}" type="slidenum">
              <a:rPr lang="en-US" smtClean="0"/>
              <a:t>9</a:t>
            </a:fld>
            <a:endParaRPr lang="en-US"/>
          </a:p>
        </p:txBody>
      </p:sp>
    </p:spTree>
    <p:extLst>
      <p:ext uri="{BB962C8B-B14F-4D97-AF65-F5344CB8AC3E}">
        <p14:creationId xmlns:p14="http://schemas.microsoft.com/office/powerpoint/2010/main" val="3514626897"/>
      </p:ext>
    </p:extLst>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326</TotalTime>
  <Words>996</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GIỚI THIỆU VỀ ES 6</vt:lpstr>
      <vt:lpstr>Giới thiệu</vt:lpstr>
      <vt:lpstr>MộT số tính năng mới của es6</vt:lpstr>
      <vt:lpstr>1. Arrow function</vt:lpstr>
      <vt:lpstr>2. Block Scoped</vt:lpstr>
      <vt:lpstr>3. Destructuring Assignments</vt:lpstr>
      <vt:lpstr>3. Destructuring Assignments</vt:lpstr>
      <vt:lpstr>3. Destructuring Assignments</vt:lpstr>
      <vt:lpstr>4. Default Parameters</vt:lpstr>
      <vt:lpstr>5. Template String</vt:lpstr>
      <vt:lpstr>6. Set, Map, WeakMap, WeakSet</vt:lpstr>
      <vt:lpstr>6. Set, Map, WeakMap, WeakSet</vt:lpstr>
      <vt:lpstr>6. Set, Map, WeakMap, WeakSet</vt:lpstr>
      <vt:lpstr>7. promise</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ES 6</dc:title>
  <dc:creator>Duy</dc:creator>
  <cp:lastModifiedBy>Duy</cp:lastModifiedBy>
  <cp:revision>34</cp:revision>
  <dcterms:created xsi:type="dcterms:W3CDTF">2017-11-16T01:58:07Z</dcterms:created>
  <dcterms:modified xsi:type="dcterms:W3CDTF">2017-11-16T07:35:30Z</dcterms:modified>
</cp:coreProperties>
</file>