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54"/>
  </p:notesMasterIdLst>
  <p:handoutMasterIdLst>
    <p:handoutMasterId r:id="rId55"/>
  </p:handoutMasterIdLst>
  <p:sldIdLst>
    <p:sldId id="256" r:id="rId2"/>
    <p:sldId id="277" r:id="rId3"/>
    <p:sldId id="334" r:id="rId4"/>
    <p:sldId id="289" r:id="rId5"/>
    <p:sldId id="315" r:id="rId6"/>
    <p:sldId id="350" r:id="rId7"/>
    <p:sldId id="351" r:id="rId8"/>
    <p:sldId id="301" r:id="rId9"/>
    <p:sldId id="303" r:id="rId10"/>
    <p:sldId id="304" r:id="rId11"/>
    <p:sldId id="305" r:id="rId12"/>
    <p:sldId id="302" r:id="rId13"/>
    <p:sldId id="306" r:id="rId14"/>
    <p:sldId id="307" r:id="rId15"/>
    <p:sldId id="314" r:id="rId16"/>
    <p:sldId id="308" r:id="rId17"/>
    <p:sldId id="309" r:id="rId18"/>
    <p:sldId id="311" r:id="rId19"/>
    <p:sldId id="310" r:id="rId20"/>
    <p:sldId id="312" r:id="rId21"/>
    <p:sldId id="316" r:id="rId22"/>
    <p:sldId id="317" r:id="rId23"/>
    <p:sldId id="318" r:id="rId24"/>
    <p:sldId id="321" r:id="rId25"/>
    <p:sldId id="319" r:id="rId26"/>
    <p:sldId id="320" r:id="rId27"/>
    <p:sldId id="322" r:id="rId28"/>
    <p:sldId id="323" r:id="rId29"/>
    <p:sldId id="325" r:id="rId30"/>
    <p:sldId id="324" r:id="rId31"/>
    <p:sldId id="327" r:id="rId32"/>
    <p:sldId id="326" r:id="rId33"/>
    <p:sldId id="332" r:id="rId34"/>
    <p:sldId id="331" r:id="rId35"/>
    <p:sldId id="328" r:id="rId36"/>
    <p:sldId id="333" r:id="rId37"/>
    <p:sldId id="335" r:id="rId38"/>
    <p:sldId id="329" r:id="rId39"/>
    <p:sldId id="336" r:id="rId40"/>
    <p:sldId id="337" r:id="rId41"/>
    <p:sldId id="276" r:id="rId42"/>
    <p:sldId id="339" r:id="rId43"/>
    <p:sldId id="340" r:id="rId44"/>
    <p:sldId id="341" r:id="rId45"/>
    <p:sldId id="342" r:id="rId46"/>
    <p:sldId id="343" r:id="rId47"/>
    <p:sldId id="344" r:id="rId48"/>
    <p:sldId id="348" r:id="rId49"/>
    <p:sldId id="345" r:id="rId50"/>
    <p:sldId id="346" r:id="rId51"/>
    <p:sldId id="347" r:id="rId52"/>
    <p:sldId id="349"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FFCCFF"/>
    <a:srgbClr val="CCCCFF"/>
    <a:srgbClr val="8DA1DF"/>
    <a:srgbClr val="CC3300"/>
    <a:srgbClr val="EAEAEA"/>
    <a:srgbClr val="DDDDDD"/>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39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E2FE00D-57A4-4DB9-B6B6-3CE71516C294}" type="datetimeFigureOut">
              <a:rPr lang="en-US" altLang="vi-VN"/>
              <a:pPr/>
              <a:t>8/9/2015</a:t>
            </a:fld>
            <a:endParaRPr lang="en-US" altLang="vi-V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8FDBC80-140A-43B6-9C78-95B3C76DFC9A}" type="slidenum">
              <a:rPr lang="en-US" altLang="vi-VN"/>
              <a:pPr/>
              <a:t>‹#›</a:t>
            </a:fld>
            <a:endParaRPr lang="en-US" altLang="vi-VN"/>
          </a:p>
        </p:txBody>
      </p:sp>
    </p:spTree>
    <p:extLst>
      <p:ext uri="{BB962C8B-B14F-4D97-AF65-F5344CB8AC3E}">
        <p14:creationId xmlns:p14="http://schemas.microsoft.com/office/powerpoint/2010/main" val="24101397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0"/>
                <a:cs typeface="+mn-cs"/>
              </a:defRPr>
            </a:lvl1pPr>
          </a:lstStyle>
          <a:p>
            <a:pPr>
              <a:defRPr/>
            </a:pPr>
            <a:endParaRPr lang="en-US"/>
          </a:p>
        </p:txBody>
      </p:sp>
      <p:sp>
        <p:nvSpPr>
          <p:cNvPr id="1034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0"/>
                <a:cs typeface="+mn-cs"/>
              </a:defRPr>
            </a:lvl1pPr>
          </a:lstStyle>
          <a:p>
            <a:pPr>
              <a:defRPr/>
            </a:pPr>
            <a:endParaRPr lang="en-US"/>
          </a:p>
        </p:txBody>
      </p:sp>
      <p:sp>
        <p:nvSpPr>
          <p:cNvPr id="1034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1034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34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0"/>
                <a:cs typeface="+mn-cs"/>
              </a:defRPr>
            </a:lvl1pPr>
          </a:lstStyle>
          <a:p>
            <a:pPr>
              <a:defRPr/>
            </a:pPr>
            <a:endParaRPr lang="en-US"/>
          </a:p>
        </p:txBody>
      </p:sp>
      <p:sp>
        <p:nvSpPr>
          <p:cNvPr id="1034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F42378AD-0155-4FDB-AE3D-E4840091839E}" type="slidenum">
              <a:rPr lang="en-US" altLang="vi-VN"/>
              <a:pPr/>
              <a:t>‹#›</a:t>
            </a:fld>
            <a:endParaRPr lang="en-US" altLang="vi-VN"/>
          </a:p>
        </p:txBody>
      </p:sp>
    </p:spTree>
    <p:extLst>
      <p:ext uri="{BB962C8B-B14F-4D97-AF65-F5344CB8AC3E}">
        <p14:creationId xmlns:p14="http://schemas.microsoft.com/office/powerpoint/2010/main" val="294217655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2378AD-0155-4FDB-AE3D-E4840091839E}" type="slidenum">
              <a:rPr lang="en-US" altLang="vi-VN" smtClean="0"/>
              <a:pPr/>
              <a:t>2</a:t>
            </a:fld>
            <a:endParaRPr lang="en-US" altLang="vi-VN"/>
          </a:p>
        </p:txBody>
      </p:sp>
    </p:spTree>
    <p:extLst>
      <p:ext uri="{BB962C8B-B14F-4D97-AF65-F5344CB8AC3E}">
        <p14:creationId xmlns:p14="http://schemas.microsoft.com/office/powerpoint/2010/main" val="460488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2378AD-0155-4FDB-AE3D-E4840091839E}" type="slidenum">
              <a:rPr lang="en-US" altLang="vi-VN" smtClean="0"/>
              <a:pPr/>
              <a:t>51</a:t>
            </a:fld>
            <a:endParaRPr lang="en-US" altLang="vi-VN"/>
          </a:p>
        </p:txBody>
      </p:sp>
    </p:spTree>
    <p:extLst>
      <p:ext uri="{BB962C8B-B14F-4D97-AF65-F5344CB8AC3E}">
        <p14:creationId xmlns:p14="http://schemas.microsoft.com/office/powerpoint/2010/main" val="4066132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ea typeface="ＭＳ Ｐゴシック" charset="0"/>
              </a:rPr>
              <a:t>http://</a:t>
            </a:r>
            <a:r>
              <a:rPr lang="en-US" dirty="0" err="1" smtClean="0">
                <a:ea typeface="ＭＳ Ｐゴシック" charset="0"/>
              </a:rPr>
              <a:t>guruzon.com</a:t>
            </a:r>
            <a:r>
              <a:rPr lang="en-US" dirty="0" smtClean="0">
                <a:ea typeface="ＭＳ Ｐゴシック" charset="0"/>
              </a:rPr>
              <a:t>/1/</a:t>
            </a:r>
            <a:r>
              <a:rPr lang="en-US" dirty="0" err="1" smtClean="0">
                <a:ea typeface="ＭＳ Ｐゴシック" charset="0"/>
              </a:rPr>
              <a:t>oop</a:t>
            </a:r>
            <a:r>
              <a:rPr lang="en-US" dirty="0" smtClean="0">
                <a:ea typeface="ＭＳ Ｐゴシック" charset="0"/>
              </a:rPr>
              <a:t>-concepts/abstraction/what-is-abstraction-example-tutorial-characteristic-how</a:t>
            </a:r>
            <a:endParaRPr lang="en-US" dirty="0">
              <a:ea typeface="ＭＳ Ｐゴシック" charset="0"/>
            </a:endParaRPr>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6B268EF-A018-4AC8-874C-A2DC8E7F9961}" type="slidenum">
              <a:rPr lang="en-US" altLang="vi-VN" sz="1200"/>
              <a:pPr eaLnBrk="1" hangingPunct="1"/>
              <a:t>6</a:t>
            </a:fld>
            <a:endParaRPr lang="en-US" altLang="vi-VN" sz="1200"/>
          </a:p>
        </p:txBody>
      </p:sp>
    </p:spTree>
    <p:extLst>
      <p:ext uri="{BB962C8B-B14F-4D97-AF65-F5344CB8AC3E}">
        <p14:creationId xmlns:p14="http://schemas.microsoft.com/office/powerpoint/2010/main" val="2649720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mtClean="0">
                <a:ea typeface="ＭＳ Ｐゴシック" charset="0"/>
              </a:rPr>
              <a:t>N03</a:t>
            </a:r>
            <a:endParaRPr lang="en-US">
              <a:ea typeface="ＭＳ Ｐゴシック" charset="0"/>
            </a:endParaRPr>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C893F52-9674-4693-B0EA-FC62B0AF99A1}" type="slidenum">
              <a:rPr lang="en-US" altLang="vi-VN" sz="1200"/>
              <a:pPr eaLnBrk="1" hangingPunct="1"/>
              <a:t>12</a:t>
            </a:fld>
            <a:endParaRPr lang="en-US" altLang="vi-VN" sz="1200"/>
          </a:p>
        </p:txBody>
      </p:sp>
    </p:spTree>
    <p:extLst>
      <p:ext uri="{BB962C8B-B14F-4D97-AF65-F5344CB8AC3E}">
        <p14:creationId xmlns:p14="http://schemas.microsoft.com/office/powerpoint/2010/main" val="2644049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ltLang="vi-VN" smtClean="0">
                <a:latin typeface="Arial" panose="020B0604020202020204" pitchFamily="34" charset="0"/>
              </a:rPr>
              <a:t>During the 1970s and into the 80s, the primary software engineering methodology was structured programming. The structured programming approach to program design was based on the following advice: To solve a large problem, break the problem into several pieces and work on each piece separately; to solve each piece, treat it as a new problem which can itself be broken down into smaller problems; eventually, you will work your way down to problems that can be solved directly, without further decomposition. This approach is called </a:t>
            </a:r>
            <a:r>
              <a:rPr lang="en-US" altLang="vi-VN" b="1" smtClean="0">
                <a:solidFill>
                  <a:srgbClr val="FF0000"/>
                </a:solidFill>
                <a:latin typeface="Arial" panose="020B0604020202020204" pitchFamily="34" charset="0"/>
              </a:rPr>
              <a:t>top-down programming</a:t>
            </a:r>
            <a:r>
              <a:rPr lang="en-US" altLang="vi-VN" smtClean="0">
                <a:latin typeface="Arial" panose="020B0604020202020204" pitchFamily="34" charset="0"/>
              </a:rPr>
              <a:t>.</a:t>
            </a:r>
          </a:p>
          <a:p>
            <a:pPr marL="171450" indent="-171450">
              <a:buFontTx/>
              <a:buChar char="•"/>
            </a:pPr>
            <a:r>
              <a:rPr lang="en-US" altLang="vi-VN" smtClean="0">
                <a:latin typeface="Arial" panose="020B0604020202020204" pitchFamily="34" charset="0"/>
              </a:rPr>
              <a:t>So, in practice, top-down design is often combined with </a:t>
            </a:r>
            <a:r>
              <a:rPr lang="en-US" altLang="vi-VN" b="1" smtClean="0">
                <a:latin typeface="Arial" panose="020B0604020202020204" pitchFamily="34" charset="0"/>
              </a:rPr>
              <a:t>bottom-up design</a:t>
            </a:r>
            <a:r>
              <a:rPr lang="en-US" altLang="vi-VN" smtClean="0">
                <a:latin typeface="Arial" panose="020B0604020202020204" pitchFamily="34" charset="0"/>
              </a:rPr>
              <a:t>. In bottom-up design, the approach is to start "at the bottom," with problems that you already know how to solve (and for which you might already have a reusable software component at hand). From there, you can work upwards towards a solution to the overall problem.</a:t>
            </a:r>
          </a:p>
          <a:p>
            <a:pPr marL="171450" indent="-171450">
              <a:buFontTx/>
              <a:buChar char="•"/>
            </a:pPr>
            <a:r>
              <a:rPr lang="en-US" altLang="vi-VN" smtClean="0">
                <a:latin typeface="Arial" panose="020B0604020202020204" pitchFamily="34" charset="0"/>
              </a:rPr>
              <a:t>The reusable components should be as "modular" as possible. A module is a component of a larger system that interacts with the rest of the system in a simple, well-defined, straightforward manner. The idea is that a module can be "plugged into" a system. The details of what goes on inside the module are not important to the system as a whole, as long as the module fulfills its assigned role correctly. This is called information hiding, and it is one of the most important principles of software engineering.</a:t>
            </a:r>
          </a:p>
          <a:p>
            <a:pPr marL="171450" indent="-171450">
              <a:buFontTx/>
              <a:buChar char="•"/>
            </a:pPr>
            <a:r>
              <a:rPr lang="en-US" altLang="vi-VN" smtClean="0">
                <a:latin typeface="Arial" panose="020B0604020202020204" pitchFamily="34" charset="0"/>
              </a:rPr>
              <a:t>In a bottom-up approach the individual base elements of the system are first specified in great detail. These elements are then linked together to form larger subsystems, which then in turn are linked, sometimes in many levels, until a complete top-level system is formed. This strategy often resembles a "seed" model, whereby the beginnings are small, but eventually grow in complexity and completeness. However, "organic strategies", may result in a tangle of elements and subsystems, developed in isolation, and subject to local optimization as opposed to meeting a global purpose. </a:t>
            </a:r>
          </a:p>
          <a:p>
            <a:pPr marL="171450" indent="-171450">
              <a:buFontTx/>
              <a:buChar char="•"/>
            </a:pPr>
            <a:r>
              <a:rPr lang="en-US" altLang="vi-VN" smtClean="0">
                <a:latin typeface="Arial" panose="020B0604020202020204" pitchFamily="34" charset="0"/>
              </a:rPr>
              <a:t>http://math.hws.edu/eck/cs124/javanotes3/c1/s5.html	https://answers.yahoo.com/question/index?qid=20070503131917AANCajh</a:t>
            </a:r>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6BAA289-A250-40D3-8D98-FE1255B072B0}" type="slidenum">
              <a:rPr lang="en-US" altLang="vi-VN" sz="1200"/>
              <a:pPr eaLnBrk="1" hangingPunct="1"/>
              <a:t>19</a:t>
            </a:fld>
            <a:endParaRPr lang="en-US" altLang="vi-VN" sz="1200"/>
          </a:p>
        </p:txBody>
      </p:sp>
    </p:spTree>
    <p:extLst>
      <p:ext uri="{BB962C8B-B14F-4D97-AF65-F5344CB8AC3E}">
        <p14:creationId xmlns:p14="http://schemas.microsoft.com/office/powerpoint/2010/main" val="1049040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mtClean="0">
                <a:ea typeface="ＭＳ Ｐゴシック" charset="0"/>
              </a:rPr>
              <a:t>20/8, N02</a:t>
            </a:r>
            <a:endParaRPr lang="en-US">
              <a:ea typeface="ＭＳ Ｐゴシック" charset="0"/>
            </a:endParaRPr>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2475925-AE23-4D95-AAAC-20172AE6D839}" type="slidenum">
              <a:rPr lang="en-US" altLang="vi-VN" sz="1200"/>
              <a:pPr eaLnBrk="1" hangingPunct="1"/>
              <a:t>20</a:t>
            </a:fld>
            <a:endParaRPr lang="en-US" altLang="vi-VN" sz="1200"/>
          </a:p>
        </p:txBody>
      </p:sp>
    </p:spTree>
    <p:extLst>
      <p:ext uri="{BB962C8B-B14F-4D97-AF65-F5344CB8AC3E}">
        <p14:creationId xmlns:p14="http://schemas.microsoft.com/office/powerpoint/2010/main" val="6366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ltLang="vi-VN" smtClean="0">
                <a:latin typeface="Arial" panose="020B0604020202020204" pitchFamily="34" charset="0"/>
              </a:rPr>
              <a:t>Đối tượng thật: cái bàn, cái ghế, con chó, con mèo, sinh viên, thầy giáo,…</a:t>
            </a:r>
          </a:p>
          <a:p>
            <a:pPr marL="171450" indent="-171450">
              <a:buFontTx/>
              <a:buChar char="•"/>
            </a:pPr>
            <a:r>
              <a:rPr lang="en-US" altLang="vi-VN" smtClean="0">
                <a:latin typeface="Arial" panose="020B0604020202020204" pitchFamily="34" charset="0"/>
              </a:rPr>
              <a:t>Khái niệm: </a:t>
            </a:r>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87BB02D-A4A7-4504-B708-288D8F2F9B8C}" type="slidenum">
              <a:rPr lang="en-US" altLang="vi-VN" sz="1200"/>
              <a:pPr eaLnBrk="1" hangingPunct="1"/>
              <a:t>21</a:t>
            </a:fld>
            <a:endParaRPr lang="en-US" altLang="vi-VN" sz="1200"/>
          </a:p>
        </p:txBody>
      </p:sp>
    </p:spTree>
    <p:extLst>
      <p:ext uri="{BB962C8B-B14F-4D97-AF65-F5344CB8AC3E}">
        <p14:creationId xmlns:p14="http://schemas.microsoft.com/office/powerpoint/2010/main" val="3407035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4354330-EF7A-45FC-9A6D-BE3564D6FC9F}" type="slidenum">
              <a:rPr lang="en-US" altLang="vi-VN" sz="1200"/>
              <a:pPr eaLnBrk="1" hangingPunct="1"/>
              <a:t>22</a:t>
            </a:fld>
            <a:endParaRPr lang="en-US" altLang="vi-VN" sz="1200"/>
          </a:p>
        </p:txBody>
      </p:sp>
      <p:sp>
        <p:nvSpPr>
          <p:cNvPr id="14131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41315" name="Rectangle 3"/>
          <p:cNvSpPr>
            <a:spLocks noGrp="1" noChangeArrowheads="1"/>
          </p:cNvSpPr>
          <p:nvPr>
            <p:ph type="body" idx="1"/>
          </p:nvPr>
        </p:nvSpPr>
        <p:spPr/>
        <p:txBody>
          <a:bodyPr/>
          <a:lstStyle/>
          <a:p>
            <a:pPr eaLnBrk="1" hangingPunct="1"/>
            <a:r>
              <a:rPr lang="en-US" altLang="vi-VN" smtClean="0">
                <a:latin typeface="Arial" panose="020B0604020202020204" pitchFamily="34" charset="0"/>
              </a:rPr>
              <a:t>Thêm hình minh họa</a:t>
            </a:r>
          </a:p>
        </p:txBody>
      </p:sp>
    </p:spTree>
    <p:extLst>
      <p:ext uri="{BB962C8B-B14F-4D97-AF65-F5344CB8AC3E}">
        <p14:creationId xmlns:p14="http://schemas.microsoft.com/office/powerpoint/2010/main" val="325544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7CF385C-099E-48D5-A249-00F2E58011F2}" type="slidenum">
              <a:rPr lang="en-US" altLang="vi-VN" sz="1200"/>
              <a:pPr eaLnBrk="1" hangingPunct="1"/>
              <a:t>27</a:t>
            </a:fld>
            <a:endParaRPr lang="en-US" altLang="vi-VN" sz="1200"/>
          </a:p>
        </p:txBody>
      </p:sp>
      <p:sp>
        <p:nvSpPr>
          <p:cNvPr id="14643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46435" name="Rectangle 3"/>
          <p:cNvSpPr>
            <a:spLocks noGrp="1" noChangeArrowheads="1"/>
          </p:cNvSpPr>
          <p:nvPr>
            <p:ph type="body" idx="1"/>
          </p:nvPr>
        </p:nvSpPr>
        <p:spPr/>
        <p:txBody>
          <a:bodyPr/>
          <a:lstStyle/>
          <a:p>
            <a:pPr eaLnBrk="1" hangingPunct="1"/>
            <a:r>
              <a:rPr lang="en-US" altLang="vi-VN" smtClean="0">
                <a:latin typeface="Arial" panose="020B0604020202020204" pitchFamily="34" charset="0"/>
              </a:rPr>
              <a:t>Thêm hình minh họa cho các đối tượng của cùng lớp (với giá trị thuộc tính khác nhau)</a:t>
            </a:r>
          </a:p>
        </p:txBody>
      </p:sp>
    </p:spTree>
    <p:extLst>
      <p:ext uri="{BB962C8B-B14F-4D97-AF65-F5344CB8AC3E}">
        <p14:creationId xmlns:p14="http://schemas.microsoft.com/office/powerpoint/2010/main" val="1405469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B5C8DD2-9F55-4778-8097-9D59794AB608}" type="slidenum">
              <a:rPr lang="en-US" altLang="vi-VN" sz="1200"/>
              <a:pPr eaLnBrk="1" hangingPunct="1"/>
              <a:t>31</a:t>
            </a:fld>
            <a:endParaRPr lang="en-US" altLang="vi-VN" sz="1200"/>
          </a:p>
        </p:txBody>
      </p:sp>
      <p:sp>
        <p:nvSpPr>
          <p:cNvPr id="14950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49507" name="Rectangle 3"/>
          <p:cNvSpPr>
            <a:spLocks noGrp="1" noChangeArrowheads="1"/>
          </p:cNvSpPr>
          <p:nvPr>
            <p:ph type="body" idx="1"/>
          </p:nvPr>
        </p:nvSpPr>
        <p:spPr/>
        <p:txBody>
          <a:bodyPr/>
          <a:lstStyle/>
          <a:p>
            <a:pPr eaLnBrk="1" hangingPunct="1"/>
            <a:r>
              <a:rPr lang="en-US" altLang="vi-VN" smtClean="0">
                <a:latin typeface="Arial" panose="020B0604020202020204" pitchFamily="34" charset="0"/>
              </a:rPr>
              <a:t>Thêm hình cho Car2</a:t>
            </a:r>
          </a:p>
        </p:txBody>
      </p:sp>
    </p:spTree>
    <p:extLst>
      <p:ext uri="{BB962C8B-B14F-4D97-AF65-F5344CB8AC3E}">
        <p14:creationId xmlns:p14="http://schemas.microsoft.com/office/powerpoint/2010/main" val="30339888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AutoShape 21"/>
          <p:cNvSpPr>
            <a:spLocks noChangeArrowheads="1"/>
          </p:cNvSpPr>
          <p:nvPr/>
        </p:nvSpPr>
        <p:spPr bwMode="ltGray">
          <a:xfrm>
            <a:off x="777875" y="4905375"/>
            <a:ext cx="7826375" cy="504825"/>
          </a:xfrm>
          <a:prstGeom prst="roundRect">
            <a:avLst>
              <a:gd name="adj" fmla="val 16667"/>
            </a:avLst>
          </a:prstGeom>
          <a:noFill/>
          <a:ln w="38100">
            <a:solidFill>
              <a:srgbClr val="FFFFFF"/>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en-US" altLang="vi-VN" sz="2200" cap="all" spc="100" noProof="1" smtClean="0">
                <a:solidFill>
                  <a:schemeClr val="accent3">
                    <a:lumMod val="50000"/>
                  </a:schemeClr>
                </a:solidFill>
                <a:latin typeface="Times New Roman" panose="02020603050405020304" pitchFamily="18" charset="0"/>
                <a:ea typeface="Verdana" panose="020B0604030504040204" pitchFamily="34" charset="0"/>
                <a:cs typeface="Times New Roman" panose="02020603050405020304" pitchFamily="18" charset="0"/>
              </a:rPr>
              <a:t>CT176</a:t>
            </a:r>
            <a:r>
              <a:rPr lang="vi-VN" altLang="vi-VN" sz="2200" cap="all" spc="100" noProof="1" smtClean="0">
                <a:solidFill>
                  <a:schemeClr val="accent3">
                    <a:lumMod val="50000"/>
                  </a:schemeClr>
                </a:solidFill>
                <a:latin typeface="Times New Roman" panose="02020603050405020304" pitchFamily="18" charset="0"/>
                <a:ea typeface="Verdana" panose="020B0604030504040204" pitchFamily="34" charset="0"/>
                <a:cs typeface="Times New Roman" panose="02020603050405020304" pitchFamily="18" charset="0"/>
              </a:rPr>
              <a:t> – </a:t>
            </a:r>
            <a:r>
              <a:rPr lang="en-US" altLang="vi-VN" sz="2200" cap="all" spc="100" noProof="1" smtClean="0">
                <a:solidFill>
                  <a:schemeClr val="accent3">
                    <a:lumMod val="50000"/>
                  </a:schemeClr>
                </a:solidFill>
                <a:latin typeface="Times New Roman" panose="02020603050405020304" pitchFamily="18" charset="0"/>
                <a:ea typeface="Verdana" panose="020B0604030504040204" pitchFamily="34" charset="0"/>
                <a:cs typeface="Times New Roman" panose="02020603050405020304" pitchFamily="18" charset="0"/>
              </a:rPr>
              <a:t>LẬP</a:t>
            </a:r>
            <a:r>
              <a:rPr lang="en-US" altLang="vi-VN" sz="2200" cap="all" spc="100" baseline="0" noProof="1" smtClean="0">
                <a:solidFill>
                  <a:schemeClr val="accent3">
                    <a:lumMod val="50000"/>
                  </a:schemeClr>
                </a:solidFill>
                <a:latin typeface="Times New Roman" panose="02020603050405020304" pitchFamily="18" charset="0"/>
                <a:ea typeface="Verdana" panose="020B0604030504040204" pitchFamily="34" charset="0"/>
                <a:cs typeface="Times New Roman" panose="02020603050405020304" pitchFamily="18" charset="0"/>
              </a:rPr>
              <a:t> TRÌNH HƯỚNG ĐỐI TƯỢNG</a:t>
            </a:r>
            <a:endParaRPr lang="vi-VN" altLang="vi-VN" sz="2200" cap="all" spc="100" noProof="1" smtClean="0">
              <a:solidFill>
                <a:schemeClr val="accent3">
                  <a:lumMod val="50000"/>
                </a:schemeClr>
              </a:solidFill>
              <a:latin typeface="Times New Roman" panose="02020603050405020304" pitchFamily="18" charset="0"/>
              <a:ea typeface="Verdana" panose="020B0604030504040204" pitchFamily="34" charset="0"/>
              <a:cs typeface="Times New Roman" panose="02020603050405020304" pitchFamily="18" charset="0"/>
            </a:endParaRPr>
          </a:p>
        </p:txBody>
      </p:sp>
      <p:cxnSp>
        <p:nvCxnSpPr>
          <p:cNvPr id="6" name="Straight Connector 5"/>
          <p:cNvCxnSpPr/>
          <p:nvPr/>
        </p:nvCxnSpPr>
        <p:spPr>
          <a:xfrm>
            <a:off x="777875" y="4848225"/>
            <a:ext cx="8069263"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777240" y="4183312"/>
            <a:ext cx="8301646" cy="628592"/>
          </a:xfrm>
        </p:spPr>
        <p:txBody>
          <a:bodyPr anchor="b">
            <a:noAutofit/>
          </a:bodyPr>
          <a:lstStyle>
            <a:lvl1pPr algn="l">
              <a:defRPr sz="4400" b="1">
                <a:effectLst/>
                <a:latin typeface="Calibri Light" panose="020F0302020204030204" pitchFamily="34" charset="0"/>
                <a:ea typeface="Verdana" panose="020B0604030504040204" pitchFamily="34" charset="0"/>
                <a:cs typeface="Verdana" panose="020B0604030504040204" pitchFamily="34" charset="0"/>
              </a:defRPr>
            </a:lvl1pPr>
          </a:lstStyle>
          <a:p>
            <a:r>
              <a:rPr lang="en-US" noProof="1" smtClean="0"/>
              <a:t>Click to edit Master title style</a:t>
            </a:r>
            <a:endParaRPr lang="vi-VN" noProof="1"/>
          </a:p>
        </p:txBody>
      </p:sp>
      <p:sp>
        <p:nvSpPr>
          <p:cNvPr id="3" name="Subtitle 2"/>
          <p:cNvSpPr>
            <a:spLocks noGrp="1"/>
          </p:cNvSpPr>
          <p:nvPr>
            <p:ph type="subTitle" idx="1"/>
          </p:nvPr>
        </p:nvSpPr>
        <p:spPr>
          <a:xfrm>
            <a:off x="777240" y="3535773"/>
            <a:ext cx="7223760" cy="573108"/>
          </a:xfrm>
        </p:spPr>
        <p:txBody>
          <a:bodyPr>
            <a:normAutofit/>
          </a:bodyPr>
          <a:lstStyle>
            <a:lvl1pPr marL="0" indent="0" algn="l">
              <a:buNone/>
              <a:defRPr sz="3200">
                <a:solidFill>
                  <a:schemeClr val="tx1"/>
                </a:solidFill>
                <a:latin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smtClean="0"/>
              <a:t>Click to edit Master subtitle style</a:t>
            </a:r>
            <a:endParaRPr lang="vi-VN" noProof="1"/>
          </a:p>
        </p:txBody>
      </p:sp>
      <p:sp>
        <p:nvSpPr>
          <p:cNvPr id="8" name="Rectangle 7"/>
          <p:cNvSpPr/>
          <p:nvPr/>
        </p:nvSpPr>
        <p:spPr>
          <a:xfrm>
            <a:off x="4691062" y="451025"/>
            <a:ext cx="4263415" cy="3027599"/>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553948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393700" y="1011238"/>
            <a:ext cx="8475663"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5" name="Footer Placeholder 1"/>
          <p:cNvSpPr txBox="1">
            <a:spLocks/>
          </p:cNvSpPr>
          <p:nvPr userDrawn="1"/>
        </p:nvSpPr>
        <p:spPr bwMode="auto">
          <a:xfrm>
            <a:off x="365125" y="6472238"/>
            <a:ext cx="8504238" cy="255587"/>
          </a:xfrm>
          <a:prstGeom prst="rect">
            <a:avLst/>
          </a:prstGeom>
          <a:noFill/>
          <a:ln>
            <a:noFill/>
          </a:ln>
          <a:effectLst/>
          <a:extLst/>
        </p:spPr>
        <p:txBody>
          <a:bodyPr/>
          <a:ls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MS PGothic" panose="020B0600070205080204" pitchFamily="34" charset="-128"/>
                <a:cs typeface="+mn-cs"/>
              </a:defRPr>
            </a:lvl1pPr>
            <a:lvl2pPr marL="742950" indent="-28575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pPr eaLnBrk="1" hangingPunct="1">
              <a:defRPr/>
            </a:pPr>
            <a:r>
              <a:rPr lang="en-US" altLang="vi-VN" sz="1400" b="0" noProof="1" smtClean="0">
                <a:solidFill>
                  <a:schemeClr val="bg1"/>
                </a:solidFill>
                <a:latin typeface="+mn-lt"/>
              </a:rPr>
              <a:t>CT176</a:t>
            </a:r>
            <a:r>
              <a:rPr lang="en-US" altLang="vi-VN" sz="1400" b="0" baseline="0" noProof="1" smtClean="0">
                <a:solidFill>
                  <a:schemeClr val="bg1"/>
                </a:solidFill>
                <a:latin typeface="+mn-lt"/>
              </a:rPr>
              <a:t> – Lập trình Hướng đối tượng                                        </a:t>
            </a:r>
            <a:fld id="{9D65F665-9D3F-4191-9092-C815A7394D20}" type="slidenum">
              <a:rPr lang="ro-RO" altLang="vi-VN" sz="1400" b="0" noProof="1" smtClean="0">
                <a:solidFill>
                  <a:schemeClr val="bg1"/>
                </a:solidFill>
                <a:latin typeface="+mn-lt"/>
              </a:rPr>
              <a:pPr eaLnBrk="1" hangingPunct="1">
                <a:defRPr/>
              </a:pPr>
              <a:t>‹#›</a:t>
            </a:fld>
            <a:endParaRPr lang="en-US" altLang="vi-VN" sz="1050" b="0" noProof="1">
              <a:solidFill>
                <a:schemeClr val="bg1"/>
              </a:solidFill>
              <a:latin typeface="+mn-lt"/>
            </a:endParaRPr>
          </a:p>
        </p:txBody>
      </p:sp>
      <p:sp>
        <p:nvSpPr>
          <p:cNvPr id="2" name="Title 1"/>
          <p:cNvSpPr>
            <a:spLocks noGrp="1"/>
          </p:cNvSpPr>
          <p:nvPr>
            <p:ph type="title"/>
          </p:nvPr>
        </p:nvSpPr>
        <p:spPr/>
        <p:txBody>
          <a:bodyPr/>
          <a:lstStyle/>
          <a:p>
            <a:r>
              <a:rPr lang="en-US" noProof="1" smtClean="0"/>
              <a:t>Click to edit Master title style</a:t>
            </a:r>
            <a:endParaRPr lang="vi-VN" noProof="1"/>
          </a:p>
        </p:txBody>
      </p:sp>
      <p:sp>
        <p:nvSpPr>
          <p:cNvPr id="3" name="Content Placeholder 2"/>
          <p:cNvSpPr>
            <a:spLocks noGrp="1"/>
          </p:cNvSpPr>
          <p:nvPr>
            <p:ph idx="1"/>
          </p:nvPr>
        </p:nvSpPr>
        <p:spPr/>
        <p:txBody>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vi-VN" noProof="1"/>
          </a:p>
        </p:txBody>
      </p:sp>
      <p:sp>
        <p:nvSpPr>
          <p:cNvPr id="6" name="Date Placeholder 3"/>
          <p:cNvSpPr>
            <a:spLocks noGrp="1"/>
          </p:cNvSpPr>
          <p:nvPr>
            <p:ph type="dt" sz="half" idx="10"/>
          </p:nvPr>
        </p:nvSpPr>
        <p:spPr>
          <a:xfrm>
            <a:off x="393700" y="22225"/>
            <a:ext cx="8475663" cy="279400"/>
          </a:xfrm>
        </p:spPr>
        <p:txBody>
          <a:bodyPr/>
          <a:lstStyle>
            <a:lvl1pPr marL="285750" indent="-285750">
              <a:buFont typeface="Wingdings" panose="05000000000000000000" pitchFamily="2" charset="2"/>
              <a:buChar char="v"/>
              <a:defRPr sz="1600">
                <a:solidFill>
                  <a:schemeClr val="tx1"/>
                </a:solidFill>
                <a:latin typeface="Calibri" panose="020F0502020204030204" pitchFamily="34" charset="0"/>
                <a:ea typeface="Verdana" panose="020B0604030504040204" pitchFamily="34" charset="0"/>
                <a:cs typeface="Calibri" panose="020F0502020204030204" pitchFamily="34" charset="0"/>
              </a:defRPr>
            </a:lvl1pPr>
          </a:lstStyle>
          <a:p>
            <a:pPr>
              <a:defRPr/>
            </a:pPr>
            <a:endParaRPr lang="en-US"/>
          </a:p>
        </p:txBody>
      </p:sp>
    </p:spTree>
    <p:extLst>
      <p:ext uri="{BB962C8B-B14F-4D97-AF65-F5344CB8AC3E}">
        <p14:creationId xmlns:p14="http://schemas.microsoft.com/office/powerpoint/2010/main" val="22356707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p:nvCxnSpPr>
        <p:spPr>
          <a:xfrm>
            <a:off x="393700" y="1009650"/>
            <a:ext cx="8475663"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4" name="Footer Placeholder 1"/>
          <p:cNvSpPr txBox="1">
            <a:spLocks/>
          </p:cNvSpPr>
          <p:nvPr userDrawn="1"/>
        </p:nvSpPr>
        <p:spPr bwMode="auto">
          <a:xfrm>
            <a:off x="365125" y="6472238"/>
            <a:ext cx="8504238" cy="255587"/>
          </a:xfrm>
          <a:prstGeom prst="rect">
            <a:avLst/>
          </a:prstGeom>
          <a:noFill/>
          <a:ln>
            <a:noFill/>
          </a:ln>
          <a:effectLst/>
          <a:extLst/>
        </p:spPr>
        <p:txBody>
          <a:bodyPr/>
          <a:ls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MS PGothic" panose="020B0600070205080204" pitchFamily="34" charset="-128"/>
                <a:cs typeface="+mn-cs"/>
              </a:defRPr>
            </a:lvl1pPr>
            <a:lvl2pPr marL="742950" indent="-28575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pPr eaLnBrk="1" hangingPunct="1">
              <a:defRPr/>
            </a:pPr>
            <a:r>
              <a:rPr lang="ro-RO" altLang="vi-VN" sz="1400" b="0" noProof="1" smtClean="0">
                <a:solidFill>
                  <a:schemeClr val="bg1"/>
                </a:solidFill>
                <a:latin typeface="+mn-lt"/>
              </a:rPr>
              <a:t>CT</a:t>
            </a:r>
            <a:r>
              <a:rPr lang="en-US" altLang="vi-VN" sz="1400" b="0" noProof="1" smtClean="0">
                <a:solidFill>
                  <a:schemeClr val="bg1"/>
                </a:solidFill>
                <a:latin typeface="+mn-lt"/>
              </a:rPr>
              <a:t>176</a:t>
            </a:r>
            <a:r>
              <a:rPr lang="ro-RO" altLang="vi-VN" sz="1400" b="0" noProof="1" smtClean="0">
                <a:solidFill>
                  <a:schemeClr val="bg1"/>
                </a:solidFill>
                <a:latin typeface="+mn-lt"/>
              </a:rPr>
              <a:t> – </a:t>
            </a:r>
            <a:r>
              <a:rPr lang="en-US" altLang="vi-VN" sz="1400" b="0" noProof="1" smtClean="0">
                <a:solidFill>
                  <a:schemeClr val="bg1"/>
                </a:solidFill>
                <a:latin typeface="+mn-lt"/>
              </a:rPr>
              <a:t>Lập</a:t>
            </a:r>
            <a:r>
              <a:rPr lang="en-US" altLang="vi-VN" sz="1400" b="0" baseline="0" noProof="1" smtClean="0">
                <a:solidFill>
                  <a:schemeClr val="bg1"/>
                </a:solidFill>
                <a:latin typeface="+mn-lt"/>
              </a:rPr>
              <a:t> trình Hướng đối tượng</a:t>
            </a:r>
            <a:r>
              <a:rPr lang="ro-RO" altLang="vi-VN" sz="1400" b="0" noProof="1" smtClean="0">
                <a:solidFill>
                  <a:schemeClr val="bg1"/>
                </a:solidFill>
                <a:latin typeface="+mn-lt"/>
              </a:rPr>
              <a:t>                           </a:t>
            </a:r>
            <a:r>
              <a:rPr lang="en-US" altLang="vi-VN" sz="1400" b="0" noProof="1" smtClean="0">
                <a:solidFill>
                  <a:schemeClr val="bg1"/>
                </a:solidFill>
                <a:latin typeface="+mn-lt"/>
              </a:rPr>
              <a:t>  </a:t>
            </a:r>
            <a:r>
              <a:rPr lang="ro-RO" altLang="vi-VN" sz="1400" b="0" noProof="1" smtClean="0">
                <a:solidFill>
                  <a:schemeClr val="bg1"/>
                </a:solidFill>
                <a:latin typeface="+mn-lt"/>
              </a:rPr>
              <a:t> </a:t>
            </a:r>
            <a:r>
              <a:rPr lang="en-US" altLang="vi-VN" sz="1400" b="0" noProof="1" smtClean="0">
                <a:solidFill>
                  <a:schemeClr val="bg1"/>
                </a:solidFill>
                <a:latin typeface="+mn-lt"/>
              </a:rPr>
              <a:t>        </a:t>
            </a:r>
            <a:fld id="{228D6384-5DA0-423B-AB56-DA2D7248C070}" type="slidenum">
              <a:rPr lang="ro-RO" altLang="vi-VN" sz="1400" b="0" noProof="1" smtClean="0">
                <a:solidFill>
                  <a:schemeClr val="bg1"/>
                </a:solidFill>
                <a:latin typeface="+mn-lt"/>
              </a:rPr>
              <a:pPr eaLnBrk="1" hangingPunct="1">
                <a:defRPr/>
              </a:pPr>
              <a:t>‹#›</a:t>
            </a:fld>
            <a:endParaRPr lang="en-US" altLang="vi-VN" sz="1050" b="0" noProof="1">
              <a:solidFill>
                <a:schemeClr val="bg1"/>
              </a:solidFill>
              <a:latin typeface="+mn-lt"/>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6" name="Date Placeholder 2"/>
          <p:cNvSpPr>
            <a:spLocks noGrp="1"/>
          </p:cNvSpPr>
          <p:nvPr>
            <p:ph type="dt" sz="half" idx="11"/>
          </p:nvPr>
        </p:nvSpPr>
        <p:spPr>
          <a:xfrm>
            <a:off x="393700" y="8818"/>
            <a:ext cx="7853363" cy="288925"/>
          </a:xfrm>
        </p:spPr>
        <p:txBody>
          <a:bodyPr/>
          <a:lstStyle>
            <a:lvl1pPr>
              <a:defRPr/>
            </a:lvl1pPr>
          </a:lstStyle>
          <a:p>
            <a:pPr>
              <a:defRPr/>
            </a:pPr>
            <a:endParaRPr lang="en-US"/>
          </a:p>
        </p:txBody>
      </p:sp>
    </p:spTree>
    <p:extLst>
      <p:ext uri="{BB962C8B-B14F-4D97-AF65-F5344CB8AC3E}">
        <p14:creationId xmlns:p14="http://schemas.microsoft.com/office/powerpoint/2010/main" val="382314537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 name="Footer Placeholder 1"/>
          <p:cNvSpPr txBox="1">
            <a:spLocks/>
          </p:cNvSpPr>
          <p:nvPr/>
        </p:nvSpPr>
        <p:spPr bwMode="auto">
          <a:xfrm>
            <a:off x="365125" y="6472238"/>
            <a:ext cx="8504238" cy="255587"/>
          </a:xfrm>
          <a:prstGeom prst="rect">
            <a:avLst/>
          </a:prstGeom>
          <a:noFill/>
          <a:ln>
            <a:noFill/>
          </a:ln>
          <a:effectLst/>
          <a:extLst/>
        </p:spPr>
        <p:txBody>
          <a:bodyPr/>
          <a:ls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MS PGothic" panose="020B0600070205080204" pitchFamily="34" charset="-128"/>
                <a:cs typeface="+mn-cs"/>
              </a:defRPr>
            </a:lvl1pPr>
            <a:lvl2pPr marL="742950" indent="-28575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pPr eaLnBrk="1" hangingPunct="1">
              <a:defRPr/>
            </a:pPr>
            <a:r>
              <a:rPr lang="ro-RO" altLang="vi-VN" sz="1400" b="0" kern="1200" noProof="1" smtClean="0">
                <a:solidFill>
                  <a:schemeClr val="bg1"/>
                </a:solidFill>
                <a:latin typeface="+mn-lt"/>
                <a:ea typeface="MS PGothic" panose="020B0600070205080204" pitchFamily="34" charset="-128"/>
                <a:cs typeface="+mn-cs"/>
              </a:rPr>
              <a:t>CT</a:t>
            </a:r>
            <a:r>
              <a:rPr lang="en-US" altLang="vi-VN" sz="1400" b="0" kern="1200" noProof="1" smtClean="0">
                <a:solidFill>
                  <a:schemeClr val="bg1"/>
                </a:solidFill>
                <a:latin typeface="+mn-lt"/>
                <a:ea typeface="MS PGothic" panose="020B0600070205080204" pitchFamily="34" charset="-128"/>
                <a:cs typeface="+mn-cs"/>
              </a:rPr>
              <a:t>176</a:t>
            </a:r>
            <a:r>
              <a:rPr lang="ro-RO" altLang="vi-VN" sz="1400" b="0" kern="1200" noProof="1" smtClean="0">
                <a:solidFill>
                  <a:schemeClr val="bg1"/>
                </a:solidFill>
                <a:latin typeface="+mn-lt"/>
                <a:ea typeface="MS PGothic" panose="020B0600070205080204" pitchFamily="34" charset="-128"/>
                <a:cs typeface="+mn-cs"/>
              </a:rPr>
              <a:t> – </a:t>
            </a:r>
            <a:r>
              <a:rPr lang="en-US" altLang="vi-VN" sz="1400" b="0" kern="1200" noProof="1" smtClean="0">
                <a:solidFill>
                  <a:schemeClr val="bg1"/>
                </a:solidFill>
                <a:latin typeface="+mn-lt"/>
                <a:ea typeface="MS PGothic" panose="020B0600070205080204" pitchFamily="34" charset="-128"/>
                <a:cs typeface="+mn-cs"/>
              </a:rPr>
              <a:t>Lập</a:t>
            </a:r>
            <a:r>
              <a:rPr lang="en-US" altLang="vi-VN" sz="1400" b="0" kern="1200" baseline="0" noProof="1" smtClean="0">
                <a:solidFill>
                  <a:schemeClr val="bg1"/>
                </a:solidFill>
                <a:latin typeface="+mn-lt"/>
                <a:ea typeface="MS PGothic" panose="020B0600070205080204" pitchFamily="34" charset="-128"/>
                <a:cs typeface="+mn-cs"/>
              </a:rPr>
              <a:t> trình Hướng đối tượng</a:t>
            </a:r>
            <a:r>
              <a:rPr lang="ro-RO" altLang="vi-VN" sz="1400" b="0" noProof="1" smtClean="0">
                <a:solidFill>
                  <a:schemeClr val="bg1"/>
                </a:solidFill>
                <a:latin typeface="+mn-lt"/>
              </a:rPr>
              <a:t>                       </a:t>
            </a:r>
            <a:r>
              <a:rPr lang="en-US" altLang="vi-VN" sz="1400" b="0" noProof="1" smtClean="0">
                <a:solidFill>
                  <a:schemeClr val="bg1"/>
                </a:solidFill>
                <a:latin typeface="+mn-lt"/>
              </a:rPr>
              <a:t>  </a:t>
            </a:r>
            <a:r>
              <a:rPr lang="ro-RO" altLang="vi-VN" sz="1400" b="0" noProof="1" smtClean="0">
                <a:solidFill>
                  <a:schemeClr val="bg1"/>
                </a:solidFill>
                <a:latin typeface="+mn-lt"/>
              </a:rPr>
              <a:t> </a:t>
            </a:r>
            <a:r>
              <a:rPr lang="en-US" altLang="vi-VN" sz="1400" b="0" noProof="1" smtClean="0">
                <a:solidFill>
                  <a:schemeClr val="bg1"/>
                </a:solidFill>
                <a:latin typeface="+mn-lt"/>
              </a:rPr>
              <a:t>        </a:t>
            </a:r>
            <a:fld id="{13AA2C44-BCF0-46C0-A24E-584E5263D53F}" type="slidenum">
              <a:rPr lang="ro-RO" altLang="vi-VN" sz="1400" b="0" noProof="1" smtClean="0">
                <a:solidFill>
                  <a:schemeClr val="bg1"/>
                </a:solidFill>
                <a:latin typeface="+mn-lt"/>
              </a:rPr>
              <a:pPr eaLnBrk="1" hangingPunct="1">
                <a:defRPr/>
              </a:pPr>
              <a:t>‹#›</a:t>
            </a:fld>
            <a:endParaRPr lang="en-US" altLang="vi-VN" sz="1050" b="0" noProof="1">
              <a:solidFill>
                <a:schemeClr val="bg1"/>
              </a:solidFill>
              <a:latin typeface="+mn-lt"/>
            </a:endParaRPr>
          </a:p>
        </p:txBody>
      </p:sp>
      <p:cxnSp>
        <p:nvCxnSpPr>
          <p:cNvPr id="7" name="Straight Connector 6"/>
          <p:cNvCxnSpPr/>
          <p:nvPr/>
        </p:nvCxnSpPr>
        <p:spPr>
          <a:xfrm>
            <a:off x="393700" y="1018651"/>
            <a:ext cx="8475663"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280160"/>
            <a:ext cx="4160520" cy="494851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9160" y="1280160"/>
            <a:ext cx="4160520" cy="494851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4"/>
          <p:cNvSpPr>
            <a:spLocks noGrp="1"/>
          </p:cNvSpPr>
          <p:nvPr>
            <p:ph type="dt" sz="half" idx="10"/>
          </p:nvPr>
        </p:nvSpPr>
        <p:spPr>
          <a:xfrm>
            <a:off x="393700" y="9699"/>
            <a:ext cx="7853363" cy="288925"/>
          </a:xfrm>
        </p:spPr>
        <p:txBody>
          <a:bodyPr/>
          <a:lstStyle>
            <a:lvl1pPr>
              <a:defRPr/>
            </a:lvl1pPr>
          </a:lstStyle>
          <a:p>
            <a:pPr>
              <a:defRPr/>
            </a:pPr>
            <a:endParaRPr lang="en-US"/>
          </a:p>
        </p:txBody>
      </p:sp>
    </p:spTree>
    <p:extLst>
      <p:ext uri="{BB962C8B-B14F-4D97-AF65-F5344CB8AC3E}">
        <p14:creationId xmlns:p14="http://schemas.microsoft.com/office/powerpoint/2010/main" val="219366895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Line 17"/>
          <p:cNvSpPr>
            <a:spLocks noChangeShapeType="1"/>
          </p:cNvSpPr>
          <p:nvPr/>
        </p:nvSpPr>
        <p:spPr bwMode="gray">
          <a:xfrm>
            <a:off x="365125" y="6459538"/>
            <a:ext cx="8504238" cy="0"/>
          </a:xfrm>
          <a:prstGeom prst="line">
            <a:avLst/>
          </a:prstGeom>
          <a:noFill/>
          <a:ln w="0">
            <a:solidFill>
              <a:schemeClr val="tx2"/>
            </a:solidFill>
            <a:round/>
            <a:headEnd/>
            <a:tailEnd/>
          </a:ln>
          <a:extLst>
            <a:ext uri="{909E8E84-426E-40dd-AFC4-6F175D3DCCD1}">
              <a14:hiddenFill xmlns:a14="http://schemas.microsoft.com/office/drawing/2010/main" xmlns="">
                <a:noFill/>
              </a14:hiddenFill>
            </a:ext>
          </a:extLst>
        </p:spPr>
        <p:txBody>
          <a:bodyPr/>
          <a:lstStyle/>
          <a:p>
            <a:endParaRPr lang="en-US" dirty="0"/>
          </a:p>
        </p:txBody>
      </p:sp>
      <p:cxnSp>
        <p:nvCxnSpPr>
          <p:cNvPr id="8" name="Straight Connector 7"/>
          <p:cNvCxnSpPr/>
          <p:nvPr/>
        </p:nvCxnSpPr>
        <p:spPr>
          <a:xfrm>
            <a:off x="393700" y="1050925"/>
            <a:ext cx="8475663"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9" name="Footer Placeholder 1"/>
          <p:cNvSpPr txBox="1">
            <a:spLocks/>
          </p:cNvSpPr>
          <p:nvPr/>
        </p:nvSpPr>
        <p:spPr bwMode="auto">
          <a:xfrm>
            <a:off x="365125" y="6472238"/>
            <a:ext cx="8504238" cy="255587"/>
          </a:xfrm>
          <a:prstGeom prst="rect">
            <a:avLst/>
          </a:prstGeom>
          <a:noFill/>
          <a:ln>
            <a:noFill/>
          </a:ln>
          <a:effectLst/>
          <a:extLst/>
        </p:spPr>
        <p:txBody>
          <a:bodyPr/>
          <a:ls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MS PGothic" panose="020B0600070205080204" pitchFamily="34" charset="-128"/>
                <a:cs typeface="+mn-cs"/>
              </a:defRPr>
            </a:lvl1pPr>
            <a:lvl2pPr marL="742950" indent="-28575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pPr eaLnBrk="1" hangingPunct="1">
              <a:defRPr/>
            </a:pPr>
            <a:r>
              <a:rPr lang="ro-RO" altLang="vi-VN" sz="1400" b="0" kern="1200" noProof="1" smtClean="0">
                <a:solidFill>
                  <a:schemeClr val="bg1"/>
                </a:solidFill>
                <a:latin typeface="+mn-lt"/>
                <a:ea typeface="MS PGothic" panose="020B0600070205080204" pitchFamily="34" charset="-128"/>
                <a:cs typeface="+mn-cs"/>
              </a:rPr>
              <a:t>CT</a:t>
            </a:r>
            <a:r>
              <a:rPr lang="en-US" altLang="vi-VN" sz="1400" b="0" kern="1200" noProof="1" smtClean="0">
                <a:solidFill>
                  <a:schemeClr val="bg1"/>
                </a:solidFill>
                <a:latin typeface="+mn-lt"/>
                <a:ea typeface="MS PGothic" panose="020B0600070205080204" pitchFamily="34" charset="-128"/>
                <a:cs typeface="+mn-cs"/>
              </a:rPr>
              <a:t>176</a:t>
            </a:r>
            <a:r>
              <a:rPr lang="ro-RO" altLang="vi-VN" sz="1400" b="0" kern="1200" noProof="1" smtClean="0">
                <a:solidFill>
                  <a:schemeClr val="bg1"/>
                </a:solidFill>
                <a:latin typeface="+mn-lt"/>
                <a:ea typeface="MS PGothic" panose="020B0600070205080204" pitchFamily="34" charset="-128"/>
                <a:cs typeface="+mn-cs"/>
              </a:rPr>
              <a:t> – </a:t>
            </a:r>
            <a:r>
              <a:rPr lang="en-US" altLang="vi-VN" sz="1400" b="0" kern="1200" noProof="1" smtClean="0">
                <a:solidFill>
                  <a:schemeClr val="bg1"/>
                </a:solidFill>
                <a:latin typeface="+mn-lt"/>
                <a:ea typeface="MS PGothic" panose="020B0600070205080204" pitchFamily="34" charset="-128"/>
                <a:cs typeface="+mn-cs"/>
              </a:rPr>
              <a:t>Lập</a:t>
            </a:r>
            <a:r>
              <a:rPr lang="en-US" altLang="vi-VN" sz="1400" b="0" kern="1200" baseline="0" noProof="1" smtClean="0">
                <a:solidFill>
                  <a:schemeClr val="bg1"/>
                </a:solidFill>
                <a:latin typeface="+mn-lt"/>
                <a:ea typeface="MS PGothic" panose="020B0600070205080204" pitchFamily="34" charset="-128"/>
                <a:cs typeface="+mn-cs"/>
              </a:rPr>
              <a:t> trình Hướng đối tượng</a:t>
            </a:r>
            <a:r>
              <a:rPr lang="ro-RO" altLang="vi-VN" sz="1400" b="0" noProof="1" smtClean="0">
                <a:solidFill>
                  <a:schemeClr val="bg1"/>
                </a:solidFill>
                <a:latin typeface="+mn-lt"/>
              </a:rPr>
              <a:t>                       </a:t>
            </a:r>
            <a:r>
              <a:rPr lang="en-US" altLang="vi-VN" sz="1400" b="0" noProof="1" smtClean="0">
                <a:solidFill>
                  <a:schemeClr val="bg1"/>
                </a:solidFill>
                <a:latin typeface="+mn-lt"/>
              </a:rPr>
              <a:t>  </a:t>
            </a:r>
            <a:r>
              <a:rPr lang="ro-RO" altLang="vi-VN" sz="1400" b="0" noProof="1" smtClean="0">
                <a:solidFill>
                  <a:schemeClr val="bg1"/>
                </a:solidFill>
                <a:latin typeface="+mn-lt"/>
              </a:rPr>
              <a:t> </a:t>
            </a:r>
            <a:r>
              <a:rPr lang="en-US" altLang="vi-VN" sz="1400" b="0" noProof="1" smtClean="0">
                <a:solidFill>
                  <a:schemeClr val="bg1"/>
                </a:solidFill>
                <a:latin typeface="+mn-lt"/>
              </a:rPr>
              <a:t>        </a:t>
            </a:r>
            <a:fld id="{C972516D-B664-4F84-A12B-480B1DC19806}" type="slidenum">
              <a:rPr lang="ro-RO" altLang="vi-VN" sz="1400" b="0" noProof="1" smtClean="0">
                <a:solidFill>
                  <a:schemeClr val="bg1"/>
                </a:solidFill>
                <a:latin typeface="+mn-lt"/>
              </a:rPr>
              <a:pPr eaLnBrk="1" hangingPunct="1">
                <a:defRPr/>
              </a:pPr>
              <a:t>‹#›</a:t>
            </a:fld>
            <a:endParaRPr lang="en-US" altLang="vi-VN" sz="1050" b="0" noProof="1">
              <a:solidFill>
                <a:schemeClr val="bg1"/>
              </a:solidFill>
              <a:latin typeface="+mn-lt"/>
            </a:endParaRPr>
          </a:p>
        </p:txBody>
      </p:sp>
      <p:sp>
        <p:nvSpPr>
          <p:cNvPr id="2" name="Title 1"/>
          <p:cNvSpPr>
            <a:spLocks noGrp="1"/>
          </p:cNvSpPr>
          <p:nvPr>
            <p:ph type="title"/>
          </p:nvPr>
        </p:nvSpPr>
        <p:spPr>
          <a:xfrm>
            <a:off x="393700" y="355928"/>
            <a:ext cx="8018780" cy="64203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57200" y="1280160"/>
            <a:ext cx="41605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53381"/>
            <a:ext cx="416052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9160" y="1280160"/>
            <a:ext cx="41605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9160" y="2053381"/>
            <a:ext cx="416052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6"/>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6475733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Question Slide">
    <p:spTree>
      <p:nvGrpSpPr>
        <p:cNvPr id="1" name=""/>
        <p:cNvGrpSpPr/>
        <p:nvPr/>
      </p:nvGrpSpPr>
      <p:grpSpPr>
        <a:xfrm>
          <a:off x="0" y="0"/>
          <a:ext cx="0" cy="0"/>
          <a:chOff x="0" y="0"/>
          <a:chExt cx="0" cy="0"/>
        </a:xfrm>
      </p:grpSpPr>
      <p:sp>
        <p:nvSpPr>
          <p:cNvPr id="3" name="Rectangle 18" descr="Light horizontal"/>
          <p:cNvSpPr>
            <a:spLocks noChangeArrowheads="1"/>
          </p:cNvSpPr>
          <p:nvPr/>
        </p:nvSpPr>
        <p:spPr bwMode="gray">
          <a:xfrm>
            <a:off x="0" y="9525"/>
            <a:ext cx="1476375" cy="6848475"/>
          </a:xfrm>
          <a:prstGeom prst="rect">
            <a:avLst/>
          </a:prstGeom>
          <a:pattFill prst="ltHorz">
            <a:fgClr>
              <a:schemeClr val="bg2"/>
            </a:fgClr>
            <a:bgClr>
              <a:srgbClr val="FFFFFF"/>
            </a:bgClr>
          </a:patt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vi-VN" altLang="vi-VN" sz="1800" noProof="1" smtClean="0"/>
          </a:p>
        </p:txBody>
      </p:sp>
      <p:sp>
        <p:nvSpPr>
          <p:cNvPr id="4" name="Rectangle 19"/>
          <p:cNvSpPr>
            <a:spLocks noChangeArrowheads="1"/>
          </p:cNvSpPr>
          <p:nvPr/>
        </p:nvSpPr>
        <p:spPr bwMode="ltGray">
          <a:xfrm flipV="1">
            <a:off x="0" y="3919538"/>
            <a:ext cx="9144000" cy="1106487"/>
          </a:xfrm>
          <a:prstGeom prst="rect">
            <a:avLst/>
          </a:prstGeom>
          <a:solidFill>
            <a:schemeClr val="accent6">
              <a:lumMod val="50000"/>
            </a:schemeClr>
          </a:solidFill>
          <a:ln>
            <a:noFill/>
          </a:ln>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noProof="1" smtClean="0">
              <a:solidFill>
                <a:srgbClr val="23387D"/>
              </a:solidFill>
              <a:ea typeface="MS PGothic" panose="020B0600070205080204" pitchFamily="34" charset="-128"/>
            </a:endParaRPr>
          </a:p>
        </p:txBody>
      </p:sp>
      <p:sp>
        <p:nvSpPr>
          <p:cNvPr id="5" name="AutoShape 21"/>
          <p:cNvSpPr>
            <a:spLocks noChangeArrowheads="1"/>
          </p:cNvSpPr>
          <p:nvPr/>
        </p:nvSpPr>
        <p:spPr bwMode="ltGray">
          <a:xfrm>
            <a:off x="1474788" y="4808538"/>
            <a:ext cx="7129462" cy="504825"/>
          </a:xfrm>
          <a:prstGeom prst="roundRect">
            <a:avLst>
              <a:gd name="adj" fmla="val 16667"/>
            </a:avLst>
          </a:prstGeom>
          <a:solidFill>
            <a:schemeClr val="accent6"/>
          </a:solidFill>
          <a:ln w="38100">
            <a:solidFill>
              <a:srgbClr val="FFFFFF"/>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vi-VN" altLang="vi-VN" cap="all" noProof="1" smtClean="0">
                <a:solidFill>
                  <a:schemeClr val="bg1"/>
                </a:solidFill>
                <a:ea typeface="Verdana" panose="020B0604030504040204" pitchFamily="34" charset="0"/>
                <a:cs typeface="Calibri" panose="020F0502020204030204" pitchFamily="34" charset="0"/>
              </a:rPr>
              <a:t>CT</a:t>
            </a:r>
            <a:r>
              <a:rPr lang="en-US" altLang="vi-VN" cap="all" noProof="1" smtClean="0">
                <a:solidFill>
                  <a:schemeClr val="bg1"/>
                </a:solidFill>
                <a:ea typeface="Verdana" panose="020B0604030504040204" pitchFamily="34" charset="0"/>
                <a:cs typeface="Calibri" panose="020F0502020204030204" pitchFamily="34" charset="0"/>
              </a:rPr>
              <a:t>176 – LẬP TRÌNH</a:t>
            </a:r>
            <a:r>
              <a:rPr lang="en-US" altLang="vi-VN" cap="all" baseline="0" noProof="1" smtClean="0">
                <a:solidFill>
                  <a:schemeClr val="bg1"/>
                </a:solidFill>
                <a:ea typeface="Verdana" panose="020B0604030504040204" pitchFamily="34" charset="0"/>
                <a:cs typeface="Calibri" panose="020F0502020204030204" pitchFamily="34" charset="0"/>
              </a:rPr>
              <a:t> HƯỚNG ĐỐI TƯỢNG</a:t>
            </a:r>
            <a:endParaRPr lang="vi-VN" altLang="vi-VN" cap="all" noProof="1" smtClean="0">
              <a:solidFill>
                <a:schemeClr val="bg1"/>
              </a:solidFill>
              <a:ea typeface="Verdana" panose="020B0604030504040204" pitchFamily="34" charset="0"/>
              <a:cs typeface="Calibri" panose="020F0502020204030204" pitchFamily="34" charset="0"/>
            </a:endParaRPr>
          </a:p>
        </p:txBody>
      </p:sp>
      <p:pic>
        <p:nvPicPr>
          <p:cNvPr id="6" name="Picture 14" descr="question-fac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457200"/>
            <a:ext cx="1905000" cy="321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1554480" y="4043422"/>
            <a:ext cx="6738620" cy="628592"/>
          </a:xfrm>
        </p:spPr>
        <p:txBody>
          <a:bodyPr anchor="b">
            <a:normAutofit/>
          </a:bodyPr>
          <a:lstStyle>
            <a:lvl1pPr algn="l">
              <a:defRPr sz="3200"/>
            </a:lvl1pPr>
          </a:lstStyle>
          <a:p>
            <a:r>
              <a:rPr lang="en-US" smtClean="0"/>
              <a:t>Click to edit Master title style</a:t>
            </a:r>
            <a:endParaRPr lang="en-US" dirty="0"/>
          </a:p>
        </p:txBody>
      </p:sp>
    </p:spTree>
    <p:extLst>
      <p:ext uri="{BB962C8B-B14F-4D97-AF65-F5344CB8AC3E}">
        <p14:creationId xmlns:p14="http://schemas.microsoft.com/office/powerpoint/2010/main" val="3550017324"/>
      </p:ext>
    </p:extLst>
  </p:cSld>
  <p:clrMapOvr>
    <a:masterClrMapping/>
  </p:clrMapOvr>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Question Slide">
    <p:spTree>
      <p:nvGrpSpPr>
        <p:cNvPr id="1" name=""/>
        <p:cNvGrpSpPr/>
        <p:nvPr/>
      </p:nvGrpSpPr>
      <p:grpSpPr>
        <a:xfrm>
          <a:off x="0" y="0"/>
          <a:ext cx="0" cy="0"/>
          <a:chOff x="0" y="0"/>
          <a:chExt cx="0" cy="0"/>
        </a:xfrm>
      </p:grpSpPr>
      <p:sp>
        <p:nvSpPr>
          <p:cNvPr id="3" name="Rectangle 18" descr="Light horizontal"/>
          <p:cNvSpPr>
            <a:spLocks noChangeArrowheads="1"/>
          </p:cNvSpPr>
          <p:nvPr/>
        </p:nvSpPr>
        <p:spPr bwMode="gray">
          <a:xfrm>
            <a:off x="0" y="9525"/>
            <a:ext cx="1476375" cy="6848475"/>
          </a:xfrm>
          <a:prstGeom prst="rect">
            <a:avLst/>
          </a:prstGeom>
          <a:pattFill prst="ltHorz">
            <a:fgClr>
              <a:schemeClr val="bg2"/>
            </a:fgClr>
            <a:bgClr>
              <a:srgbClr val="FFFFFF"/>
            </a:bgClr>
          </a:patt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vi-VN" altLang="vi-VN" sz="1800" noProof="1" smtClean="0"/>
          </a:p>
        </p:txBody>
      </p:sp>
      <p:sp>
        <p:nvSpPr>
          <p:cNvPr id="4" name="Rectangle 19"/>
          <p:cNvSpPr>
            <a:spLocks noChangeArrowheads="1"/>
          </p:cNvSpPr>
          <p:nvPr/>
        </p:nvSpPr>
        <p:spPr bwMode="ltGray">
          <a:xfrm flipV="1">
            <a:off x="0" y="3919538"/>
            <a:ext cx="9144000" cy="1106487"/>
          </a:xfrm>
          <a:prstGeom prst="rect">
            <a:avLst/>
          </a:prstGeom>
          <a:solidFill>
            <a:schemeClr val="accent6">
              <a:lumMod val="50000"/>
            </a:schemeClr>
          </a:solidFill>
          <a:ln>
            <a:noFill/>
          </a:ln>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noProof="1" smtClean="0">
              <a:solidFill>
                <a:srgbClr val="23387D"/>
              </a:solidFill>
              <a:ea typeface="MS PGothic" panose="020B0600070205080204" pitchFamily="34" charset="-128"/>
            </a:endParaRPr>
          </a:p>
        </p:txBody>
      </p:sp>
      <p:sp>
        <p:nvSpPr>
          <p:cNvPr id="5" name="AutoShape 21"/>
          <p:cNvSpPr>
            <a:spLocks noChangeArrowheads="1"/>
          </p:cNvSpPr>
          <p:nvPr/>
        </p:nvSpPr>
        <p:spPr bwMode="ltGray">
          <a:xfrm>
            <a:off x="1474788" y="4808538"/>
            <a:ext cx="7129462" cy="504825"/>
          </a:xfrm>
          <a:prstGeom prst="roundRect">
            <a:avLst>
              <a:gd name="adj" fmla="val 16667"/>
            </a:avLst>
          </a:prstGeom>
          <a:solidFill>
            <a:schemeClr val="accent6"/>
          </a:solidFill>
          <a:ln w="38100">
            <a:solidFill>
              <a:srgbClr val="FFFFFF"/>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vi-VN" altLang="vi-VN" cap="all" noProof="1" smtClean="0">
                <a:solidFill>
                  <a:schemeClr val="bg1"/>
                </a:solidFill>
                <a:ea typeface="Verdana" panose="020B0604030504040204" pitchFamily="34" charset="0"/>
                <a:cs typeface="Calibri" panose="020F0502020204030204" pitchFamily="34" charset="0"/>
              </a:rPr>
              <a:t>CT</a:t>
            </a:r>
            <a:r>
              <a:rPr lang="en-US" altLang="vi-VN" cap="all" noProof="1" smtClean="0">
                <a:solidFill>
                  <a:schemeClr val="bg1"/>
                </a:solidFill>
                <a:ea typeface="Verdana" panose="020B0604030504040204" pitchFamily="34" charset="0"/>
                <a:cs typeface="Calibri" panose="020F0502020204030204" pitchFamily="34" charset="0"/>
              </a:rPr>
              <a:t>176 – LẬP TRÌNH</a:t>
            </a:r>
            <a:r>
              <a:rPr lang="en-US" altLang="vi-VN" cap="all" baseline="0" noProof="1" smtClean="0">
                <a:solidFill>
                  <a:schemeClr val="bg1"/>
                </a:solidFill>
                <a:ea typeface="Verdana" panose="020B0604030504040204" pitchFamily="34" charset="0"/>
                <a:cs typeface="Calibri" panose="020F0502020204030204" pitchFamily="34" charset="0"/>
              </a:rPr>
              <a:t> HƯỚNG ĐỐI TƯỢNG</a:t>
            </a:r>
            <a:endParaRPr lang="vi-VN" altLang="vi-VN" cap="all" noProof="1" smtClean="0">
              <a:solidFill>
                <a:schemeClr val="bg1"/>
              </a:solidFill>
              <a:ea typeface="Verdana" panose="020B0604030504040204" pitchFamily="34" charset="0"/>
              <a:cs typeface="Calibri" panose="020F0502020204030204" pitchFamily="34" charset="0"/>
            </a:endParaRPr>
          </a:p>
        </p:txBody>
      </p:sp>
      <p:pic>
        <p:nvPicPr>
          <p:cNvPr id="6" name="Picture 1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4825" y="476250"/>
            <a:ext cx="4117975" cy="320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1554480" y="4043422"/>
            <a:ext cx="7524406" cy="628592"/>
          </a:xfrm>
        </p:spPr>
        <p:txBody>
          <a:bodyPr anchor="b">
            <a:normAutofit/>
          </a:bodyPr>
          <a:lstStyle>
            <a:lvl1pPr algn="l">
              <a:defRPr sz="3200"/>
            </a:lvl1pPr>
          </a:lstStyle>
          <a:p>
            <a:r>
              <a:rPr lang="en-US" smtClean="0"/>
              <a:t>Click to edit Master title style</a:t>
            </a:r>
            <a:endParaRPr lang="en-US" dirty="0"/>
          </a:p>
        </p:txBody>
      </p:sp>
    </p:spTree>
    <p:extLst>
      <p:ext uri="{BB962C8B-B14F-4D97-AF65-F5344CB8AC3E}">
        <p14:creationId xmlns:p14="http://schemas.microsoft.com/office/powerpoint/2010/main" val="627242992"/>
      </p:ext>
    </p:extLst>
  </p:cSld>
  <p:clrMapOvr>
    <a:masterClrMapping/>
  </p:clrMapOvr>
  <p:timing>
    <p:tnLst>
      <p:par>
        <p:cTn id="1" dur="indefinite" restart="never" nodeType="tmRoot"/>
      </p:par>
    </p:tnLst>
  </p:timing>
  <p:hf hd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Question Slide">
    <p:spTree>
      <p:nvGrpSpPr>
        <p:cNvPr id="1" name=""/>
        <p:cNvGrpSpPr/>
        <p:nvPr/>
      </p:nvGrpSpPr>
      <p:grpSpPr>
        <a:xfrm>
          <a:off x="0" y="0"/>
          <a:ext cx="0" cy="0"/>
          <a:chOff x="0" y="0"/>
          <a:chExt cx="0" cy="0"/>
        </a:xfrm>
      </p:grpSpPr>
      <p:sp>
        <p:nvSpPr>
          <p:cNvPr id="3" name="Rectangle 18" descr="Light horizontal"/>
          <p:cNvSpPr>
            <a:spLocks noChangeArrowheads="1"/>
          </p:cNvSpPr>
          <p:nvPr/>
        </p:nvSpPr>
        <p:spPr bwMode="gray">
          <a:xfrm>
            <a:off x="0" y="9525"/>
            <a:ext cx="1476375" cy="6848475"/>
          </a:xfrm>
          <a:prstGeom prst="rect">
            <a:avLst/>
          </a:prstGeom>
          <a:pattFill prst="ltHorz">
            <a:fgClr>
              <a:schemeClr val="bg2"/>
            </a:fgClr>
            <a:bgClr>
              <a:srgbClr val="FFFFFF"/>
            </a:bgClr>
          </a:patt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auto" hangingPunct="1">
              <a:spcBef>
                <a:spcPts val="0"/>
              </a:spcBef>
              <a:spcAft>
                <a:spcPts val="0"/>
              </a:spcAft>
              <a:defRPr/>
            </a:pPr>
            <a:endParaRPr lang="vi-VN" altLang="vi-VN" sz="1800" noProof="1" smtClean="0"/>
          </a:p>
        </p:txBody>
      </p:sp>
      <p:sp>
        <p:nvSpPr>
          <p:cNvPr id="4" name="Rectangle 19"/>
          <p:cNvSpPr>
            <a:spLocks noChangeArrowheads="1"/>
          </p:cNvSpPr>
          <p:nvPr/>
        </p:nvSpPr>
        <p:spPr bwMode="ltGray">
          <a:xfrm flipV="1">
            <a:off x="0" y="3919538"/>
            <a:ext cx="9144000" cy="1106487"/>
          </a:xfrm>
          <a:prstGeom prst="rect">
            <a:avLst/>
          </a:prstGeom>
          <a:solidFill>
            <a:schemeClr val="accent6">
              <a:lumMod val="50000"/>
            </a:schemeClr>
          </a:solidFill>
          <a:ln>
            <a:noFill/>
          </a:ln>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vi-VN" altLang="vi-VN" noProof="1" smtClean="0">
              <a:solidFill>
                <a:srgbClr val="23387D"/>
              </a:solidFill>
              <a:ea typeface="MS PGothic" panose="020B0600070205080204" pitchFamily="34" charset="-128"/>
            </a:endParaRPr>
          </a:p>
        </p:txBody>
      </p:sp>
      <p:sp>
        <p:nvSpPr>
          <p:cNvPr id="5" name="AutoShape 21"/>
          <p:cNvSpPr>
            <a:spLocks noChangeArrowheads="1"/>
          </p:cNvSpPr>
          <p:nvPr/>
        </p:nvSpPr>
        <p:spPr bwMode="ltGray">
          <a:xfrm>
            <a:off x="1474788" y="4808538"/>
            <a:ext cx="7129462" cy="504825"/>
          </a:xfrm>
          <a:prstGeom prst="roundRect">
            <a:avLst>
              <a:gd name="adj" fmla="val 16667"/>
            </a:avLst>
          </a:prstGeom>
          <a:solidFill>
            <a:schemeClr val="accent6"/>
          </a:solidFill>
          <a:ln w="38100">
            <a:solidFill>
              <a:srgbClr val="FFFFFF"/>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vi-VN" altLang="vi-VN" cap="all" noProof="1" smtClean="0">
                <a:solidFill>
                  <a:schemeClr val="bg1"/>
                </a:solidFill>
                <a:ea typeface="Verdana" panose="020B0604030504040204" pitchFamily="34" charset="0"/>
                <a:cs typeface="Calibri" panose="020F0502020204030204" pitchFamily="34" charset="0"/>
              </a:rPr>
              <a:t>CT</a:t>
            </a:r>
            <a:r>
              <a:rPr lang="en-US" altLang="vi-VN" cap="all" noProof="1" smtClean="0">
                <a:solidFill>
                  <a:schemeClr val="bg1"/>
                </a:solidFill>
                <a:ea typeface="Verdana" panose="020B0604030504040204" pitchFamily="34" charset="0"/>
                <a:cs typeface="Calibri" panose="020F0502020204030204" pitchFamily="34" charset="0"/>
              </a:rPr>
              <a:t>176 – LẬP TRÌNH</a:t>
            </a:r>
            <a:r>
              <a:rPr lang="en-US" altLang="vi-VN" cap="all" baseline="0" noProof="1" smtClean="0">
                <a:solidFill>
                  <a:schemeClr val="bg1"/>
                </a:solidFill>
                <a:ea typeface="Verdana" panose="020B0604030504040204" pitchFamily="34" charset="0"/>
                <a:cs typeface="Calibri" panose="020F0502020204030204" pitchFamily="34" charset="0"/>
              </a:rPr>
              <a:t> HƯỚNG ĐỐI TƯỢNG</a:t>
            </a:r>
            <a:endParaRPr lang="vi-VN" altLang="vi-VN" cap="all" noProof="1" smtClean="0">
              <a:solidFill>
                <a:schemeClr val="bg1"/>
              </a:solidFill>
              <a:ea typeface="Verdana" panose="020B0604030504040204" pitchFamily="34" charset="0"/>
              <a:cs typeface="Calibri" panose="020F0502020204030204" pitchFamily="34" charset="0"/>
            </a:endParaRPr>
          </a:p>
        </p:txBody>
      </p:sp>
      <p:pic>
        <p:nvPicPr>
          <p:cNvPr id="8" name="Picture 1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22238"/>
            <a:ext cx="1741488" cy="3652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1554480" y="4043422"/>
            <a:ext cx="7524406" cy="628592"/>
          </a:xfrm>
        </p:spPr>
        <p:txBody>
          <a:bodyPr anchor="b">
            <a:normAutofit/>
          </a:bodyPr>
          <a:lstStyle>
            <a:lvl1pPr algn="l">
              <a:defRPr sz="3200"/>
            </a:lvl1pPr>
          </a:lstStyle>
          <a:p>
            <a:r>
              <a:rPr lang="en-US" smtClean="0"/>
              <a:t>Click to edit Master title style</a:t>
            </a:r>
            <a:endParaRPr lang="en-US" dirty="0"/>
          </a:p>
        </p:txBody>
      </p:sp>
    </p:spTree>
    <p:extLst>
      <p:ext uri="{BB962C8B-B14F-4D97-AF65-F5344CB8AC3E}">
        <p14:creationId xmlns:p14="http://schemas.microsoft.com/office/powerpoint/2010/main" val="3443543944"/>
      </p:ext>
    </p:extLst>
  </p:cSld>
  <p:clrMapOvr>
    <a:masterClrMapping/>
  </p:clrMapOvr>
  <p:timing>
    <p:tnLst>
      <p:par>
        <p:cTn id="1" dur="indefinite" restart="never" nodeType="tmRoot"/>
      </p:par>
    </p:tnLst>
  </p:timing>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Footer Placeholder 1"/>
          <p:cNvSpPr txBox="1">
            <a:spLocks/>
          </p:cNvSpPr>
          <p:nvPr/>
        </p:nvSpPr>
        <p:spPr bwMode="auto">
          <a:xfrm>
            <a:off x="365125" y="6472238"/>
            <a:ext cx="8504238" cy="255587"/>
          </a:xfrm>
          <a:prstGeom prst="rect">
            <a:avLst/>
          </a:prstGeom>
          <a:noFill/>
          <a:ln>
            <a:noFill/>
          </a:ln>
          <a:effectLst/>
          <a:extLst/>
        </p:spPr>
        <p:txBody>
          <a:bodyPr/>
          <a:ls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MS PGothic" panose="020B0600070205080204" pitchFamily="34" charset="-128"/>
                <a:cs typeface="+mn-cs"/>
              </a:defRPr>
            </a:lvl1pPr>
            <a:lvl2pPr marL="742950" indent="-28575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1143000" indent="-228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2057400" indent="-228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9pPr>
          </a:lstStyle>
          <a:p>
            <a:pPr eaLnBrk="1" hangingPunct="1">
              <a:defRPr/>
            </a:pPr>
            <a:r>
              <a:rPr lang="ro-RO" altLang="vi-VN" sz="1000" noProof="1" smtClean="0">
                <a:solidFill>
                  <a:srgbClr val="23387D"/>
                </a:solidFill>
                <a:latin typeface="Verdana" panose="020B0604030504040204" pitchFamily="34" charset="0"/>
              </a:rPr>
              <a:t>CT</a:t>
            </a:r>
            <a:r>
              <a:rPr lang="en-US" altLang="vi-VN" sz="1000" noProof="1" smtClean="0">
                <a:solidFill>
                  <a:srgbClr val="23387D"/>
                </a:solidFill>
                <a:latin typeface="Verdana" panose="020B0604030504040204" pitchFamily="34" charset="0"/>
              </a:rPr>
              <a:t>176</a:t>
            </a:r>
            <a:r>
              <a:rPr lang="ro-RO" altLang="vi-VN" sz="1000" noProof="1" smtClean="0">
                <a:solidFill>
                  <a:srgbClr val="23387D"/>
                </a:solidFill>
                <a:latin typeface="Verdana" panose="020B0604030504040204" pitchFamily="34" charset="0"/>
              </a:rPr>
              <a:t> – </a:t>
            </a:r>
            <a:r>
              <a:rPr lang="en-US" altLang="vi-VN" sz="1000" noProof="1" smtClean="0">
                <a:solidFill>
                  <a:srgbClr val="23387D"/>
                </a:solidFill>
                <a:latin typeface="Verdana" panose="020B0604030504040204" pitchFamily="34" charset="0"/>
              </a:rPr>
              <a:t>Lập</a:t>
            </a:r>
            <a:r>
              <a:rPr lang="en-US" altLang="vi-VN" sz="1000" baseline="0" noProof="1" smtClean="0">
                <a:solidFill>
                  <a:srgbClr val="23387D"/>
                </a:solidFill>
                <a:latin typeface="Verdana" panose="020B0604030504040204" pitchFamily="34" charset="0"/>
              </a:rPr>
              <a:t> trình Hướng đối tượng</a:t>
            </a:r>
            <a:r>
              <a:rPr lang="ro-RO" altLang="vi-VN" sz="1000" noProof="1" smtClean="0">
                <a:solidFill>
                  <a:srgbClr val="23387D"/>
                </a:solidFill>
                <a:latin typeface="Verdana" panose="020B0604030504040204" pitchFamily="34" charset="0"/>
              </a:rPr>
              <a:t>                                 </a:t>
            </a:r>
            <a:r>
              <a:rPr lang="en-US" altLang="vi-VN" sz="1000" noProof="1" smtClean="0">
                <a:solidFill>
                  <a:srgbClr val="23387D"/>
                </a:solidFill>
                <a:latin typeface="Verdana" panose="020B0604030504040204" pitchFamily="34" charset="0"/>
              </a:rPr>
              <a:t>  </a:t>
            </a:r>
            <a:fld id="{4C298186-727A-4341-8796-7A07FC9CCA43}" type="slidenum">
              <a:rPr lang="ro-RO" altLang="vi-VN" sz="1000" noProof="1" smtClean="0">
                <a:solidFill>
                  <a:srgbClr val="23387D"/>
                </a:solidFill>
                <a:latin typeface="Verdana" panose="020B0604030504040204" pitchFamily="34" charset="0"/>
              </a:rPr>
              <a:pPr eaLnBrk="1" hangingPunct="1">
                <a:defRPr/>
              </a:pPr>
              <a:t>‹#›</a:t>
            </a:fld>
            <a:endParaRPr lang="en-US" altLang="vi-VN" sz="1000" noProof="1">
              <a:solidFill>
                <a:srgbClr val="23387D"/>
              </a:solidFill>
              <a:latin typeface="Verdana" panose="020B0604030504040204" pitchFamily="34" charset="0"/>
            </a:endParaRPr>
          </a:p>
        </p:txBody>
      </p:sp>
      <p:sp>
        <p:nvSpPr>
          <p:cNvPr id="4" name="Line 17"/>
          <p:cNvSpPr>
            <a:spLocks noChangeShapeType="1"/>
          </p:cNvSpPr>
          <p:nvPr/>
        </p:nvSpPr>
        <p:spPr bwMode="gray">
          <a:xfrm>
            <a:off x="365125" y="6459538"/>
            <a:ext cx="8504238" cy="0"/>
          </a:xfrm>
          <a:prstGeom prst="line">
            <a:avLst/>
          </a:prstGeom>
          <a:noFill/>
          <a:ln w="0">
            <a:solidFill>
              <a:schemeClr val="tx2"/>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 name="Text Placeholder 7"/>
          <p:cNvSpPr>
            <a:spLocks noGrp="1"/>
          </p:cNvSpPr>
          <p:nvPr>
            <p:ph type="body" sz="quarter" idx="13"/>
          </p:nvPr>
        </p:nvSpPr>
        <p:spPr>
          <a:xfrm>
            <a:off x="365125" y="2334638"/>
            <a:ext cx="8504238" cy="1381327"/>
          </a:xfrm>
        </p:spPr>
        <p:txBody>
          <a:bodyPr anchor="ctr"/>
          <a:lstStyle>
            <a:lvl1pPr marL="0" indent="0" algn="ctr">
              <a:buNone/>
              <a:defRPr sz="4000"/>
            </a:lvl1pPr>
          </a:lstStyle>
          <a:p>
            <a:pPr lvl="0"/>
            <a:r>
              <a:rPr lang="en-US" smtClean="0"/>
              <a:t>Click to edit Master text styles</a:t>
            </a:r>
          </a:p>
        </p:txBody>
      </p:sp>
      <p:sp>
        <p:nvSpPr>
          <p:cNvPr id="6" name="Date Placeholder 1"/>
          <p:cNvSpPr>
            <a:spLocks noGrp="1"/>
          </p:cNvSpPr>
          <p:nvPr>
            <p:ph type="dt" sz="half" idx="15"/>
          </p:nvPr>
        </p:nvSpPr>
        <p:spPr>
          <a:xfrm>
            <a:off x="393700" y="13758"/>
            <a:ext cx="7853363" cy="288925"/>
          </a:xfrm>
        </p:spPr>
        <p:txBody>
          <a:bodyPr/>
          <a:lstStyle>
            <a:lvl1pPr>
              <a:defRPr/>
            </a:lvl1pPr>
          </a:lstStyle>
          <a:p>
            <a:pPr>
              <a:defRPr/>
            </a:pPr>
            <a:endParaRPr lang="en-US"/>
          </a:p>
        </p:txBody>
      </p:sp>
    </p:spTree>
    <p:extLst>
      <p:ext uri="{BB962C8B-B14F-4D97-AF65-F5344CB8AC3E}">
        <p14:creationId xmlns:p14="http://schemas.microsoft.com/office/powerpoint/2010/main" val="3971435262"/>
      </p:ext>
    </p:extLst>
  </p:cSld>
  <p:clrMapOvr>
    <a:masterClrMapping/>
  </p:clrMapOvr>
  <p:timing>
    <p:tnLst>
      <p:par>
        <p:cTn id="1" dur="indefinite" restart="never" nodeType="tmRoot"/>
      </p:par>
    </p:tnLst>
  </p:timing>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6"/>
          <p:cNvSpPr>
            <a:spLocks noChangeArrowheads="1"/>
          </p:cNvSpPr>
          <p:nvPr/>
        </p:nvSpPr>
        <p:spPr bwMode="invGray">
          <a:xfrm>
            <a:off x="0" y="0"/>
            <a:ext cx="9144000" cy="311150"/>
          </a:xfrm>
          <a:prstGeom prst="rect">
            <a:avLst/>
          </a:prstGeom>
          <a:solidFill>
            <a:schemeClr val="accent6">
              <a:lumMod val="75000"/>
              <a:alpha val="40000"/>
            </a:schemeClr>
          </a:solidFill>
          <a:ln>
            <a:noFill/>
          </a:ln>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defTabSz="685800" eaLnBrk="1" hangingPunct="1">
              <a:defRPr/>
            </a:pPr>
            <a:endParaRPr lang="vi-VN" altLang="vi-VN" sz="1350" kern="0" noProof="1" smtClean="0">
              <a:solidFill>
                <a:srgbClr val="23387D"/>
              </a:solidFill>
            </a:endParaRPr>
          </a:p>
        </p:txBody>
      </p:sp>
      <p:sp>
        <p:nvSpPr>
          <p:cNvPr id="11" name="Rectangle 16"/>
          <p:cNvSpPr>
            <a:spLocks noChangeArrowheads="1"/>
          </p:cNvSpPr>
          <p:nvPr/>
        </p:nvSpPr>
        <p:spPr bwMode="invGray">
          <a:xfrm>
            <a:off x="3175" y="6337300"/>
            <a:ext cx="9144000" cy="517525"/>
          </a:xfrm>
          <a:prstGeom prst="rect">
            <a:avLst/>
          </a:prstGeom>
          <a:solidFill>
            <a:schemeClr val="accent6">
              <a:lumMod val="75000"/>
            </a:schemeClr>
          </a:solidFill>
          <a:ln>
            <a:noFill/>
          </a:ln>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defTabSz="685800" eaLnBrk="1" hangingPunct="1">
              <a:defRPr/>
            </a:pPr>
            <a:endParaRPr lang="vi-VN" altLang="vi-VN" sz="1350" kern="0" noProof="1" smtClean="0">
              <a:solidFill>
                <a:srgbClr val="23387D"/>
              </a:solidFill>
            </a:endParaRPr>
          </a:p>
        </p:txBody>
      </p:sp>
      <p:sp>
        <p:nvSpPr>
          <p:cNvPr id="8" name="Rectangle 16"/>
          <p:cNvSpPr>
            <a:spLocks noChangeArrowheads="1"/>
          </p:cNvSpPr>
          <p:nvPr/>
        </p:nvSpPr>
        <p:spPr bwMode="invGray">
          <a:xfrm>
            <a:off x="0" y="6419850"/>
            <a:ext cx="9144000" cy="442913"/>
          </a:xfrm>
          <a:prstGeom prst="rect">
            <a:avLst/>
          </a:prstGeom>
          <a:solidFill>
            <a:srgbClr val="984807">
              <a:alpha val="74902"/>
            </a:srgbClr>
          </a:solidFill>
          <a:ln>
            <a:noFill/>
          </a:ln>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defTabSz="685800" eaLnBrk="1" hangingPunct="1">
              <a:defRPr/>
            </a:pPr>
            <a:endParaRPr lang="vi-VN" altLang="vi-VN" sz="1350" kern="0" noProof="1" smtClean="0">
              <a:solidFill>
                <a:srgbClr val="23387D"/>
              </a:solidFill>
            </a:endParaRPr>
          </a:p>
        </p:txBody>
      </p:sp>
      <p:sp>
        <p:nvSpPr>
          <p:cNvPr id="1029" name="Text Placeholder 2"/>
          <p:cNvSpPr>
            <a:spLocks noGrp="1"/>
          </p:cNvSpPr>
          <p:nvPr>
            <p:ph type="body" idx="1"/>
          </p:nvPr>
        </p:nvSpPr>
        <p:spPr bwMode="auto">
          <a:xfrm>
            <a:off x="393700" y="1346200"/>
            <a:ext cx="8475663" cy="4891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noProof="1" smtClean="0"/>
              <a:t>Click to edit Master text styles</a:t>
            </a:r>
          </a:p>
          <a:p>
            <a:pPr lvl="1"/>
            <a:r>
              <a:rPr lang="en-US" altLang="vi-VN" noProof="1" smtClean="0"/>
              <a:t>Second level</a:t>
            </a:r>
          </a:p>
          <a:p>
            <a:pPr lvl="2"/>
            <a:r>
              <a:rPr lang="en-US" altLang="vi-VN" noProof="1" smtClean="0"/>
              <a:t>Third level</a:t>
            </a:r>
          </a:p>
          <a:p>
            <a:pPr lvl="3"/>
            <a:r>
              <a:rPr lang="en-US" altLang="vi-VN" noProof="1" smtClean="0"/>
              <a:t>Fourth level</a:t>
            </a:r>
          </a:p>
          <a:p>
            <a:pPr lvl="4"/>
            <a:r>
              <a:rPr lang="en-US" altLang="vi-VN" noProof="1" smtClean="0"/>
              <a:t>Fifth level</a:t>
            </a:r>
          </a:p>
        </p:txBody>
      </p:sp>
      <p:sp>
        <p:nvSpPr>
          <p:cNvPr id="1032" name="Title Placeholder 1"/>
          <p:cNvSpPr>
            <a:spLocks noGrp="1"/>
          </p:cNvSpPr>
          <p:nvPr>
            <p:ph type="title"/>
          </p:nvPr>
        </p:nvSpPr>
        <p:spPr bwMode="auto">
          <a:xfrm>
            <a:off x="393700" y="363538"/>
            <a:ext cx="8475663" cy="63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vi-VN" noProof="1" smtClean="0"/>
              <a:t>Click to edit Master title style</a:t>
            </a:r>
          </a:p>
        </p:txBody>
      </p:sp>
      <p:sp>
        <p:nvSpPr>
          <p:cNvPr id="4" name="Date Placeholder 3"/>
          <p:cNvSpPr>
            <a:spLocks noGrp="1"/>
          </p:cNvSpPr>
          <p:nvPr>
            <p:ph type="dt" sz="half" idx="2"/>
          </p:nvPr>
        </p:nvSpPr>
        <p:spPr>
          <a:xfrm>
            <a:off x="393700" y="22225"/>
            <a:ext cx="7853363" cy="288925"/>
          </a:xfrm>
          <a:prstGeom prst="rect">
            <a:avLst/>
          </a:prstGeom>
        </p:spPr>
        <p:txBody>
          <a:bodyPr vert="horz" lIns="91440" tIns="45720" rIns="91440" bIns="45720" rtlCol="0" anchor="ctr"/>
          <a:lstStyle>
            <a:lvl1pPr marL="285750" indent="-285750" algn="l" eaLnBrk="1" fontAlgn="auto" hangingPunct="1">
              <a:spcBef>
                <a:spcPts val="0"/>
              </a:spcBef>
              <a:spcAft>
                <a:spcPts val="0"/>
              </a:spcAft>
              <a:buFont typeface="Wingdings" panose="05000000000000000000" pitchFamily="2" charset="2"/>
              <a:buChar char="v"/>
              <a:defRPr sz="1600">
                <a:solidFill>
                  <a:schemeClr val="tx1"/>
                </a:solidFill>
                <a:latin typeface="Calibri" panose="020F0502020204030204" pitchFamily="34" charset="0"/>
                <a:ea typeface="Verdana" panose="020B0604030504040204" pitchFamily="34" charset="0"/>
                <a:cs typeface="Calibri" panose="020F0502020204030204" pitchFamily="34" charset="0"/>
              </a:defRPr>
            </a:lvl1pPr>
          </a:lstStyle>
          <a:p>
            <a:pPr>
              <a:defRPr/>
            </a:pPr>
            <a:endParaRPr lang="en-US"/>
          </a:p>
        </p:txBody>
      </p:sp>
    </p:spTree>
    <p:extLst>
      <p:ext uri="{BB962C8B-B14F-4D97-AF65-F5344CB8AC3E}">
        <p14:creationId xmlns:p14="http://schemas.microsoft.com/office/powerpoint/2010/main" val="310558729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Lst>
  <p:timing>
    <p:tnLst>
      <p:par>
        <p:cTn id="1" dur="indefinite" restart="never" nodeType="tmRoot"/>
      </p:par>
    </p:tnLst>
  </p:timing>
  <p:hf hdr="0"/>
  <p:txStyles>
    <p:titleStyle>
      <a:lvl1pPr algn="l" rtl="0" eaLnBrk="1" fontAlgn="base" hangingPunct="1">
        <a:lnSpc>
          <a:spcPct val="90000"/>
        </a:lnSpc>
        <a:spcBef>
          <a:spcPct val="0"/>
        </a:spcBef>
        <a:spcAft>
          <a:spcPct val="0"/>
        </a:spcAft>
        <a:defRPr sz="3600" kern="1200">
          <a:solidFill>
            <a:schemeClr val="tx1"/>
          </a:solidFill>
          <a:latin typeface="Calibri" panose="020F0502020204030204" pitchFamily="34" charset="0"/>
          <a:ea typeface="Verdana" panose="020B0604030504040204" pitchFamily="34" charset="0"/>
          <a:cs typeface="Calibri" panose="020F0502020204030204" pitchFamily="34" charset="0"/>
        </a:defRPr>
      </a:lvl1pPr>
      <a:lvl2pPr algn="l" rtl="0" eaLnBrk="1" fontAlgn="base" hangingPunct="1">
        <a:lnSpc>
          <a:spcPct val="90000"/>
        </a:lnSpc>
        <a:spcBef>
          <a:spcPct val="0"/>
        </a:spcBef>
        <a:spcAft>
          <a:spcPct val="0"/>
        </a:spcAft>
        <a:defRPr sz="3600">
          <a:solidFill>
            <a:schemeClr val="tx1"/>
          </a:solidFill>
          <a:latin typeface="Calibri" panose="020F0502020204030204" pitchFamily="34" charset="0"/>
          <a:ea typeface="Verdana" panose="020B0604030504040204" pitchFamily="34" charset="0"/>
          <a:cs typeface="Calibri" panose="020F0502020204030204" pitchFamily="34" charset="0"/>
        </a:defRPr>
      </a:lvl2pPr>
      <a:lvl3pPr algn="l" rtl="0" eaLnBrk="1" fontAlgn="base" hangingPunct="1">
        <a:lnSpc>
          <a:spcPct val="90000"/>
        </a:lnSpc>
        <a:spcBef>
          <a:spcPct val="0"/>
        </a:spcBef>
        <a:spcAft>
          <a:spcPct val="0"/>
        </a:spcAft>
        <a:defRPr sz="3600">
          <a:solidFill>
            <a:schemeClr val="tx1"/>
          </a:solidFill>
          <a:latin typeface="Calibri" panose="020F0502020204030204" pitchFamily="34" charset="0"/>
          <a:ea typeface="Verdana" panose="020B0604030504040204" pitchFamily="34" charset="0"/>
          <a:cs typeface="Calibri" panose="020F0502020204030204" pitchFamily="34" charset="0"/>
        </a:defRPr>
      </a:lvl3pPr>
      <a:lvl4pPr algn="l" rtl="0" eaLnBrk="1" fontAlgn="base" hangingPunct="1">
        <a:lnSpc>
          <a:spcPct val="90000"/>
        </a:lnSpc>
        <a:spcBef>
          <a:spcPct val="0"/>
        </a:spcBef>
        <a:spcAft>
          <a:spcPct val="0"/>
        </a:spcAft>
        <a:defRPr sz="3600">
          <a:solidFill>
            <a:schemeClr val="tx1"/>
          </a:solidFill>
          <a:latin typeface="Calibri" panose="020F0502020204030204" pitchFamily="34" charset="0"/>
          <a:ea typeface="Verdana" panose="020B0604030504040204" pitchFamily="34" charset="0"/>
          <a:cs typeface="Calibri" panose="020F0502020204030204" pitchFamily="34" charset="0"/>
        </a:defRPr>
      </a:lvl4pPr>
      <a:lvl5pPr algn="l" rtl="0" eaLnBrk="1" fontAlgn="base" hangingPunct="1">
        <a:lnSpc>
          <a:spcPct val="90000"/>
        </a:lnSpc>
        <a:spcBef>
          <a:spcPct val="0"/>
        </a:spcBef>
        <a:spcAft>
          <a:spcPct val="0"/>
        </a:spcAft>
        <a:defRPr sz="3600">
          <a:solidFill>
            <a:schemeClr val="tx1"/>
          </a:solidFill>
          <a:latin typeface="Calibri" panose="020F0502020204030204" pitchFamily="34" charset="0"/>
          <a:ea typeface="Verdana" panose="020B0604030504040204" pitchFamily="34" charset="0"/>
          <a:cs typeface="Calibri" panose="020F0502020204030204" pitchFamily="34" charset="0"/>
        </a:defRPr>
      </a:lvl5pPr>
      <a:lvl6pPr marL="457200" algn="l" rtl="0" eaLnBrk="1" fontAlgn="base" hangingPunct="1">
        <a:lnSpc>
          <a:spcPct val="90000"/>
        </a:lnSpc>
        <a:spcBef>
          <a:spcPct val="0"/>
        </a:spcBef>
        <a:spcAft>
          <a:spcPct val="0"/>
        </a:spcAft>
        <a:defRPr sz="3200">
          <a:solidFill>
            <a:schemeClr val="bg1"/>
          </a:solidFill>
          <a:latin typeface="Verdana" panose="020B0604030504040204" pitchFamily="34" charset="0"/>
          <a:ea typeface="Verdana" panose="020B0604030504040204" pitchFamily="34" charset="0"/>
          <a:cs typeface="Verdana" panose="020B0604030504040204" pitchFamily="34" charset="0"/>
        </a:defRPr>
      </a:lvl6pPr>
      <a:lvl7pPr marL="914400" algn="l" rtl="0" eaLnBrk="1" fontAlgn="base" hangingPunct="1">
        <a:lnSpc>
          <a:spcPct val="90000"/>
        </a:lnSpc>
        <a:spcBef>
          <a:spcPct val="0"/>
        </a:spcBef>
        <a:spcAft>
          <a:spcPct val="0"/>
        </a:spcAft>
        <a:defRPr sz="3200">
          <a:solidFill>
            <a:schemeClr val="bg1"/>
          </a:solidFill>
          <a:latin typeface="Verdana" panose="020B0604030504040204" pitchFamily="34" charset="0"/>
          <a:ea typeface="Verdana" panose="020B0604030504040204" pitchFamily="34" charset="0"/>
          <a:cs typeface="Verdana" panose="020B0604030504040204" pitchFamily="34" charset="0"/>
        </a:defRPr>
      </a:lvl7pPr>
      <a:lvl8pPr marL="1371600" algn="l" rtl="0" eaLnBrk="1" fontAlgn="base" hangingPunct="1">
        <a:lnSpc>
          <a:spcPct val="90000"/>
        </a:lnSpc>
        <a:spcBef>
          <a:spcPct val="0"/>
        </a:spcBef>
        <a:spcAft>
          <a:spcPct val="0"/>
        </a:spcAft>
        <a:defRPr sz="3200">
          <a:solidFill>
            <a:schemeClr val="bg1"/>
          </a:solidFill>
          <a:latin typeface="Verdana" panose="020B0604030504040204" pitchFamily="34" charset="0"/>
          <a:ea typeface="Verdana" panose="020B0604030504040204" pitchFamily="34" charset="0"/>
          <a:cs typeface="Verdana" panose="020B0604030504040204" pitchFamily="34" charset="0"/>
        </a:defRPr>
      </a:lvl8pPr>
      <a:lvl9pPr marL="1828800" algn="l" rtl="0" eaLnBrk="1" fontAlgn="base" hangingPunct="1">
        <a:lnSpc>
          <a:spcPct val="90000"/>
        </a:lnSpc>
        <a:spcBef>
          <a:spcPct val="0"/>
        </a:spcBef>
        <a:spcAft>
          <a:spcPct val="0"/>
        </a:spcAft>
        <a:defRPr sz="3200">
          <a:solidFill>
            <a:schemeClr val="bg1"/>
          </a:solidFill>
          <a:latin typeface="Verdana" panose="020B0604030504040204" pitchFamily="34" charset="0"/>
          <a:ea typeface="Verdana" panose="020B0604030504040204" pitchFamily="34" charset="0"/>
          <a:cs typeface="Verdana" panose="020B060403050404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685800" indent="-228600" algn="l" rtl="0" eaLnBrk="1" fontAlgn="base" hangingPunct="1">
        <a:lnSpc>
          <a:spcPct val="90000"/>
        </a:lnSpc>
        <a:spcBef>
          <a:spcPts val="500"/>
        </a:spcBef>
        <a:spcAft>
          <a:spcPct val="0"/>
        </a:spcAft>
        <a:buSzPct val="80000"/>
        <a:buFont typeface="Wingdings" panose="05000000000000000000" pitchFamily="2" charset="2"/>
        <a:buChar char="§"/>
        <a:defRPr sz="240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rtl="0" eaLnBrk="1" fontAlgn="base" hangingPunct="1">
        <a:lnSpc>
          <a:spcPct val="90000"/>
        </a:lnSpc>
        <a:spcBef>
          <a:spcPts val="500"/>
        </a:spcBef>
        <a:spcAft>
          <a:spcPct val="0"/>
        </a:spcAft>
        <a:buSzPct val="70000"/>
        <a:buFont typeface="Courier New" panose="02070309020205020404" pitchFamily="49" charset="0"/>
        <a:buChar char="o"/>
        <a:defRPr sz="2000" kern="12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0.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jpe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slideLayout" Target="../slideLayouts/slideLayout2.xml"/><Relationship Id="rId5" Type="http://schemas.openxmlformats.org/officeDocument/2006/relationships/image" Target="../media/image33.wmf"/><Relationship Id="rId4" Type="http://schemas.openxmlformats.org/officeDocument/2006/relationships/image" Target="../media/image32.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4.jpeg"/><Relationship Id="rId3" Type="http://schemas.openxmlformats.org/officeDocument/2006/relationships/image" Target="../media/image38.gif"/><Relationship Id="rId7" Type="http://schemas.openxmlformats.org/officeDocument/2006/relationships/image" Target="../media/image43.wmf"/><Relationship Id="rId12"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2.jpeg"/><Relationship Id="rId11" Type="http://schemas.openxmlformats.org/officeDocument/2006/relationships/image" Target="../media/image47.png"/><Relationship Id="rId5" Type="http://schemas.openxmlformats.org/officeDocument/2006/relationships/image" Target="../media/image41.jpeg"/><Relationship Id="rId10" Type="http://schemas.openxmlformats.org/officeDocument/2006/relationships/image" Target="../media/image46.jpeg"/><Relationship Id="rId4" Type="http://schemas.openxmlformats.org/officeDocument/2006/relationships/image" Target="../media/image35.gif"/><Relationship Id="rId9" Type="http://schemas.openxmlformats.org/officeDocument/2006/relationships/image" Target="../media/image45.jpeg"/></Relationships>
</file>

<file path=ppt/slides/_rels/slide28.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60.jpeg"/><Relationship Id="rId4" Type="http://schemas.openxmlformats.org/officeDocument/2006/relationships/image" Target="../media/image5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4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5.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slideLayout" Target="../slideLayouts/slideLayout2.xml"/><Relationship Id="rId1" Type="http://schemas.openxmlformats.org/officeDocument/2006/relationships/video" Target="file:///\\cs\dfs\course\cs015\lectures\01\tetris.wmv"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vi-VN" altLang="vi-VN" noProof="1" smtClean="0"/>
              <a:t/>
            </a:r>
            <a:br>
              <a:rPr lang="vi-VN" altLang="vi-VN" noProof="1" smtClean="0"/>
            </a:br>
            <a:r>
              <a:rPr lang="vi-VN" altLang="vi-VN" noProof="1" smtClean="0"/>
              <a:t>LẬP TRÌNH HƯỚNG ĐỐI TƯỢNG</a:t>
            </a:r>
          </a:p>
        </p:txBody>
      </p:sp>
      <p:sp>
        <p:nvSpPr>
          <p:cNvPr id="2055" name="Text Box 7"/>
          <p:cNvSpPr txBox="1">
            <a:spLocks noChangeArrowheads="1"/>
          </p:cNvSpPr>
          <p:nvPr/>
        </p:nvSpPr>
        <p:spPr bwMode="auto">
          <a:xfrm>
            <a:off x="381000" y="480763"/>
            <a:ext cx="6172200" cy="25853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noProof="1">
                <a:solidFill>
                  <a:srgbClr val="C00000"/>
                </a:solidFill>
                <a:latin typeface="Courier New" charset="0"/>
                <a:ea typeface="ＭＳ Ｐゴシック" charset="0"/>
              </a:rPr>
              <a:t>Object-oriented programming is a </a:t>
            </a:r>
            <a:r>
              <a:rPr lang="en-US" b="1" noProof="1">
                <a:solidFill>
                  <a:srgbClr val="C00000"/>
                </a:solidFill>
                <a:latin typeface="Courier New" charset="0"/>
                <a:ea typeface="ＭＳ Ｐゴシック" charset="0"/>
              </a:rPr>
              <a:t>method</a:t>
            </a:r>
            <a:r>
              <a:rPr lang="en-US" noProof="1">
                <a:solidFill>
                  <a:srgbClr val="C00000"/>
                </a:solidFill>
                <a:latin typeface="Courier New" charset="0"/>
                <a:ea typeface="ＭＳ Ｐゴシック" charset="0"/>
              </a:rPr>
              <a:t> of implementation in which programs</a:t>
            </a:r>
          </a:p>
          <a:p>
            <a:pPr>
              <a:defRPr/>
            </a:pPr>
            <a:r>
              <a:rPr lang="en-US" noProof="1">
                <a:solidFill>
                  <a:srgbClr val="C00000"/>
                </a:solidFill>
                <a:latin typeface="Courier New" charset="0"/>
                <a:ea typeface="ＭＳ Ｐゴシック" charset="0"/>
              </a:rPr>
              <a:t>are organized as </a:t>
            </a:r>
            <a:r>
              <a:rPr lang="en-US" b="1" noProof="1">
                <a:solidFill>
                  <a:srgbClr val="C00000"/>
                </a:solidFill>
                <a:latin typeface="Courier New" charset="0"/>
                <a:ea typeface="ＭＳ Ｐゴシック" charset="0"/>
              </a:rPr>
              <a:t>cooperative collections of objects</a:t>
            </a:r>
            <a:r>
              <a:rPr lang="en-US" noProof="1">
                <a:solidFill>
                  <a:srgbClr val="C00000"/>
                </a:solidFill>
                <a:latin typeface="Courier New" charset="0"/>
                <a:ea typeface="ＭＳ Ｐゴシック" charset="0"/>
              </a:rPr>
              <a:t>, each of which represents an</a:t>
            </a:r>
          </a:p>
          <a:p>
            <a:pPr>
              <a:defRPr/>
            </a:pPr>
            <a:r>
              <a:rPr lang="en-US" b="1" noProof="1">
                <a:solidFill>
                  <a:srgbClr val="C00000"/>
                </a:solidFill>
                <a:latin typeface="Courier New" charset="0"/>
                <a:ea typeface="ＭＳ Ｐゴシック" charset="0"/>
              </a:rPr>
              <a:t>instance of some class</a:t>
            </a:r>
            <a:r>
              <a:rPr lang="en-US" noProof="1">
                <a:solidFill>
                  <a:srgbClr val="C00000"/>
                </a:solidFill>
                <a:latin typeface="Courier New" charset="0"/>
                <a:ea typeface="ＭＳ Ｐゴシック" charset="0"/>
              </a:rPr>
              <a:t>, and whose classes are all members of a hierarchy of</a:t>
            </a:r>
          </a:p>
          <a:p>
            <a:pPr>
              <a:defRPr/>
            </a:pPr>
            <a:r>
              <a:rPr lang="en-US" noProof="1">
                <a:solidFill>
                  <a:srgbClr val="C00000"/>
                </a:solidFill>
                <a:latin typeface="Courier New" charset="0"/>
                <a:ea typeface="ＭＳ Ｐゴシック" charset="0"/>
              </a:rPr>
              <a:t>classes united via inheritance relationships.</a:t>
            </a:r>
          </a:p>
          <a:p>
            <a:pPr algn="r">
              <a:defRPr/>
            </a:pPr>
            <a:r>
              <a:rPr lang="en-US" i="1" noProof="1">
                <a:solidFill>
                  <a:srgbClr val="C00000"/>
                </a:solidFill>
                <a:latin typeface="Courier New" charset="0"/>
                <a:ea typeface="ＭＳ Ｐゴシック" charset="0"/>
              </a:rPr>
              <a:t>(Grady Booch et al)</a:t>
            </a:r>
          </a:p>
        </p:txBody>
      </p:sp>
      <p:graphicFrame>
        <p:nvGraphicFramePr>
          <p:cNvPr id="15364" name="Object 1"/>
          <p:cNvGraphicFramePr>
            <a:graphicFrameLocks noChangeAspect="1"/>
          </p:cNvGraphicFramePr>
          <p:nvPr/>
        </p:nvGraphicFramePr>
        <p:xfrm>
          <a:off x="4140200" y="3162300"/>
          <a:ext cx="114300" cy="165100"/>
        </p:xfrm>
        <a:graphic>
          <a:graphicData uri="http://schemas.openxmlformats.org/presentationml/2006/ole">
            <mc:AlternateContent xmlns:mc="http://schemas.openxmlformats.org/markup-compatibility/2006">
              <mc:Choice xmlns:v="urn:schemas-microsoft-com:vml" Requires="v">
                <p:oleObj spid="_x0000_s15369" name="Equation" r:id="rId3" imgW="114300" imgH="165100" progId="Equation.DSMT4">
                  <p:embed/>
                </p:oleObj>
              </mc:Choice>
              <mc:Fallback>
                <p:oleObj name="Equation" r:id="rId3" imgW="114300" imgH="1651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3162300"/>
                        <a:ext cx="1143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Subtitle 3"/>
          <p:cNvSpPr>
            <a:spLocks noGrp="1"/>
          </p:cNvSpPr>
          <p:nvPr>
            <p:ph type="subTitle" idx="1"/>
          </p:nvPr>
        </p:nvSpPr>
        <p:spPr/>
        <p:txBody>
          <a:bodyPr/>
          <a:lstStyle/>
          <a:p>
            <a:r>
              <a:rPr lang="vi-VN" altLang="vi-VN" noProof="1"/>
              <a:t>Chương </a:t>
            </a:r>
            <a:r>
              <a:rPr lang="vi-VN" altLang="vi-VN" noProof="1" smtClean="0"/>
              <a:t>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vi-VN" altLang="vi-VN" noProof="1" smtClean="0"/>
              <a:t>Ngôn ngữ lập trình HĐT</a:t>
            </a:r>
          </a:p>
        </p:txBody>
      </p:sp>
      <p:sp>
        <p:nvSpPr>
          <p:cNvPr id="121859" name="Rectangle 3"/>
          <p:cNvSpPr>
            <a:spLocks noGrp="1" noChangeArrowheads="1"/>
          </p:cNvSpPr>
          <p:nvPr>
            <p:ph idx="1"/>
          </p:nvPr>
        </p:nvSpPr>
        <p:spPr/>
        <p:txBody>
          <a:bodyPr/>
          <a:lstStyle/>
          <a:p>
            <a:r>
              <a:rPr lang="vi-VN" altLang="vi-VN" noProof="1" smtClean="0"/>
              <a:t>Lập trình Hướng đối tượng:</a:t>
            </a:r>
          </a:p>
          <a:p>
            <a:pPr marL="968375" lvl="1"/>
            <a:r>
              <a:rPr lang="vi-VN" altLang="vi-VN" noProof="1" smtClean="0"/>
              <a:t>Cung cấp các công cụ (khái niệm) cho phép người lập </a:t>
            </a:r>
            <a:r>
              <a:rPr lang="vi-VN" altLang="vi-VN" noProof="1" smtClean="0">
                <a:solidFill>
                  <a:srgbClr val="00B050"/>
                </a:solidFill>
              </a:rPr>
              <a:t>trình mô hình hóa thế giới thật trong không gian giải quyết vấn đề</a:t>
            </a:r>
            <a:r>
              <a:rPr lang="vi-VN" altLang="vi-VN" noProof="1" smtClean="0">
                <a:solidFill>
                  <a:srgbClr val="008000"/>
                </a:solidFill>
              </a:rPr>
              <a:t> </a:t>
            </a:r>
            <a:r>
              <a:rPr lang="vi-VN" altLang="vi-VN" noProof="1" smtClean="0"/>
              <a:t>một cách dễ dàng.</a:t>
            </a:r>
          </a:p>
          <a:p>
            <a:pPr marL="968375" lvl="1"/>
            <a:r>
              <a:rPr lang="vi-VN" altLang="vi-VN" noProof="1" smtClean="0"/>
              <a:t>Mô hình mà Lập trình hướng đối tượng chọn lựa là biểu diễn vấn đề trong không gian giải pháp như các </a:t>
            </a:r>
            <a:r>
              <a:rPr lang="vi-VN" altLang="en-US" noProof="1" smtClean="0">
                <a:solidFill>
                  <a:srgbClr val="008000"/>
                </a:solidFill>
              </a:rPr>
              <a:t>“</a:t>
            </a:r>
            <a:r>
              <a:rPr lang="vi-VN" altLang="ja-JP" noProof="1" smtClean="0">
                <a:solidFill>
                  <a:srgbClr val="008000"/>
                </a:solidFill>
              </a:rPr>
              <a:t>sự vật</a:t>
            </a:r>
            <a:r>
              <a:rPr lang="vi-VN" altLang="en-US" noProof="1" smtClean="0">
                <a:solidFill>
                  <a:srgbClr val="008000"/>
                </a:solidFill>
              </a:rPr>
              <a:t>”</a:t>
            </a:r>
            <a:r>
              <a:rPr lang="vi-VN" altLang="ja-JP" noProof="1" smtClean="0"/>
              <a:t> hay </a:t>
            </a:r>
            <a:r>
              <a:rPr lang="vi-VN" altLang="en-US" noProof="1" smtClean="0">
                <a:solidFill>
                  <a:srgbClr val="00B050"/>
                </a:solidFill>
              </a:rPr>
              <a:t>“</a:t>
            </a:r>
            <a:r>
              <a:rPr lang="vi-VN" altLang="ja-JP" noProof="1" smtClean="0">
                <a:solidFill>
                  <a:srgbClr val="00B050"/>
                </a:solidFill>
              </a:rPr>
              <a:t>đối tượng</a:t>
            </a:r>
            <a:r>
              <a:rPr lang="vi-VN" altLang="en-US" noProof="1" smtClean="0">
                <a:solidFill>
                  <a:srgbClr val="00B050"/>
                </a:solidFill>
              </a:rPr>
              <a:t>”</a:t>
            </a:r>
            <a:r>
              <a:rPr lang="vi-VN" altLang="ja-JP" noProof="1" smtClean="0">
                <a:solidFill>
                  <a:srgbClr val="00B050"/>
                </a:solidFill>
              </a:rPr>
              <a:t> </a:t>
            </a:r>
            <a:r>
              <a:rPr lang="vi-VN" altLang="ja-JP" noProof="1" smtClean="0"/>
              <a:t>(object).</a:t>
            </a:r>
          </a:p>
          <a:p>
            <a:pPr marL="968375" lvl="1"/>
            <a:r>
              <a:rPr lang="vi-VN" altLang="vi-VN" noProof="1" smtClean="0"/>
              <a:t>Đây là một sự trừu tượng hóa mạnh mẽ và linh họat vì </a:t>
            </a:r>
            <a:r>
              <a:rPr lang="vi-VN" altLang="vi-VN" noProof="1" smtClean="0">
                <a:solidFill>
                  <a:srgbClr val="00B050"/>
                </a:solidFill>
              </a:rPr>
              <a:t>bản chất của thế giới là sự tương tác giữa các </a:t>
            </a:r>
            <a:r>
              <a:rPr lang="vi-VN" altLang="en-US" noProof="1" smtClean="0">
                <a:solidFill>
                  <a:srgbClr val="00B050"/>
                </a:solidFill>
              </a:rPr>
              <a:t>“</a:t>
            </a:r>
            <a:r>
              <a:rPr lang="vi-VN" altLang="ja-JP" noProof="1" smtClean="0">
                <a:solidFill>
                  <a:srgbClr val="00B050"/>
                </a:solidFill>
              </a:rPr>
              <a:t>sự vật</a:t>
            </a:r>
            <a:r>
              <a:rPr lang="vi-VN" altLang="en-US" noProof="1" smtClean="0">
                <a:solidFill>
                  <a:srgbClr val="00B050"/>
                </a:solidFill>
              </a:rPr>
              <a:t>”</a:t>
            </a:r>
            <a:r>
              <a:rPr lang="vi-VN" altLang="ja-JP" noProof="1" smtClean="0"/>
              <a:t>.</a:t>
            </a:r>
          </a:p>
          <a:p>
            <a:pPr marL="968375" lvl="1">
              <a:buFontTx/>
              <a:buNone/>
            </a:pPr>
            <a:r>
              <a:rPr lang="vi-VN" altLang="vi-VN" noProof="1" smtClean="0">
                <a:sym typeface="Wingdings" panose="05000000000000000000" pitchFamily="2" charset="2"/>
              </a:rPr>
              <a:t>	⇒ Nó cho phép </a:t>
            </a:r>
            <a:r>
              <a:rPr lang="vi-VN" altLang="vi-VN" noProof="1" smtClean="0">
                <a:solidFill>
                  <a:srgbClr val="00B050"/>
                </a:solidFill>
                <a:sym typeface="Wingdings" panose="05000000000000000000" pitchFamily="2" charset="2"/>
              </a:rPr>
              <a:t>mô tả vấn đề dưới dạng vấn đề</a:t>
            </a:r>
            <a:r>
              <a:rPr lang="vi-VN" altLang="vi-VN" noProof="1" smtClean="0">
                <a:sym typeface="Wingdings" panose="05000000000000000000" pitchFamily="2" charset="2"/>
              </a:rPr>
              <a:t>, thay vì dưới dạng máy tính (nơi giải pháp sẽ </a:t>
            </a:r>
            <a:r>
              <a:rPr lang="vi-VN" altLang="vi-VN" i="1" noProof="1" smtClean="0">
                <a:sym typeface="Wingdings" panose="05000000000000000000" pitchFamily="2" charset="2"/>
              </a:rPr>
              <a:t>chạy</a:t>
            </a:r>
            <a:r>
              <a:rPr lang="vi-VN" altLang="vi-VN" noProof="1" smtClean="0">
                <a:sym typeface="Wingdings" panose="05000000000000000000" pitchFamily="2" charset="2"/>
              </a:rPr>
              <a:t>)</a:t>
            </a:r>
            <a:endParaRPr lang="vi-VN" altLang="vi-VN" noProof="1" smtClean="0"/>
          </a:p>
        </p:txBody>
      </p:sp>
      <p:sp>
        <p:nvSpPr>
          <p:cNvPr id="8"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Lịch sử ngôn ngữ lập trình</a:t>
            </a:r>
          </a:p>
        </p:txBody>
      </p:sp>
      <p:pic>
        <p:nvPicPr>
          <p:cNvPr id="10245" name="Picture 7" descr="C:\Users\vbartolo\AppData\Local\Microsoft\Windows\Temporary Internet Files\Content.IE5\RQIV21M0\MCj043391500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1978139"/>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8" descr="C:\Program Files\Microsoft Office\MEDIA\CAGCAT10\j0212957.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209" y="3145306"/>
            <a:ext cx="838201" cy="526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9" descr="C:\Users\vbartolo\AppData\Local\Microsoft\Windows\Temporary Internet Files\Content.IE5\RQIV21M0\MPj04031490000[1].jpg"/>
          <p:cNvPicPr>
            <a:picLocks noChangeAspect="1" noChangeArrowheads="1"/>
          </p:cNvPicPr>
          <p:nvPr/>
        </p:nvPicPr>
        <p:blipFill>
          <a:blip r:embed="rId4">
            <a:extLst>
              <a:ext uri="{28A0092B-C50C-407E-A947-70E740481C1C}">
                <a14:useLocalDpi xmlns:a14="http://schemas.microsoft.com/office/drawing/2010/main" val="0"/>
              </a:ext>
            </a:extLst>
          </a:blip>
          <a:srcRect l="5351"/>
          <a:stretch>
            <a:fillRect/>
          </a:stretch>
        </p:blipFill>
        <p:spPr bwMode="auto">
          <a:xfrm>
            <a:off x="341712" y="3984272"/>
            <a:ext cx="838200" cy="592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7" descr="0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46" y="4806952"/>
            <a:ext cx="520132" cy="598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10245"/>
                                        </p:tgtEl>
                                        <p:attrNameLst>
                                          <p:attrName>style.visibility</p:attrName>
                                        </p:attrNameLst>
                                      </p:cBhvr>
                                      <p:to>
                                        <p:strVal val="visible"/>
                                      </p:to>
                                    </p:set>
                                    <p:anim calcmode="lin" valueType="num">
                                      <p:cBhvr>
                                        <p:cTn id="7" dur="500" fill="hold"/>
                                        <p:tgtEl>
                                          <p:spTgt spid="10245"/>
                                        </p:tgtEl>
                                        <p:attrNameLst>
                                          <p:attrName>ppt_w</p:attrName>
                                        </p:attrNameLst>
                                      </p:cBhvr>
                                      <p:tavLst>
                                        <p:tav tm="0">
                                          <p:val>
                                            <p:fltVal val="0"/>
                                          </p:val>
                                        </p:tav>
                                        <p:tav tm="100000">
                                          <p:val>
                                            <p:strVal val="#ppt_w"/>
                                          </p:val>
                                        </p:tav>
                                      </p:tavLst>
                                    </p:anim>
                                    <p:anim calcmode="lin" valueType="num">
                                      <p:cBhvr>
                                        <p:cTn id="8" dur="500" fill="hold"/>
                                        <p:tgtEl>
                                          <p:spTgt spid="10245"/>
                                        </p:tgtEl>
                                        <p:attrNameLst>
                                          <p:attrName>ppt_h</p:attrName>
                                        </p:attrNameLst>
                                      </p:cBhvr>
                                      <p:tavLst>
                                        <p:tav tm="0">
                                          <p:val>
                                            <p:fltVal val="0"/>
                                          </p:val>
                                        </p:tav>
                                        <p:tav tm="100000">
                                          <p:val>
                                            <p:strVal val="#ppt_h"/>
                                          </p:val>
                                        </p:tav>
                                      </p:tavLst>
                                    </p:anim>
                                    <p:anim calcmode="lin" valueType="num">
                                      <p:cBhvr>
                                        <p:cTn id="9" dur="500" fill="hold"/>
                                        <p:tgtEl>
                                          <p:spTgt spid="10245"/>
                                        </p:tgtEl>
                                        <p:attrNameLst>
                                          <p:attrName>style.rotation</p:attrName>
                                        </p:attrNameLst>
                                      </p:cBhvr>
                                      <p:tavLst>
                                        <p:tav tm="0">
                                          <p:val>
                                            <p:fltVal val="360"/>
                                          </p:val>
                                        </p:tav>
                                        <p:tav tm="100000">
                                          <p:val>
                                            <p:fltVal val="0"/>
                                          </p:val>
                                        </p:tav>
                                      </p:tavLst>
                                    </p:anim>
                                    <p:animEffect transition="in" filter="fade">
                                      <p:cBhvr>
                                        <p:cTn id="10" dur="500"/>
                                        <p:tgtEl>
                                          <p:spTgt spid="10245"/>
                                        </p:tgtEl>
                                      </p:cBhvr>
                                    </p:animEffect>
                                  </p:childTnLst>
                                </p:cTn>
                              </p:par>
                              <p:par>
                                <p:cTn id="11" presetID="2" presetClass="entr" presetSubtype="2" fill="hold" nodeType="withEffect">
                                  <p:stCondLst>
                                    <p:cond delay="0"/>
                                  </p:stCondLst>
                                  <p:childTnLst>
                                    <p:set>
                                      <p:cBhvr>
                                        <p:cTn id="12" dur="1" fill="hold">
                                          <p:stCondLst>
                                            <p:cond delay="0"/>
                                          </p:stCondLst>
                                        </p:cTn>
                                        <p:tgtEl>
                                          <p:spTgt spid="10246"/>
                                        </p:tgtEl>
                                        <p:attrNameLst>
                                          <p:attrName>style.visibility</p:attrName>
                                        </p:attrNameLst>
                                      </p:cBhvr>
                                      <p:to>
                                        <p:strVal val="visible"/>
                                      </p:to>
                                    </p:set>
                                    <p:anim calcmode="lin" valueType="num">
                                      <p:cBhvr additive="base">
                                        <p:cTn id="13" dur="1000" fill="hold"/>
                                        <p:tgtEl>
                                          <p:spTgt spid="10246"/>
                                        </p:tgtEl>
                                        <p:attrNameLst>
                                          <p:attrName>ppt_x</p:attrName>
                                        </p:attrNameLst>
                                      </p:cBhvr>
                                      <p:tavLst>
                                        <p:tav tm="0">
                                          <p:val>
                                            <p:strVal val="1+#ppt_w/2"/>
                                          </p:val>
                                        </p:tav>
                                        <p:tav tm="100000">
                                          <p:val>
                                            <p:strVal val="#ppt_x"/>
                                          </p:val>
                                        </p:tav>
                                      </p:tavLst>
                                    </p:anim>
                                    <p:anim calcmode="lin" valueType="num">
                                      <p:cBhvr additive="base">
                                        <p:cTn id="14" dur="1000" fill="hold"/>
                                        <p:tgtEl>
                                          <p:spTgt spid="10246"/>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1000"/>
                            </p:stCondLst>
                            <p:childTnLst>
                              <p:par>
                                <p:cTn id="16" presetID="47" presetClass="entr" presetSubtype="0" fill="hold" nodeType="afterEffect">
                                  <p:stCondLst>
                                    <p:cond delay="0"/>
                                  </p:stCondLst>
                                  <p:childTnLst>
                                    <p:set>
                                      <p:cBhvr>
                                        <p:cTn id="17" dur="1" fill="hold">
                                          <p:stCondLst>
                                            <p:cond delay="0"/>
                                          </p:stCondLst>
                                        </p:cTn>
                                        <p:tgtEl>
                                          <p:spTgt spid="10247"/>
                                        </p:tgtEl>
                                        <p:attrNameLst>
                                          <p:attrName>style.visibility</p:attrName>
                                        </p:attrNameLst>
                                      </p:cBhvr>
                                      <p:to>
                                        <p:strVal val="visible"/>
                                      </p:to>
                                    </p:set>
                                    <p:animEffect transition="in" filter="fade">
                                      <p:cBhvr>
                                        <p:cTn id="18" dur="1000"/>
                                        <p:tgtEl>
                                          <p:spTgt spid="10247"/>
                                        </p:tgtEl>
                                      </p:cBhvr>
                                    </p:animEffect>
                                    <p:anim calcmode="lin" valueType="num">
                                      <p:cBhvr>
                                        <p:cTn id="19" dur="1000" fill="hold"/>
                                        <p:tgtEl>
                                          <p:spTgt spid="10247"/>
                                        </p:tgtEl>
                                        <p:attrNameLst>
                                          <p:attrName>ppt_x</p:attrName>
                                        </p:attrNameLst>
                                      </p:cBhvr>
                                      <p:tavLst>
                                        <p:tav tm="0">
                                          <p:val>
                                            <p:strVal val="#ppt_x"/>
                                          </p:val>
                                        </p:tav>
                                        <p:tav tm="100000">
                                          <p:val>
                                            <p:strVal val="#ppt_x"/>
                                          </p:val>
                                        </p:tav>
                                      </p:tavLst>
                                    </p:anim>
                                    <p:anim calcmode="lin" valueType="num">
                                      <p:cBhvr>
                                        <p:cTn id="20" dur="1000" fill="hold"/>
                                        <p:tgtEl>
                                          <p:spTgt spid="102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vi-VN" altLang="vi-VN" noProof="1" smtClean="0"/>
              <a:t>Ngôn ngữ lập trình HĐT</a:t>
            </a:r>
          </a:p>
        </p:txBody>
      </p:sp>
      <p:sp>
        <p:nvSpPr>
          <p:cNvPr id="122883" name="Rectangle 3"/>
          <p:cNvSpPr>
            <a:spLocks noGrp="1" noChangeArrowheads="1"/>
          </p:cNvSpPr>
          <p:nvPr>
            <p:ph idx="1"/>
          </p:nvPr>
        </p:nvSpPr>
        <p:spPr/>
        <p:txBody>
          <a:bodyPr/>
          <a:lstStyle/>
          <a:p>
            <a:r>
              <a:rPr lang="vi-VN" altLang="vi-VN" noProof="1" smtClean="0"/>
              <a:t>Ý tưởng chủ đạo của OOP là các </a:t>
            </a:r>
            <a:r>
              <a:rPr lang="vi-VN" altLang="vi-VN" noProof="1" smtClean="0">
                <a:solidFill>
                  <a:srgbClr val="00B050"/>
                </a:solidFill>
              </a:rPr>
              <a:t>sự vật</a:t>
            </a:r>
            <a:r>
              <a:rPr lang="vi-VN" altLang="vi-VN" noProof="1" smtClean="0"/>
              <a:t>: </a:t>
            </a:r>
          </a:p>
          <a:p>
            <a:pPr lvl="1"/>
            <a:r>
              <a:rPr lang="vi-VN" altLang="vi-VN" noProof="1" smtClean="0"/>
              <a:t>Chương trình là một tập các sự vật </a:t>
            </a:r>
            <a:r>
              <a:rPr lang="vi-VN" altLang="vi-VN" noProof="1" smtClean="0">
                <a:solidFill>
                  <a:srgbClr val="00B050"/>
                </a:solidFill>
              </a:rPr>
              <a:t>tương tác lẫn nhau</a:t>
            </a:r>
            <a:r>
              <a:rPr lang="vi-VN" altLang="vi-VN" noProof="1" smtClean="0"/>
              <a:t>. </a:t>
            </a:r>
          </a:p>
          <a:p>
            <a:pPr lvl="1"/>
            <a:r>
              <a:rPr lang="vi-VN" altLang="vi-VN" noProof="1" smtClean="0"/>
              <a:t>Sự vật trong OOP là </a:t>
            </a:r>
            <a:r>
              <a:rPr lang="vi-VN" altLang="vi-VN" noProof="1" smtClean="0">
                <a:solidFill>
                  <a:srgbClr val="00B050"/>
                </a:solidFill>
              </a:rPr>
              <a:t>sự tái hiện của các sự vật trong thế giới thật</a:t>
            </a:r>
            <a:r>
              <a:rPr lang="vi-VN" altLang="vi-VN" noProof="1" smtClean="0"/>
              <a:t>: Mỗi sự vật có những đặc tính (properties/ characteristics) và khả năng (capacities) riêng.</a:t>
            </a:r>
          </a:p>
          <a:p>
            <a:endParaRPr lang="vi-VN" altLang="vi-VN" noProof="1" smtClean="0"/>
          </a:p>
          <a:p>
            <a:endParaRPr lang="vi-VN" altLang="vi-VN" noProof="1" smtClean="0"/>
          </a:p>
        </p:txBody>
      </p:sp>
      <p:sp>
        <p:nvSpPr>
          <p:cNvPr id="6"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Lịch sử ngôn ngữ lập trình</a:t>
            </a:r>
          </a:p>
        </p:txBody>
      </p:sp>
      <p:pic>
        <p:nvPicPr>
          <p:cNvPr id="27653" name="Picture 4" descr="0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9450" y="3733800"/>
            <a:ext cx="11239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5" descr="1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733800"/>
            <a:ext cx="12763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vi-VN" altLang="vi-VN" noProof="1" smtClean="0"/>
              <a:t>Lịch sử của OOP</a:t>
            </a:r>
          </a:p>
        </p:txBody>
      </p:sp>
      <p:sp>
        <p:nvSpPr>
          <p:cNvPr id="119811" name="Rectangle 3"/>
          <p:cNvSpPr>
            <a:spLocks noGrp="1" noChangeArrowheads="1"/>
          </p:cNvSpPr>
          <p:nvPr>
            <p:ph idx="1"/>
          </p:nvPr>
        </p:nvSpPr>
        <p:spPr/>
        <p:txBody>
          <a:bodyPr/>
          <a:lstStyle/>
          <a:p>
            <a:pPr eaLnBrk="1" hangingPunct="1"/>
            <a:r>
              <a:rPr lang="vi-VN" altLang="vi-VN" noProof="1" smtClean="0"/>
              <a:t>OOP là phương pháp lập trình chính hiện nay:</a:t>
            </a:r>
          </a:p>
          <a:p>
            <a:pPr lvl="1" eaLnBrk="1" hangingPunct="1"/>
            <a:r>
              <a:rPr lang="vi-VN" altLang="vi-VN" noProof="1" smtClean="0"/>
              <a:t>Simula 1967, Smalltalk 1972</a:t>
            </a:r>
          </a:p>
          <a:p>
            <a:pPr lvl="1" eaLnBrk="1" hangingPunct="1"/>
            <a:r>
              <a:rPr lang="vi-VN" altLang="vi-VN" noProof="1" smtClean="0"/>
              <a:t>Giữa thập niên 90</a:t>
            </a:r>
            <a:r>
              <a:rPr lang="vi-VN" altLang="en-US" noProof="1" smtClean="0"/>
              <a:t>’</a:t>
            </a:r>
            <a:r>
              <a:rPr lang="vi-VN" altLang="ja-JP" noProof="1" smtClean="0"/>
              <a:t>s, OOP mới bắt đầu được chú ý và sử dụng rộng rãi.</a:t>
            </a:r>
          </a:p>
          <a:p>
            <a:pPr lvl="1" eaLnBrk="1" hangingPunct="1"/>
            <a:r>
              <a:rPr lang="vi-VN" altLang="vi-VN" noProof="1" smtClean="0"/>
              <a:t>Hầu hết các ngôn ngữ lập trình hiện đại đều hướng đối tượng: </a:t>
            </a:r>
            <a:r>
              <a:rPr lang="vi-VN" altLang="vi-VN" noProof="1" smtClean="0">
                <a:solidFill>
                  <a:srgbClr val="00B050"/>
                </a:solidFill>
              </a:rPr>
              <a:t>C++, Java, .NET</a:t>
            </a:r>
            <a:r>
              <a:rPr lang="vi-VN" altLang="vi-VN" noProof="1" smtClean="0">
                <a:solidFill>
                  <a:srgbClr val="23387D"/>
                </a:solidFill>
              </a:rPr>
              <a:t>, </a:t>
            </a:r>
            <a:r>
              <a:rPr lang="vi-VN" altLang="vi-VN" noProof="1" smtClean="0"/>
              <a:t>… </a:t>
            </a:r>
          </a:p>
          <a:p>
            <a:pPr lvl="1" eaLnBrk="1" hangingPunct="1">
              <a:buFont typeface="Wingdings" panose="05000000000000000000" pitchFamily="2" charset="2"/>
              <a:buNone/>
            </a:pPr>
            <a:r>
              <a:rPr lang="vi-VN" altLang="vi-VN" sz="2200" i="1" noProof="1" smtClean="0"/>
              <a:t>	</a:t>
            </a:r>
          </a:p>
          <a:p>
            <a:pPr lvl="1" eaLnBrk="1" hangingPunct="1">
              <a:buFont typeface="Wingdings" panose="05000000000000000000" pitchFamily="2" charset="2"/>
              <a:buNone/>
            </a:pPr>
            <a:r>
              <a:rPr lang="vi-VN" altLang="vi-VN" sz="2200" i="1" noProof="1" smtClean="0"/>
              <a:t>    (Dr. Alan Kay, cha đẻ của Smalltalk đã nhận được ACM </a:t>
            </a:r>
            <a:r>
              <a:rPr lang="vi-VN" altLang="vi-VN" sz="2200" b="1" i="1" noProof="1" smtClean="0"/>
              <a:t>Turing Award</a:t>
            </a:r>
            <a:r>
              <a:rPr lang="vi-VN" altLang="vi-VN" sz="2200" i="1" noProof="1" smtClean="0"/>
              <a:t> năm 2003)</a:t>
            </a:r>
          </a:p>
          <a:p>
            <a:pPr eaLnBrk="1" hangingPunct="1"/>
            <a:endParaRPr lang="vi-VN" altLang="vi-VN" noProof="1" smtClean="0"/>
          </a:p>
        </p:txBody>
      </p:sp>
      <p:sp>
        <p:nvSpPr>
          <p:cNvPr id="4"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Lịch sử ngôn ngữ lập trình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vi-VN" altLang="vi-VN" noProof="1" smtClean="0"/>
              <a:t>Lập trình cổ điển vs. OOP</a:t>
            </a:r>
          </a:p>
        </p:txBody>
      </p:sp>
      <p:sp>
        <p:nvSpPr>
          <p:cNvPr id="123907" name="Rectangle 3"/>
          <p:cNvSpPr>
            <a:spLocks noGrp="1" noChangeArrowheads="1"/>
          </p:cNvSpPr>
          <p:nvPr>
            <p:ph idx="1"/>
          </p:nvPr>
        </p:nvSpPr>
        <p:spPr>
          <a:solidFill>
            <a:schemeClr val="bg1"/>
          </a:solidFill>
        </p:spPr>
        <p:txBody>
          <a:bodyPr/>
          <a:lstStyle/>
          <a:p>
            <a:pPr eaLnBrk="1" hangingPunct="1"/>
            <a:r>
              <a:rPr lang="vi-VN" altLang="vi-VN" noProof="1" smtClean="0"/>
              <a:t>Lập trình cổ điển:</a:t>
            </a:r>
          </a:p>
          <a:p>
            <a:pPr lvl="1" eaLnBrk="1" hangingPunct="1"/>
            <a:endParaRPr lang="vi-VN" altLang="vi-VN" noProof="1" smtClean="0"/>
          </a:p>
        </p:txBody>
      </p:sp>
      <p:sp>
        <p:nvSpPr>
          <p:cNvPr id="14"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Phương pháp Lập trình Hướng đối tượng</a:t>
            </a:r>
          </a:p>
        </p:txBody>
      </p:sp>
      <p:sp>
        <p:nvSpPr>
          <p:cNvPr id="123908" name="Rectangle 4"/>
          <p:cNvSpPr>
            <a:spLocks noChangeArrowheads="1"/>
          </p:cNvSpPr>
          <p:nvPr/>
        </p:nvSpPr>
        <p:spPr bwMode="auto">
          <a:xfrm>
            <a:off x="1524000" y="1981200"/>
            <a:ext cx="5181600" cy="4038600"/>
          </a:xfrm>
          <a:prstGeom prst="rect">
            <a:avLst/>
          </a:prstGeom>
          <a:solidFill>
            <a:srgbClr val="6699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82880"/>
          <a:lstStyle/>
          <a:p>
            <a:pPr>
              <a:defRPr/>
            </a:pPr>
            <a:r>
              <a:rPr lang="en-US" noProof="1">
                <a:solidFill>
                  <a:schemeClr val="bg1"/>
                </a:solidFill>
                <a:latin typeface="Courier New" charset="0"/>
                <a:ea typeface="ＭＳ Ｐゴシック" charset="0"/>
              </a:rPr>
              <a:t>typedef struct {</a:t>
            </a:r>
          </a:p>
          <a:p>
            <a:pPr>
              <a:defRPr/>
            </a:pPr>
            <a:r>
              <a:rPr lang="en-US" noProof="1">
                <a:solidFill>
                  <a:schemeClr val="bg1"/>
                </a:solidFill>
                <a:latin typeface="Courier New" charset="0"/>
                <a:ea typeface="ＭＳ Ｐゴシック" charset="0"/>
              </a:rPr>
              <a:t>   char *mssv;</a:t>
            </a:r>
          </a:p>
          <a:p>
            <a:pPr>
              <a:defRPr/>
            </a:pPr>
            <a:r>
              <a:rPr lang="en-US" noProof="1">
                <a:solidFill>
                  <a:schemeClr val="bg1"/>
                </a:solidFill>
                <a:latin typeface="Courier New" charset="0"/>
                <a:ea typeface="ＭＳ Ｐゴシック" charset="0"/>
              </a:rPr>
              <a:t>   char *hoten;</a:t>
            </a:r>
          </a:p>
          <a:p>
            <a:pPr>
              <a:defRPr/>
            </a:pPr>
            <a:r>
              <a:rPr lang="en-US" noProof="1">
                <a:solidFill>
                  <a:schemeClr val="bg1"/>
                </a:solidFill>
                <a:latin typeface="Courier New" charset="0"/>
                <a:ea typeface="ＭＳ Ｐゴシック" charset="0"/>
              </a:rPr>
              <a:t>   float diemTB;</a:t>
            </a:r>
          </a:p>
          <a:p>
            <a:pPr>
              <a:defRPr/>
            </a:pPr>
            <a:r>
              <a:rPr lang="en-US" noProof="1">
                <a:solidFill>
                  <a:schemeClr val="bg1"/>
                </a:solidFill>
                <a:latin typeface="Courier New" charset="0"/>
                <a:ea typeface="ＭＳ Ｐゴシック" charset="0"/>
              </a:rPr>
              <a:t>   ...</a:t>
            </a:r>
          </a:p>
          <a:p>
            <a:pPr>
              <a:defRPr/>
            </a:pPr>
            <a:r>
              <a:rPr lang="en-US" noProof="1">
                <a:solidFill>
                  <a:schemeClr val="bg1"/>
                </a:solidFill>
                <a:latin typeface="Courier New" charset="0"/>
                <a:ea typeface="ＭＳ Ｐゴシック" charset="0"/>
              </a:rPr>
              <a:t>} Sinhvien;</a:t>
            </a:r>
          </a:p>
          <a:p>
            <a:pPr>
              <a:defRPr/>
            </a:pPr>
            <a:endParaRPr lang="en-US" noProof="1">
              <a:solidFill>
                <a:schemeClr val="bg1"/>
              </a:solidFill>
              <a:latin typeface="Courier New" charset="0"/>
              <a:ea typeface="ＭＳ Ｐゴシック" charset="0"/>
            </a:endParaRPr>
          </a:p>
          <a:p>
            <a:pPr>
              <a:defRPr/>
            </a:pPr>
            <a:r>
              <a:rPr lang="en-US" b="1" noProof="1">
                <a:solidFill>
                  <a:schemeClr val="bg1"/>
                </a:solidFill>
                <a:latin typeface="Courier New" charset="0"/>
                <a:ea typeface="ＭＳ Ｐゴシック" charset="0"/>
              </a:rPr>
              <a:t>Sinhvien</a:t>
            </a:r>
            <a:r>
              <a:rPr lang="en-US" noProof="1">
                <a:solidFill>
                  <a:schemeClr val="bg1"/>
                </a:solidFill>
                <a:latin typeface="Courier New" charset="0"/>
                <a:ea typeface="ＭＳ Ｐゴシック" charset="0"/>
              </a:rPr>
              <a:t> *dssv1, *dssv2;</a:t>
            </a:r>
          </a:p>
          <a:p>
            <a:pPr>
              <a:defRPr/>
            </a:pPr>
            <a:endParaRPr lang="en-US" noProof="1">
              <a:solidFill>
                <a:schemeClr val="bg1"/>
              </a:solidFill>
              <a:latin typeface="Courier New" charset="0"/>
              <a:ea typeface="ＭＳ Ｐゴシック" charset="0"/>
            </a:endParaRPr>
          </a:p>
          <a:p>
            <a:pPr>
              <a:defRPr/>
            </a:pPr>
            <a:r>
              <a:rPr lang="en-US" noProof="1">
                <a:solidFill>
                  <a:schemeClr val="bg1"/>
                </a:solidFill>
                <a:latin typeface="Courier New" charset="0"/>
                <a:ea typeface="ＭＳ Ｐゴシック" charset="0"/>
              </a:rPr>
              <a:t>void sapxep(Sinhvien *) {...}</a:t>
            </a:r>
          </a:p>
          <a:p>
            <a:pPr>
              <a:defRPr/>
            </a:pPr>
            <a:r>
              <a:rPr lang="en-US" noProof="1">
                <a:solidFill>
                  <a:schemeClr val="bg1"/>
                </a:solidFill>
                <a:latin typeface="Courier New" charset="0"/>
                <a:ea typeface="ＭＳ Ｐゴシック" charset="0"/>
              </a:rPr>
              <a:t>void luu(Sinhvien *, char *) {...}</a:t>
            </a:r>
          </a:p>
          <a:p>
            <a:pPr>
              <a:defRPr/>
            </a:pPr>
            <a:r>
              <a:rPr lang="en-US" noProof="1">
                <a:solidFill>
                  <a:schemeClr val="bg1"/>
                </a:solidFill>
                <a:latin typeface="Courier New" charset="0"/>
                <a:ea typeface="ＭＳ Ｐゴシック" charset="0"/>
              </a:rPr>
              <a:t>void nhap(Sinhvien *) {...}</a:t>
            </a:r>
          </a:p>
          <a:p>
            <a:pPr>
              <a:spcBef>
                <a:spcPct val="30000"/>
              </a:spcBef>
              <a:defRPr/>
            </a:pPr>
            <a:r>
              <a:rPr lang="en-US" noProof="1">
                <a:solidFill>
                  <a:schemeClr val="bg1"/>
                </a:solidFill>
                <a:latin typeface="Courier New" charset="0"/>
                <a:ea typeface="ＭＳ Ｐゴシック" charset="0"/>
              </a:rPr>
              <a:t>void main() {	 nhap(dssv1); </a:t>
            </a:r>
            <a:br>
              <a:rPr lang="en-US" noProof="1">
                <a:solidFill>
                  <a:schemeClr val="bg1"/>
                </a:solidFill>
                <a:latin typeface="Courier New" charset="0"/>
                <a:ea typeface="ＭＳ Ｐゴシック" charset="0"/>
              </a:rPr>
            </a:br>
            <a:r>
              <a:rPr lang="en-US" noProof="1">
                <a:solidFill>
                  <a:schemeClr val="bg1"/>
                </a:solidFill>
                <a:latin typeface="Courier New" charset="0"/>
                <a:ea typeface="ＭＳ Ｐゴシック" charset="0"/>
              </a:rPr>
              <a:t>		 sapxep(dssv2);...}</a:t>
            </a:r>
          </a:p>
        </p:txBody>
      </p:sp>
      <p:sp>
        <p:nvSpPr>
          <p:cNvPr id="123909" name="Rectangle 5"/>
          <p:cNvSpPr>
            <a:spLocks noChangeArrowheads="1"/>
          </p:cNvSpPr>
          <p:nvPr/>
        </p:nvSpPr>
        <p:spPr bwMode="auto">
          <a:xfrm>
            <a:off x="1585913" y="2043113"/>
            <a:ext cx="5057775" cy="1676400"/>
          </a:xfrm>
          <a:prstGeom prst="rect">
            <a:avLst/>
          </a:prstGeom>
          <a:solidFill>
            <a:srgbClr val="00B050">
              <a:alpha val="39999"/>
            </a:srgbClr>
          </a:solidFill>
          <a:ln w="9525">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noProof="1">
              <a:latin typeface="Arial" charset="0"/>
              <a:ea typeface="ＭＳ Ｐゴシック" charset="0"/>
            </a:endParaRPr>
          </a:p>
        </p:txBody>
      </p:sp>
      <p:sp>
        <p:nvSpPr>
          <p:cNvPr id="123910" name="Rectangle 6"/>
          <p:cNvSpPr>
            <a:spLocks noChangeArrowheads="1"/>
          </p:cNvSpPr>
          <p:nvPr/>
        </p:nvSpPr>
        <p:spPr bwMode="auto">
          <a:xfrm>
            <a:off x="1585913" y="3838575"/>
            <a:ext cx="5057775" cy="533400"/>
          </a:xfrm>
          <a:prstGeom prst="rect">
            <a:avLst/>
          </a:prstGeom>
          <a:solidFill>
            <a:srgbClr val="00B050">
              <a:alpha val="39999"/>
            </a:srgbClr>
          </a:solidFill>
          <a:ln w="9525">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noProof="1">
              <a:latin typeface="Arial" charset="0"/>
              <a:ea typeface="ＭＳ Ｐゴシック" charset="0"/>
            </a:endParaRPr>
          </a:p>
        </p:txBody>
      </p:sp>
      <p:sp>
        <p:nvSpPr>
          <p:cNvPr id="123911" name="Rectangle 7"/>
          <p:cNvSpPr>
            <a:spLocks noChangeArrowheads="1"/>
          </p:cNvSpPr>
          <p:nvPr/>
        </p:nvSpPr>
        <p:spPr bwMode="auto">
          <a:xfrm>
            <a:off x="1585913" y="4476750"/>
            <a:ext cx="5057775" cy="914400"/>
          </a:xfrm>
          <a:prstGeom prst="rect">
            <a:avLst/>
          </a:prstGeom>
          <a:solidFill>
            <a:srgbClr val="00B050">
              <a:alpha val="39999"/>
            </a:srgbClr>
          </a:solidFill>
          <a:ln w="9525">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noProof="1">
              <a:latin typeface="Arial" charset="0"/>
              <a:ea typeface="ＭＳ Ｐゴシック" charset="0"/>
            </a:endParaRPr>
          </a:p>
        </p:txBody>
      </p:sp>
      <p:sp>
        <p:nvSpPr>
          <p:cNvPr id="123912" name="AutoShape 8"/>
          <p:cNvSpPr>
            <a:spLocks/>
          </p:cNvSpPr>
          <p:nvPr/>
        </p:nvSpPr>
        <p:spPr bwMode="auto">
          <a:xfrm>
            <a:off x="6781800" y="2057400"/>
            <a:ext cx="152400" cy="2362200"/>
          </a:xfrm>
          <a:prstGeom prst="rightBrace">
            <a:avLst>
              <a:gd name="adj1" fmla="val 129167"/>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noProof="1">
              <a:latin typeface="Arial" charset="0"/>
              <a:ea typeface="ＭＳ Ｐゴシック" charset="0"/>
            </a:endParaRPr>
          </a:p>
        </p:txBody>
      </p:sp>
      <p:sp>
        <p:nvSpPr>
          <p:cNvPr id="123913" name="Rectangle 9"/>
          <p:cNvSpPr>
            <a:spLocks noChangeArrowheads="1"/>
          </p:cNvSpPr>
          <p:nvPr/>
        </p:nvSpPr>
        <p:spPr bwMode="auto">
          <a:xfrm>
            <a:off x="7010400" y="3062288"/>
            <a:ext cx="1828800" cy="38100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vi-VN" altLang="vi-VN" sz="1800" noProof="1"/>
              <a:t>Cấu trúc dữ liệu</a:t>
            </a:r>
          </a:p>
        </p:txBody>
      </p:sp>
      <p:sp>
        <p:nvSpPr>
          <p:cNvPr id="123914" name="Rectangle 10"/>
          <p:cNvSpPr>
            <a:spLocks noChangeArrowheads="1"/>
          </p:cNvSpPr>
          <p:nvPr/>
        </p:nvSpPr>
        <p:spPr bwMode="auto">
          <a:xfrm>
            <a:off x="7010400" y="5029200"/>
            <a:ext cx="1828800" cy="38100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vi-VN" altLang="vi-VN" sz="1800" noProof="1"/>
              <a:t>Giải thuật</a:t>
            </a:r>
          </a:p>
        </p:txBody>
      </p:sp>
      <p:sp>
        <p:nvSpPr>
          <p:cNvPr id="123915" name="AutoShape 11"/>
          <p:cNvSpPr>
            <a:spLocks/>
          </p:cNvSpPr>
          <p:nvPr/>
        </p:nvSpPr>
        <p:spPr bwMode="auto">
          <a:xfrm>
            <a:off x="6781800" y="4495800"/>
            <a:ext cx="152400" cy="1524000"/>
          </a:xfrm>
          <a:prstGeom prst="rightBrace">
            <a:avLst>
              <a:gd name="adj1" fmla="val 83333"/>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noProof="1">
              <a:latin typeface="Arial" charset="0"/>
              <a:ea typeface="ＭＳ Ｐゴシック" charset="0"/>
            </a:endParaRPr>
          </a:p>
        </p:txBody>
      </p:sp>
      <p:sp>
        <p:nvSpPr>
          <p:cNvPr id="123916" name="AutoShape 12"/>
          <p:cNvSpPr>
            <a:spLocks/>
          </p:cNvSpPr>
          <p:nvPr/>
        </p:nvSpPr>
        <p:spPr bwMode="auto">
          <a:xfrm flipH="1">
            <a:off x="1295400" y="1981200"/>
            <a:ext cx="152400" cy="3962400"/>
          </a:xfrm>
          <a:prstGeom prst="rightBrace">
            <a:avLst>
              <a:gd name="adj1" fmla="val 216667"/>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noProof="1">
              <a:latin typeface="Arial" charset="0"/>
              <a:ea typeface="ＭＳ Ｐゴシック" charset="0"/>
            </a:endParaRPr>
          </a:p>
        </p:txBody>
      </p:sp>
      <p:sp>
        <p:nvSpPr>
          <p:cNvPr id="30734" name="WordArt 14"/>
          <p:cNvSpPr>
            <a:spLocks noChangeArrowheads="1" noChangeShapeType="1" noTextEdit="1"/>
          </p:cNvSpPr>
          <p:nvPr/>
        </p:nvSpPr>
        <p:spPr bwMode="auto">
          <a:xfrm rot="-5400000">
            <a:off x="-609600" y="3810000"/>
            <a:ext cx="3200400" cy="304800"/>
          </a:xfrm>
          <a:prstGeom prst="rect">
            <a:avLst/>
          </a:prstGeom>
        </p:spPr>
        <p:txBody>
          <a:bodyPr wrap="none" fromWordArt="1">
            <a:prstTxWarp prst="textPlain">
              <a:avLst>
                <a:gd name="adj" fmla="val 50000"/>
              </a:avLst>
            </a:prstTxWarp>
          </a:bodyPr>
          <a:lstStyle/>
          <a:p>
            <a:pPr algn="ctr"/>
            <a:r>
              <a:rPr lang="vi-VN" sz="3600" b="1" kern="10">
                <a:ln w="9525">
                  <a:solidFill>
                    <a:schemeClr val="hlink"/>
                  </a:solidFill>
                  <a:round/>
                  <a:headEnd/>
                  <a:tailEnd/>
                </a:ln>
                <a:solidFill>
                  <a:schemeClr val="accent1"/>
                </a:solidFill>
                <a:cs typeface="Arial" panose="020B0604020202020204" pitchFamily="34" charset="0"/>
              </a:rPr>
              <a:t>Chương trình</a:t>
            </a:r>
            <a:endParaRPr lang="en-US" sz="3600" b="1" kern="10">
              <a:ln w="9525">
                <a:solidFill>
                  <a:schemeClr val="hlink"/>
                </a:solidFill>
                <a:round/>
                <a:headEnd/>
                <a:tailEnd/>
              </a:ln>
              <a:solidFill>
                <a:schemeClr val="accent1"/>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vi-VN" altLang="vi-VN" noProof="1" smtClean="0"/>
              <a:t>Lập trình cổ điển vs. OOP</a:t>
            </a:r>
          </a:p>
        </p:txBody>
      </p:sp>
      <p:sp>
        <p:nvSpPr>
          <p:cNvPr id="124931" name="Rectangle 3"/>
          <p:cNvSpPr>
            <a:spLocks noGrp="1" noChangeArrowheads="1"/>
          </p:cNvSpPr>
          <p:nvPr>
            <p:ph idx="1"/>
          </p:nvPr>
        </p:nvSpPr>
        <p:spPr/>
        <p:txBody>
          <a:bodyPr/>
          <a:lstStyle/>
          <a:p>
            <a:pPr eaLnBrk="1" hangingPunct="1"/>
            <a:r>
              <a:rPr lang="vi-VN" altLang="vi-VN" noProof="1" smtClean="0"/>
              <a:t>Lập trình Hướng đối tượng:</a:t>
            </a:r>
          </a:p>
        </p:txBody>
      </p:sp>
      <p:sp>
        <p:nvSpPr>
          <p:cNvPr id="41"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Phương pháp Lập trình Hướng đối tượng</a:t>
            </a:r>
          </a:p>
        </p:txBody>
      </p:sp>
      <p:sp>
        <p:nvSpPr>
          <p:cNvPr id="124932" name="Rectangle 4"/>
          <p:cNvSpPr>
            <a:spLocks noChangeArrowheads="1"/>
          </p:cNvSpPr>
          <p:nvPr/>
        </p:nvSpPr>
        <p:spPr bwMode="auto">
          <a:xfrm>
            <a:off x="1524000" y="1981200"/>
            <a:ext cx="4343400" cy="4267200"/>
          </a:xfrm>
          <a:prstGeom prst="rect">
            <a:avLst/>
          </a:prstGeom>
          <a:solidFill>
            <a:schemeClr val="tx2">
              <a:lumMod val="60000"/>
              <a:lumOff val="4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182880"/>
          <a:lstStyle/>
          <a:p>
            <a:pPr>
              <a:defRPr/>
            </a:pPr>
            <a:endParaRPr lang="en-US" noProof="1">
              <a:solidFill>
                <a:schemeClr val="bg1"/>
              </a:solidFill>
              <a:latin typeface="Courier New" charset="0"/>
              <a:ea typeface="ＭＳ Ｐゴシック" charset="0"/>
            </a:endParaRPr>
          </a:p>
        </p:txBody>
      </p:sp>
      <p:sp>
        <p:nvSpPr>
          <p:cNvPr id="124940" name="AutoShape 12"/>
          <p:cNvSpPr>
            <a:spLocks/>
          </p:cNvSpPr>
          <p:nvPr/>
        </p:nvSpPr>
        <p:spPr bwMode="auto">
          <a:xfrm flipH="1">
            <a:off x="1295400" y="2009775"/>
            <a:ext cx="152400" cy="4162425"/>
          </a:xfrm>
          <a:prstGeom prst="rightBrace">
            <a:avLst>
              <a:gd name="adj1" fmla="val 227604"/>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noProof="1">
              <a:latin typeface="Arial" charset="0"/>
              <a:ea typeface="ＭＳ Ｐゴシック" charset="0"/>
            </a:endParaRPr>
          </a:p>
        </p:txBody>
      </p:sp>
      <p:sp>
        <p:nvSpPr>
          <p:cNvPr id="31751" name="WordArt 13"/>
          <p:cNvSpPr>
            <a:spLocks noChangeArrowheads="1" noChangeShapeType="1" noTextEdit="1"/>
          </p:cNvSpPr>
          <p:nvPr/>
        </p:nvSpPr>
        <p:spPr bwMode="auto">
          <a:xfrm rot="-5400000">
            <a:off x="-533400" y="3929063"/>
            <a:ext cx="3200400" cy="304800"/>
          </a:xfrm>
          <a:prstGeom prst="rect">
            <a:avLst/>
          </a:prstGeom>
        </p:spPr>
        <p:txBody>
          <a:bodyPr wrap="none" fromWordArt="1">
            <a:prstTxWarp prst="textPlain">
              <a:avLst>
                <a:gd name="adj" fmla="val 50000"/>
              </a:avLst>
            </a:prstTxWarp>
          </a:bodyPr>
          <a:lstStyle/>
          <a:p>
            <a:pPr algn="ctr"/>
            <a:r>
              <a:rPr lang="vi-VN" sz="3600" b="1" kern="10">
                <a:ln w="9525">
                  <a:solidFill>
                    <a:schemeClr val="hlink"/>
                  </a:solidFill>
                  <a:round/>
                  <a:headEnd/>
                  <a:tailEnd/>
                </a:ln>
                <a:solidFill>
                  <a:schemeClr val="accent1"/>
                </a:solidFill>
                <a:cs typeface="Arial" panose="020B0604020202020204" pitchFamily="34" charset="0"/>
              </a:rPr>
              <a:t>Chương trình</a:t>
            </a:r>
            <a:endParaRPr lang="en-US" sz="3600" b="1" kern="10">
              <a:ln w="9525">
                <a:solidFill>
                  <a:schemeClr val="hlink"/>
                </a:solidFill>
                <a:round/>
                <a:headEnd/>
                <a:tailEnd/>
              </a:ln>
              <a:solidFill>
                <a:schemeClr val="accent1"/>
              </a:solidFill>
              <a:cs typeface="Arial" panose="020B0604020202020204" pitchFamily="34" charset="0"/>
            </a:endParaRPr>
          </a:p>
        </p:txBody>
      </p:sp>
      <p:pic>
        <p:nvPicPr>
          <p:cNvPr id="31752" name="Picture 14" descr="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9463" y="2328863"/>
            <a:ext cx="30638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3" name="Picture 15" descr="0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4448175"/>
            <a:ext cx="2762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44" name="Rectangle 16"/>
          <p:cNvSpPr>
            <a:spLocks noChangeArrowheads="1"/>
          </p:cNvSpPr>
          <p:nvPr/>
        </p:nvSpPr>
        <p:spPr bwMode="auto">
          <a:xfrm>
            <a:off x="6705600" y="3124200"/>
            <a:ext cx="1143000" cy="3810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r>
              <a:rPr lang="en-US" sz="1600" b="1" noProof="1">
                <a:latin typeface="Courier New" charset="0"/>
                <a:ea typeface="ＭＳ Ｐゴシック" charset="0"/>
              </a:rPr>
              <a:t>SINHVIEN</a:t>
            </a:r>
          </a:p>
        </p:txBody>
      </p:sp>
      <p:sp>
        <p:nvSpPr>
          <p:cNvPr id="124945" name="Rectangle 17"/>
          <p:cNvSpPr>
            <a:spLocks noChangeArrowheads="1"/>
          </p:cNvSpPr>
          <p:nvPr/>
        </p:nvSpPr>
        <p:spPr bwMode="auto">
          <a:xfrm>
            <a:off x="7467600" y="2286000"/>
            <a:ext cx="1177925" cy="7620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r>
              <a:rPr lang="en-US" sz="1600" noProof="1">
                <a:solidFill>
                  <a:srgbClr val="CC3300"/>
                </a:solidFill>
                <a:latin typeface="Courier New" charset="0"/>
                <a:ea typeface="ＭＳ Ｐゴシック" charset="0"/>
              </a:rPr>
              <a:t>nhapTT()</a:t>
            </a:r>
          </a:p>
          <a:p>
            <a:pPr>
              <a:defRPr/>
            </a:pPr>
            <a:r>
              <a:rPr lang="en-US" sz="1600" noProof="1">
                <a:solidFill>
                  <a:srgbClr val="CC3300"/>
                </a:solidFill>
                <a:latin typeface="Courier New" charset="0"/>
                <a:ea typeface="ＭＳ Ｐゴシック" charset="0"/>
              </a:rPr>
              <a:t>hienthi()</a:t>
            </a:r>
          </a:p>
          <a:p>
            <a:pPr>
              <a:defRPr/>
            </a:pPr>
            <a:r>
              <a:rPr lang="en-US" sz="1600" noProof="1">
                <a:solidFill>
                  <a:srgbClr val="CC3300"/>
                </a:solidFill>
                <a:latin typeface="Courier New" charset="0"/>
                <a:ea typeface="ＭＳ Ｐゴシック" charset="0"/>
              </a:rPr>
              <a:t>luu()</a:t>
            </a:r>
          </a:p>
        </p:txBody>
      </p:sp>
      <p:pic>
        <p:nvPicPr>
          <p:cNvPr id="31756" name="Picture 18" descr="0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8975" y="4524375"/>
            <a:ext cx="2762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7" name="Picture 19" descr="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4988" y="4524375"/>
            <a:ext cx="2778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48" name="Rectangle 20"/>
          <p:cNvSpPr>
            <a:spLocks noChangeArrowheads="1"/>
          </p:cNvSpPr>
          <p:nvPr/>
        </p:nvSpPr>
        <p:spPr bwMode="auto">
          <a:xfrm>
            <a:off x="6705600" y="4371975"/>
            <a:ext cx="914400" cy="990600"/>
          </a:xfrm>
          <a:prstGeom prst="rect">
            <a:avLst/>
          </a:prstGeom>
          <a:solidFill>
            <a:schemeClr val="folHlink">
              <a:alpha val="30000"/>
            </a:schemeClr>
          </a:solidFill>
          <a:ln w="9525">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noProof="1">
              <a:latin typeface="Arial" charset="0"/>
              <a:ea typeface="ＭＳ Ｐゴシック" charset="0"/>
            </a:endParaRPr>
          </a:p>
        </p:txBody>
      </p:sp>
      <p:sp>
        <p:nvSpPr>
          <p:cNvPr id="124950" name="Rectangle 22"/>
          <p:cNvSpPr>
            <a:spLocks noChangeArrowheads="1"/>
          </p:cNvSpPr>
          <p:nvPr/>
        </p:nvSpPr>
        <p:spPr bwMode="auto">
          <a:xfrm>
            <a:off x="6172200" y="2286000"/>
            <a:ext cx="914400" cy="7620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r">
              <a:defRPr/>
            </a:pPr>
            <a:r>
              <a:rPr lang="en-US" sz="1600" noProof="1">
                <a:solidFill>
                  <a:srgbClr val="CC3300"/>
                </a:solidFill>
                <a:latin typeface="Courier New" charset="0"/>
                <a:ea typeface="ＭＳ Ｐゴシック" charset="0"/>
              </a:rPr>
              <a:t>mssv</a:t>
            </a:r>
          </a:p>
          <a:p>
            <a:pPr algn="r">
              <a:defRPr/>
            </a:pPr>
            <a:r>
              <a:rPr lang="en-US" sz="1600" noProof="1">
                <a:solidFill>
                  <a:srgbClr val="CC3300"/>
                </a:solidFill>
                <a:latin typeface="Courier New" charset="0"/>
                <a:ea typeface="ＭＳ Ｐゴシック" charset="0"/>
              </a:rPr>
              <a:t>hoten</a:t>
            </a:r>
          </a:p>
          <a:p>
            <a:pPr algn="r">
              <a:defRPr/>
            </a:pPr>
            <a:r>
              <a:rPr lang="en-US" sz="1600" noProof="1">
                <a:solidFill>
                  <a:srgbClr val="CC3300"/>
                </a:solidFill>
                <a:latin typeface="Courier New" charset="0"/>
                <a:ea typeface="ＭＳ Ｐゴシック" charset="0"/>
              </a:rPr>
              <a:t>diemTB</a:t>
            </a:r>
          </a:p>
        </p:txBody>
      </p:sp>
      <p:sp>
        <p:nvSpPr>
          <p:cNvPr id="124951" name="Rectangle 23"/>
          <p:cNvSpPr>
            <a:spLocks noChangeArrowheads="1"/>
          </p:cNvSpPr>
          <p:nvPr/>
        </p:nvSpPr>
        <p:spPr bwMode="auto">
          <a:xfrm>
            <a:off x="6629400" y="5334000"/>
            <a:ext cx="1143000" cy="3810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a:defRPr/>
            </a:pPr>
            <a:r>
              <a:rPr lang="en-US" sz="1600" b="1" noProof="1">
                <a:latin typeface="Courier New" charset="0"/>
                <a:ea typeface="ＭＳ Ｐゴシック" charset="0"/>
              </a:rPr>
              <a:t>LOP(DSSV)</a:t>
            </a:r>
          </a:p>
        </p:txBody>
      </p:sp>
      <p:sp>
        <p:nvSpPr>
          <p:cNvPr id="124952" name="Rectangle 24"/>
          <p:cNvSpPr>
            <a:spLocks noChangeArrowheads="1"/>
          </p:cNvSpPr>
          <p:nvPr/>
        </p:nvSpPr>
        <p:spPr bwMode="auto">
          <a:xfrm>
            <a:off x="7661275" y="4295775"/>
            <a:ext cx="1406525" cy="10668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r>
              <a:rPr lang="en-US" sz="1600" noProof="1">
                <a:solidFill>
                  <a:srgbClr val="CC3300"/>
                </a:solidFill>
                <a:latin typeface="Courier New" charset="0"/>
                <a:ea typeface="ＭＳ Ｐゴシック" charset="0"/>
              </a:rPr>
              <a:t>nhapDS()</a:t>
            </a:r>
          </a:p>
          <a:p>
            <a:pPr>
              <a:defRPr/>
            </a:pPr>
            <a:r>
              <a:rPr lang="en-US" sz="1600" noProof="1">
                <a:solidFill>
                  <a:srgbClr val="CC3300"/>
                </a:solidFill>
                <a:latin typeface="Courier New" charset="0"/>
                <a:ea typeface="ＭＳ Ｐゴシック" charset="0"/>
              </a:rPr>
              <a:t>hienthiDS()</a:t>
            </a:r>
          </a:p>
          <a:p>
            <a:pPr>
              <a:defRPr/>
            </a:pPr>
            <a:r>
              <a:rPr lang="en-US" sz="1600" noProof="1">
                <a:solidFill>
                  <a:srgbClr val="CC3300"/>
                </a:solidFill>
                <a:latin typeface="Courier New" charset="0"/>
                <a:ea typeface="ＭＳ Ｐゴシック" charset="0"/>
              </a:rPr>
              <a:t>luuDS()</a:t>
            </a:r>
          </a:p>
          <a:p>
            <a:pPr>
              <a:defRPr/>
            </a:pPr>
            <a:r>
              <a:rPr lang="en-US" sz="1600" noProof="1">
                <a:solidFill>
                  <a:srgbClr val="CC3300"/>
                </a:solidFill>
                <a:latin typeface="Courier New" charset="0"/>
                <a:ea typeface="ＭＳ Ｐゴシック" charset="0"/>
              </a:rPr>
              <a:t>sapxep()</a:t>
            </a:r>
          </a:p>
        </p:txBody>
      </p:sp>
      <p:pic>
        <p:nvPicPr>
          <p:cNvPr id="31762" name="Picture 25" descr="0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438400"/>
            <a:ext cx="2762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3" name="Picture 26" descr="0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0775" y="2514600"/>
            <a:ext cx="2762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4" name="Picture 27" descr="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6788" y="2514600"/>
            <a:ext cx="2778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56" name="Rectangle 28"/>
          <p:cNvSpPr>
            <a:spLocks noChangeArrowheads="1"/>
          </p:cNvSpPr>
          <p:nvPr/>
        </p:nvSpPr>
        <p:spPr bwMode="auto">
          <a:xfrm>
            <a:off x="2057400" y="2362200"/>
            <a:ext cx="914400" cy="990600"/>
          </a:xfrm>
          <a:prstGeom prst="rect">
            <a:avLst/>
          </a:prstGeom>
          <a:solidFill>
            <a:schemeClr val="folHlink">
              <a:alpha val="30000"/>
            </a:schemeClr>
          </a:solidFill>
          <a:ln w="9525">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noProof="1">
              <a:latin typeface="Arial" charset="0"/>
              <a:ea typeface="ＭＳ Ｐゴシック" charset="0"/>
            </a:endParaRPr>
          </a:p>
        </p:txBody>
      </p:sp>
      <p:pic>
        <p:nvPicPr>
          <p:cNvPr id="31766" name="Picture 29" descr="0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438400"/>
            <a:ext cx="2762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7" name="Picture 30" descr="0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6775" y="2514600"/>
            <a:ext cx="2762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8" name="Picture 31" descr="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2788" y="2514600"/>
            <a:ext cx="2778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60" name="Rectangle 32"/>
          <p:cNvSpPr>
            <a:spLocks noChangeArrowheads="1"/>
          </p:cNvSpPr>
          <p:nvPr/>
        </p:nvSpPr>
        <p:spPr bwMode="auto">
          <a:xfrm>
            <a:off x="4419600" y="2362200"/>
            <a:ext cx="914400" cy="990600"/>
          </a:xfrm>
          <a:prstGeom prst="rect">
            <a:avLst/>
          </a:prstGeom>
          <a:solidFill>
            <a:schemeClr val="folHlink">
              <a:alpha val="30000"/>
            </a:schemeClr>
          </a:solidFill>
          <a:ln w="9525">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noProof="1">
              <a:latin typeface="Arial" charset="0"/>
              <a:ea typeface="ＭＳ Ｐゴシック" charset="0"/>
            </a:endParaRPr>
          </a:p>
        </p:txBody>
      </p:sp>
      <p:grpSp>
        <p:nvGrpSpPr>
          <p:cNvPr id="31770" name="Group 47"/>
          <p:cNvGrpSpPr>
            <a:grpSpLocks/>
          </p:cNvGrpSpPr>
          <p:nvPr/>
        </p:nvGrpSpPr>
        <p:grpSpPr bwMode="auto">
          <a:xfrm>
            <a:off x="3455988" y="3810000"/>
            <a:ext cx="554037" cy="838200"/>
            <a:chOff x="2177" y="2544"/>
            <a:chExt cx="349" cy="528"/>
          </a:xfrm>
        </p:grpSpPr>
        <p:pic>
          <p:nvPicPr>
            <p:cNvPr id="31784" name="Picture 33" descr="0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 y="2544"/>
              <a:ext cx="1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85" name="Picture 34" descr="0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4" y="2592"/>
              <a:ext cx="1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86" name="Picture 35" descr="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 y="2592"/>
              <a:ext cx="175"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4964" name="Rectangle 36"/>
          <p:cNvSpPr>
            <a:spLocks noChangeArrowheads="1"/>
          </p:cNvSpPr>
          <p:nvPr/>
        </p:nvSpPr>
        <p:spPr bwMode="auto">
          <a:xfrm>
            <a:off x="3276600" y="3733800"/>
            <a:ext cx="914400" cy="990600"/>
          </a:xfrm>
          <a:prstGeom prst="rect">
            <a:avLst/>
          </a:prstGeom>
          <a:solidFill>
            <a:schemeClr val="folHlink">
              <a:alpha val="30000"/>
            </a:schemeClr>
          </a:solidFill>
          <a:ln w="9525">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noProof="1">
              <a:latin typeface="Arial" charset="0"/>
              <a:ea typeface="ＭＳ Ｐゴシック" charset="0"/>
            </a:endParaRPr>
          </a:p>
        </p:txBody>
      </p:sp>
      <p:sp>
        <p:nvSpPr>
          <p:cNvPr id="124965" name="Line 37"/>
          <p:cNvSpPr>
            <a:spLocks noChangeShapeType="1"/>
          </p:cNvSpPr>
          <p:nvPr/>
        </p:nvSpPr>
        <p:spPr bwMode="auto">
          <a:xfrm flipV="1">
            <a:off x="4191000" y="3352800"/>
            <a:ext cx="838200" cy="1143000"/>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noProof="1">
              <a:latin typeface="Arial" charset="0"/>
              <a:ea typeface="ＭＳ Ｐゴシック" charset="0"/>
            </a:endParaRPr>
          </a:p>
        </p:txBody>
      </p:sp>
      <p:sp>
        <p:nvSpPr>
          <p:cNvPr id="124966" name="Line 38"/>
          <p:cNvSpPr>
            <a:spLocks noChangeShapeType="1"/>
          </p:cNvSpPr>
          <p:nvPr/>
        </p:nvSpPr>
        <p:spPr bwMode="auto">
          <a:xfrm flipH="1" flipV="1">
            <a:off x="2362200" y="3352800"/>
            <a:ext cx="914400" cy="1143000"/>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noProof="1">
              <a:latin typeface="Arial" charset="0"/>
              <a:ea typeface="ＭＳ Ｐゴシック" charset="0"/>
            </a:endParaRPr>
          </a:p>
        </p:txBody>
      </p:sp>
      <p:sp>
        <p:nvSpPr>
          <p:cNvPr id="124967" name="Line 39"/>
          <p:cNvSpPr>
            <a:spLocks noChangeShapeType="1"/>
          </p:cNvSpPr>
          <p:nvPr/>
        </p:nvSpPr>
        <p:spPr bwMode="auto">
          <a:xfrm flipH="1" flipV="1">
            <a:off x="2971800" y="2819400"/>
            <a:ext cx="1447800" cy="0"/>
          </a:xfrm>
          <a:prstGeom prst="line">
            <a:avLst/>
          </a:prstGeom>
          <a:noFill/>
          <a:ln w="952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noProof="1">
              <a:latin typeface="Arial" charset="0"/>
              <a:ea typeface="ＭＳ Ｐゴシック" charset="0"/>
            </a:endParaRPr>
          </a:p>
        </p:txBody>
      </p:sp>
      <p:pic>
        <p:nvPicPr>
          <p:cNvPr id="124968"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5391150"/>
            <a:ext cx="762000" cy="781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24969" name="Line 41"/>
          <p:cNvSpPr>
            <a:spLocks noChangeShapeType="1"/>
          </p:cNvSpPr>
          <p:nvPr/>
        </p:nvSpPr>
        <p:spPr bwMode="auto">
          <a:xfrm flipH="1" flipV="1">
            <a:off x="3733800" y="4724400"/>
            <a:ext cx="0" cy="609600"/>
          </a:xfrm>
          <a:prstGeom prst="line">
            <a:avLst/>
          </a:prstGeom>
          <a:noFill/>
          <a:ln w="9525">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noProof="1">
              <a:latin typeface="Arial" charset="0"/>
              <a:ea typeface="ＭＳ Ｐゴシック" charset="0"/>
            </a:endParaRPr>
          </a:p>
        </p:txBody>
      </p:sp>
      <p:sp>
        <p:nvSpPr>
          <p:cNvPr id="124970" name="Freeform 42"/>
          <p:cNvSpPr>
            <a:spLocks/>
          </p:cNvSpPr>
          <p:nvPr/>
        </p:nvSpPr>
        <p:spPr bwMode="auto">
          <a:xfrm flipH="1">
            <a:off x="2195513" y="3352800"/>
            <a:ext cx="1143000" cy="2438400"/>
          </a:xfrm>
          <a:custGeom>
            <a:avLst/>
            <a:gdLst>
              <a:gd name="T0" fmla="*/ 0 w 720"/>
              <a:gd name="T1" fmla="*/ 2438400 h 1536"/>
              <a:gd name="T2" fmla="*/ 762000 w 720"/>
              <a:gd name="T3" fmla="*/ 1447800 h 1536"/>
              <a:gd name="T4" fmla="*/ 1143000 w 720"/>
              <a:gd name="T5" fmla="*/ 0 h 1536"/>
              <a:gd name="T6" fmla="*/ 0 60000 65536"/>
              <a:gd name="T7" fmla="*/ 0 60000 65536"/>
              <a:gd name="T8" fmla="*/ 0 60000 65536"/>
            </a:gdLst>
            <a:ahLst/>
            <a:cxnLst>
              <a:cxn ang="T6">
                <a:pos x="T0" y="T1"/>
              </a:cxn>
              <a:cxn ang="T7">
                <a:pos x="T2" y="T3"/>
              </a:cxn>
              <a:cxn ang="T8">
                <a:pos x="T4" y="T5"/>
              </a:cxn>
            </a:cxnLst>
            <a:rect l="0" t="0" r="r" b="b"/>
            <a:pathLst>
              <a:path w="720" h="1536">
                <a:moveTo>
                  <a:pt x="0" y="1536"/>
                </a:moveTo>
                <a:cubicBezTo>
                  <a:pt x="180" y="1352"/>
                  <a:pt x="360" y="1168"/>
                  <a:pt x="480" y="912"/>
                </a:cubicBezTo>
                <a:cubicBezTo>
                  <a:pt x="600" y="656"/>
                  <a:pt x="660" y="328"/>
                  <a:pt x="720" y="0"/>
                </a:cubicBezTo>
              </a:path>
            </a:pathLst>
          </a:custGeom>
          <a:noFill/>
          <a:ln w="9525" cap="flat">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en-US"/>
          </a:p>
        </p:txBody>
      </p:sp>
      <p:sp>
        <p:nvSpPr>
          <p:cNvPr id="124971" name="Freeform 43"/>
          <p:cNvSpPr>
            <a:spLocks/>
          </p:cNvSpPr>
          <p:nvPr/>
        </p:nvSpPr>
        <p:spPr bwMode="auto">
          <a:xfrm>
            <a:off x="4114800" y="3352800"/>
            <a:ext cx="1143000" cy="2438400"/>
          </a:xfrm>
          <a:custGeom>
            <a:avLst/>
            <a:gdLst>
              <a:gd name="T0" fmla="*/ 0 w 720"/>
              <a:gd name="T1" fmla="*/ 2438400 h 1536"/>
              <a:gd name="T2" fmla="*/ 762000 w 720"/>
              <a:gd name="T3" fmla="*/ 1447800 h 1536"/>
              <a:gd name="T4" fmla="*/ 1143000 w 720"/>
              <a:gd name="T5" fmla="*/ 0 h 1536"/>
              <a:gd name="T6" fmla="*/ 0 60000 65536"/>
              <a:gd name="T7" fmla="*/ 0 60000 65536"/>
              <a:gd name="T8" fmla="*/ 0 60000 65536"/>
            </a:gdLst>
            <a:ahLst/>
            <a:cxnLst>
              <a:cxn ang="T6">
                <a:pos x="T0" y="T1"/>
              </a:cxn>
              <a:cxn ang="T7">
                <a:pos x="T2" y="T3"/>
              </a:cxn>
              <a:cxn ang="T8">
                <a:pos x="T4" y="T5"/>
              </a:cxn>
            </a:cxnLst>
            <a:rect l="0" t="0" r="r" b="b"/>
            <a:pathLst>
              <a:path w="720" h="1536">
                <a:moveTo>
                  <a:pt x="0" y="1536"/>
                </a:moveTo>
                <a:cubicBezTo>
                  <a:pt x="180" y="1352"/>
                  <a:pt x="360" y="1168"/>
                  <a:pt x="480" y="912"/>
                </a:cubicBezTo>
                <a:cubicBezTo>
                  <a:pt x="600" y="656"/>
                  <a:pt x="660" y="328"/>
                  <a:pt x="720" y="0"/>
                </a:cubicBezTo>
              </a:path>
            </a:pathLst>
          </a:custGeom>
          <a:noFill/>
          <a:ln w="9525" cap="flat">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en-US"/>
          </a:p>
        </p:txBody>
      </p:sp>
      <p:sp>
        <p:nvSpPr>
          <p:cNvPr id="124972" name="Rectangle 44"/>
          <p:cNvSpPr>
            <a:spLocks noChangeArrowheads="1"/>
          </p:cNvSpPr>
          <p:nvPr/>
        </p:nvSpPr>
        <p:spPr bwMode="auto">
          <a:xfrm>
            <a:off x="4495800" y="4343400"/>
            <a:ext cx="1143000" cy="3810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a:defRPr/>
            </a:pPr>
            <a:r>
              <a:rPr lang="en-US" sz="1600" b="1" noProof="1">
                <a:solidFill>
                  <a:schemeClr val="bg1"/>
                </a:solidFill>
                <a:latin typeface="Courier New" charset="0"/>
                <a:ea typeface="ＭＳ Ｐゴシック" charset="0"/>
              </a:rPr>
              <a:t>nhapDS()</a:t>
            </a:r>
          </a:p>
        </p:txBody>
      </p:sp>
      <p:sp>
        <p:nvSpPr>
          <p:cNvPr id="124973" name="Rectangle 45"/>
          <p:cNvSpPr>
            <a:spLocks noChangeArrowheads="1"/>
          </p:cNvSpPr>
          <p:nvPr/>
        </p:nvSpPr>
        <p:spPr bwMode="auto">
          <a:xfrm>
            <a:off x="1981200" y="4343400"/>
            <a:ext cx="1143000" cy="3810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a:defRPr/>
            </a:pPr>
            <a:r>
              <a:rPr lang="en-US" sz="1600" b="1" noProof="1">
                <a:solidFill>
                  <a:schemeClr val="bg1"/>
                </a:solidFill>
                <a:latin typeface="Courier New" charset="0"/>
                <a:ea typeface="ＭＳ Ｐゴシック" charset="0"/>
              </a:rPr>
              <a:t>sapxep()</a:t>
            </a:r>
          </a:p>
        </p:txBody>
      </p:sp>
      <p:sp>
        <p:nvSpPr>
          <p:cNvPr id="124974" name="Rectangle 46"/>
          <p:cNvSpPr>
            <a:spLocks noChangeArrowheads="1"/>
          </p:cNvSpPr>
          <p:nvPr/>
        </p:nvSpPr>
        <p:spPr bwMode="auto">
          <a:xfrm>
            <a:off x="5791200" y="4343400"/>
            <a:ext cx="914400" cy="7620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r">
              <a:defRPr/>
            </a:pPr>
            <a:r>
              <a:rPr lang="en-US" sz="1600" noProof="1">
                <a:solidFill>
                  <a:srgbClr val="CC3300"/>
                </a:solidFill>
                <a:latin typeface="Courier New" charset="0"/>
                <a:ea typeface="ＭＳ Ｐゴシック" charset="0"/>
              </a:rPr>
              <a:t>malop</a:t>
            </a:r>
          </a:p>
          <a:p>
            <a:pPr algn="r">
              <a:defRPr/>
            </a:pPr>
            <a:r>
              <a:rPr lang="en-US" sz="1600" noProof="1">
                <a:solidFill>
                  <a:srgbClr val="CC3300"/>
                </a:solidFill>
                <a:latin typeface="Courier New" charset="0"/>
                <a:ea typeface="ＭＳ Ｐゴシック" charset="0"/>
              </a:rPr>
              <a:t>siso</a:t>
            </a:r>
          </a:p>
        </p:txBody>
      </p:sp>
      <p:sp>
        <p:nvSpPr>
          <p:cNvPr id="124976" name="Rectangle 48"/>
          <p:cNvSpPr>
            <a:spLocks noChangeArrowheads="1"/>
          </p:cNvSpPr>
          <p:nvPr/>
        </p:nvSpPr>
        <p:spPr bwMode="auto">
          <a:xfrm>
            <a:off x="3200400" y="4876800"/>
            <a:ext cx="1143000" cy="3810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a:defRPr/>
            </a:pPr>
            <a:r>
              <a:rPr lang="en-US" sz="1600" b="1" noProof="1">
                <a:solidFill>
                  <a:schemeClr val="bg1"/>
                </a:solidFill>
                <a:latin typeface="Courier New" charset="0"/>
                <a:ea typeface="ＭＳ Ｐゴシック" charset="0"/>
              </a:rPr>
              <a:t>luuDS()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vi-VN" altLang="vi-VN" noProof="1" smtClean="0"/>
              <a:t>Lập trình cổ điển vs. OOP</a:t>
            </a:r>
          </a:p>
        </p:txBody>
      </p:sp>
      <p:sp>
        <p:nvSpPr>
          <p:cNvPr id="7"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Phương pháp Lập trình Hướng đối tượng</a:t>
            </a:r>
          </a:p>
        </p:txBody>
      </p:sp>
      <p:pic>
        <p:nvPicPr>
          <p:cNvPr id="133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22400"/>
            <a:ext cx="3810000" cy="2114550"/>
          </a:xfrm>
          <a:prstGeom prst="rect">
            <a:avLst/>
          </a:prstGeom>
          <a:noFill/>
          <a:ln w="3175">
            <a:solidFill>
              <a:schemeClr val="tx1"/>
            </a:solidFill>
            <a:prstDash val="dash"/>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33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219200"/>
            <a:ext cx="3962400" cy="2384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33126" name="Picture 6"/>
          <p:cNvPicPr>
            <a:picLocks noChangeAspect="1" noChangeArrowheads="1"/>
          </p:cNvPicPr>
          <p:nvPr/>
        </p:nvPicPr>
        <p:blipFill>
          <a:blip r:embed="rId4">
            <a:lum bright="-6000"/>
            <a:extLst>
              <a:ext uri="{28A0092B-C50C-407E-A947-70E740481C1C}">
                <a14:useLocalDpi xmlns:a14="http://schemas.microsoft.com/office/drawing/2010/main" val="0"/>
              </a:ext>
            </a:extLst>
          </a:blip>
          <a:srcRect/>
          <a:stretch>
            <a:fillRect/>
          </a:stretch>
        </p:blipFill>
        <p:spPr bwMode="auto">
          <a:xfrm>
            <a:off x="762000" y="3733800"/>
            <a:ext cx="3810000" cy="2514600"/>
          </a:xfrm>
          <a:prstGeom prst="rect">
            <a:avLst/>
          </a:prstGeom>
          <a:noFill/>
          <a:ln w="3175">
            <a:solidFill>
              <a:schemeClr val="tx1"/>
            </a:solidFill>
            <a:prstDash val="dash"/>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33127" name="Picture 7"/>
          <p:cNvPicPr>
            <a:picLocks noChangeAspect="1" noChangeArrowheads="1"/>
          </p:cNvPicPr>
          <p:nvPr/>
        </p:nvPicPr>
        <p:blipFill>
          <a:blip r:embed="rId5">
            <a:lum bright="-6000"/>
            <a:extLst>
              <a:ext uri="{28A0092B-C50C-407E-A947-70E740481C1C}">
                <a14:useLocalDpi xmlns:a14="http://schemas.microsoft.com/office/drawing/2010/main" val="0"/>
              </a:ext>
            </a:extLst>
          </a:blip>
          <a:srcRect/>
          <a:stretch>
            <a:fillRect/>
          </a:stretch>
        </p:blipFill>
        <p:spPr bwMode="auto">
          <a:xfrm>
            <a:off x="4953000" y="3733800"/>
            <a:ext cx="3810000" cy="2514600"/>
          </a:xfrm>
          <a:prstGeom prst="rect">
            <a:avLst/>
          </a:prstGeom>
          <a:noFill/>
          <a:ln w="3175">
            <a:solidFill>
              <a:schemeClr val="tx1"/>
            </a:solidFill>
            <a:prstDash val="dash"/>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vi-VN" altLang="vi-VN" noProof="1" smtClean="0"/>
              <a:t>Tại sao phải OOP?</a:t>
            </a:r>
          </a:p>
        </p:txBody>
      </p:sp>
      <p:sp>
        <p:nvSpPr>
          <p:cNvPr id="125955" name="Rectangle 3"/>
          <p:cNvSpPr>
            <a:spLocks noGrp="1" noChangeArrowheads="1"/>
          </p:cNvSpPr>
          <p:nvPr>
            <p:ph idx="1"/>
          </p:nvPr>
        </p:nvSpPr>
        <p:spPr/>
        <p:txBody>
          <a:bodyPr/>
          <a:lstStyle/>
          <a:p>
            <a:pPr eaLnBrk="1" hangingPunct="1"/>
            <a:r>
              <a:rPr lang="vi-VN" altLang="vi-VN" noProof="1" smtClean="0"/>
              <a:t>Liên kết chặt chẽ giữa dữ liệu và thao tác (hàm) của một đối tượng.</a:t>
            </a:r>
          </a:p>
          <a:p>
            <a:pPr eaLnBrk="1" hangingPunct="1">
              <a:buFont typeface="Wingdings" panose="05000000000000000000" pitchFamily="2" charset="2"/>
              <a:buNone/>
            </a:pPr>
            <a:r>
              <a:rPr lang="vi-VN" altLang="vi-VN" noProof="1" smtClean="0"/>
              <a:t>	</a:t>
            </a:r>
            <a:r>
              <a:rPr lang="vi-VN" altLang="vi-VN" noProof="1" smtClean="0">
                <a:sym typeface="Wingdings" panose="05000000000000000000" pitchFamily="2" charset="2"/>
              </a:rPr>
              <a:t>⇒ </a:t>
            </a:r>
            <a:r>
              <a:rPr lang="vi-VN" altLang="vi-VN" sz="2400" noProof="1" smtClean="0">
                <a:sym typeface="Wingdings" panose="05000000000000000000" pitchFamily="2" charset="2"/>
              </a:rPr>
              <a:t>Cho phép ta </a:t>
            </a:r>
            <a:r>
              <a:rPr lang="vi-VN" altLang="vi-VN" sz="2400" noProof="1" smtClean="0">
                <a:solidFill>
                  <a:srgbClr val="00B050"/>
                </a:solidFill>
                <a:sym typeface="Wingdings" panose="05000000000000000000" pitchFamily="2" charset="2"/>
              </a:rPr>
              <a:t>tập trung vào bản chất của vấn đề </a:t>
            </a:r>
            <a:r>
              <a:rPr lang="vi-VN" altLang="vi-VN" sz="2400" noProof="1" smtClean="0">
                <a:sym typeface="Wingdings" panose="05000000000000000000" pitchFamily="2" charset="2"/>
              </a:rPr>
              <a:t>hơn là các chi tiết bên trong vấn đề.</a:t>
            </a:r>
          </a:p>
          <a:p>
            <a:pPr eaLnBrk="1" hangingPunct="1"/>
            <a:r>
              <a:rPr lang="vi-VN" altLang="vi-VN" noProof="1" smtClean="0"/>
              <a:t>Các dữ liệu và hàm được </a:t>
            </a:r>
            <a:r>
              <a:rPr lang="vi-VN" altLang="en-US" noProof="1" smtClean="0"/>
              <a:t>“</a:t>
            </a:r>
            <a:r>
              <a:rPr lang="vi-VN" altLang="ja-JP" noProof="1" smtClean="0"/>
              <a:t>bao gói</a:t>
            </a:r>
            <a:r>
              <a:rPr lang="vi-VN" altLang="en-US" noProof="1" smtClean="0"/>
              <a:t>”</a:t>
            </a:r>
            <a:r>
              <a:rPr lang="vi-VN" altLang="ja-JP" noProof="1" smtClean="0"/>
              <a:t> trong một đối tượng </a:t>
            </a:r>
            <a:br>
              <a:rPr lang="vi-VN" altLang="ja-JP" noProof="1" smtClean="0"/>
            </a:br>
            <a:r>
              <a:rPr lang="vi-VN" altLang="ja-JP" sz="2400" noProof="1" smtClean="0">
                <a:sym typeface="Wingdings" panose="05000000000000000000" pitchFamily="2" charset="2"/>
              </a:rPr>
              <a:t>⇒ Có thể </a:t>
            </a:r>
            <a:r>
              <a:rPr lang="vi-VN" altLang="ja-JP" sz="2400" noProof="1" smtClean="0">
                <a:solidFill>
                  <a:srgbClr val="00B050"/>
                </a:solidFill>
                <a:sym typeface="Wingdings" panose="05000000000000000000" pitchFamily="2" charset="2"/>
              </a:rPr>
              <a:t>che dấu được những dữ liệu cần thiết</a:t>
            </a:r>
            <a:r>
              <a:rPr lang="vi-VN" altLang="ja-JP" sz="2400" noProof="1" smtClean="0">
                <a:sym typeface="Wingdings" panose="05000000000000000000" pitchFamily="2" charset="2"/>
              </a:rPr>
              <a:t>, hoặc chỉ cho phép truy xuất thông qua các hàm.</a:t>
            </a:r>
            <a:endParaRPr lang="vi-VN" altLang="vi-VN" sz="2400" noProof="1" smtClean="0"/>
          </a:p>
        </p:txBody>
      </p:sp>
      <p:sp>
        <p:nvSpPr>
          <p:cNvPr id="12"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Phương pháp Lập trình Hướng đối tượng</a:t>
            </a:r>
          </a:p>
        </p:txBody>
      </p:sp>
      <p:sp>
        <p:nvSpPr>
          <p:cNvPr id="125956" name="Rectangle 4"/>
          <p:cNvSpPr>
            <a:spLocks noChangeArrowheads="1"/>
          </p:cNvSpPr>
          <p:nvPr/>
        </p:nvSpPr>
        <p:spPr bwMode="auto">
          <a:xfrm>
            <a:off x="3995738" y="4953000"/>
            <a:ext cx="1371600" cy="1219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a:defRPr/>
            </a:pPr>
            <a:r>
              <a:rPr lang="en-US" b="1" noProof="1">
                <a:solidFill>
                  <a:schemeClr val="bg1"/>
                </a:solidFill>
                <a:latin typeface="Arial" charset="0"/>
                <a:ea typeface="ＭＳ Ｐゴシック" charset="0"/>
              </a:rPr>
              <a:t>STACK</a:t>
            </a:r>
          </a:p>
        </p:txBody>
      </p:sp>
      <p:sp>
        <p:nvSpPr>
          <p:cNvPr id="125957" name="Rectangle 5"/>
          <p:cNvSpPr>
            <a:spLocks noChangeArrowheads="1"/>
          </p:cNvSpPr>
          <p:nvPr/>
        </p:nvSpPr>
        <p:spPr bwMode="auto">
          <a:xfrm>
            <a:off x="4071938" y="5486400"/>
            <a:ext cx="1219200" cy="609600"/>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r>
              <a:rPr lang="en-US" noProof="1">
                <a:latin typeface="Arial" charset="0"/>
                <a:ea typeface="ＭＳ Ｐゴシック" charset="0"/>
              </a:rPr>
              <a:t>int a[100];</a:t>
            </a:r>
          </a:p>
          <a:p>
            <a:pPr>
              <a:defRPr/>
            </a:pPr>
            <a:r>
              <a:rPr lang="en-US" noProof="1">
                <a:latin typeface="Arial" charset="0"/>
                <a:ea typeface="ＭＳ Ｐゴシック" charset="0"/>
              </a:rPr>
              <a:t>int *a;</a:t>
            </a:r>
          </a:p>
        </p:txBody>
      </p:sp>
      <p:sp>
        <p:nvSpPr>
          <p:cNvPr id="125958" name="Rectangle 6"/>
          <p:cNvSpPr>
            <a:spLocks noChangeArrowheads="1"/>
          </p:cNvSpPr>
          <p:nvPr/>
        </p:nvSpPr>
        <p:spPr bwMode="auto">
          <a:xfrm>
            <a:off x="5367338" y="4953000"/>
            <a:ext cx="304800" cy="1219200"/>
          </a:xfrm>
          <a:prstGeom prst="rect">
            <a:avLst/>
          </a:prstGeom>
          <a:solidFill>
            <a:schemeClr val="folHlink"/>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b="1" noProof="1">
                <a:latin typeface="Courier New" charset="0"/>
                <a:ea typeface="ＭＳ Ｐゴシック" charset="0"/>
              </a:rPr>
              <a:t>P</a:t>
            </a:r>
            <a:br>
              <a:rPr lang="en-US" b="1" noProof="1">
                <a:latin typeface="Courier New" charset="0"/>
                <a:ea typeface="ＭＳ Ｐゴシック" charset="0"/>
              </a:rPr>
            </a:br>
            <a:r>
              <a:rPr lang="en-US" b="1" noProof="1">
                <a:latin typeface="Courier New" charset="0"/>
                <a:ea typeface="ＭＳ Ｐゴシック" charset="0"/>
              </a:rPr>
              <a:t>U</a:t>
            </a:r>
            <a:br>
              <a:rPr lang="en-US" b="1" noProof="1">
                <a:latin typeface="Courier New" charset="0"/>
                <a:ea typeface="ＭＳ Ｐゴシック" charset="0"/>
              </a:rPr>
            </a:br>
            <a:r>
              <a:rPr lang="en-US" b="1" noProof="1">
                <a:latin typeface="Courier New" charset="0"/>
                <a:ea typeface="ＭＳ Ｐゴシック" charset="0"/>
              </a:rPr>
              <a:t>S</a:t>
            </a:r>
            <a:br>
              <a:rPr lang="en-US" b="1" noProof="1">
                <a:latin typeface="Courier New" charset="0"/>
                <a:ea typeface="ＭＳ Ｐゴシック" charset="0"/>
              </a:rPr>
            </a:br>
            <a:r>
              <a:rPr lang="en-US" b="1" noProof="1">
                <a:latin typeface="Courier New" charset="0"/>
                <a:ea typeface="ＭＳ Ｐゴシック" charset="0"/>
              </a:rPr>
              <a:t>H</a:t>
            </a:r>
          </a:p>
        </p:txBody>
      </p:sp>
      <p:sp>
        <p:nvSpPr>
          <p:cNvPr id="125959" name="Rectangle 7"/>
          <p:cNvSpPr>
            <a:spLocks noChangeArrowheads="1"/>
          </p:cNvSpPr>
          <p:nvPr/>
        </p:nvSpPr>
        <p:spPr bwMode="auto">
          <a:xfrm>
            <a:off x="3690938" y="4953000"/>
            <a:ext cx="304800" cy="1219200"/>
          </a:xfrm>
          <a:prstGeom prst="rect">
            <a:avLst/>
          </a:prstGeom>
          <a:solidFill>
            <a:schemeClr val="folHlink"/>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b="1" noProof="1">
                <a:latin typeface="Courier New" charset="0"/>
                <a:ea typeface="ＭＳ Ｐゴシック" charset="0"/>
              </a:rPr>
              <a:t>P</a:t>
            </a:r>
            <a:br>
              <a:rPr lang="en-US" b="1" noProof="1">
                <a:latin typeface="Courier New" charset="0"/>
                <a:ea typeface="ＭＳ Ｐゴシック" charset="0"/>
              </a:rPr>
            </a:br>
            <a:r>
              <a:rPr lang="en-US" b="1" noProof="1">
                <a:latin typeface="Courier New" charset="0"/>
                <a:ea typeface="ＭＳ Ｐゴシック" charset="0"/>
              </a:rPr>
              <a:t>O</a:t>
            </a:r>
            <a:br>
              <a:rPr lang="en-US" b="1" noProof="1">
                <a:latin typeface="Courier New" charset="0"/>
                <a:ea typeface="ＭＳ Ｐゴシック" charset="0"/>
              </a:rPr>
            </a:br>
            <a:r>
              <a:rPr lang="en-US" b="1" noProof="1">
                <a:latin typeface="Courier New" charset="0"/>
                <a:ea typeface="ＭＳ Ｐゴシック" charset="0"/>
              </a:rPr>
              <a:t>P</a:t>
            </a:r>
          </a:p>
        </p:txBody>
      </p:sp>
      <p:sp>
        <p:nvSpPr>
          <p:cNvPr id="125960" name="AutoShape 8"/>
          <p:cNvSpPr>
            <a:spLocks noChangeArrowheads="1"/>
          </p:cNvSpPr>
          <p:nvPr/>
        </p:nvSpPr>
        <p:spPr bwMode="auto">
          <a:xfrm>
            <a:off x="5443538" y="4800600"/>
            <a:ext cx="838200" cy="228600"/>
          </a:xfrm>
          <a:prstGeom prst="curvedDownArrow">
            <a:avLst>
              <a:gd name="adj1" fmla="val 73333"/>
              <a:gd name="adj2" fmla="val 146667"/>
              <a:gd name="adj3" fmla="val 33333"/>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noProof="1">
              <a:latin typeface="Arial" charset="0"/>
              <a:ea typeface="ＭＳ Ｐゴシック" charset="0"/>
            </a:endParaRPr>
          </a:p>
        </p:txBody>
      </p:sp>
      <p:sp>
        <p:nvSpPr>
          <p:cNvPr id="125961" name="AutoShape 9"/>
          <p:cNvSpPr>
            <a:spLocks noChangeArrowheads="1"/>
          </p:cNvSpPr>
          <p:nvPr/>
        </p:nvSpPr>
        <p:spPr bwMode="auto">
          <a:xfrm>
            <a:off x="3157538" y="4876800"/>
            <a:ext cx="838200" cy="228600"/>
          </a:xfrm>
          <a:prstGeom prst="curvedDownArrow">
            <a:avLst>
              <a:gd name="adj1" fmla="val 73333"/>
              <a:gd name="adj2" fmla="val 146667"/>
              <a:gd name="adj3" fmla="val 33333"/>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noProof="1">
              <a:latin typeface="Arial" charset="0"/>
              <a:ea typeface="ＭＳ Ｐゴシック" charset="0"/>
            </a:endParaRPr>
          </a:p>
        </p:txBody>
      </p:sp>
      <p:sp>
        <p:nvSpPr>
          <p:cNvPr id="125962" name="Text Box 10"/>
          <p:cNvSpPr txBox="1">
            <a:spLocks noChangeArrowheads="1"/>
          </p:cNvSpPr>
          <p:nvPr/>
        </p:nvSpPr>
        <p:spPr bwMode="auto">
          <a:xfrm>
            <a:off x="2971800" y="5086350"/>
            <a:ext cx="533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noProof="1">
                <a:latin typeface="Arial" charset="0"/>
                <a:ea typeface="ＭＳ Ｐゴシック" charset="0"/>
              </a:rPr>
              <a:t>int</a:t>
            </a:r>
          </a:p>
        </p:txBody>
      </p:sp>
      <p:sp>
        <p:nvSpPr>
          <p:cNvPr id="125963" name="Text Box 11"/>
          <p:cNvSpPr txBox="1">
            <a:spLocks noChangeArrowheads="1"/>
          </p:cNvSpPr>
          <p:nvPr/>
        </p:nvSpPr>
        <p:spPr bwMode="auto">
          <a:xfrm>
            <a:off x="5900738" y="5000625"/>
            <a:ext cx="533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noProof="1">
                <a:latin typeface="Arial" charset="0"/>
                <a:ea typeface="ＭＳ Ｐゴシック" charset="0"/>
              </a:rPr>
              <a:t>int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vi-VN" altLang="vi-VN" noProof="1" smtClean="0"/>
              <a:t>Đặc trưng của OOP</a:t>
            </a:r>
          </a:p>
        </p:txBody>
      </p:sp>
      <p:sp>
        <p:nvSpPr>
          <p:cNvPr id="128003" name="Rectangle 3"/>
          <p:cNvSpPr>
            <a:spLocks noGrp="1" noChangeArrowheads="1"/>
          </p:cNvSpPr>
          <p:nvPr>
            <p:ph idx="1"/>
          </p:nvPr>
        </p:nvSpPr>
        <p:spPr/>
        <p:txBody>
          <a:bodyPr/>
          <a:lstStyle/>
          <a:p>
            <a:pPr eaLnBrk="1" hangingPunct="1"/>
            <a:r>
              <a:rPr lang="vi-VN" altLang="vi-VN" noProof="1" smtClean="0"/>
              <a:t>Trong OOP, vấn đề (chương trình) được mô hình hóa như là </a:t>
            </a:r>
            <a:r>
              <a:rPr lang="vi-VN" altLang="vi-VN" noProof="1" smtClean="0">
                <a:solidFill>
                  <a:srgbClr val="00B050"/>
                </a:solidFill>
              </a:rPr>
              <a:t>tập hợp của các đối tượng</a:t>
            </a:r>
            <a:r>
              <a:rPr lang="vi-VN" altLang="vi-VN" noProof="1" smtClean="0"/>
              <a:t> hoạt động cộng tác với nhau:</a:t>
            </a:r>
          </a:p>
          <a:p>
            <a:pPr lvl="1" eaLnBrk="1" hangingPunct="1"/>
            <a:r>
              <a:rPr lang="vi-VN" altLang="vi-VN" noProof="1" smtClean="0"/>
              <a:t>Chương trình: tương tác của nhóm các đối tượng</a:t>
            </a:r>
          </a:p>
          <a:p>
            <a:pPr lvl="1" eaLnBrk="1" hangingPunct="1"/>
            <a:r>
              <a:rPr lang="vi-VN" altLang="vi-VN" noProof="1" smtClean="0"/>
              <a:t>Tương tác giữa các đối tượng: là sự hoạt động của từng đối riêng rẽ, thông qua việc gửi các thông điệp/yêu cầu cho nhau. </a:t>
            </a:r>
          </a:p>
        </p:txBody>
      </p:sp>
      <p:sp>
        <p:nvSpPr>
          <p:cNvPr id="4"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Phương pháp Lập trình Hướng đối tượng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vi-VN" altLang="vi-VN" noProof="1" smtClean="0"/>
              <a:t>Đặc trưng của OOP</a:t>
            </a:r>
          </a:p>
        </p:txBody>
      </p:sp>
      <p:sp>
        <p:nvSpPr>
          <p:cNvPr id="130051" name="Rectangle 3"/>
          <p:cNvSpPr>
            <a:spLocks noGrp="1" noChangeArrowheads="1"/>
          </p:cNvSpPr>
          <p:nvPr>
            <p:ph idx="1"/>
          </p:nvPr>
        </p:nvSpPr>
        <p:spPr/>
        <p:txBody>
          <a:bodyPr/>
          <a:lstStyle/>
          <a:p>
            <a:pPr eaLnBrk="1" hangingPunct="1">
              <a:spcBef>
                <a:spcPct val="50000"/>
              </a:spcBef>
            </a:pPr>
            <a:r>
              <a:rPr lang="vi-VN" altLang="vi-VN" noProof="1" smtClean="0"/>
              <a:t>Trong OOP, các đối tượng có thể được </a:t>
            </a:r>
            <a:r>
              <a:rPr lang="vi-VN" altLang="en-US" noProof="1" smtClean="0">
                <a:solidFill>
                  <a:srgbClr val="00B050"/>
                </a:solidFill>
              </a:rPr>
              <a:t>“</a:t>
            </a:r>
            <a:r>
              <a:rPr lang="vi-VN" altLang="ja-JP" noProof="1" smtClean="0">
                <a:solidFill>
                  <a:srgbClr val="00B050"/>
                </a:solidFill>
              </a:rPr>
              <a:t>nhân hóa</a:t>
            </a:r>
            <a:r>
              <a:rPr lang="vi-VN" altLang="en-US" noProof="1" smtClean="0">
                <a:solidFill>
                  <a:srgbClr val="00B050"/>
                </a:solidFill>
              </a:rPr>
              <a:t>”</a:t>
            </a:r>
            <a:r>
              <a:rPr lang="vi-VN" altLang="ja-JP" noProof="1" smtClean="0">
                <a:solidFill>
                  <a:srgbClr val="000090"/>
                </a:solidFill>
              </a:rPr>
              <a:t>.</a:t>
            </a:r>
          </a:p>
          <a:p>
            <a:pPr lvl="1" eaLnBrk="1" hangingPunct="1">
              <a:spcBef>
                <a:spcPct val="50000"/>
              </a:spcBef>
              <a:buFont typeface="Wingdings" panose="05000000000000000000" pitchFamily="2" charset="2"/>
              <a:buNone/>
            </a:pPr>
            <a:r>
              <a:rPr lang="vi-VN" altLang="vi-VN" noProof="1" smtClean="0"/>
              <a:t>	Ví dụ, một </a:t>
            </a:r>
            <a:r>
              <a:rPr lang="vi-VN" altLang="en-US" noProof="1" smtClean="0"/>
              <a:t>“</a:t>
            </a:r>
            <a:r>
              <a:rPr lang="vi-VN" altLang="ja-JP" noProof="1" smtClean="0"/>
              <a:t>cái cửa</a:t>
            </a:r>
            <a:r>
              <a:rPr lang="vi-VN" altLang="en-US" noProof="1" smtClean="0"/>
              <a:t>”</a:t>
            </a:r>
            <a:r>
              <a:rPr lang="vi-VN" altLang="ja-JP" noProof="1" smtClean="0"/>
              <a:t> có thể </a:t>
            </a:r>
            <a:r>
              <a:rPr lang="vi-VN" altLang="ja-JP" i="1" noProof="1" smtClean="0">
                <a:solidFill>
                  <a:srgbClr val="FF0000"/>
                </a:solidFill>
              </a:rPr>
              <a:t>tự </a:t>
            </a:r>
            <a:r>
              <a:rPr lang="vi-VN" altLang="ja-JP" noProof="1" smtClean="0"/>
              <a:t>mở, một </a:t>
            </a:r>
            <a:r>
              <a:rPr lang="vi-VN" altLang="en-US" noProof="1" smtClean="0"/>
              <a:t>“</a:t>
            </a:r>
            <a:r>
              <a:rPr lang="vi-VN" altLang="ja-JP" noProof="1" smtClean="0"/>
              <a:t>menu</a:t>
            </a:r>
            <a:r>
              <a:rPr lang="vi-VN" altLang="en-US" noProof="1" smtClean="0"/>
              <a:t>”</a:t>
            </a:r>
            <a:r>
              <a:rPr lang="vi-VN" altLang="ja-JP" noProof="1" smtClean="0"/>
              <a:t> có thể </a:t>
            </a:r>
            <a:r>
              <a:rPr lang="vi-VN" altLang="ja-JP" i="1" noProof="1" smtClean="0">
                <a:solidFill>
                  <a:srgbClr val="FF0000"/>
                </a:solidFill>
              </a:rPr>
              <a:t>tự </a:t>
            </a:r>
            <a:r>
              <a:rPr lang="vi-VN" altLang="en-US" noProof="1" smtClean="0"/>
              <a:t>“</a:t>
            </a:r>
            <a:r>
              <a:rPr lang="vi-VN" altLang="ja-JP" noProof="1" smtClean="0"/>
              <a:t>hiển thị</a:t>
            </a:r>
            <a:r>
              <a:rPr lang="vi-VN" altLang="en-US" noProof="1" smtClean="0"/>
              <a:t>”</a:t>
            </a:r>
            <a:r>
              <a:rPr lang="vi-VN" altLang="ja-JP" noProof="1" smtClean="0"/>
              <a:t>,…</a:t>
            </a:r>
          </a:p>
          <a:p>
            <a:pPr eaLnBrk="1" hangingPunct="1">
              <a:spcBef>
                <a:spcPct val="50000"/>
              </a:spcBef>
            </a:pPr>
            <a:r>
              <a:rPr lang="vi-VN" altLang="vi-VN" noProof="1" smtClean="0"/>
              <a:t>Tuy nhiên, các đối tượng phải được </a:t>
            </a:r>
            <a:r>
              <a:rPr lang="vi-VN" altLang="en-US" noProof="1" smtClean="0"/>
              <a:t>“</a:t>
            </a:r>
            <a:r>
              <a:rPr lang="vi-VN" altLang="ja-JP" noProof="1" smtClean="0"/>
              <a:t>yêu cầu</a:t>
            </a:r>
            <a:r>
              <a:rPr lang="vi-VN" altLang="en-US" noProof="1" smtClean="0"/>
              <a:t>”</a:t>
            </a:r>
            <a:r>
              <a:rPr lang="vi-VN" altLang="ja-JP" noProof="1" smtClean="0"/>
              <a:t> khi nào cần thực hiện thao tác gì bởi các đối tượng khác (thụ động)</a:t>
            </a:r>
          </a:p>
          <a:p>
            <a:pPr lvl="1" eaLnBrk="1" hangingPunct="1">
              <a:spcBef>
                <a:spcPct val="50000"/>
              </a:spcBef>
              <a:buFont typeface="Wingdings" panose="05000000000000000000" pitchFamily="2" charset="2"/>
              <a:buNone/>
            </a:pPr>
            <a:r>
              <a:rPr lang="vi-VN" altLang="vi-VN" noProof="1" smtClean="0"/>
              <a:t>	</a:t>
            </a:r>
            <a:r>
              <a:rPr lang="vi-VN" altLang="vi-VN" noProof="1" smtClean="0">
                <a:sym typeface="Wingdings" panose="05000000000000000000" pitchFamily="2" charset="2"/>
              </a:rPr>
              <a:t>⇒ Các đối tượng trong chương </a:t>
            </a:r>
            <a:br>
              <a:rPr lang="vi-VN" altLang="vi-VN" noProof="1" smtClean="0">
                <a:sym typeface="Wingdings" panose="05000000000000000000" pitchFamily="2" charset="2"/>
              </a:rPr>
            </a:br>
            <a:r>
              <a:rPr lang="vi-VN" altLang="vi-VN" noProof="1" smtClean="0">
                <a:sym typeface="Wingdings" panose="05000000000000000000" pitchFamily="2" charset="2"/>
              </a:rPr>
              <a:t>trình phải </a:t>
            </a:r>
            <a:r>
              <a:rPr lang="vi-VN" altLang="en-US" noProof="1" smtClean="0">
                <a:sym typeface="Wingdings" panose="05000000000000000000" pitchFamily="2" charset="2"/>
              </a:rPr>
              <a:t>“</a:t>
            </a:r>
            <a:r>
              <a:rPr lang="vi-VN" altLang="ja-JP" noProof="1" smtClean="0">
                <a:sym typeface="Wingdings" panose="05000000000000000000" pitchFamily="2" charset="2"/>
              </a:rPr>
              <a:t>hợp tác</a:t>
            </a:r>
            <a:r>
              <a:rPr lang="vi-VN" altLang="en-US" noProof="1" smtClean="0">
                <a:sym typeface="Wingdings" panose="05000000000000000000" pitchFamily="2" charset="2"/>
              </a:rPr>
              <a:t>”</a:t>
            </a:r>
            <a:r>
              <a:rPr lang="vi-VN" altLang="ja-JP" noProof="1" smtClean="0">
                <a:sym typeface="Wingdings" panose="05000000000000000000" pitchFamily="2" charset="2"/>
              </a:rPr>
              <a:t> với nhau để </a:t>
            </a:r>
            <a:br>
              <a:rPr lang="vi-VN" altLang="ja-JP" noProof="1" smtClean="0">
                <a:sym typeface="Wingdings" panose="05000000000000000000" pitchFamily="2" charset="2"/>
              </a:rPr>
            </a:br>
            <a:r>
              <a:rPr lang="vi-VN" altLang="ja-JP" noProof="1" smtClean="0">
                <a:sym typeface="Wingdings" panose="05000000000000000000" pitchFamily="2" charset="2"/>
              </a:rPr>
              <a:t>giải quyết một vấn đề.</a:t>
            </a:r>
            <a:endParaRPr lang="vi-VN" altLang="vi-VN" noProof="1" smtClean="0"/>
          </a:p>
        </p:txBody>
      </p:sp>
      <p:sp>
        <p:nvSpPr>
          <p:cNvPr id="4"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Phương pháp Lập trình Hướng đối tượng</a:t>
            </a:r>
          </a:p>
        </p:txBody>
      </p:sp>
      <p:pic>
        <p:nvPicPr>
          <p:cNvPr id="35846" name="Picture 2" descr="images.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886200"/>
            <a:ext cx="175260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vi-VN" altLang="vi-VN" noProof="1" smtClean="0"/>
              <a:t>Đặc trưng của OOP</a:t>
            </a:r>
          </a:p>
        </p:txBody>
      </p:sp>
      <p:sp>
        <p:nvSpPr>
          <p:cNvPr id="129027" name="Rectangle 3"/>
          <p:cNvSpPr>
            <a:spLocks noGrp="1" noChangeArrowheads="1"/>
          </p:cNvSpPr>
          <p:nvPr>
            <p:ph idx="1"/>
          </p:nvPr>
        </p:nvSpPr>
        <p:spPr/>
        <p:txBody>
          <a:bodyPr/>
          <a:lstStyle/>
          <a:p>
            <a:pPr eaLnBrk="1" hangingPunct="1"/>
            <a:r>
              <a:rPr lang="vi-VN" altLang="vi-VN" noProof="1" smtClean="0"/>
              <a:t>Trong OOP, đối tượng thể hiện sự </a:t>
            </a:r>
            <a:r>
              <a:rPr lang="vi-VN" altLang="vi-VN" noProof="1" smtClean="0">
                <a:solidFill>
                  <a:srgbClr val="00B050"/>
                </a:solidFill>
              </a:rPr>
              <a:t>trừu tượng hóa</a:t>
            </a:r>
            <a:r>
              <a:rPr lang="vi-VN" altLang="vi-VN" noProof="1" smtClean="0"/>
              <a:t>:</a:t>
            </a:r>
          </a:p>
          <a:p>
            <a:pPr lvl="1" eaLnBrk="1" hangingPunct="1"/>
            <a:r>
              <a:rPr lang="vi-VN" altLang="vi-VN" noProof="1" smtClean="0"/>
              <a:t>Nó là một </a:t>
            </a:r>
            <a:r>
              <a:rPr lang="vi-VN" altLang="en-US" noProof="1" smtClean="0"/>
              <a:t>“</a:t>
            </a:r>
            <a:r>
              <a:rPr lang="vi-VN" altLang="ja-JP" noProof="1" smtClean="0"/>
              <a:t>hộp đen</a:t>
            </a:r>
            <a:r>
              <a:rPr lang="vi-VN" altLang="en-US" noProof="1" smtClean="0"/>
              <a:t>”</a:t>
            </a:r>
            <a:r>
              <a:rPr lang="vi-VN" altLang="ja-JP" noProof="1" smtClean="0"/>
              <a:t>: che dấu đi những chi tiết không cần thiết.</a:t>
            </a:r>
          </a:p>
          <a:p>
            <a:pPr lvl="1" eaLnBrk="1" hangingPunct="1"/>
            <a:r>
              <a:rPr lang="vi-VN" altLang="vi-VN" noProof="1" smtClean="0"/>
              <a:t>Cho phép người lập trình điều khiển được sự phức tạp của vấn đề: chỉ chú ý vào các đặc tính </a:t>
            </a:r>
            <a:r>
              <a:rPr lang="vi-VN" altLang="en-US" noProof="1" smtClean="0"/>
              <a:t>“</a:t>
            </a:r>
            <a:r>
              <a:rPr lang="vi-VN" altLang="ja-JP" noProof="1" smtClean="0"/>
              <a:t>bản chất</a:t>
            </a:r>
            <a:r>
              <a:rPr lang="vi-VN" altLang="en-US" noProof="1" smtClean="0"/>
              <a:t>”</a:t>
            </a:r>
            <a:r>
              <a:rPr lang="vi-VN" altLang="ja-JP" noProof="1" smtClean="0"/>
              <a:t> của đối tượng.</a:t>
            </a:r>
            <a:endParaRPr lang="vi-VN" altLang="vi-VN" noProof="1" smtClean="0"/>
          </a:p>
        </p:txBody>
      </p:sp>
      <p:sp>
        <p:nvSpPr>
          <p:cNvPr id="5"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Phương pháp Lập trình Hướng đối tượng</a:t>
            </a:r>
          </a:p>
        </p:txBody>
      </p:sp>
      <p:sp>
        <p:nvSpPr>
          <p:cNvPr id="129028" name="AutoShape 4"/>
          <p:cNvSpPr>
            <a:spLocks noChangeArrowheads="1"/>
          </p:cNvSpPr>
          <p:nvPr/>
        </p:nvSpPr>
        <p:spPr bwMode="auto">
          <a:xfrm>
            <a:off x="2209800" y="3962400"/>
            <a:ext cx="5257800" cy="1600200"/>
          </a:xfrm>
          <a:prstGeom prst="irregularSeal2">
            <a:avLst/>
          </a:prstGeom>
          <a:solidFill>
            <a:schemeClr val="tx2">
              <a:lumMod val="60000"/>
              <a:lumOff val="40000"/>
            </a:schemeClr>
          </a:solidFill>
          <a:ln w="9525">
            <a:solidFill>
              <a:schemeClr val="accent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vi-VN" altLang="vi-VN" sz="2000" b="1" noProof="1">
                <a:solidFill>
                  <a:srgbClr val="C00000"/>
                </a:solidFill>
                <a:latin typeface="Verdana" panose="020B0604030504040204" pitchFamily="34" charset="0"/>
              </a:rPr>
              <a:t>Tiếp cận từ dưới lên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altLang="vi-VN" smtClean="0"/>
              <a:t>Nội dung</a:t>
            </a:r>
            <a:endParaRPr lang="en-US" altLang="vi-VN" smtClean="0">
              <a:solidFill>
                <a:schemeClr val="accent1"/>
              </a:solidFill>
            </a:endParaRPr>
          </a:p>
        </p:txBody>
      </p:sp>
      <p:sp>
        <p:nvSpPr>
          <p:cNvPr id="23"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a:p>
        </p:txBody>
      </p:sp>
      <p:sp>
        <p:nvSpPr>
          <p:cNvPr id="88135" name="Text Box 71"/>
          <p:cNvSpPr txBox="1">
            <a:spLocks noChangeArrowheads="1"/>
          </p:cNvSpPr>
          <p:nvPr/>
        </p:nvSpPr>
        <p:spPr bwMode="auto">
          <a:xfrm>
            <a:off x="2281238" y="2819400"/>
            <a:ext cx="50927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vi-VN">
                <a:solidFill>
                  <a:srgbClr val="000000"/>
                </a:solidFill>
              </a:rPr>
              <a:t>2. Lập trình hướng đối tượng (OOP)</a:t>
            </a:r>
          </a:p>
        </p:txBody>
      </p:sp>
      <p:sp>
        <p:nvSpPr>
          <p:cNvPr id="88129" name="Text Box 65"/>
          <p:cNvSpPr txBox="1">
            <a:spLocks noChangeArrowheads="1"/>
          </p:cNvSpPr>
          <p:nvPr/>
        </p:nvSpPr>
        <p:spPr bwMode="auto">
          <a:xfrm>
            <a:off x="2281238" y="1905000"/>
            <a:ext cx="472916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vi-VN">
                <a:solidFill>
                  <a:srgbClr val="000000"/>
                </a:solidFill>
              </a:rPr>
              <a:t>1. Lịch sử của Ngôn ngữ lập trình</a:t>
            </a:r>
          </a:p>
        </p:txBody>
      </p:sp>
      <p:sp>
        <p:nvSpPr>
          <p:cNvPr id="88125" name="Line 61"/>
          <p:cNvSpPr>
            <a:spLocks noChangeShapeType="1"/>
          </p:cNvSpPr>
          <p:nvPr/>
        </p:nvSpPr>
        <p:spPr bwMode="auto">
          <a:xfrm>
            <a:off x="2209800" y="2359025"/>
            <a:ext cx="5257800" cy="0"/>
          </a:xfrm>
          <a:prstGeom prst="line">
            <a:avLst/>
          </a:prstGeom>
          <a:noFill/>
          <a:ln w="25400">
            <a:solidFill>
              <a:srgbClr val="5F5F5F"/>
            </a:solidFill>
            <a:prstDash val="sysDot"/>
            <a:round/>
            <a:headEn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6391" name="Group 62"/>
          <p:cNvGrpSpPr>
            <a:grpSpLocks/>
          </p:cNvGrpSpPr>
          <p:nvPr/>
        </p:nvGrpSpPr>
        <p:grpSpPr bwMode="auto">
          <a:xfrm>
            <a:off x="1966913" y="2252663"/>
            <a:ext cx="182562" cy="182562"/>
            <a:chOff x="1239" y="1515"/>
            <a:chExt cx="115" cy="115"/>
          </a:xfrm>
        </p:grpSpPr>
        <p:sp>
          <p:nvSpPr>
            <p:cNvPr id="88127" name="AutoShape 63"/>
            <p:cNvSpPr>
              <a:spLocks noChangeArrowheads="1"/>
            </p:cNvSpPr>
            <p:nvPr/>
          </p:nvSpPr>
          <p:spPr bwMode="gray">
            <a:xfrm rot="2700000">
              <a:off x="1239" y="1515"/>
              <a:ext cx="115" cy="115"/>
            </a:xfrm>
            <a:prstGeom prst="rtTriangle">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88128" name="AutoShape 64"/>
            <p:cNvSpPr>
              <a:spLocks noChangeArrowheads="1"/>
            </p:cNvSpPr>
            <p:nvPr/>
          </p:nvSpPr>
          <p:spPr bwMode="gray">
            <a:xfrm rot="18900000" flipH="1">
              <a:off x="1239" y="1515"/>
              <a:ext cx="115" cy="115"/>
            </a:xfrm>
            <a:prstGeom prst="rtTriangle">
              <a:avLst/>
            </a:prstGeom>
            <a:solidFill>
              <a:schemeClr val="hlink"/>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88131" name="Line 67"/>
          <p:cNvSpPr>
            <a:spLocks noChangeShapeType="1"/>
          </p:cNvSpPr>
          <p:nvPr/>
        </p:nvSpPr>
        <p:spPr bwMode="auto">
          <a:xfrm>
            <a:off x="2209800" y="3273425"/>
            <a:ext cx="5257800" cy="3175"/>
          </a:xfrm>
          <a:prstGeom prst="line">
            <a:avLst/>
          </a:prstGeom>
          <a:noFill/>
          <a:ln w="25400">
            <a:solidFill>
              <a:srgbClr val="5F5F5F"/>
            </a:solidFill>
            <a:prstDash val="sysDot"/>
            <a:round/>
            <a:headEn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6393" name="Group 68"/>
          <p:cNvGrpSpPr>
            <a:grpSpLocks/>
          </p:cNvGrpSpPr>
          <p:nvPr/>
        </p:nvGrpSpPr>
        <p:grpSpPr bwMode="auto">
          <a:xfrm>
            <a:off x="1966913" y="3167063"/>
            <a:ext cx="182562" cy="182562"/>
            <a:chOff x="1239" y="1515"/>
            <a:chExt cx="115" cy="115"/>
          </a:xfrm>
        </p:grpSpPr>
        <p:sp>
          <p:nvSpPr>
            <p:cNvPr id="88133" name="AutoShape 69"/>
            <p:cNvSpPr>
              <a:spLocks noChangeArrowheads="1"/>
            </p:cNvSpPr>
            <p:nvPr/>
          </p:nvSpPr>
          <p:spPr bwMode="gray">
            <a:xfrm rot="2700000">
              <a:off x="1239" y="1515"/>
              <a:ext cx="115" cy="115"/>
            </a:xfrm>
            <a:prstGeom prst="rtTriangle">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88134" name="AutoShape 70"/>
            <p:cNvSpPr>
              <a:spLocks noChangeArrowheads="1"/>
            </p:cNvSpPr>
            <p:nvPr/>
          </p:nvSpPr>
          <p:spPr bwMode="gray">
            <a:xfrm rot="18900000" flipH="1">
              <a:off x="1239" y="1515"/>
              <a:ext cx="115" cy="115"/>
            </a:xfrm>
            <a:prstGeom prst="rtTriangle">
              <a:avLst/>
            </a:prstGeom>
            <a:solidFill>
              <a:schemeClr val="accent2"/>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88137" name="Line 73"/>
          <p:cNvSpPr>
            <a:spLocks noChangeShapeType="1"/>
          </p:cNvSpPr>
          <p:nvPr/>
        </p:nvSpPr>
        <p:spPr bwMode="auto">
          <a:xfrm>
            <a:off x="2209800" y="4191000"/>
            <a:ext cx="5257800" cy="0"/>
          </a:xfrm>
          <a:prstGeom prst="line">
            <a:avLst/>
          </a:prstGeom>
          <a:noFill/>
          <a:ln w="25400">
            <a:solidFill>
              <a:srgbClr val="5F5F5F"/>
            </a:solidFill>
            <a:prstDash val="sysDot"/>
            <a:round/>
            <a:headEn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6395" name="Group 74"/>
          <p:cNvGrpSpPr>
            <a:grpSpLocks/>
          </p:cNvGrpSpPr>
          <p:nvPr/>
        </p:nvGrpSpPr>
        <p:grpSpPr bwMode="auto">
          <a:xfrm>
            <a:off x="1966913" y="4084638"/>
            <a:ext cx="182562" cy="182562"/>
            <a:chOff x="1239" y="1515"/>
            <a:chExt cx="115" cy="115"/>
          </a:xfrm>
        </p:grpSpPr>
        <p:sp>
          <p:nvSpPr>
            <p:cNvPr id="88139" name="AutoShape 75"/>
            <p:cNvSpPr>
              <a:spLocks noChangeArrowheads="1"/>
            </p:cNvSpPr>
            <p:nvPr/>
          </p:nvSpPr>
          <p:spPr bwMode="gray">
            <a:xfrm rot="2700000">
              <a:off x="1239" y="1515"/>
              <a:ext cx="115" cy="115"/>
            </a:xfrm>
            <a:prstGeom prst="rtTriangle">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88140" name="AutoShape 76"/>
            <p:cNvSpPr>
              <a:spLocks noChangeArrowheads="1"/>
            </p:cNvSpPr>
            <p:nvPr/>
          </p:nvSpPr>
          <p:spPr bwMode="gray">
            <a:xfrm rot="18900000" flipH="1">
              <a:off x="1239" y="1515"/>
              <a:ext cx="115" cy="115"/>
            </a:xfrm>
            <a:prstGeom prst="rtTriangle">
              <a:avLst/>
            </a:prstGeom>
            <a:solidFill>
              <a:schemeClr val="accent1"/>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88141" name="Text Box 77"/>
          <p:cNvSpPr txBox="1">
            <a:spLocks noChangeArrowheads="1"/>
          </p:cNvSpPr>
          <p:nvPr/>
        </p:nvSpPr>
        <p:spPr bwMode="auto">
          <a:xfrm>
            <a:off x="2281238" y="3736975"/>
            <a:ext cx="399891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vi-VN">
                <a:solidFill>
                  <a:srgbClr val="000000"/>
                </a:solidFill>
              </a:rPr>
              <a:t>3. Các khái niệm quan trọng</a:t>
            </a:r>
          </a:p>
        </p:txBody>
      </p:sp>
      <p:sp>
        <p:nvSpPr>
          <p:cNvPr id="88143" name="Line 79"/>
          <p:cNvSpPr>
            <a:spLocks noChangeShapeType="1"/>
          </p:cNvSpPr>
          <p:nvPr/>
        </p:nvSpPr>
        <p:spPr bwMode="auto">
          <a:xfrm>
            <a:off x="2209800" y="5102225"/>
            <a:ext cx="5257800" cy="0"/>
          </a:xfrm>
          <a:prstGeom prst="line">
            <a:avLst/>
          </a:prstGeom>
          <a:noFill/>
          <a:ln w="25400">
            <a:solidFill>
              <a:srgbClr val="5F5F5F"/>
            </a:solidFill>
            <a:prstDash val="sysDot"/>
            <a:round/>
            <a:headEn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16398" name="Group 80"/>
          <p:cNvGrpSpPr>
            <a:grpSpLocks/>
          </p:cNvGrpSpPr>
          <p:nvPr/>
        </p:nvGrpSpPr>
        <p:grpSpPr bwMode="auto">
          <a:xfrm>
            <a:off x="1966913" y="4995863"/>
            <a:ext cx="182562" cy="182562"/>
            <a:chOff x="1239" y="1515"/>
            <a:chExt cx="115" cy="115"/>
          </a:xfrm>
        </p:grpSpPr>
        <p:sp>
          <p:nvSpPr>
            <p:cNvPr id="88145" name="AutoShape 81"/>
            <p:cNvSpPr>
              <a:spLocks noChangeArrowheads="1"/>
            </p:cNvSpPr>
            <p:nvPr/>
          </p:nvSpPr>
          <p:spPr bwMode="gray">
            <a:xfrm rot="2700000">
              <a:off x="1239" y="1515"/>
              <a:ext cx="115" cy="115"/>
            </a:xfrm>
            <a:prstGeom prst="rtTriangle">
              <a:avLst/>
            </a:prstGeom>
            <a:solidFill>
              <a:srgbClr val="8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88146" name="AutoShape 82"/>
            <p:cNvSpPr>
              <a:spLocks noChangeArrowheads="1"/>
            </p:cNvSpPr>
            <p:nvPr/>
          </p:nvSpPr>
          <p:spPr bwMode="gray">
            <a:xfrm rot="18900000" flipH="1">
              <a:off x="1239" y="1515"/>
              <a:ext cx="115" cy="115"/>
            </a:xfrm>
            <a:prstGeom prst="rtTriangle">
              <a:avLst/>
            </a:prstGeom>
            <a:solidFill>
              <a:schemeClr val="folHlink"/>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88147" name="Text Box 83"/>
          <p:cNvSpPr txBox="1">
            <a:spLocks noChangeArrowheads="1"/>
          </p:cNvSpPr>
          <p:nvPr/>
        </p:nvSpPr>
        <p:spPr bwMode="auto">
          <a:xfrm>
            <a:off x="2281238" y="4648200"/>
            <a:ext cx="37242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vi-VN">
                <a:solidFill>
                  <a:srgbClr val="000000"/>
                </a:solidFill>
              </a:rPr>
              <a:t>4. Các đặc điểm của OOP</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vi-VN" altLang="vi-VN" noProof="1" smtClean="0"/>
              <a:t>Đặc trưng của OOP</a:t>
            </a:r>
          </a:p>
        </p:txBody>
      </p:sp>
      <p:sp>
        <p:nvSpPr>
          <p:cNvPr id="131075" name="Rectangle 3"/>
          <p:cNvSpPr>
            <a:spLocks noGrp="1" noChangeArrowheads="1"/>
          </p:cNvSpPr>
          <p:nvPr>
            <p:ph idx="1"/>
          </p:nvPr>
        </p:nvSpPr>
        <p:spPr/>
        <p:txBody>
          <a:bodyPr/>
          <a:lstStyle/>
          <a:p>
            <a:pPr marL="533400" indent="-533400" eaLnBrk="1" hangingPunct="1">
              <a:buFont typeface="Wingdings" panose="05000000000000000000" pitchFamily="2" charset="2"/>
              <a:buAutoNum type="arabicPeriod"/>
            </a:pPr>
            <a:r>
              <a:rPr lang="vi-VN" altLang="vi-VN" noProof="1" smtClean="0"/>
              <a:t>Mọi thứ đều là </a:t>
            </a:r>
            <a:r>
              <a:rPr lang="vi-VN" altLang="vi-VN" noProof="1" smtClean="0">
                <a:solidFill>
                  <a:srgbClr val="00B050"/>
                </a:solidFill>
              </a:rPr>
              <a:t>sự vật</a:t>
            </a:r>
            <a:r>
              <a:rPr lang="vi-VN" altLang="vi-VN" noProof="1" smtClean="0"/>
              <a:t>.</a:t>
            </a:r>
          </a:p>
          <a:p>
            <a:pPr marL="533400" indent="-533400" eaLnBrk="1" hangingPunct="1">
              <a:buFont typeface="Wingdings" panose="05000000000000000000" pitchFamily="2" charset="2"/>
              <a:buAutoNum type="arabicPeriod"/>
            </a:pPr>
            <a:r>
              <a:rPr lang="vi-VN" altLang="vi-VN" noProof="1" smtClean="0"/>
              <a:t>Chương trình là </a:t>
            </a:r>
            <a:r>
              <a:rPr lang="vi-VN" altLang="vi-VN" noProof="1" smtClean="0">
                <a:solidFill>
                  <a:srgbClr val="00B050"/>
                </a:solidFill>
              </a:rPr>
              <a:t>một nhóm các sự vật </a:t>
            </a:r>
            <a:r>
              <a:rPr lang="vi-VN" altLang="en-US" noProof="1" smtClean="0"/>
              <a:t>“</a:t>
            </a:r>
            <a:r>
              <a:rPr lang="vi-VN" altLang="ja-JP" noProof="1" smtClean="0"/>
              <a:t>nói chuyện</a:t>
            </a:r>
            <a:r>
              <a:rPr lang="vi-VN" altLang="en-US" noProof="1" smtClean="0"/>
              <a:t>”</a:t>
            </a:r>
            <a:r>
              <a:rPr lang="vi-VN" altLang="ja-JP" noProof="1" smtClean="0"/>
              <a:t> với nhau bằng việc gửi các thông báo cho nhau.</a:t>
            </a:r>
          </a:p>
          <a:p>
            <a:pPr marL="533400" indent="-533400" eaLnBrk="1" hangingPunct="1">
              <a:buFont typeface="Wingdings" panose="05000000000000000000" pitchFamily="2" charset="2"/>
              <a:buAutoNum type="arabicPeriod"/>
            </a:pPr>
            <a:r>
              <a:rPr lang="vi-VN" altLang="vi-VN" noProof="1" smtClean="0"/>
              <a:t>Mỗi sự vật đều có </a:t>
            </a:r>
            <a:r>
              <a:rPr lang="vi-VN" altLang="vi-VN" noProof="1" smtClean="0">
                <a:solidFill>
                  <a:srgbClr val="00B050"/>
                </a:solidFill>
              </a:rPr>
              <a:t>bộ nhớ riêng</a:t>
            </a:r>
            <a:r>
              <a:rPr lang="vi-VN" altLang="vi-VN" noProof="1" smtClean="0"/>
              <a:t>, được tạo nên từ các sự vật khác.</a:t>
            </a:r>
          </a:p>
          <a:p>
            <a:pPr marL="533400" indent="-533400" eaLnBrk="1" hangingPunct="1">
              <a:buFont typeface="Wingdings" panose="05000000000000000000" pitchFamily="2" charset="2"/>
              <a:buAutoNum type="arabicPeriod"/>
            </a:pPr>
            <a:r>
              <a:rPr lang="vi-VN" altLang="vi-VN" noProof="1" smtClean="0"/>
              <a:t>Mọi sự vật đều </a:t>
            </a:r>
            <a:r>
              <a:rPr lang="vi-VN" altLang="vi-VN" noProof="1" smtClean="0">
                <a:solidFill>
                  <a:srgbClr val="00B050"/>
                </a:solidFill>
              </a:rPr>
              <a:t>có kiểu </a:t>
            </a:r>
            <a:r>
              <a:rPr lang="vi-VN" altLang="vi-VN" noProof="1" smtClean="0"/>
              <a:t>(lớp).</a:t>
            </a:r>
          </a:p>
          <a:p>
            <a:pPr marL="533400" indent="-533400" eaLnBrk="1" hangingPunct="1">
              <a:buFont typeface="Wingdings" panose="05000000000000000000" pitchFamily="2" charset="2"/>
              <a:buAutoNum type="arabicPeriod"/>
            </a:pPr>
            <a:r>
              <a:rPr lang="vi-VN" altLang="vi-VN" noProof="1" smtClean="0"/>
              <a:t>Tất cả các sự vật cùng kiểu (lớp) đều có thể </a:t>
            </a:r>
            <a:r>
              <a:rPr lang="vi-VN" altLang="vi-VN" noProof="1" smtClean="0">
                <a:solidFill>
                  <a:srgbClr val="00B050"/>
                </a:solidFill>
              </a:rPr>
              <a:t>nhận cùng thông báo</a:t>
            </a:r>
            <a:r>
              <a:rPr lang="vi-VN" altLang="vi-VN" noProof="1" smtClean="0"/>
              <a:t>.</a:t>
            </a:r>
          </a:p>
          <a:p>
            <a:pPr marL="533400" indent="-533400" eaLnBrk="1" hangingPunct="1">
              <a:buFont typeface="Wingdings" panose="05000000000000000000" pitchFamily="2" charset="2"/>
              <a:buNone/>
            </a:pPr>
            <a:r>
              <a:rPr lang="vi-VN" altLang="vi-VN" sz="1800" noProof="1" smtClean="0"/>
              <a:t>							        </a:t>
            </a:r>
            <a:r>
              <a:rPr lang="vi-VN" altLang="vi-VN" sz="1800" i="1" noProof="1" smtClean="0"/>
              <a:t>(Thinking in Java)</a:t>
            </a:r>
          </a:p>
        </p:txBody>
      </p:sp>
      <p:sp>
        <p:nvSpPr>
          <p:cNvPr id="4"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Phương pháp Lập trình Hướng đối tượng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vi-VN" altLang="vi-VN" noProof="1" smtClean="0"/>
              <a:t>Đối tượng (object)</a:t>
            </a:r>
          </a:p>
        </p:txBody>
      </p:sp>
      <p:sp>
        <p:nvSpPr>
          <p:cNvPr id="135171" name="Rectangle 3"/>
          <p:cNvSpPr>
            <a:spLocks noGrp="1" noChangeArrowheads="1"/>
          </p:cNvSpPr>
          <p:nvPr>
            <p:ph idx="1"/>
          </p:nvPr>
        </p:nvSpPr>
        <p:spPr/>
        <p:txBody>
          <a:bodyPr/>
          <a:lstStyle/>
          <a:p>
            <a:pPr eaLnBrk="1" hangingPunct="1"/>
            <a:r>
              <a:rPr lang="vi-VN" altLang="vi-VN" noProof="1" smtClean="0"/>
              <a:t>Đây là khái niệm quan trọng nhất trong OOP: Trong OOP, </a:t>
            </a:r>
            <a:r>
              <a:rPr lang="vi-VN" altLang="vi-VN" noProof="1" smtClean="0">
                <a:solidFill>
                  <a:srgbClr val="00B050"/>
                </a:solidFill>
              </a:rPr>
              <a:t>mọi thứ đều là đối tượng</a:t>
            </a:r>
            <a:r>
              <a:rPr lang="vi-VN" altLang="vi-VN" noProof="1" smtClean="0"/>
              <a:t>.</a:t>
            </a:r>
          </a:p>
          <a:p>
            <a:pPr eaLnBrk="1" hangingPunct="1"/>
            <a:r>
              <a:rPr lang="vi-VN" altLang="vi-VN" noProof="1" smtClean="0"/>
              <a:t>Là một thực thể được sử dụng bởi máy tính, là </a:t>
            </a:r>
            <a:r>
              <a:rPr lang="vi-VN" altLang="en-US" noProof="1" smtClean="0">
                <a:solidFill>
                  <a:srgbClr val="00B050"/>
                </a:solidFill>
              </a:rPr>
              <a:t>“</a:t>
            </a:r>
            <a:r>
              <a:rPr lang="vi-VN" altLang="ja-JP" noProof="1" smtClean="0">
                <a:solidFill>
                  <a:srgbClr val="00B050"/>
                </a:solidFill>
              </a:rPr>
              <a:t>cái mà ứng dụng muốn đề cập đến</a:t>
            </a:r>
            <a:r>
              <a:rPr lang="vi-VN" altLang="en-US" noProof="1" smtClean="0">
                <a:solidFill>
                  <a:srgbClr val="00B050"/>
                </a:solidFill>
              </a:rPr>
              <a:t>”</a:t>
            </a:r>
            <a:r>
              <a:rPr lang="vi-VN" altLang="ja-JP" noProof="1" smtClean="0"/>
              <a:t>.</a:t>
            </a:r>
          </a:p>
          <a:p>
            <a:pPr eaLnBrk="1" hangingPunct="1"/>
            <a:r>
              <a:rPr lang="vi-VN" altLang="vi-VN" noProof="1" smtClean="0"/>
              <a:t>Mô tả cho </a:t>
            </a:r>
            <a:r>
              <a:rPr lang="vi-VN" altLang="vi-VN" noProof="1" smtClean="0">
                <a:solidFill>
                  <a:srgbClr val="00B050"/>
                </a:solidFill>
              </a:rPr>
              <a:t>một sự vật hoặc khái niệm trong thực tế</a:t>
            </a:r>
            <a:r>
              <a:rPr lang="vi-VN" altLang="vi-VN" noProof="1" smtClean="0"/>
              <a:t>. Một đối tượng c</a:t>
            </a:r>
            <a:r>
              <a:rPr lang="vi-VN" altLang="vi-VN" noProof="1" smtClean="0">
                <a:sym typeface="Wingdings" panose="05000000000000000000" pitchFamily="2" charset="2"/>
              </a:rPr>
              <a:t>ó thể là:</a:t>
            </a:r>
          </a:p>
          <a:p>
            <a:pPr lvl="1" eaLnBrk="1" hangingPunct="1"/>
            <a:r>
              <a:rPr lang="vi-VN" altLang="vi-VN" noProof="1" smtClean="0">
                <a:sym typeface="Wingdings" panose="05000000000000000000" pitchFamily="2" charset="2"/>
              </a:rPr>
              <a:t>Một đối tượng thật (real object).</a:t>
            </a:r>
          </a:p>
          <a:p>
            <a:pPr lvl="1" eaLnBrk="1" hangingPunct="1"/>
            <a:r>
              <a:rPr lang="vi-VN" altLang="vi-VN" noProof="1" smtClean="0">
                <a:sym typeface="Wingdings" panose="05000000000000000000" pitchFamily="2" charset="2"/>
              </a:rPr>
              <a:t>Một đối tượng khái niệm (conceptual object).</a:t>
            </a:r>
          </a:p>
          <a:p>
            <a:pPr lvl="1" eaLnBrk="1" hangingPunct="1"/>
            <a:r>
              <a:rPr lang="vi-VN" altLang="vi-VN" noProof="1" smtClean="0">
                <a:sym typeface="Wingdings" panose="05000000000000000000" pitchFamily="2" charset="2"/>
              </a:rPr>
              <a:t>Một đối tượng phần mềm (software object).</a:t>
            </a:r>
            <a:endParaRPr lang="vi-VN" altLang="vi-VN" noProof="1" smtClean="0"/>
          </a:p>
        </p:txBody>
      </p:sp>
      <p:sp>
        <p:nvSpPr>
          <p:cNvPr id="4"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Phương pháp Lập trình Hướng đối tượng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r>
              <a:rPr lang="vi-VN" altLang="vi-VN" noProof="1" smtClean="0"/>
              <a:t>Đối tượng</a:t>
            </a:r>
          </a:p>
        </p:txBody>
      </p:sp>
      <p:sp>
        <p:nvSpPr>
          <p:cNvPr id="136195" name="Rectangle 3"/>
          <p:cNvSpPr>
            <a:spLocks noGrp="1" noChangeArrowheads="1"/>
          </p:cNvSpPr>
          <p:nvPr>
            <p:ph idx="1"/>
          </p:nvPr>
        </p:nvSpPr>
        <p:spPr/>
        <p:txBody>
          <a:bodyPr/>
          <a:lstStyle/>
          <a:p>
            <a:pPr eaLnBrk="1" hangingPunct="1"/>
            <a:r>
              <a:rPr lang="vi-VN" altLang="vi-VN" noProof="1" smtClean="0"/>
              <a:t>Đối tượng thế giới thật: Là một đối tượng cụ thể mà ta </a:t>
            </a:r>
            <a:r>
              <a:rPr lang="vi-VN" altLang="vi-VN" noProof="1" smtClean="0">
                <a:solidFill>
                  <a:srgbClr val="00B050"/>
                </a:solidFill>
              </a:rPr>
              <a:t>có thể sờ, nhìn thấy hay cảm nhận </a:t>
            </a:r>
            <a:r>
              <a:rPr lang="vi-VN" altLang="vi-VN" noProof="1" smtClean="0"/>
              <a:t>được.</a:t>
            </a:r>
          </a:p>
          <a:p>
            <a:pPr lvl="1" eaLnBrk="1" hangingPunct="1"/>
            <a:r>
              <a:rPr lang="vi-VN" altLang="vi-VN" noProof="1" smtClean="0"/>
              <a:t>Ví dụ: cái đồng hồ, chiếc xe, con chó,…</a:t>
            </a:r>
          </a:p>
          <a:p>
            <a:endParaRPr lang="vi-VN" altLang="vi-VN" noProof="1" smtClean="0"/>
          </a:p>
          <a:p>
            <a:endParaRPr lang="vi-VN" altLang="vi-VN" noProof="1" smtClean="0"/>
          </a:p>
          <a:p>
            <a:pPr eaLnBrk="1" hangingPunct="1"/>
            <a:r>
              <a:rPr lang="vi-VN" altLang="vi-VN" noProof="1" smtClean="0"/>
              <a:t>Đối tượng khái niệm: Đây thực sự là những khái niệm, những quá trình (process) trong thực tế được </a:t>
            </a:r>
            <a:r>
              <a:rPr lang="vi-VN" altLang="vi-VN" noProof="1" smtClean="0">
                <a:solidFill>
                  <a:srgbClr val="00B050"/>
                </a:solidFill>
              </a:rPr>
              <a:t>trừu tượng hóa</a:t>
            </a:r>
            <a:r>
              <a:rPr lang="vi-VN" altLang="vi-VN" noProof="1" smtClean="0"/>
              <a:t> thành các đối tượng.</a:t>
            </a:r>
          </a:p>
          <a:p>
            <a:pPr lvl="1" eaLnBrk="1" hangingPunct="1"/>
            <a:r>
              <a:rPr lang="vi-VN" altLang="vi-VN" noProof="1" smtClean="0"/>
              <a:t>Ví dụ: Ngày tháng (Date), chuỗi, hình tròn, …</a:t>
            </a:r>
          </a:p>
        </p:txBody>
      </p:sp>
      <p:sp>
        <p:nvSpPr>
          <p:cNvPr id="10"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Phương pháp Lập trình Hướng đối tượng</a:t>
            </a:r>
          </a:p>
        </p:txBody>
      </p:sp>
      <p:pic>
        <p:nvPicPr>
          <p:cNvPr id="43013" name="Picture 6" descr="bad_dog"/>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2751137"/>
            <a:ext cx="1371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7" descr="0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751137"/>
            <a:ext cx="66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8" descr="moto-BULLDO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2751137"/>
            <a:ext cx="10668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6" name="WordArt 9"/>
          <p:cNvSpPr>
            <a:spLocks noChangeArrowheads="1" noChangeShapeType="1" noTextEdit="1"/>
          </p:cNvSpPr>
          <p:nvPr/>
        </p:nvSpPr>
        <p:spPr bwMode="auto">
          <a:xfrm>
            <a:off x="1828800" y="5715000"/>
            <a:ext cx="1828800" cy="342900"/>
          </a:xfrm>
          <a:prstGeom prst="rect">
            <a:avLst/>
          </a:prstGeom>
        </p:spPr>
        <p:txBody>
          <a:bodyPr wrap="none" fromWordArt="1">
            <a:prstTxWarp prst="textPlain">
              <a:avLst>
                <a:gd name="adj" fmla="val 50000"/>
              </a:avLst>
            </a:prstTxWarp>
          </a:bodyPr>
          <a:lstStyle/>
          <a:p>
            <a:pPr algn="ctr"/>
            <a:r>
              <a:rPr lang="en-US" sz="3600" kern="10" dirty="0">
                <a:ln w="19050">
                  <a:solidFill>
                    <a:srgbClr val="99CCFF"/>
                  </a:solidFill>
                  <a:round/>
                  <a:headEnd/>
                  <a:tailEnd/>
                </a:ln>
                <a:solidFill>
                  <a:srgbClr val="0066CC"/>
                </a:solidFill>
                <a:effectLst>
                  <a:outerShdw dist="35921" dir="2700000" algn="ctr" rotWithShape="0">
                    <a:srgbClr val="990000">
                      <a:alpha val="74997"/>
                    </a:srgbClr>
                  </a:outerShdw>
                </a:effectLst>
                <a:latin typeface="Impact" panose="020B0806030902050204" pitchFamily="34" charset="0"/>
              </a:rPr>
              <a:t>02-01-2008</a:t>
            </a:r>
          </a:p>
        </p:txBody>
      </p:sp>
      <p:sp>
        <p:nvSpPr>
          <p:cNvPr id="43017" name="WordArt 11"/>
          <p:cNvSpPr>
            <a:spLocks noChangeArrowheads="1" noChangeShapeType="1" noTextEdit="1"/>
          </p:cNvSpPr>
          <p:nvPr/>
        </p:nvSpPr>
        <p:spPr bwMode="auto">
          <a:xfrm>
            <a:off x="4200525" y="5495925"/>
            <a:ext cx="2124075" cy="676275"/>
          </a:xfrm>
          <a:prstGeom prst="rect">
            <a:avLst/>
          </a:prstGeom>
        </p:spPr>
        <p:txBody>
          <a:bodyPr wrap="none" fromWordArt="1">
            <a:prstTxWarp prst="textSlantUp">
              <a:avLst>
                <a:gd name="adj" fmla="val 32056"/>
              </a:avLst>
            </a:prstTxWarp>
          </a:bodyPr>
          <a:lstStyle/>
          <a:p>
            <a:pPr algn="ctr"/>
            <a:r>
              <a:rPr 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Welcome to OOP</a:t>
            </a:r>
          </a:p>
        </p:txBody>
      </p:sp>
      <p:sp>
        <p:nvSpPr>
          <p:cNvPr id="136204" name="Oval 12"/>
          <p:cNvSpPr>
            <a:spLocks noChangeArrowheads="1"/>
          </p:cNvSpPr>
          <p:nvPr/>
        </p:nvSpPr>
        <p:spPr bwMode="auto">
          <a:xfrm>
            <a:off x="7086600" y="5486400"/>
            <a:ext cx="685800" cy="685800"/>
          </a:xfrm>
          <a:prstGeom prst="ellipse">
            <a:avLst/>
          </a:prstGeom>
          <a:solidFill>
            <a:srgbClr val="CCFFCC"/>
          </a:solidFill>
          <a:ln w="19050">
            <a:solidFill>
              <a:srgbClr val="CC3300"/>
            </a:solidFill>
            <a:round/>
            <a:headEnd/>
            <a:tailEnd/>
          </a:ln>
          <a:effectLst/>
          <a:extLst/>
        </p:spPr>
        <p:txBody>
          <a:bodyPr wrap="none" anchor="ctr"/>
          <a:lstStyle/>
          <a:p>
            <a:pPr>
              <a:defRPr/>
            </a:pPr>
            <a:endParaRPr lang="en-US" noProof="1">
              <a:latin typeface="Arial" charset="0"/>
              <a:ea typeface="ＭＳ Ｐゴシック"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r>
              <a:rPr lang="vi-VN" altLang="vi-VN" noProof="1" smtClean="0"/>
              <a:t>Đối tượng (object)</a:t>
            </a:r>
          </a:p>
        </p:txBody>
      </p:sp>
      <p:sp>
        <p:nvSpPr>
          <p:cNvPr id="137219" name="Rectangle 3"/>
          <p:cNvSpPr>
            <a:spLocks noGrp="1" noChangeArrowheads="1"/>
          </p:cNvSpPr>
          <p:nvPr>
            <p:ph idx="1"/>
          </p:nvPr>
        </p:nvSpPr>
        <p:spPr/>
        <p:txBody>
          <a:bodyPr/>
          <a:lstStyle/>
          <a:p>
            <a:pPr eaLnBrk="1" hangingPunct="1">
              <a:spcBef>
                <a:spcPct val="50000"/>
              </a:spcBef>
            </a:pPr>
            <a:r>
              <a:rPr lang="vi-VN" altLang="vi-VN" noProof="1" smtClean="0"/>
              <a:t>Mỗi đối tượng có hai thành phần:</a:t>
            </a:r>
          </a:p>
          <a:p>
            <a:pPr lvl="1" eaLnBrk="1" hangingPunct="1">
              <a:spcBef>
                <a:spcPct val="50000"/>
              </a:spcBef>
            </a:pPr>
            <a:r>
              <a:rPr lang="vi-VN" altLang="vi-VN" noProof="1" smtClean="0"/>
              <a:t>Thuộc tính (property, attribute): mô tả các đặc điểm, trạng thái của đối tượng.</a:t>
            </a:r>
          </a:p>
          <a:p>
            <a:pPr lvl="1" eaLnBrk="1" hangingPunct="1">
              <a:spcBef>
                <a:spcPct val="50000"/>
              </a:spcBef>
            </a:pPr>
            <a:r>
              <a:rPr lang="vi-VN" altLang="vi-VN" noProof="1" smtClean="0"/>
              <a:t>Hành vi (behavior, method): mô tả các thao tác, các hoạt động mà đối tượng có thể thực hiện (thể hiện </a:t>
            </a:r>
            <a:r>
              <a:rPr lang="vi-VN" altLang="en-US" noProof="1" smtClean="0">
                <a:solidFill>
                  <a:srgbClr val="00B050"/>
                </a:solidFill>
              </a:rPr>
              <a:t>“</a:t>
            </a:r>
            <a:r>
              <a:rPr lang="vi-VN" altLang="ja-JP" noProof="1" smtClean="0">
                <a:solidFill>
                  <a:srgbClr val="00B050"/>
                </a:solidFill>
              </a:rPr>
              <a:t>khả năng</a:t>
            </a:r>
            <a:r>
              <a:rPr lang="vi-VN" altLang="en-US" noProof="1" smtClean="0">
                <a:solidFill>
                  <a:srgbClr val="00B050"/>
                </a:solidFill>
              </a:rPr>
              <a:t>”</a:t>
            </a:r>
            <a:r>
              <a:rPr lang="vi-VN" altLang="ja-JP" noProof="1" smtClean="0">
                <a:solidFill>
                  <a:srgbClr val="000090"/>
                </a:solidFill>
              </a:rPr>
              <a:t>,</a:t>
            </a:r>
            <a:r>
              <a:rPr lang="vi-VN" altLang="ja-JP" noProof="1" smtClean="0">
                <a:solidFill>
                  <a:schemeClr val="folHlink"/>
                </a:solidFill>
              </a:rPr>
              <a:t> </a:t>
            </a:r>
            <a:r>
              <a:rPr lang="vi-VN" altLang="en-US" noProof="1" smtClean="0">
                <a:solidFill>
                  <a:srgbClr val="00B050"/>
                </a:solidFill>
              </a:rPr>
              <a:t>“</a:t>
            </a:r>
            <a:r>
              <a:rPr lang="vi-VN" altLang="ja-JP" noProof="1" smtClean="0">
                <a:solidFill>
                  <a:srgbClr val="00B050"/>
                </a:solidFill>
              </a:rPr>
              <a:t>chức năng</a:t>
            </a:r>
            <a:r>
              <a:rPr lang="vi-VN" altLang="en-US" noProof="1" smtClean="0">
                <a:solidFill>
                  <a:srgbClr val="00B050"/>
                </a:solidFill>
              </a:rPr>
              <a:t>”</a:t>
            </a:r>
            <a:r>
              <a:rPr lang="vi-VN" altLang="ja-JP" noProof="1" smtClean="0"/>
              <a:t> của một đối tượng)</a:t>
            </a:r>
          </a:p>
          <a:p>
            <a:pPr eaLnBrk="1" hangingPunct="1">
              <a:spcBef>
                <a:spcPct val="50000"/>
              </a:spcBef>
            </a:pPr>
            <a:r>
              <a:rPr lang="vi-VN" altLang="vi-VN" noProof="1" smtClean="0"/>
              <a:t>Ngoài ra, một đối tượng còn có một </a:t>
            </a:r>
            <a:r>
              <a:rPr lang="vi-VN" altLang="vi-VN" noProof="1" smtClean="0">
                <a:solidFill>
                  <a:srgbClr val="00B050"/>
                </a:solidFill>
              </a:rPr>
              <a:t>định danh </a:t>
            </a:r>
            <a:r>
              <a:rPr lang="vi-VN" altLang="vi-VN" noProof="1" smtClean="0"/>
              <a:t>(object identifier) dùng để phân biệt giữa các đối tượng.</a:t>
            </a:r>
          </a:p>
        </p:txBody>
      </p:sp>
      <p:sp>
        <p:nvSpPr>
          <p:cNvPr id="4"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Phương pháp Lập trình Hướng đối tượng</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r>
              <a:rPr lang="vi-VN" altLang="vi-VN" noProof="1" smtClean="0"/>
              <a:t>Đối tượng (object)</a:t>
            </a:r>
          </a:p>
        </p:txBody>
      </p:sp>
      <p:sp>
        <p:nvSpPr>
          <p:cNvPr id="4"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Phương pháp Lập trình Hướng đối tượng</a:t>
            </a:r>
          </a:p>
        </p:txBody>
      </p:sp>
      <p:pic>
        <p:nvPicPr>
          <p:cNvPr id="140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76350"/>
            <a:ext cx="6934200" cy="4895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vi-VN" altLang="vi-VN" noProof="1" smtClean="0"/>
              <a:t>Đối tượng (object)</a:t>
            </a:r>
          </a:p>
        </p:txBody>
      </p:sp>
      <p:sp>
        <p:nvSpPr>
          <p:cNvPr id="45"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Phương pháp Lập trình Hướng đối tượng</a:t>
            </a:r>
          </a:p>
        </p:txBody>
      </p:sp>
      <p:graphicFrame>
        <p:nvGraphicFramePr>
          <p:cNvPr id="138369" name="Group 129"/>
          <p:cNvGraphicFramePr>
            <a:graphicFrameLocks noGrp="1"/>
          </p:cNvGraphicFramePr>
          <p:nvPr/>
        </p:nvGraphicFramePr>
        <p:xfrm>
          <a:off x="685800" y="1295400"/>
          <a:ext cx="8077200" cy="4959350"/>
        </p:xfrm>
        <a:graphic>
          <a:graphicData uri="http://schemas.openxmlformats.org/drawingml/2006/table">
            <a:tbl>
              <a:tblPr/>
              <a:tblGrid>
                <a:gridCol w="1371600"/>
                <a:gridCol w="1828800"/>
                <a:gridCol w="1371600"/>
                <a:gridCol w="3505200"/>
              </a:tblGrid>
              <a:tr h="422275">
                <a:tc>
                  <a:txBody>
                    <a:bodyPr/>
                    <a:lstStyle>
                      <a:lvl1pPr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1"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Sự vật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c>
                  <a:txBody>
                    <a:bodyPr/>
                    <a:lstStyle>
                      <a:lvl1pPr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1"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Thuộc tính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c>
                  <a:txBody>
                    <a:bodyPr/>
                    <a:lstStyle>
                      <a:lvl1pPr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1"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Hành vi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c>
                  <a:txBody>
                    <a:bodyPr/>
                    <a:lstStyle>
                      <a:lvl1pPr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1"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Ví dụ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r>
              <a:tr h="1330325">
                <a:tc>
                  <a:txBody>
                    <a:bodyPr/>
                    <a:lstStyle>
                      <a:lvl1pPr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Con chó</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Tên: Mino</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Màu sắc: Xám</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Giống: Nhật</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Trạng thái: Vui vẻ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Sủa</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Ăn</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Chạy</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Cắn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76400">
                <a:tc>
                  <a:txBody>
                    <a:bodyPr/>
                    <a:lstStyle>
                      <a:lvl1pPr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Stack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List </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Empty: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PUSH</a:t>
                      </a:r>
                      <a:b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b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POP</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30350">
                <a:tc>
                  <a:txBody>
                    <a:bodyPr/>
                    <a:lstStyle>
                      <a:lvl1pPr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Bóng đèn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Nhãn hiệu: ABC</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Màu: Xanh</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Trạng thái: Mở</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Loại: Đèn bàn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Bật</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Tắt</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Sáng</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Mờ</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47135" name="Group 72"/>
          <p:cNvGrpSpPr>
            <a:grpSpLocks/>
          </p:cNvGrpSpPr>
          <p:nvPr/>
        </p:nvGrpSpPr>
        <p:grpSpPr bwMode="auto">
          <a:xfrm>
            <a:off x="5405438" y="3228975"/>
            <a:ext cx="3433762" cy="1343025"/>
            <a:chOff x="3357" y="2898"/>
            <a:chExt cx="2163" cy="846"/>
          </a:xfrm>
        </p:grpSpPr>
        <p:sp>
          <p:nvSpPr>
            <p:cNvPr id="138300" name="Rectangle 60"/>
            <p:cNvSpPr>
              <a:spLocks noChangeArrowheads="1"/>
            </p:cNvSpPr>
            <p:nvPr/>
          </p:nvSpPr>
          <p:spPr bwMode="auto">
            <a:xfrm>
              <a:off x="3984" y="2976"/>
              <a:ext cx="864" cy="768"/>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a:defRPr/>
              </a:pPr>
              <a:r>
                <a:rPr lang="en-US" b="1" noProof="1">
                  <a:solidFill>
                    <a:schemeClr val="bg1"/>
                  </a:solidFill>
                  <a:latin typeface="Arial" charset="0"/>
                  <a:ea typeface="ＭＳ Ｐゴシック" charset="0"/>
                </a:rPr>
                <a:t>STACK A</a:t>
              </a:r>
            </a:p>
          </p:txBody>
        </p:sp>
        <p:sp>
          <p:nvSpPr>
            <p:cNvPr id="138301" name="Rectangle 61"/>
            <p:cNvSpPr>
              <a:spLocks noChangeArrowheads="1"/>
            </p:cNvSpPr>
            <p:nvPr/>
          </p:nvSpPr>
          <p:spPr bwMode="auto">
            <a:xfrm>
              <a:off x="4032" y="3312"/>
              <a:ext cx="768" cy="384"/>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r>
                <a:rPr lang="en-US" noProof="1">
                  <a:latin typeface="Arial" charset="0"/>
                  <a:ea typeface="ＭＳ Ｐゴシック" charset="0"/>
                </a:rPr>
                <a:t>int a[100];</a:t>
              </a:r>
            </a:p>
          </p:txBody>
        </p:sp>
        <p:sp>
          <p:nvSpPr>
            <p:cNvPr id="138302" name="Rectangle 62"/>
            <p:cNvSpPr>
              <a:spLocks noChangeArrowheads="1"/>
            </p:cNvSpPr>
            <p:nvPr/>
          </p:nvSpPr>
          <p:spPr bwMode="auto">
            <a:xfrm>
              <a:off x="4848" y="2976"/>
              <a:ext cx="192" cy="768"/>
            </a:xfrm>
            <a:prstGeom prst="rect">
              <a:avLst/>
            </a:prstGeom>
            <a:solidFill>
              <a:srgbClr val="00B05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b="1" noProof="1">
                  <a:latin typeface="Courier New" charset="0"/>
                  <a:ea typeface="ＭＳ Ｐゴシック" charset="0"/>
                </a:rPr>
                <a:t>P</a:t>
              </a:r>
              <a:br>
                <a:rPr lang="en-US" b="1" noProof="1">
                  <a:latin typeface="Courier New" charset="0"/>
                  <a:ea typeface="ＭＳ Ｐゴシック" charset="0"/>
                </a:rPr>
              </a:br>
              <a:r>
                <a:rPr lang="en-US" b="1" noProof="1">
                  <a:latin typeface="Courier New" charset="0"/>
                  <a:ea typeface="ＭＳ Ｐゴシック" charset="0"/>
                </a:rPr>
                <a:t>U</a:t>
              </a:r>
              <a:br>
                <a:rPr lang="en-US" b="1" noProof="1">
                  <a:latin typeface="Courier New" charset="0"/>
                  <a:ea typeface="ＭＳ Ｐゴシック" charset="0"/>
                </a:rPr>
              </a:br>
              <a:r>
                <a:rPr lang="en-US" b="1" noProof="1">
                  <a:latin typeface="Courier New" charset="0"/>
                  <a:ea typeface="ＭＳ Ｐゴシック" charset="0"/>
                </a:rPr>
                <a:t>S</a:t>
              </a:r>
              <a:br>
                <a:rPr lang="en-US" b="1" noProof="1">
                  <a:latin typeface="Courier New" charset="0"/>
                  <a:ea typeface="ＭＳ Ｐゴシック" charset="0"/>
                </a:rPr>
              </a:br>
              <a:r>
                <a:rPr lang="en-US" b="1" noProof="1">
                  <a:latin typeface="Courier New" charset="0"/>
                  <a:ea typeface="ＭＳ Ｐゴシック" charset="0"/>
                </a:rPr>
                <a:t>H</a:t>
              </a:r>
            </a:p>
          </p:txBody>
        </p:sp>
        <p:sp>
          <p:nvSpPr>
            <p:cNvPr id="138303" name="Rectangle 63"/>
            <p:cNvSpPr>
              <a:spLocks noChangeArrowheads="1"/>
            </p:cNvSpPr>
            <p:nvPr/>
          </p:nvSpPr>
          <p:spPr bwMode="auto">
            <a:xfrm>
              <a:off x="3792" y="2976"/>
              <a:ext cx="192" cy="768"/>
            </a:xfrm>
            <a:prstGeom prst="rect">
              <a:avLst/>
            </a:prstGeom>
            <a:solidFill>
              <a:srgbClr val="00B05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b="1" noProof="1">
                  <a:latin typeface="Courier New" charset="0"/>
                  <a:ea typeface="ＭＳ Ｐゴシック" charset="0"/>
                </a:rPr>
                <a:t>P</a:t>
              </a:r>
              <a:br>
                <a:rPr lang="en-US" b="1" noProof="1">
                  <a:latin typeface="Courier New" charset="0"/>
                  <a:ea typeface="ＭＳ Ｐゴシック" charset="0"/>
                </a:rPr>
              </a:br>
              <a:r>
                <a:rPr lang="en-US" b="1" noProof="1">
                  <a:latin typeface="Courier New" charset="0"/>
                  <a:ea typeface="ＭＳ Ｐゴシック" charset="0"/>
                </a:rPr>
                <a:t>O</a:t>
              </a:r>
              <a:br>
                <a:rPr lang="en-US" b="1" noProof="1">
                  <a:latin typeface="Courier New" charset="0"/>
                  <a:ea typeface="ＭＳ Ｐゴシック" charset="0"/>
                </a:rPr>
              </a:br>
              <a:r>
                <a:rPr lang="en-US" b="1" noProof="1">
                  <a:latin typeface="Courier New" charset="0"/>
                  <a:ea typeface="ＭＳ Ｐゴシック" charset="0"/>
                </a:rPr>
                <a:t>P</a:t>
              </a:r>
            </a:p>
          </p:txBody>
        </p:sp>
        <p:sp>
          <p:nvSpPr>
            <p:cNvPr id="138304" name="AutoShape 64"/>
            <p:cNvSpPr>
              <a:spLocks noChangeArrowheads="1"/>
            </p:cNvSpPr>
            <p:nvPr/>
          </p:nvSpPr>
          <p:spPr bwMode="auto">
            <a:xfrm flipH="1">
              <a:off x="4848" y="2898"/>
              <a:ext cx="528" cy="144"/>
            </a:xfrm>
            <a:prstGeom prst="curvedDownArrow">
              <a:avLst>
                <a:gd name="adj1" fmla="val 73333"/>
                <a:gd name="adj2" fmla="val 146667"/>
                <a:gd name="adj3" fmla="val 33333"/>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noProof="1">
                <a:latin typeface="Arial" charset="0"/>
                <a:ea typeface="ＭＳ Ｐゴシック" charset="0"/>
              </a:endParaRPr>
            </a:p>
          </p:txBody>
        </p:sp>
        <p:sp>
          <p:nvSpPr>
            <p:cNvPr id="138305" name="AutoShape 65"/>
            <p:cNvSpPr>
              <a:spLocks noChangeArrowheads="1"/>
            </p:cNvSpPr>
            <p:nvPr/>
          </p:nvSpPr>
          <p:spPr bwMode="auto">
            <a:xfrm flipH="1">
              <a:off x="3408" y="2928"/>
              <a:ext cx="528" cy="144"/>
            </a:xfrm>
            <a:prstGeom prst="curvedDownArrow">
              <a:avLst>
                <a:gd name="adj1" fmla="val 73333"/>
                <a:gd name="adj2" fmla="val 146667"/>
                <a:gd name="adj3" fmla="val 33333"/>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noProof="1">
                <a:latin typeface="Arial" charset="0"/>
                <a:ea typeface="ＭＳ Ｐゴシック" charset="0"/>
              </a:endParaRPr>
            </a:p>
          </p:txBody>
        </p:sp>
        <p:sp>
          <p:nvSpPr>
            <p:cNvPr id="138306" name="Text Box 66"/>
            <p:cNvSpPr txBox="1">
              <a:spLocks noChangeArrowheads="1"/>
            </p:cNvSpPr>
            <p:nvPr/>
          </p:nvSpPr>
          <p:spPr bwMode="auto">
            <a:xfrm>
              <a:off x="3357" y="3033"/>
              <a:ext cx="33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noProof="1">
                  <a:latin typeface="Arial" charset="0"/>
                  <a:ea typeface="ＭＳ Ｐゴシック" charset="0"/>
                </a:rPr>
                <a:t>int</a:t>
              </a:r>
            </a:p>
          </p:txBody>
        </p:sp>
        <p:sp>
          <p:nvSpPr>
            <p:cNvPr id="138307" name="Text Box 67"/>
            <p:cNvSpPr txBox="1">
              <a:spLocks noChangeArrowheads="1"/>
            </p:cNvSpPr>
            <p:nvPr/>
          </p:nvSpPr>
          <p:spPr bwMode="auto">
            <a:xfrm>
              <a:off x="5184" y="3006"/>
              <a:ext cx="33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noProof="1">
                  <a:latin typeface="Arial" charset="0"/>
                  <a:ea typeface="ＭＳ Ｐゴシック" charset="0"/>
                </a:rPr>
                <a:t>int</a:t>
              </a:r>
            </a:p>
          </p:txBody>
        </p:sp>
      </p:grpSp>
      <p:grpSp>
        <p:nvGrpSpPr>
          <p:cNvPr id="47136" name="Group 71"/>
          <p:cNvGrpSpPr>
            <a:grpSpLocks/>
          </p:cNvGrpSpPr>
          <p:nvPr/>
        </p:nvGrpSpPr>
        <p:grpSpPr bwMode="auto">
          <a:xfrm>
            <a:off x="2667000" y="3686175"/>
            <a:ext cx="914400" cy="228600"/>
            <a:chOff x="1248" y="2688"/>
            <a:chExt cx="576" cy="144"/>
          </a:xfrm>
          <a:solidFill>
            <a:schemeClr val="tx2">
              <a:lumMod val="60000"/>
              <a:lumOff val="40000"/>
            </a:schemeClr>
          </a:solidFill>
        </p:grpSpPr>
        <p:sp>
          <p:nvSpPr>
            <p:cNvPr id="138308" name="Rectangle 68"/>
            <p:cNvSpPr>
              <a:spLocks noChangeArrowheads="1"/>
            </p:cNvSpPr>
            <p:nvPr/>
          </p:nvSpPr>
          <p:spPr bwMode="auto">
            <a:xfrm>
              <a:off x="1248" y="2688"/>
              <a:ext cx="192" cy="144"/>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noProof="1">
                  <a:latin typeface="Arial" charset="0"/>
                  <a:ea typeface="ＭＳ Ｐゴシック" charset="0"/>
                </a:rPr>
                <a:t>2</a:t>
              </a:r>
            </a:p>
          </p:txBody>
        </p:sp>
        <p:sp>
          <p:nvSpPr>
            <p:cNvPr id="138309" name="Rectangle 69"/>
            <p:cNvSpPr>
              <a:spLocks noChangeArrowheads="1"/>
            </p:cNvSpPr>
            <p:nvPr/>
          </p:nvSpPr>
          <p:spPr bwMode="auto">
            <a:xfrm>
              <a:off x="1440" y="2688"/>
              <a:ext cx="192" cy="144"/>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noProof="1">
                  <a:latin typeface="Arial" charset="0"/>
                  <a:ea typeface="ＭＳ Ｐゴシック" charset="0"/>
                </a:rPr>
                <a:t>5</a:t>
              </a:r>
            </a:p>
          </p:txBody>
        </p:sp>
        <p:sp>
          <p:nvSpPr>
            <p:cNvPr id="138310" name="Rectangle 70"/>
            <p:cNvSpPr>
              <a:spLocks noChangeArrowheads="1"/>
            </p:cNvSpPr>
            <p:nvPr/>
          </p:nvSpPr>
          <p:spPr bwMode="auto">
            <a:xfrm>
              <a:off x="1632" y="2688"/>
              <a:ext cx="192" cy="144"/>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noProof="1">
                  <a:latin typeface="Arial" charset="0"/>
                  <a:ea typeface="ＭＳ Ｐゴシック" charset="0"/>
                </a:rPr>
                <a:t>1</a:t>
              </a:r>
            </a:p>
          </p:txBody>
        </p:sp>
      </p:grpSp>
      <p:pic>
        <p:nvPicPr>
          <p:cNvPr id="47137" name="Picture 130" descr="animated-dog-panting"/>
          <p:cNvPicPr>
            <a:picLocks noChangeAspect="1" noChangeArrowheads="1" noCrop="1"/>
          </p:cNvPicPr>
          <p:nvPr/>
        </p:nvPicPr>
        <p:blipFill>
          <a:blip r:embed="rId2">
            <a:lum bright="6000"/>
            <a:extLst>
              <a:ext uri="{28A0092B-C50C-407E-A947-70E740481C1C}">
                <a14:useLocalDpi xmlns:a14="http://schemas.microsoft.com/office/drawing/2010/main" val="0"/>
              </a:ext>
            </a:extLst>
          </a:blip>
          <a:srcRect/>
          <a:stretch>
            <a:fillRect/>
          </a:stretch>
        </p:blipFill>
        <p:spPr bwMode="auto">
          <a:xfrm>
            <a:off x="6172200" y="1828800"/>
            <a:ext cx="1143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38" name="Picture 132" descr="light-apex_usb_la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4800600"/>
            <a:ext cx="16764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r>
              <a:rPr lang="vi-VN" altLang="vi-VN" noProof="1" smtClean="0"/>
              <a:t>Lớp (class)</a:t>
            </a:r>
          </a:p>
        </p:txBody>
      </p:sp>
      <p:sp>
        <p:nvSpPr>
          <p:cNvPr id="139267" name="Rectangle 3"/>
          <p:cNvSpPr>
            <a:spLocks noGrp="1" noChangeArrowheads="1"/>
          </p:cNvSpPr>
          <p:nvPr>
            <p:ph idx="1"/>
          </p:nvPr>
        </p:nvSpPr>
        <p:spPr/>
        <p:txBody>
          <a:bodyPr/>
          <a:lstStyle/>
          <a:p>
            <a:pPr eaLnBrk="1" hangingPunct="1"/>
            <a:r>
              <a:rPr lang="vi-VN" altLang="vi-VN" noProof="1" smtClean="0"/>
              <a:t>Còn được gọi là </a:t>
            </a:r>
            <a:r>
              <a:rPr lang="vi-VN" altLang="vi-VN" noProof="1" smtClean="0">
                <a:solidFill>
                  <a:srgbClr val="00B050"/>
                </a:solidFill>
              </a:rPr>
              <a:t>loại</a:t>
            </a:r>
            <a:r>
              <a:rPr lang="vi-VN" altLang="vi-VN" noProof="1" smtClean="0"/>
              <a:t>/</a:t>
            </a:r>
            <a:r>
              <a:rPr lang="vi-VN" altLang="vi-VN" noProof="1" smtClean="0">
                <a:solidFill>
                  <a:srgbClr val="00B050"/>
                </a:solidFill>
              </a:rPr>
              <a:t>kiểu</a:t>
            </a:r>
            <a:r>
              <a:rPr lang="vi-VN" altLang="vi-VN" noProof="1" smtClean="0"/>
              <a:t> của đối tượng.</a:t>
            </a:r>
          </a:p>
          <a:p>
            <a:pPr eaLnBrk="1" hangingPunct="1"/>
            <a:r>
              <a:rPr lang="vi-VN" altLang="vi-VN" noProof="1" smtClean="0"/>
              <a:t>Lớp là một </a:t>
            </a:r>
            <a:r>
              <a:rPr lang="vi-VN" altLang="vi-VN" noProof="1" smtClean="0">
                <a:solidFill>
                  <a:srgbClr val="00B050"/>
                </a:solidFill>
              </a:rPr>
              <a:t>khuôn mẫu </a:t>
            </a:r>
            <a:r>
              <a:rPr lang="vi-VN" altLang="vi-VN" noProof="1" smtClean="0"/>
              <a:t>để tạo ra các đối tượng cùng kiểu.</a:t>
            </a:r>
          </a:p>
        </p:txBody>
      </p:sp>
      <p:sp>
        <p:nvSpPr>
          <p:cNvPr id="6"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Phương pháp Lập trình Hướng đối tượng</a:t>
            </a:r>
          </a:p>
        </p:txBody>
      </p:sp>
      <p:pic>
        <p:nvPicPr>
          <p:cNvPr id="4813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8052" y="2775857"/>
            <a:ext cx="2971800" cy="266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9" name="Rectangle 5"/>
          <p:cNvSpPr>
            <a:spLocks noChangeArrowheads="1"/>
          </p:cNvSpPr>
          <p:nvPr/>
        </p:nvSpPr>
        <p:spPr bwMode="auto">
          <a:xfrm>
            <a:off x="3086100" y="2296886"/>
            <a:ext cx="5105400" cy="3581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buClr>
                <a:schemeClr val="hlink"/>
              </a:buClr>
              <a:buFont typeface="Wingdings" panose="05000000000000000000" pitchFamily="2" charset="2"/>
              <a:buChar char="v"/>
            </a:pPr>
            <a:endParaRPr lang="vi-VN" altLang="vi-VN" sz="2800" noProof="1">
              <a:latin typeface="Calibri" panose="020F0502020204030204" pitchFamily="34" charset="0"/>
              <a:ea typeface="Calibri" panose="020F0502020204030204" pitchFamily="34" charset="0"/>
              <a:cs typeface="Calibri" panose="020F0502020204030204" pitchFamily="34" charset="0"/>
            </a:endParaRPr>
          </a:p>
        </p:txBody>
      </p:sp>
      <p:sp>
        <p:nvSpPr>
          <p:cNvPr id="9" name="Rectangle 3"/>
          <p:cNvSpPr txBox="1">
            <a:spLocks noChangeArrowheads="1"/>
          </p:cNvSpPr>
          <p:nvPr/>
        </p:nvSpPr>
        <p:spPr bwMode="auto">
          <a:xfrm>
            <a:off x="393700" y="2743200"/>
            <a:ext cx="5321300" cy="318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685800" indent="-228600" algn="l" rtl="0" eaLnBrk="1" fontAlgn="base" hangingPunct="1">
              <a:lnSpc>
                <a:spcPct val="90000"/>
              </a:lnSpc>
              <a:spcBef>
                <a:spcPts val="500"/>
              </a:spcBef>
              <a:spcAft>
                <a:spcPct val="0"/>
              </a:spcAft>
              <a:buSzPct val="80000"/>
              <a:buFont typeface="Wingdings" panose="05000000000000000000" pitchFamily="2" charset="2"/>
              <a:buChar char="§"/>
              <a:defRPr sz="240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rtl="0" eaLnBrk="1" fontAlgn="base" hangingPunct="1">
              <a:lnSpc>
                <a:spcPct val="90000"/>
              </a:lnSpc>
              <a:spcBef>
                <a:spcPts val="500"/>
              </a:spcBef>
              <a:spcAft>
                <a:spcPct val="0"/>
              </a:spcAft>
              <a:buSzPct val="70000"/>
              <a:buFont typeface="Courier New" panose="02070309020205020404" pitchFamily="49" charset="0"/>
              <a:buChar char="o"/>
              <a:defRPr sz="2000" kern="12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altLang="vi-VN" noProof="1"/>
              <a:t>Lớp định nghĩa các </a:t>
            </a:r>
            <a:r>
              <a:rPr lang="vi-VN" altLang="vi-VN" noProof="1">
                <a:solidFill>
                  <a:srgbClr val="00B050"/>
                </a:solidFill>
              </a:rPr>
              <a:t>thuộc tính </a:t>
            </a:r>
            <a:r>
              <a:rPr lang="vi-VN" altLang="vi-VN" noProof="1"/>
              <a:t>và </a:t>
            </a:r>
            <a:r>
              <a:rPr lang="vi-VN" altLang="vi-VN" noProof="1">
                <a:solidFill>
                  <a:srgbClr val="00B050"/>
                </a:solidFill>
              </a:rPr>
              <a:t>phương thức </a:t>
            </a:r>
            <a:r>
              <a:rPr lang="vi-VN" altLang="vi-VN" noProof="1"/>
              <a:t>(hành vi) chung cho tất cả các đối tượng cùng lớp.</a:t>
            </a:r>
          </a:p>
          <a:p>
            <a:r>
              <a:rPr lang="vi-VN" altLang="vi-VN" noProof="1"/>
              <a:t>Một đối tượng </a:t>
            </a:r>
            <a:r>
              <a:rPr lang="vi-VN" altLang="vi-VN" noProof="1" smtClean="0"/>
              <a:t>được gọi là </a:t>
            </a:r>
            <a:r>
              <a:rPr lang="vi-VN" altLang="vi-VN" noProof="1"/>
              <a:t>một </a:t>
            </a:r>
            <a:r>
              <a:rPr lang="vi-VN" altLang="vi-VN" noProof="1">
                <a:solidFill>
                  <a:srgbClr val="00B050"/>
                </a:solidFill>
              </a:rPr>
              <a:t>thể hiện</a:t>
            </a:r>
            <a:r>
              <a:rPr lang="vi-VN" altLang="vi-VN" noProof="1"/>
              <a:t> (instance) của một lớp và giá trị thuộc tính của chúng có thể khác nhau.</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vi-VN" altLang="vi-VN" noProof="1" smtClean="0"/>
              <a:t>Lớp (class)</a:t>
            </a:r>
          </a:p>
        </p:txBody>
      </p:sp>
      <p:sp>
        <p:nvSpPr>
          <p:cNvPr id="61"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Phương pháp Lập trình Hướng đối tượng</a:t>
            </a:r>
          </a:p>
        </p:txBody>
      </p:sp>
      <p:graphicFrame>
        <p:nvGraphicFramePr>
          <p:cNvPr id="142404" name="Group 68"/>
          <p:cNvGraphicFramePr>
            <a:graphicFrameLocks noGrp="1"/>
          </p:cNvGraphicFramePr>
          <p:nvPr/>
        </p:nvGraphicFramePr>
        <p:xfrm>
          <a:off x="1371600" y="1347788"/>
          <a:ext cx="3886200" cy="4793299"/>
        </p:xfrm>
        <a:graphic>
          <a:graphicData uri="http://schemas.openxmlformats.org/drawingml/2006/table">
            <a:tbl>
              <a:tblPr/>
              <a:tblGrid>
                <a:gridCol w="1371600"/>
                <a:gridCol w="1371600"/>
                <a:gridCol w="1143000"/>
              </a:tblGrid>
              <a:tr h="334963">
                <a:tc>
                  <a:txBody>
                    <a:bodyPr/>
                    <a:lstStyle>
                      <a:lvl1pPr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1"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Lớp</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c>
                  <a:txBody>
                    <a:bodyPr/>
                    <a:lstStyle>
                      <a:lvl1pPr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1"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Thuộc tính</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c>
                  <a:txBody>
                    <a:bodyPr/>
                    <a:lstStyle>
                      <a:lvl1pPr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1"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Hành vi</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r>
              <a:tr h="1212850">
                <a:tc>
                  <a:txBody>
                    <a:bodyPr/>
                    <a:lstStyle>
                      <a:lvl1pPr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Chó</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Tên</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Màu sắc</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Giống</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Trạng thái</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Sủa</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Ăn</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Chạy</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Cắn</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46213">
                <a:tc>
                  <a:txBody>
                    <a:bodyPr/>
                    <a:lstStyle>
                      <a:lvl1pPr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Bóng đèn </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Nhãn hiệu</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Màu</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Trạng thái</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Loại</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Bật</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Tắt</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Sáng</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Mờ</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98638">
                <a:tc>
                  <a:txBody>
                    <a:bodyPr/>
                    <a:lstStyle>
                      <a:lvl1pPr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Xe ôtô</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Nhãn hiệu</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Màu sắc</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Giá</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Hộp số</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Tốc độ</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Chạy</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Dừng</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Tăng tốc</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Giảm tốc</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9178" name="Picture 70" descr="animated-dog-panting"/>
          <p:cNvPicPr>
            <a:picLocks noChangeAspect="1" noChangeArrowheads="1" noCrop="1"/>
          </p:cNvPicPr>
          <p:nvPr/>
        </p:nvPicPr>
        <p:blipFill>
          <a:blip r:embed="rId3">
            <a:lum bright="6000"/>
            <a:extLst>
              <a:ext uri="{28A0092B-C50C-407E-A947-70E740481C1C}">
                <a14:useLocalDpi xmlns:a14="http://schemas.microsoft.com/office/drawing/2010/main" val="0"/>
              </a:ext>
            </a:extLst>
          </a:blip>
          <a:srcRect/>
          <a:stretch>
            <a:fillRect/>
          </a:stretch>
        </p:blipFill>
        <p:spPr bwMode="auto">
          <a:xfrm>
            <a:off x="6553200" y="1219200"/>
            <a:ext cx="914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79" name="Picture 71" descr="bad_dog"/>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2057400"/>
            <a:ext cx="12192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80" name="Picture 72" descr="Preston+Blair+Dog+draw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600200"/>
            <a:ext cx="8207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9181" name="Group 76"/>
          <p:cNvGrpSpPr>
            <a:grpSpLocks/>
          </p:cNvGrpSpPr>
          <p:nvPr/>
        </p:nvGrpSpPr>
        <p:grpSpPr bwMode="auto">
          <a:xfrm>
            <a:off x="6705600" y="4419600"/>
            <a:ext cx="1524000" cy="1143000"/>
            <a:chOff x="2928" y="3024"/>
            <a:chExt cx="960" cy="720"/>
          </a:xfrm>
        </p:grpSpPr>
        <p:pic>
          <p:nvPicPr>
            <p:cNvPr id="49203" name="Picture 5" descr="C:\Users\gabdo\AppData\Local\Microsoft\Windows\Temporary Internet Files\Content.IE5\UNBLKMYX\MCTN00551_0000[1].wm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8" y="3024"/>
              <a:ext cx="96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04" name="Picture 7" descr="C:\Users\gabdo\AppData\Local\Microsoft\Windows\Temporary Internet Files\Content.IE5\MZKUYAYM\MCj01413530000[1].wm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0" y="3147"/>
              <a:ext cx="209"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9182" name="Picture 77" descr="car47306"/>
          <p:cNvPicPr>
            <a:picLocks noChangeAspect="1" noChangeArrowheads="1"/>
          </p:cNvPicPr>
          <p:nvPr/>
        </p:nvPicPr>
        <p:blipFill>
          <a:blip r:embed="rId8">
            <a:extLst>
              <a:ext uri="{28A0092B-C50C-407E-A947-70E740481C1C}">
                <a14:useLocalDpi xmlns:a14="http://schemas.microsoft.com/office/drawing/2010/main" val="0"/>
              </a:ext>
            </a:extLst>
          </a:blip>
          <a:srcRect t="19310" b="20000"/>
          <a:stretch>
            <a:fillRect/>
          </a:stretch>
        </p:blipFill>
        <p:spPr bwMode="auto">
          <a:xfrm>
            <a:off x="6781800" y="5548313"/>
            <a:ext cx="106680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83" name="Picture 79" descr="light-led_light_bulb"/>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05600" y="3679825"/>
            <a:ext cx="7620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84" name="Picture 80" descr="light-led_light_bulb_3wat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776151">
            <a:off x="6781800" y="2971800"/>
            <a:ext cx="390525"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418" name="Picture 82"/>
          <p:cNvPicPr>
            <a:picLocks noChangeAspect="1" noChangeArrowheads="1"/>
          </p:cNvPicPr>
          <p:nvPr/>
        </p:nvPicPr>
        <p:blipFill>
          <a:blip r:embed="rId11">
            <a:lum bright="52000" contrast="-70000"/>
            <a:extLst>
              <a:ext uri="{28A0092B-C50C-407E-A947-70E740481C1C}">
                <a14:useLocalDpi xmlns:a14="http://schemas.microsoft.com/office/drawing/2010/main" val="0"/>
              </a:ext>
            </a:extLst>
          </a:blip>
          <a:srcRect/>
          <a:stretch>
            <a:fillRect/>
          </a:stretch>
        </p:blipFill>
        <p:spPr bwMode="auto">
          <a:xfrm>
            <a:off x="5334000" y="5143500"/>
            <a:ext cx="990600" cy="647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42419" name="Picture 83"/>
          <p:cNvPicPr>
            <a:picLocks noChangeAspect="1" noChangeArrowheads="1"/>
          </p:cNvPicPr>
          <p:nvPr/>
        </p:nvPicPr>
        <p:blipFill>
          <a:blip r:embed="rId12">
            <a:lum bright="52000" contrast="-70000"/>
            <a:extLst>
              <a:ext uri="{28A0092B-C50C-407E-A947-70E740481C1C}">
                <a14:useLocalDpi xmlns:a14="http://schemas.microsoft.com/office/drawing/2010/main" val="0"/>
              </a:ext>
            </a:extLst>
          </a:blip>
          <a:srcRect/>
          <a:stretch>
            <a:fillRect/>
          </a:stretch>
        </p:blipFill>
        <p:spPr bwMode="auto">
          <a:xfrm>
            <a:off x="5343525" y="3048000"/>
            <a:ext cx="828675" cy="923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42422" name="Line 86"/>
          <p:cNvSpPr>
            <a:spLocks noChangeShapeType="1"/>
          </p:cNvSpPr>
          <p:nvPr/>
        </p:nvSpPr>
        <p:spPr bwMode="auto">
          <a:xfrm flipV="1">
            <a:off x="6172200" y="1600200"/>
            <a:ext cx="381000" cy="304800"/>
          </a:xfrm>
          <a:prstGeom prst="line">
            <a:avLst/>
          </a:prstGeom>
          <a:noFill/>
          <a:ln w="9525">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noProof="1">
              <a:latin typeface="Arial" charset="0"/>
              <a:ea typeface="ＭＳ Ｐゴシック" charset="0"/>
            </a:endParaRPr>
          </a:p>
        </p:txBody>
      </p:sp>
      <p:sp>
        <p:nvSpPr>
          <p:cNvPr id="142423" name="Line 87"/>
          <p:cNvSpPr>
            <a:spLocks noChangeShapeType="1"/>
          </p:cNvSpPr>
          <p:nvPr/>
        </p:nvSpPr>
        <p:spPr bwMode="auto">
          <a:xfrm>
            <a:off x="6172200" y="2057400"/>
            <a:ext cx="381000" cy="304800"/>
          </a:xfrm>
          <a:prstGeom prst="line">
            <a:avLst/>
          </a:prstGeom>
          <a:noFill/>
          <a:ln w="9525">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noProof="1">
              <a:latin typeface="Arial" charset="0"/>
              <a:ea typeface="ＭＳ Ｐゴシック" charset="0"/>
            </a:endParaRPr>
          </a:p>
        </p:txBody>
      </p:sp>
      <p:sp>
        <p:nvSpPr>
          <p:cNvPr id="142424" name="Line 88"/>
          <p:cNvSpPr>
            <a:spLocks noChangeShapeType="1"/>
          </p:cNvSpPr>
          <p:nvPr/>
        </p:nvSpPr>
        <p:spPr bwMode="auto">
          <a:xfrm flipV="1">
            <a:off x="6248400" y="3200400"/>
            <a:ext cx="381000" cy="304800"/>
          </a:xfrm>
          <a:prstGeom prst="line">
            <a:avLst/>
          </a:prstGeom>
          <a:noFill/>
          <a:ln w="9525">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noProof="1">
              <a:latin typeface="Arial" charset="0"/>
              <a:ea typeface="ＭＳ Ｐゴシック" charset="0"/>
            </a:endParaRPr>
          </a:p>
        </p:txBody>
      </p:sp>
      <p:sp>
        <p:nvSpPr>
          <p:cNvPr id="142425" name="Line 89"/>
          <p:cNvSpPr>
            <a:spLocks noChangeShapeType="1"/>
          </p:cNvSpPr>
          <p:nvPr/>
        </p:nvSpPr>
        <p:spPr bwMode="auto">
          <a:xfrm>
            <a:off x="6248400" y="3657600"/>
            <a:ext cx="381000" cy="304800"/>
          </a:xfrm>
          <a:prstGeom prst="line">
            <a:avLst/>
          </a:prstGeom>
          <a:noFill/>
          <a:ln w="9525">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noProof="1">
              <a:latin typeface="Arial" charset="0"/>
              <a:ea typeface="ＭＳ Ｐゴシック" charset="0"/>
            </a:endParaRPr>
          </a:p>
        </p:txBody>
      </p:sp>
      <p:sp>
        <p:nvSpPr>
          <p:cNvPr id="142426" name="Line 90"/>
          <p:cNvSpPr>
            <a:spLocks noChangeShapeType="1"/>
          </p:cNvSpPr>
          <p:nvPr/>
        </p:nvSpPr>
        <p:spPr bwMode="auto">
          <a:xfrm flipV="1">
            <a:off x="6324600" y="5181600"/>
            <a:ext cx="381000" cy="304800"/>
          </a:xfrm>
          <a:prstGeom prst="line">
            <a:avLst/>
          </a:prstGeom>
          <a:noFill/>
          <a:ln w="9525">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noProof="1">
              <a:latin typeface="Arial" charset="0"/>
              <a:ea typeface="ＭＳ Ｐゴシック" charset="0"/>
            </a:endParaRPr>
          </a:p>
        </p:txBody>
      </p:sp>
      <p:sp>
        <p:nvSpPr>
          <p:cNvPr id="142427" name="Line 91"/>
          <p:cNvSpPr>
            <a:spLocks noChangeShapeType="1"/>
          </p:cNvSpPr>
          <p:nvPr/>
        </p:nvSpPr>
        <p:spPr bwMode="auto">
          <a:xfrm>
            <a:off x="6324600" y="5638800"/>
            <a:ext cx="381000" cy="304800"/>
          </a:xfrm>
          <a:prstGeom prst="line">
            <a:avLst/>
          </a:prstGeom>
          <a:noFill/>
          <a:ln w="9525">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noProof="1">
              <a:latin typeface="Arial" charset="0"/>
              <a:ea typeface="ＭＳ Ｐゴシック" charset="0"/>
            </a:endParaRPr>
          </a:p>
        </p:txBody>
      </p:sp>
      <p:sp>
        <p:nvSpPr>
          <p:cNvPr id="142428" name="Text Box 92"/>
          <p:cNvSpPr txBox="1">
            <a:spLocks noChangeArrowheads="1"/>
          </p:cNvSpPr>
          <p:nvPr/>
        </p:nvSpPr>
        <p:spPr bwMode="auto">
          <a:xfrm>
            <a:off x="5514975" y="1338263"/>
            <a:ext cx="6096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vi-VN" altLang="vi-VN" sz="1600" noProof="1"/>
              <a:t>Chó</a:t>
            </a:r>
          </a:p>
        </p:txBody>
      </p:sp>
      <p:sp>
        <p:nvSpPr>
          <p:cNvPr id="142429" name="Text Box 93"/>
          <p:cNvSpPr txBox="1">
            <a:spLocks noChangeArrowheads="1"/>
          </p:cNvSpPr>
          <p:nvPr/>
        </p:nvSpPr>
        <p:spPr bwMode="auto">
          <a:xfrm>
            <a:off x="7162800" y="1143000"/>
            <a:ext cx="7620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noProof="1">
                <a:latin typeface="Arial" charset="0"/>
                <a:ea typeface="ＭＳ Ｐゴシック" charset="0"/>
              </a:rPr>
              <a:t>Mino</a:t>
            </a:r>
          </a:p>
        </p:txBody>
      </p:sp>
      <p:sp>
        <p:nvSpPr>
          <p:cNvPr id="142430" name="Text Box 94"/>
          <p:cNvSpPr txBox="1">
            <a:spLocks noChangeArrowheads="1"/>
          </p:cNvSpPr>
          <p:nvPr/>
        </p:nvSpPr>
        <p:spPr bwMode="auto">
          <a:xfrm>
            <a:off x="7300913" y="1981200"/>
            <a:ext cx="7620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noProof="1">
                <a:latin typeface="Arial" charset="0"/>
                <a:ea typeface="ＭＳ Ｐゴシック" charset="0"/>
              </a:rPr>
              <a:t>Lulu</a:t>
            </a:r>
          </a:p>
        </p:txBody>
      </p:sp>
      <p:sp>
        <p:nvSpPr>
          <p:cNvPr id="142431" name="Text Box 95"/>
          <p:cNvSpPr txBox="1">
            <a:spLocks noChangeArrowheads="1"/>
          </p:cNvSpPr>
          <p:nvPr/>
        </p:nvSpPr>
        <p:spPr bwMode="auto">
          <a:xfrm>
            <a:off x="5457825" y="3854450"/>
            <a:ext cx="7620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vi-VN" altLang="vi-VN" sz="1600" noProof="1"/>
              <a:t>Đèn</a:t>
            </a:r>
          </a:p>
        </p:txBody>
      </p:sp>
      <p:sp>
        <p:nvSpPr>
          <p:cNvPr id="142432" name="Text Box 96"/>
          <p:cNvSpPr txBox="1">
            <a:spLocks noChangeArrowheads="1"/>
          </p:cNvSpPr>
          <p:nvPr/>
        </p:nvSpPr>
        <p:spPr bwMode="auto">
          <a:xfrm>
            <a:off x="5486400" y="4838700"/>
            <a:ext cx="7620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noProof="1">
                <a:latin typeface="Arial" charset="0"/>
                <a:ea typeface="ＭＳ Ｐゴシック" charset="0"/>
              </a:rPr>
              <a:t>Ôtô</a:t>
            </a:r>
          </a:p>
        </p:txBody>
      </p:sp>
      <p:sp>
        <p:nvSpPr>
          <p:cNvPr id="142433" name="Text Box 97"/>
          <p:cNvSpPr txBox="1">
            <a:spLocks noChangeArrowheads="1"/>
          </p:cNvSpPr>
          <p:nvPr/>
        </p:nvSpPr>
        <p:spPr bwMode="auto">
          <a:xfrm>
            <a:off x="7848600" y="4572000"/>
            <a:ext cx="838200" cy="584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noProof="1">
                <a:latin typeface="Arial" charset="0"/>
                <a:ea typeface="ＭＳ Ｐゴシック" charset="0"/>
              </a:rPr>
              <a:t>Ferrari  </a:t>
            </a:r>
            <a:br>
              <a:rPr lang="en-US" sz="1600" noProof="1">
                <a:latin typeface="Arial" charset="0"/>
                <a:ea typeface="ＭＳ Ｐゴシック" charset="0"/>
              </a:rPr>
            </a:br>
            <a:r>
              <a:rPr lang="en-US" sz="1600" noProof="1">
                <a:latin typeface="Arial" charset="0"/>
                <a:ea typeface="ＭＳ Ｐゴシック" charset="0"/>
              </a:rPr>
              <a:t>     458</a:t>
            </a:r>
          </a:p>
        </p:txBody>
      </p:sp>
      <p:sp>
        <p:nvSpPr>
          <p:cNvPr id="142434" name="Text Box 98"/>
          <p:cNvSpPr txBox="1">
            <a:spLocks noChangeArrowheads="1"/>
          </p:cNvSpPr>
          <p:nvPr/>
        </p:nvSpPr>
        <p:spPr bwMode="auto">
          <a:xfrm>
            <a:off x="7620000" y="5562600"/>
            <a:ext cx="1219200" cy="584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noProof="1">
                <a:latin typeface="Arial" charset="0"/>
                <a:ea typeface="ＭＳ Ｐゴシック" charset="0"/>
              </a:rPr>
              <a:t>Chavrolet  </a:t>
            </a:r>
            <a:br>
              <a:rPr lang="en-US" sz="1600" noProof="1">
                <a:latin typeface="Arial" charset="0"/>
                <a:ea typeface="ＭＳ Ｐゴシック" charset="0"/>
              </a:rPr>
            </a:br>
            <a:r>
              <a:rPr lang="en-US" sz="1600" noProof="1">
                <a:latin typeface="Arial" charset="0"/>
                <a:ea typeface="ＭＳ Ｐゴシック" charset="0"/>
              </a:rPr>
              <a:t>      Cruze</a:t>
            </a:r>
          </a:p>
        </p:txBody>
      </p:sp>
      <p:sp>
        <p:nvSpPr>
          <p:cNvPr id="142435" name="Text Box 99"/>
          <p:cNvSpPr txBox="1">
            <a:spLocks noChangeArrowheads="1"/>
          </p:cNvSpPr>
          <p:nvPr/>
        </p:nvSpPr>
        <p:spPr bwMode="auto">
          <a:xfrm>
            <a:off x="7162800" y="3124200"/>
            <a:ext cx="11430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noProof="1">
                <a:latin typeface="Arial" charset="0"/>
                <a:ea typeface="ＭＳ Ｐゴシック" charset="0"/>
              </a:rPr>
              <a:t>ĐQ A123</a:t>
            </a:r>
          </a:p>
        </p:txBody>
      </p:sp>
      <p:sp>
        <p:nvSpPr>
          <p:cNvPr id="142436" name="Text Box 100"/>
          <p:cNvSpPr txBox="1">
            <a:spLocks noChangeArrowheads="1"/>
          </p:cNvSpPr>
          <p:nvPr/>
        </p:nvSpPr>
        <p:spPr bwMode="auto">
          <a:xfrm>
            <a:off x="7239000" y="3657600"/>
            <a:ext cx="12192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noProof="1">
                <a:latin typeface="Arial" charset="0"/>
                <a:ea typeface="ＭＳ Ｐゴシック" charset="0"/>
              </a:rPr>
              <a:t>Pana P124</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vi-VN" altLang="vi-VN" noProof="1" smtClean="0"/>
              <a:t>Lớp (class)</a:t>
            </a:r>
          </a:p>
        </p:txBody>
      </p:sp>
      <p:sp>
        <p:nvSpPr>
          <p:cNvPr id="4"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Phương pháp Lập trình Hướng đối tượng</a:t>
            </a:r>
          </a:p>
        </p:txBody>
      </p:sp>
      <p:pic>
        <p:nvPicPr>
          <p:cNvPr id="143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19200"/>
            <a:ext cx="6802438" cy="5045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r>
              <a:rPr lang="vi-VN" altLang="vi-VN" noProof="1" smtClean="0"/>
              <a:t>Thuộc tính và phương thức</a:t>
            </a:r>
          </a:p>
        </p:txBody>
      </p:sp>
      <p:sp>
        <p:nvSpPr>
          <p:cNvPr id="145411" name="Rectangle 3"/>
          <p:cNvSpPr>
            <a:spLocks noGrp="1" noChangeArrowheads="1"/>
          </p:cNvSpPr>
          <p:nvPr>
            <p:ph idx="1"/>
          </p:nvPr>
        </p:nvSpPr>
        <p:spPr>
          <a:xfrm>
            <a:off x="457200" y="1295400"/>
            <a:ext cx="6858000" cy="5029200"/>
          </a:xfrm>
        </p:spPr>
        <p:txBody>
          <a:bodyPr/>
          <a:lstStyle/>
          <a:p>
            <a:pPr eaLnBrk="1" hangingPunct="1"/>
            <a:r>
              <a:rPr lang="vi-VN" altLang="vi-VN" sz="2400" noProof="1" smtClean="0"/>
              <a:t>Thuộc tính: Mô tả </a:t>
            </a:r>
            <a:r>
              <a:rPr lang="vi-VN" altLang="vi-VN" sz="2400" noProof="1" smtClean="0">
                <a:solidFill>
                  <a:srgbClr val="00B050"/>
                </a:solidFill>
              </a:rPr>
              <a:t>trạng thái </a:t>
            </a:r>
            <a:r>
              <a:rPr lang="vi-VN" altLang="vi-VN" sz="2400" noProof="1" smtClean="0"/>
              <a:t>của một đối tượng </a:t>
            </a:r>
            <a:br>
              <a:rPr lang="vi-VN" altLang="vi-VN" sz="2400" noProof="1" smtClean="0"/>
            </a:br>
            <a:r>
              <a:rPr lang="vi-VN" altLang="vi-VN" sz="2400" noProof="1" smtClean="0"/>
              <a:t>⇒</a:t>
            </a:r>
            <a:r>
              <a:rPr lang="vi-VN" altLang="vi-VN" sz="2400" noProof="1" smtClean="0">
                <a:sym typeface="Wingdings" panose="05000000000000000000" pitchFamily="2" charset="2"/>
              </a:rPr>
              <a:t> Bao gồm: tên và kiểu</a:t>
            </a:r>
          </a:p>
          <a:p>
            <a:pPr eaLnBrk="1" hangingPunct="1"/>
            <a:r>
              <a:rPr lang="vi-VN" altLang="vi-VN" sz="2400" noProof="1" smtClean="0"/>
              <a:t>Phương thức: Thể hiện cho </a:t>
            </a:r>
            <a:r>
              <a:rPr lang="vi-VN" altLang="vi-VN" sz="2400" noProof="1" smtClean="0">
                <a:solidFill>
                  <a:srgbClr val="00B050"/>
                </a:solidFill>
              </a:rPr>
              <a:t>khả năng </a:t>
            </a:r>
            <a:r>
              <a:rPr lang="vi-VN" altLang="vi-VN" sz="2400" noProof="1" smtClean="0"/>
              <a:t>của </a:t>
            </a:r>
            <a:br>
              <a:rPr lang="vi-VN" altLang="vi-VN" sz="2400" noProof="1" smtClean="0"/>
            </a:br>
            <a:r>
              <a:rPr lang="vi-VN" altLang="vi-VN" sz="2400" noProof="1" smtClean="0"/>
              <a:t>một đối tượng có thể </a:t>
            </a:r>
            <a:r>
              <a:rPr lang="vi-VN" altLang="vi-VN" sz="2400" noProof="1" smtClean="0">
                <a:solidFill>
                  <a:srgbClr val="00B050"/>
                </a:solidFill>
              </a:rPr>
              <a:t>thực hiện được những hành vi gì? </a:t>
            </a:r>
            <a:br>
              <a:rPr lang="vi-VN" altLang="vi-VN" sz="2400" noProof="1" smtClean="0">
                <a:solidFill>
                  <a:srgbClr val="00B050"/>
                </a:solidFill>
              </a:rPr>
            </a:br>
            <a:r>
              <a:rPr lang="vi-VN" altLang="vi-VN" sz="2400" noProof="1" smtClean="0">
                <a:sym typeface="Wingdings" panose="05000000000000000000" pitchFamily="2" charset="2"/>
              </a:rPr>
              <a:t>⇒ Bao gồm: tên, đối số và nội dung.</a:t>
            </a:r>
            <a:endParaRPr lang="vi-VN" altLang="vi-VN" sz="2400" noProof="1" smtClean="0"/>
          </a:p>
        </p:txBody>
      </p:sp>
      <p:sp>
        <p:nvSpPr>
          <p:cNvPr id="20"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Phương pháp Lập trình Hướng đối tượng</a:t>
            </a:r>
          </a:p>
        </p:txBody>
      </p:sp>
      <p:graphicFrame>
        <p:nvGraphicFramePr>
          <p:cNvPr id="145438" name="Group 30"/>
          <p:cNvGraphicFramePr>
            <a:graphicFrameLocks noGrp="1"/>
          </p:cNvGraphicFramePr>
          <p:nvPr/>
        </p:nvGraphicFramePr>
        <p:xfrm>
          <a:off x="685800" y="3881438"/>
          <a:ext cx="6248400" cy="2133918"/>
        </p:xfrm>
        <a:graphic>
          <a:graphicData uri="http://schemas.openxmlformats.org/drawingml/2006/table">
            <a:tbl>
              <a:tblPr/>
              <a:tblGrid>
                <a:gridCol w="830263"/>
                <a:gridCol w="1962150"/>
                <a:gridCol w="3455987"/>
              </a:tblGrid>
              <a:tr h="334963">
                <a:tc>
                  <a:txBody>
                    <a:bodyPr/>
                    <a:lstStyle>
                      <a:lvl1pPr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1"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Lớp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c>
                  <a:txBody>
                    <a:bodyPr/>
                    <a:lstStyle>
                      <a:lvl1pPr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1"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Thuộc tính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c>
                  <a:txBody>
                    <a:bodyPr/>
                    <a:lstStyle>
                      <a:lvl1pPr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1"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Hành vi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FF"/>
                    </a:solidFill>
                  </a:tcPr>
                </a:tc>
              </a:tr>
              <a:tr h="1798638">
                <a:tc>
                  <a:txBody>
                    <a:bodyPr/>
                    <a:lstStyle>
                      <a:lvl1pPr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Xe ôtô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Nhãn hiệu: </a:t>
                      </a:r>
                      <a:r>
                        <a:rPr kumimoji="0" lang="vi-VN" altLang="vi-VN" sz="1600" b="0" i="1"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chuỗi.</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Màu sắc: </a:t>
                      </a:r>
                      <a:r>
                        <a:rPr kumimoji="0" lang="vi-VN" altLang="vi-VN" sz="1600" b="0" i="1"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chuỗi.</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Giá: </a:t>
                      </a:r>
                      <a:r>
                        <a:rPr kumimoji="0" lang="vi-VN" altLang="vi-VN" sz="1600" b="0" i="1"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số thực.</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Hộp số: </a:t>
                      </a:r>
                      <a:r>
                        <a:rPr kumimoji="0" lang="vi-VN" altLang="vi-VN" sz="1600" b="0" i="1"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số nguyên.</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Tốc độ: </a:t>
                      </a:r>
                      <a:r>
                        <a:rPr kumimoji="0" lang="vi-VN" altLang="vi-VN" sz="1600" b="0" i="1"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số nguyên.</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1"/>
                        </a:buClr>
                        <a:buFont typeface="Wingdings" panose="05000000000000000000" pitchFamily="2" charset="2"/>
                        <a:defRPr sz="2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Clr>
                          <a:schemeClr val="tx1"/>
                        </a:buClr>
                        <a:defRPr sz="20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Chạy </a:t>
                      </a:r>
                      <a:r>
                        <a:rPr kumimoji="0" lang="vi-VN" altLang="vi-VN" sz="1600" b="0" i="1"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Dừng </a:t>
                      </a:r>
                      <a:r>
                        <a:rPr kumimoji="0" lang="vi-VN" altLang="vi-VN" sz="1600" b="0" i="1"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{tốc độ = 0; …}</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Tăng tốc(km/h) </a:t>
                      </a:r>
                      <a:r>
                        <a:rPr kumimoji="0" lang="vi-VN" altLang="vi-VN" sz="1600" b="0" i="1"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{tốc độ += km/h; …}</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Giảm tốc(km/h) </a:t>
                      </a:r>
                      <a:r>
                        <a:rPr kumimoji="0" lang="vi-VN" altLang="vi-VN" sz="1600" b="0" i="1"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{tốc độ -= km/h; …}</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rPr>
                        <a:t>…</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vi-VN" altLang="vi-VN" sz="1600" b="0" i="0" u="none" strike="noStrike" cap="none" normalizeH="0" baseline="0" noProof="1" smtClean="0">
                        <a:ln>
                          <a:noFill/>
                        </a:ln>
                        <a:solidFill>
                          <a:schemeClr val="tx1"/>
                        </a:solidFill>
                        <a:effectLst/>
                        <a:latin typeface="Arial" panose="020B0604020202020204" pitchFamily="34"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45433"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2286000"/>
            <a:ext cx="1600200" cy="1420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45434"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3843338"/>
            <a:ext cx="1781175" cy="2176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r>
              <a:rPr lang="vi-VN" altLang="vi-VN" noProof="1" smtClean="0"/>
              <a:t>Mở đầu</a:t>
            </a:r>
          </a:p>
        </p:txBody>
      </p:sp>
      <p:sp>
        <p:nvSpPr>
          <p:cNvPr id="159747" name="Rectangle 3"/>
          <p:cNvSpPr>
            <a:spLocks noGrp="1" noChangeArrowheads="1"/>
          </p:cNvSpPr>
          <p:nvPr>
            <p:ph idx="1"/>
          </p:nvPr>
        </p:nvSpPr>
        <p:spPr>
          <a:xfrm>
            <a:off x="457200" y="1295400"/>
            <a:ext cx="8229600" cy="1143000"/>
          </a:xfrm>
        </p:spPr>
        <p:txBody>
          <a:bodyPr/>
          <a:lstStyle/>
          <a:p>
            <a:pPr eaLnBrk="1" hangingPunct="1"/>
            <a:r>
              <a:rPr lang="vi-VN" altLang="vi-VN" noProof="1" smtClean="0"/>
              <a:t>Lập trình Hướng đối tượng (Object-Oriented Programming)</a:t>
            </a:r>
          </a:p>
        </p:txBody>
      </p:sp>
      <p:sp>
        <p:nvSpPr>
          <p:cNvPr id="14"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Mở đầu</a:t>
            </a:r>
          </a:p>
        </p:txBody>
      </p:sp>
      <p:pic>
        <p:nvPicPr>
          <p:cNvPr id="17413" name="Picture 6" descr="light-52-5724-4_par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914775"/>
            <a:ext cx="1524000"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757" name="AutoShape 13"/>
          <p:cNvSpPr>
            <a:spLocks noChangeArrowheads="1"/>
          </p:cNvSpPr>
          <p:nvPr/>
        </p:nvSpPr>
        <p:spPr bwMode="auto">
          <a:xfrm>
            <a:off x="2743200" y="4448175"/>
            <a:ext cx="2057400" cy="762000"/>
          </a:xfrm>
          <a:prstGeom prst="wedgeRoundRectCallout">
            <a:avLst>
              <a:gd name="adj1" fmla="val -60185"/>
              <a:gd name="adj2" fmla="val -115181"/>
              <a:gd name="adj3" fmla="val 16667"/>
            </a:avLst>
          </a:prstGeom>
          <a:solidFill>
            <a:srgbClr val="6699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vi-VN" altLang="vi-VN" sz="2000" b="1" noProof="1"/>
              <a:t>Cổ điển</a:t>
            </a:r>
          </a:p>
          <a:p>
            <a:pPr algn="ctr" eaLnBrk="1" hangingPunct="1"/>
            <a:r>
              <a:rPr lang="vi-VN" altLang="vi-VN" sz="2000" b="1" noProof="1"/>
              <a:t>Hướng thủ tục</a:t>
            </a:r>
          </a:p>
        </p:txBody>
      </p:sp>
      <p:sp>
        <p:nvSpPr>
          <p:cNvPr id="159758" name="AutoShape 14"/>
          <p:cNvSpPr>
            <a:spLocks noChangeArrowheads="1"/>
          </p:cNvSpPr>
          <p:nvPr/>
        </p:nvSpPr>
        <p:spPr bwMode="auto">
          <a:xfrm>
            <a:off x="5410200" y="5514975"/>
            <a:ext cx="1752600" cy="733425"/>
          </a:xfrm>
          <a:prstGeom prst="wedgeRoundRectCallout">
            <a:avLst>
              <a:gd name="adj1" fmla="val 58440"/>
              <a:gd name="adj2" fmla="val -81819"/>
              <a:gd name="adj3" fmla="val 16667"/>
            </a:avLst>
          </a:prstGeom>
          <a:solidFill>
            <a:srgbClr val="6699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vi-VN" altLang="vi-VN" sz="2000" b="1" noProof="1"/>
              <a:t>Hướng đối tượng</a:t>
            </a:r>
          </a:p>
        </p:txBody>
      </p:sp>
      <p:pic>
        <p:nvPicPr>
          <p:cNvPr id="17416"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619375"/>
            <a:ext cx="3581400"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417" name="Group 27"/>
          <p:cNvGrpSpPr>
            <a:grpSpLocks/>
          </p:cNvGrpSpPr>
          <p:nvPr/>
        </p:nvGrpSpPr>
        <p:grpSpPr bwMode="auto">
          <a:xfrm>
            <a:off x="838200" y="2619375"/>
            <a:ext cx="4419600" cy="1295400"/>
            <a:chOff x="576" y="2995"/>
            <a:chExt cx="2736" cy="722"/>
          </a:xfrm>
        </p:grpSpPr>
        <p:pic>
          <p:nvPicPr>
            <p:cNvPr id="17419" name="Picture 16" descr="light-5627211"/>
            <p:cNvPicPr>
              <a:picLocks noChangeAspect="1" noChangeArrowheads="1"/>
            </p:cNvPicPr>
            <p:nvPr/>
          </p:nvPicPr>
          <p:blipFill>
            <a:blip r:embed="rId4">
              <a:lum bright="-18000"/>
              <a:extLst>
                <a:ext uri="{28A0092B-C50C-407E-A947-70E740481C1C}">
                  <a14:useLocalDpi xmlns:a14="http://schemas.microsoft.com/office/drawing/2010/main" val="0"/>
                </a:ext>
              </a:extLst>
            </a:blip>
            <a:srcRect t="13351" b="13213"/>
            <a:stretch>
              <a:fillRect/>
            </a:stretch>
          </p:blipFill>
          <p:spPr bwMode="auto">
            <a:xfrm>
              <a:off x="576" y="2997"/>
              <a:ext cx="594"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0" name="Picture 17" descr="light-921"/>
            <p:cNvPicPr>
              <a:picLocks noChangeAspect="1" noChangeArrowheads="1"/>
            </p:cNvPicPr>
            <p:nvPr/>
          </p:nvPicPr>
          <p:blipFill>
            <a:blip r:embed="rId5">
              <a:lum bright="-18000"/>
              <a:extLst>
                <a:ext uri="{28A0092B-C50C-407E-A947-70E740481C1C}">
                  <a14:useLocalDpi xmlns:a14="http://schemas.microsoft.com/office/drawing/2010/main" val="0"/>
                </a:ext>
              </a:extLst>
            </a:blip>
            <a:srcRect t="39999" b="41333"/>
            <a:stretch>
              <a:fillRect/>
            </a:stretch>
          </p:blipFill>
          <p:spPr bwMode="auto">
            <a:xfrm>
              <a:off x="576" y="3391"/>
              <a:ext cx="168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1" name="Picture 18" descr="light-Magnetic_Ballast"/>
            <p:cNvPicPr>
              <a:picLocks noChangeAspect="1" noChangeArrowheads="1"/>
            </p:cNvPicPr>
            <p:nvPr/>
          </p:nvPicPr>
          <p:blipFill>
            <a:blip r:embed="rId6">
              <a:lum bright="-18000"/>
              <a:extLst>
                <a:ext uri="{28A0092B-C50C-407E-A947-70E740481C1C}">
                  <a14:useLocalDpi xmlns:a14="http://schemas.microsoft.com/office/drawing/2010/main" val="0"/>
                </a:ext>
              </a:extLst>
            </a:blip>
            <a:srcRect l="2315" t="33488" r="2454" b="33163"/>
            <a:stretch>
              <a:fillRect/>
            </a:stretch>
          </p:blipFill>
          <p:spPr bwMode="auto">
            <a:xfrm>
              <a:off x="1161" y="2995"/>
              <a:ext cx="1104"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2" name="Picture 21"/>
            <p:cNvPicPr>
              <a:picLocks noChangeAspect="1" noChangeArrowheads="1"/>
            </p:cNvPicPr>
            <p:nvPr/>
          </p:nvPicPr>
          <p:blipFill>
            <a:blip r:embed="rId7">
              <a:lum bright="12000"/>
              <a:extLst>
                <a:ext uri="{28A0092B-C50C-407E-A947-70E740481C1C}">
                  <a14:useLocalDpi xmlns:a14="http://schemas.microsoft.com/office/drawing/2010/main" val="0"/>
                </a:ext>
              </a:extLst>
            </a:blip>
            <a:srcRect/>
            <a:stretch>
              <a:fillRect/>
            </a:stretch>
          </p:blipFill>
          <p:spPr bwMode="auto">
            <a:xfrm>
              <a:off x="2265" y="2997"/>
              <a:ext cx="1047"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768" name="Picture 24"/>
            <p:cNvPicPr>
              <a:picLocks noChangeAspect="1" noChangeArrowheads="1"/>
            </p:cNvPicPr>
            <p:nvPr/>
          </p:nvPicPr>
          <p:blipFill>
            <a:blip r:embed="rId8">
              <a:lum bright="-18000"/>
              <a:extLst>
                <a:ext uri="{28A0092B-C50C-407E-A947-70E740481C1C}">
                  <a14:useLocalDpi xmlns:a14="http://schemas.microsoft.com/office/drawing/2010/main" val="0"/>
                </a:ext>
              </a:extLst>
            </a:blip>
            <a:srcRect/>
            <a:stretch>
              <a:fillRect/>
            </a:stretch>
          </p:blipFill>
          <p:spPr bwMode="auto">
            <a:xfrm>
              <a:off x="2256" y="3399"/>
              <a:ext cx="394" cy="3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vi-VN" altLang="vi-VN" noProof="1" smtClean="0"/>
              <a:t>Hàm và việc truyền thông điệp</a:t>
            </a:r>
          </a:p>
        </p:txBody>
      </p:sp>
      <p:sp>
        <p:nvSpPr>
          <p:cNvPr id="144387" name="Rectangle 3"/>
          <p:cNvSpPr>
            <a:spLocks noGrp="1" noChangeArrowheads="1"/>
          </p:cNvSpPr>
          <p:nvPr>
            <p:ph idx="1"/>
          </p:nvPr>
        </p:nvSpPr>
        <p:spPr/>
        <p:txBody>
          <a:bodyPr/>
          <a:lstStyle/>
          <a:p>
            <a:pPr eaLnBrk="1" hangingPunct="1"/>
            <a:r>
              <a:rPr lang="vi-VN" altLang="vi-VN" noProof="1" smtClean="0"/>
              <a:t>Trong một chương trình OOP, các đối tượng hoạt động </a:t>
            </a:r>
            <a:r>
              <a:rPr lang="vi-VN" altLang="vi-VN" noProof="1" smtClean="0">
                <a:solidFill>
                  <a:srgbClr val="00B050"/>
                </a:solidFill>
              </a:rPr>
              <a:t>cộng tác </a:t>
            </a:r>
            <a:r>
              <a:rPr lang="vi-VN" altLang="vi-VN" noProof="1" smtClean="0"/>
              <a:t>với nhau thông qua việc </a:t>
            </a:r>
            <a:r>
              <a:rPr lang="vi-VN" altLang="vi-VN" noProof="1" smtClean="0">
                <a:solidFill>
                  <a:srgbClr val="00B050"/>
                </a:solidFill>
              </a:rPr>
              <a:t>truyền thông điệp </a:t>
            </a:r>
            <a:r>
              <a:rPr lang="vi-VN" altLang="vi-VN" noProof="1" smtClean="0"/>
              <a:t>cho nhau.</a:t>
            </a:r>
          </a:p>
          <a:p>
            <a:pPr eaLnBrk="1" hangingPunct="1"/>
            <a:r>
              <a:rPr lang="vi-VN" altLang="vi-VN" noProof="1" smtClean="0"/>
              <a:t>Thông điệp (message): là một </a:t>
            </a:r>
            <a:r>
              <a:rPr lang="vi-VN" altLang="vi-VN" noProof="1" smtClean="0">
                <a:solidFill>
                  <a:srgbClr val="00B050"/>
                </a:solidFill>
              </a:rPr>
              <a:t>yêu cầu </a:t>
            </a:r>
            <a:r>
              <a:rPr lang="vi-VN" altLang="vi-VN" noProof="1" smtClean="0"/>
              <a:t>thực hiện một thao tác, hoạt động. Gồm có:</a:t>
            </a:r>
          </a:p>
          <a:p>
            <a:pPr lvl="1" eaLnBrk="1" hangingPunct="1"/>
            <a:r>
              <a:rPr lang="vi-VN" altLang="vi-VN" sz="2400" noProof="1" smtClean="0"/>
              <a:t>Tên thông điệp (tên của phương thức).</a:t>
            </a:r>
          </a:p>
          <a:p>
            <a:pPr lvl="1" eaLnBrk="1" hangingPunct="1"/>
            <a:r>
              <a:rPr lang="vi-VN" altLang="vi-VN" sz="2400" noProof="1" smtClean="0"/>
              <a:t>Các tham số của thông điệp (tham số của pthức)</a:t>
            </a:r>
          </a:p>
          <a:p>
            <a:pPr eaLnBrk="1" hangingPunct="1"/>
            <a:r>
              <a:rPr lang="vi-VN" altLang="vi-VN" noProof="1" smtClean="0"/>
              <a:t>Truyền thông điệp: gửi thông điệp đến đối tượng được yêu cầu. Bao gồm:</a:t>
            </a:r>
          </a:p>
          <a:p>
            <a:pPr lvl="1" eaLnBrk="1" hangingPunct="1"/>
            <a:r>
              <a:rPr lang="vi-VN" altLang="vi-VN" sz="2400" noProof="1" smtClean="0"/>
              <a:t>Đối tượng cần nhận thông điệp.</a:t>
            </a:r>
          </a:p>
          <a:p>
            <a:pPr lvl="1" eaLnBrk="1" hangingPunct="1"/>
            <a:r>
              <a:rPr lang="vi-VN" altLang="vi-VN" sz="2400" noProof="1" smtClean="0"/>
              <a:t>Thông điệp</a:t>
            </a:r>
          </a:p>
        </p:txBody>
      </p:sp>
      <p:sp>
        <p:nvSpPr>
          <p:cNvPr id="8"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Phương pháp Lập trình Hướng đối tượng</a:t>
            </a:r>
          </a:p>
        </p:txBody>
      </p:sp>
      <p:pic>
        <p:nvPicPr>
          <p:cNvPr id="10246" name="Picture 8" descr="C:\Program Files\Microsoft Office\MEDIA\CAGCAT10\j0212957.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772400" y="5257800"/>
            <a:ext cx="10668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91" name="Text Box 7"/>
          <p:cNvSpPr txBox="1">
            <a:spLocks noChangeArrowheads="1"/>
          </p:cNvSpPr>
          <p:nvPr/>
        </p:nvSpPr>
        <p:spPr bwMode="auto">
          <a:xfrm>
            <a:off x="7924800" y="5853112"/>
            <a:ext cx="6858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400" b="1" i="1" noProof="1">
                <a:latin typeface="Arial" charset="0"/>
                <a:ea typeface="ＭＳ Ｐゴシック" charset="0"/>
              </a:rPr>
              <a:t>Car1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10246"/>
                                        </p:tgtEl>
                                        <p:attrNameLst>
                                          <p:attrName>style.visibility</p:attrName>
                                        </p:attrNameLst>
                                      </p:cBhvr>
                                      <p:to>
                                        <p:strVal val="visible"/>
                                      </p:to>
                                    </p:set>
                                    <p:anim calcmode="lin" valueType="num">
                                      <p:cBhvr additive="base">
                                        <p:cTn id="7" dur="1000" fill="hold"/>
                                        <p:tgtEl>
                                          <p:spTgt spid="10246"/>
                                        </p:tgtEl>
                                        <p:attrNameLst>
                                          <p:attrName>ppt_x</p:attrName>
                                        </p:attrNameLst>
                                      </p:cBhvr>
                                      <p:tavLst>
                                        <p:tav tm="0">
                                          <p:val>
                                            <p:strVal val="1+#ppt_w/2"/>
                                          </p:val>
                                        </p:tav>
                                        <p:tav tm="100000">
                                          <p:val>
                                            <p:strVal val="#ppt_x"/>
                                          </p:val>
                                        </p:tav>
                                      </p:tavLst>
                                    </p:anim>
                                    <p:anim calcmode="lin" valueType="num">
                                      <p:cBhvr additive="base">
                                        <p:cTn id="8" dur="1000" fill="hold"/>
                                        <p:tgtEl>
                                          <p:spTgt spid="102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r>
              <a:rPr lang="vi-VN" altLang="vi-VN" noProof="1" smtClean="0"/>
              <a:t>Hàm và việc truyền thông điệp</a:t>
            </a:r>
          </a:p>
        </p:txBody>
      </p:sp>
      <p:sp>
        <p:nvSpPr>
          <p:cNvPr id="148483" name="Rectangle 3"/>
          <p:cNvSpPr>
            <a:spLocks noGrp="1" noChangeArrowheads="1"/>
          </p:cNvSpPr>
          <p:nvPr>
            <p:ph idx="1"/>
          </p:nvPr>
        </p:nvSpPr>
        <p:spPr/>
        <p:txBody>
          <a:bodyPr/>
          <a:lstStyle/>
          <a:p>
            <a:pPr eaLnBrk="1" hangingPunct="1"/>
            <a:r>
              <a:rPr lang="vi-VN" altLang="vi-VN" noProof="1" smtClean="0"/>
              <a:t>Việc thực hiện phương thức của một đối tượng </a:t>
            </a:r>
            <a:r>
              <a:rPr lang="vi-VN" altLang="vi-VN" noProof="1" smtClean="0">
                <a:solidFill>
                  <a:srgbClr val="00B050"/>
                </a:solidFill>
              </a:rPr>
              <a:t>chỉ ảnh hưởng đến dữ liệu của chính đối tượng đó </a:t>
            </a:r>
            <a:r>
              <a:rPr lang="vi-VN" altLang="vi-VN" noProof="1" smtClean="0"/>
              <a:t>chứ không ảnh hưởng đến các đối tượng khác trong cùng lớp</a:t>
            </a:r>
          </a:p>
        </p:txBody>
      </p:sp>
      <p:sp>
        <p:nvSpPr>
          <p:cNvPr id="12"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Phương pháp Lập trình Hướng đối tượng</a:t>
            </a:r>
          </a:p>
        </p:txBody>
      </p:sp>
      <p:sp>
        <p:nvSpPr>
          <p:cNvPr id="148550" name="Rectangle 70"/>
          <p:cNvSpPr>
            <a:spLocks noChangeArrowheads="1"/>
          </p:cNvSpPr>
          <p:nvPr/>
        </p:nvSpPr>
        <p:spPr bwMode="auto">
          <a:xfrm>
            <a:off x="4876800" y="2819400"/>
            <a:ext cx="4191000" cy="2667000"/>
          </a:xfrm>
          <a:prstGeom prst="rect">
            <a:avLst/>
          </a:prstGeom>
          <a:solidFill>
            <a:srgbClr val="EAEAEA"/>
          </a:solidFill>
          <a:ln w="57150" cmpd="thickThin">
            <a:solidFill>
              <a:srgbClr val="FFCCFF"/>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noProof="1">
              <a:latin typeface="Arial" charset="0"/>
              <a:ea typeface="ＭＳ Ｐゴシック" charset="0"/>
            </a:endParaRPr>
          </a:p>
        </p:txBody>
      </p:sp>
      <p:pic>
        <p:nvPicPr>
          <p:cNvPr id="148537" name="Picture 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00" y="2946400"/>
            <a:ext cx="2047875" cy="2438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48538" name="Picture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9188" y="2946400"/>
            <a:ext cx="2005012" cy="2438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48539" name="Picture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946400"/>
            <a:ext cx="1992313" cy="2438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48547" name="AutoShape 67"/>
          <p:cNvSpPr>
            <a:spLocks noChangeArrowheads="1"/>
          </p:cNvSpPr>
          <p:nvPr/>
        </p:nvSpPr>
        <p:spPr bwMode="auto">
          <a:xfrm>
            <a:off x="2209800" y="5524500"/>
            <a:ext cx="5105400" cy="533400"/>
          </a:xfrm>
          <a:prstGeom prst="curvedUpArrow">
            <a:avLst>
              <a:gd name="adj1" fmla="val 91521"/>
              <a:gd name="adj2" fmla="val 201499"/>
              <a:gd name="adj3" fmla="val 4137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noProof="1">
              <a:latin typeface="Arial" charset="0"/>
              <a:ea typeface="ＭＳ Ｐゴシック" charset="0"/>
            </a:endParaRPr>
          </a:p>
        </p:txBody>
      </p:sp>
      <p:sp>
        <p:nvSpPr>
          <p:cNvPr id="148548" name="Text Box 68"/>
          <p:cNvSpPr txBox="1">
            <a:spLocks noChangeArrowheads="1"/>
          </p:cNvSpPr>
          <p:nvPr/>
        </p:nvSpPr>
        <p:spPr bwMode="auto">
          <a:xfrm>
            <a:off x="3463925" y="5688013"/>
            <a:ext cx="22860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vi-VN" altLang="vi-VN" sz="1400" b="1" i="1" noProof="1">
                <a:solidFill>
                  <a:srgbClr val="CC3300"/>
                </a:solidFill>
              </a:rPr>
              <a:t>Car1.Tăng tốc(80km/h)</a:t>
            </a:r>
          </a:p>
        </p:txBody>
      </p:sp>
      <p:sp>
        <p:nvSpPr>
          <p:cNvPr id="148549" name="Rectangle 69"/>
          <p:cNvSpPr>
            <a:spLocks noChangeArrowheads="1"/>
          </p:cNvSpPr>
          <p:nvPr/>
        </p:nvSpPr>
        <p:spPr bwMode="auto">
          <a:xfrm>
            <a:off x="533400" y="2819400"/>
            <a:ext cx="4191000" cy="2667000"/>
          </a:xfrm>
          <a:prstGeom prst="rect">
            <a:avLst/>
          </a:prstGeom>
          <a:noFill/>
          <a:ln w="57150" cmpd="thickThin">
            <a:solidFill>
              <a:schemeClr val="hlink"/>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noProof="1">
              <a:latin typeface="Arial" charset="0"/>
              <a:ea typeface="ＭＳ Ｐゴシック" charset="0"/>
            </a:endParaRPr>
          </a:p>
        </p:txBody>
      </p:sp>
      <p:pic>
        <p:nvPicPr>
          <p:cNvPr id="148551" name="Picture 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946400"/>
            <a:ext cx="2047875" cy="2438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vi-VN" altLang="vi-VN" noProof="1" smtClean="0"/>
              <a:t>Các đặc điểm của OOP</a:t>
            </a:r>
          </a:p>
        </p:txBody>
      </p:sp>
      <p:sp>
        <p:nvSpPr>
          <p:cNvPr id="147459" name="Rectangle 3"/>
          <p:cNvSpPr>
            <a:spLocks noGrp="1" noChangeArrowheads="1"/>
          </p:cNvSpPr>
          <p:nvPr>
            <p:ph idx="1"/>
          </p:nvPr>
        </p:nvSpPr>
        <p:spPr>
          <a:xfrm>
            <a:off x="457200" y="1295400"/>
            <a:ext cx="8458200" cy="5029200"/>
          </a:xfrm>
        </p:spPr>
        <p:txBody>
          <a:bodyPr/>
          <a:lstStyle/>
          <a:p>
            <a:pPr eaLnBrk="1" hangingPunct="1"/>
            <a:r>
              <a:rPr lang="vi-VN" altLang="vi-VN" noProof="1" smtClean="0"/>
              <a:t>Tính bao gói (encapsulation): Là một trong những đặc điểm quan trọng của OOP.</a:t>
            </a:r>
          </a:p>
          <a:p>
            <a:r>
              <a:rPr lang="vi-VN" altLang="vi-VN" noProof="1" smtClean="0"/>
              <a:t>Thể hiện ở:</a:t>
            </a:r>
          </a:p>
          <a:p>
            <a:pPr lvl="1"/>
            <a:r>
              <a:rPr lang="vi-VN" altLang="vi-VN" noProof="1" smtClean="0"/>
              <a:t>Sự </a:t>
            </a:r>
            <a:r>
              <a:rPr lang="vi-VN" altLang="vi-VN" noProof="1" smtClean="0">
                <a:solidFill>
                  <a:srgbClr val="00B050"/>
                </a:solidFill>
              </a:rPr>
              <a:t>kết hợp chặt chẽ giữa dữ liệu và thao tác </a:t>
            </a:r>
            <a:r>
              <a:rPr lang="vi-VN" altLang="vi-VN" noProof="1" smtClean="0"/>
              <a:t>của cùng một đối tượng ⇒ </a:t>
            </a:r>
            <a:r>
              <a:rPr lang="vi-VN" altLang="vi-VN" noProof="1" smtClean="0">
                <a:sym typeface="Wingdings" panose="05000000000000000000" pitchFamily="2" charset="2"/>
              </a:rPr>
              <a:t>Chi tiết của một đối tượng được che dấu đi, giảm sự phức tạp.</a:t>
            </a:r>
          </a:p>
          <a:p>
            <a:pPr lvl="1"/>
            <a:r>
              <a:rPr lang="vi-VN" altLang="vi-VN" noProof="1" smtClean="0"/>
              <a:t>Việc </a:t>
            </a:r>
            <a:r>
              <a:rPr lang="vi-VN" altLang="vi-VN" noProof="1" smtClean="0">
                <a:solidFill>
                  <a:srgbClr val="00B050"/>
                </a:solidFill>
              </a:rPr>
              <a:t>nhóm chung dữ liệu và phương thức </a:t>
            </a:r>
            <a:r>
              <a:rPr lang="vi-VN" altLang="vi-VN" noProof="1" smtClean="0"/>
              <a:t>của một đối tượng vào chung một nhóm.</a:t>
            </a:r>
          </a:p>
          <a:p>
            <a:pPr lvl="1"/>
            <a:r>
              <a:rPr lang="vi-VN" altLang="vi-VN" noProof="1" smtClean="0">
                <a:solidFill>
                  <a:srgbClr val="00B050"/>
                </a:solidFill>
              </a:rPr>
              <a:t>Xác định và giới hạn đường truy cập </a:t>
            </a:r>
            <a:r>
              <a:rPr lang="vi-VN" altLang="vi-VN" noProof="1" smtClean="0"/>
              <a:t>đến các thành phần của một đối tượng. </a:t>
            </a:r>
          </a:p>
        </p:txBody>
      </p:sp>
      <p:sp>
        <p:nvSpPr>
          <p:cNvPr id="4"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Các đặc điểm của Lập trình Hướng đối tượng</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r>
              <a:rPr lang="vi-VN" altLang="vi-VN" noProof="1" smtClean="0"/>
              <a:t>Tính bao gói</a:t>
            </a:r>
          </a:p>
        </p:txBody>
      </p:sp>
      <p:sp>
        <p:nvSpPr>
          <p:cNvPr id="157701" name="Rectangle 5"/>
          <p:cNvSpPr>
            <a:spLocks noGrp="1" noChangeArrowheads="1"/>
          </p:cNvSpPr>
          <p:nvPr>
            <p:ph idx="1"/>
          </p:nvPr>
        </p:nvSpPr>
        <p:spPr/>
        <p:txBody>
          <a:bodyPr/>
          <a:lstStyle/>
          <a:p>
            <a:pPr eaLnBrk="1" hangingPunct="1"/>
            <a:r>
              <a:rPr lang="vi-VN" altLang="vi-VN" sz="2200" noProof="1" smtClean="0">
                <a:solidFill>
                  <a:srgbClr val="1C2E6A"/>
                </a:solidFill>
              </a:rPr>
              <a:t>Thuộc tính truy cập (access modifier):</a:t>
            </a:r>
          </a:p>
          <a:p>
            <a:pPr lvl="1" eaLnBrk="1" hangingPunct="1"/>
            <a:r>
              <a:rPr lang="vi-VN" altLang="vi-VN" sz="2000" noProof="1" smtClean="0">
                <a:solidFill>
                  <a:srgbClr val="00B050"/>
                </a:solidFill>
              </a:rPr>
              <a:t>Public (dùng chung)</a:t>
            </a:r>
            <a:r>
              <a:rPr lang="vi-VN" altLang="vi-VN" sz="2000" noProof="1" smtClean="0">
                <a:solidFill>
                  <a:srgbClr val="1C2E6A"/>
                </a:solidFill>
              </a:rPr>
              <a:t>:</a:t>
            </a:r>
            <a:r>
              <a:rPr lang="vi-VN" altLang="vi-VN" sz="2000" noProof="1" smtClean="0"/>
              <a:t> các thành phần có thể được truy cập từ </a:t>
            </a:r>
            <a:r>
              <a:rPr lang="vi-VN" altLang="en-US" sz="2000" noProof="1" smtClean="0"/>
              <a:t>“</a:t>
            </a:r>
            <a:r>
              <a:rPr lang="vi-VN" altLang="ja-JP" sz="2000" noProof="1" smtClean="0"/>
              <a:t>bên ngoài</a:t>
            </a:r>
            <a:r>
              <a:rPr lang="vi-VN" altLang="en-US" sz="2000" noProof="1" smtClean="0"/>
              <a:t>”</a:t>
            </a:r>
            <a:r>
              <a:rPr lang="vi-VN" altLang="ja-JP" sz="2000" noProof="1" smtClean="0"/>
              <a:t>.</a:t>
            </a:r>
          </a:p>
          <a:p>
            <a:pPr lvl="1" eaLnBrk="1" hangingPunct="1"/>
            <a:r>
              <a:rPr lang="vi-VN" altLang="vi-VN" sz="2000" noProof="1" smtClean="0">
                <a:solidFill>
                  <a:srgbClr val="00B050"/>
                </a:solidFill>
              </a:rPr>
              <a:t>Private (dùng riêng)</a:t>
            </a:r>
            <a:r>
              <a:rPr lang="vi-VN" altLang="vi-VN" sz="2000" noProof="1" smtClean="0">
                <a:solidFill>
                  <a:srgbClr val="1C2E6A"/>
                </a:solidFill>
              </a:rPr>
              <a:t>:</a:t>
            </a:r>
            <a:r>
              <a:rPr lang="vi-VN" altLang="vi-VN" sz="2000" noProof="1" smtClean="0"/>
              <a:t> những thành phần chỉ được truy xuất </a:t>
            </a:r>
            <a:r>
              <a:rPr lang="vi-VN" altLang="en-US" sz="2000" noProof="1" smtClean="0"/>
              <a:t>“</a:t>
            </a:r>
            <a:r>
              <a:rPr lang="vi-VN" altLang="ja-JP" sz="2000" noProof="1" smtClean="0"/>
              <a:t>bên trong</a:t>
            </a:r>
            <a:r>
              <a:rPr lang="vi-VN" altLang="en-US" sz="2000" noProof="1" smtClean="0"/>
              <a:t>”</a:t>
            </a:r>
            <a:r>
              <a:rPr lang="vi-VN" altLang="ja-JP" sz="2000" noProof="1" smtClean="0"/>
              <a:t> lớp.</a:t>
            </a:r>
          </a:p>
          <a:p>
            <a:pPr lvl="1" eaLnBrk="1" hangingPunct="1"/>
            <a:r>
              <a:rPr lang="vi-VN" altLang="vi-VN" sz="2000" noProof="1" smtClean="0">
                <a:solidFill>
                  <a:srgbClr val="00B050"/>
                </a:solidFill>
              </a:rPr>
              <a:t>Protected (được bảo vệ)</a:t>
            </a:r>
            <a:r>
              <a:rPr lang="vi-VN" altLang="vi-VN" sz="2000" noProof="1" smtClean="0">
                <a:solidFill>
                  <a:srgbClr val="1C2E6A"/>
                </a:solidFill>
              </a:rPr>
              <a:t>:</a:t>
            </a:r>
            <a:r>
              <a:rPr lang="vi-VN" altLang="vi-VN" sz="2000" noProof="1" smtClean="0"/>
              <a:t> những thành phần chỉ được truy xuất từ bên trong lớp hoặc các lớp con (thừa kế) của nó.</a:t>
            </a:r>
          </a:p>
        </p:txBody>
      </p:sp>
      <p:sp>
        <p:nvSpPr>
          <p:cNvPr id="6"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Các đặc điểm của Lập trình Hướng đối tượng</a:t>
            </a:r>
          </a:p>
        </p:txBody>
      </p:sp>
      <p:pic>
        <p:nvPicPr>
          <p:cNvPr id="157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505200"/>
            <a:ext cx="5334000" cy="2628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577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4038600"/>
            <a:ext cx="2057400" cy="1936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r>
              <a:rPr lang="vi-VN" altLang="vi-VN" noProof="1" smtClean="0"/>
              <a:t>Tính bao gói</a:t>
            </a:r>
          </a:p>
        </p:txBody>
      </p:sp>
      <p:sp>
        <p:nvSpPr>
          <p:cNvPr id="156675" name="Rectangle 3"/>
          <p:cNvSpPr>
            <a:spLocks noGrp="1" noChangeArrowheads="1"/>
          </p:cNvSpPr>
          <p:nvPr>
            <p:ph idx="1"/>
          </p:nvPr>
        </p:nvSpPr>
        <p:spPr/>
        <p:txBody>
          <a:bodyPr/>
          <a:lstStyle/>
          <a:p>
            <a:r>
              <a:rPr lang="vi-VN" altLang="vi-VN" noProof="1" smtClean="0"/>
              <a:t>Tính bao gói và sự trừu tượng hóa có mối liên hệ mật thiết, hỗ trợ lẫn nhau:</a:t>
            </a:r>
          </a:p>
          <a:p>
            <a:pPr lvl="1"/>
            <a:r>
              <a:rPr lang="vi-VN" altLang="vi-VN" noProof="1" smtClean="0"/>
              <a:t>Trừu tượng hóa tập trung vào những đặc điểm thuộc về bản chất của đối tượng trong khi sự bao gói tập trung vào sự cài đặt những tính chất đó.</a:t>
            </a:r>
          </a:p>
          <a:p>
            <a:pPr lvl="1"/>
            <a:r>
              <a:rPr lang="vi-VN" altLang="vi-VN" noProof="1" smtClean="0"/>
              <a:t>Sự bao gói thường đạt được nhờ sự che dấu thông tin (information hiding), che đi các chi tiết không cần thiết hoặc không phải là các thuộc tính thuộc về bản chất của đối tượng.</a:t>
            </a:r>
          </a:p>
          <a:p>
            <a:pPr lvl="2" eaLnBrk="1" hangingPunct="1"/>
            <a:endParaRPr lang="vi-VN" altLang="vi-VN" noProof="1" smtClean="0"/>
          </a:p>
          <a:p>
            <a:pPr lvl="2" eaLnBrk="1" hangingPunct="1"/>
            <a:endParaRPr lang="vi-VN" altLang="vi-VN" noProof="1" smtClean="0"/>
          </a:p>
        </p:txBody>
      </p:sp>
      <p:sp>
        <p:nvSpPr>
          <p:cNvPr id="4"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Các đặc điểm của Lập trình Hướng đối tượng</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vi-VN" altLang="vi-VN" noProof="1" smtClean="0"/>
              <a:t>Tính thừa kế (inheritance)</a:t>
            </a:r>
          </a:p>
        </p:txBody>
      </p:sp>
      <p:sp>
        <p:nvSpPr>
          <p:cNvPr id="150531" name="Rectangle 3"/>
          <p:cNvSpPr>
            <a:spLocks noGrp="1" noChangeArrowheads="1"/>
          </p:cNvSpPr>
          <p:nvPr>
            <p:ph idx="1"/>
          </p:nvPr>
        </p:nvSpPr>
        <p:spPr/>
        <p:txBody>
          <a:bodyPr/>
          <a:lstStyle/>
          <a:p>
            <a:pPr eaLnBrk="1" hangingPunct="1"/>
            <a:r>
              <a:rPr lang="vi-VN" altLang="vi-VN" noProof="1" smtClean="0"/>
              <a:t>Là một trong những đặc điểm quan trọng của OOP, </a:t>
            </a:r>
            <a:r>
              <a:rPr lang="vi-VN" altLang="vi-VN" noProof="1" smtClean="0">
                <a:solidFill>
                  <a:srgbClr val="00B050"/>
                </a:solidFill>
              </a:rPr>
              <a:t>cho phép dùng lại mã</a:t>
            </a:r>
            <a:r>
              <a:rPr lang="vi-VN" altLang="vi-VN" noProof="1" smtClean="0"/>
              <a:t> (reusability).</a:t>
            </a:r>
          </a:p>
          <a:p>
            <a:pPr eaLnBrk="1" hangingPunct="1"/>
            <a:r>
              <a:rPr lang="vi-VN" altLang="vi-VN" noProof="1" smtClean="0"/>
              <a:t>Dùng để mô hình hóa mối quan hệ </a:t>
            </a:r>
            <a:r>
              <a:rPr lang="vi-VN" altLang="en-US" noProof="1" smtClean="0">
                <a:solidFill>
                  <a:srgbClr val="00B050"/>
                </a:solidFill>
              </a:rPr>
              <a:t>“</a:t>
            </a:r>
            <a:r>
              <a:rPr lang="vi-VN" altLang="ja-JP" noProof="1" smtClean="0">
                <a:solidFill>
                  <a:srgbClr val="00B050"/>
                </a:solidFill>
              </a:rPr>
              <a:t>là</a:t>
            </a:r>
            <a:r>
              <a:rPr lang="vi-VN" altLang="en-US" noProof="1" smtClean="0">
                <a:solidFill>
                  <a:srgbClr val="00B050"/>
                </a:solidFill>
              </a:rPr>
              <a:t>”</a:t>
            </a:r>
            <a:r>
              <a:rPr lang="vi-VN" altLang="ja-JP" noProof="1" smtClean="0">
                <a:solidFill>
                  <a:srgbClr val="00B050"/>
                </a:solidFill>
              </a:rPr>
              <a:t> </a:t>
            </a:r>
            <a:r>
              <a:rPr lang="vi-VN" altLang="ja-JP" noProof="1" smtClean="0">
                <a:solidFill>
                  <a:srgbClr val="1C2E6A"/>
                </a:solidFill>
              </a:rPr>
              <a:t>(</a:t>
            </a:r>
            <a:r>
              <a:rPr lang="vi-VN" altLang="en-US" noProof="1" smtClean="0">
                <a:solidFill>
                  <a:srgbClr val="00B050"/>
                </a:solidFill>
              </a:rPr>
              <a:t>“</a:t>
            </a:r>
            <a:r>
              <a:rPr lang="vi-VN" altLang="ja-JP" noProof="1" smtClean="0">
                <a:solidFill>
                  <a:srgbClr val="00B050"/>
                </a:solidFill>
              </a:rPr>
              <a:t>is a</a:t>
            </a:r>
            <a:r>
              <a:rPr lang="vi-VN" altLang="en-US" noProof="1" smtClean="0">
                <a:solidFill>
                  <a:srgbClr val="00B050"/>
                </a:solidFill>
              </a:rPr>
              <a:t>”</a:t>
            </a:r>
            <a:r>
              <a:rPr lang="vi-VN" altLang="ja-JP" noProof="1" smtClean="0">
                <a:solidFill>
                  <a:srgbClr val="1C2E6A"/>
                </a:solidFill>
              </a:rPr>
              <a:t>) </a:t>
            </a:r>
            <a:r>
              <a:rPr lang="vi-VN" altLang="ja-JP" noProof="1" smtClean="0"/>
              <a:t>giữa các đối lớp/đối tượng với nhau:</a:t>
            </a:r>
          </a:p>
          <a:p>
            <a:pPr lvl="1" eaLnBrk="1" hangingPunct="1"/>
            <a:r>
              <a:rPr lang="vi-VN" altLang="vi-VN" noProof="1" smtClean="0"/>
              <a:t>Đối tượng </a:t>
            </a:r>
            <a:r>
              <a:rPr lang="vi-VN" altLang="en-US" noProof="1" smtClean="0"/>
              <a:t>“</a:t>
            </a:r>
            <a:r>
              <a:rPr lang="vi-VN" altLang="ja-JP" noProof="1" smtClean="0"/>
              <a:t>thừa kế</a:t>
            </a:r>
            <a:r>
              <a:rPr lang="vi-VN" altLang="en-US" noProof="1" smtClean="0"/>
              <a:t>”</a:t>
            </a:r>
            <a:r>
              <a:rPr lang="vi-VN" altLang="ja-JP" noProof="1" smtClean="0"/>
              <a:t> là một đối tượng đã có sẵn khác, với những thuộc tính và phương thức </a:t>
            </a:r>
            <a:r>
              <a:rPr lang="vi-VN" altLang="en-US" noProof="1" smtClean="0"/>
              <a:t>“</a:t>
            </a:r>
            <a:r>
              <a:rPr lang="vi-VN" altLang="ja-JP" noProof="1" smtClean="0"/>
              <a:t>tương tự</a:t>
            </a:r>
            <a:r>
              <a:rPr lang="vi-VN" altLang="en-US" noProof="1" smtClean="0"/>
              <a:t>”</a:t>
            </a:r>
            <a:r>
              <a:rPr lang="vi-VN" altLang="ja-JP" noProof="1" smtClean="0"/>
              <a:t> nhau.</a:t>
            </a:r>
          </a:p>
          <a:p>
            <a:pPr lvl="1" eaLnBrk="1" hangingPunct="1"/>
            <a:r>
              <a:rPr lang="vi-VN" altLang="vi-VN" noProof="1" smtClean="0"/>
              <a:t>Thừa kế sử dụng </a:t>
            </a:r>
            <a:r>
              <a:rPr lang="vi-VN" altLang="en-US" noProof="1" smtClean="0"/>
              <a:t>“</a:t>
            </a:r>
            <a:r>
              <a:rPr lang="vi-VN" altLang="ja-JP" noProof="1" smtClean="0"/>
              <a:t>sự tương tự</a:t>
            </a:r>
            <a:r>
              <a:rPr lang="vi-VN" altLang="en-US" noProof="1" smtClean="0"/>
              <a:t>”</a:t>
            </a:r>
            <a:r>
              <a:rPr lang="vi-VN" altLang="ja-JP" noProof="1" smtClean="0"/>
              <a:t> (similarities) và </a:t>
            </a:r>
            <a:r>
              <a:rPr lang="vi-VN" altLang="en-US" noProof="1" smtClean="0"/>
              <a:t>“</a:t>
            </a:r>
            <a:r>
              <a:rPr lang="vi-VN" altLang="ja-JP" noProof="1" smtClean="0"/>
              <a:t>sự khác nhau</a:t>
            </a:r>
            <a:r>
              <a:rPr lang="vi-VN" altLang="en-US" noProof="1" smtClean="0"/>
              <a:t>”</a:t>
            </a:r>
            <a:r>
              <a:rPr lang="vi-VN" altLang="ja-JP" noProof="1" smtClean="0"/>
              <a:t> (differences) để mô hình một nhóm các đối tượng có liên quan với nhau.</a:t>
            </a:r>
            <a:endParaRPr lang="vi-VN" altLang="vi-VN" noProof="1" smtClean="0"/>
          </a:p>
        </p:txBody>
      </p:sp>
      <p:sp>
        <p:nvSpPr>
          <p:cNvPr id="4"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Các đặc điểm của Lập trình Hướng đối tượng</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r>
              <a:rPr lang="vi-VN" altLang="vi-VN" noProof="1" smtClean="0"/>
              <a:t>Tính thừa kế (inheritance)</a:t>
            </a:r>
          </a:p>
        </p:txBody>
      </p:sp>
      <p:sp>
        <p:nvSpPr>
          <p:cNvPr id="158723" name="Rectangle 3"/>
          <p:cNvSpPr>
            <a:spLocks noGrp="1" noChangeArrowheads="1"/>
          </p:cNvSpPr>
          <p:nvPr>
            <p:ph idx="1"/>
          </p:nvPr>
        </p:nvSpPr>
        <p:spPr>
          <a:xfrm>
            <a:off x="609600" y="1600200"/>
            <a:ext cx="4038600" cy="4572000"/>
          </a:xfrm>
        </p:spPr>
        <p:txBody>
          <a:bodyPr/>
          <a:lstStyle/>
          <a:p>
            <a:pPr eaLnBrk="1" hangingPunct="1">
              <a:lnSpc>
                <a:spcPct val="90000"/>
              </a:lnSpc>
              <a:buFontTx/>
              <a:buChar char="-"/>
            </a:pPr>
            <a:r>
              <a:rPr lang="vi-VN" altLang="vi-VN" sz="2000" noProof="1" smtClean="0"/>
              <a:t>Lớp được thừa kế: </a:t>
            </a:r>
            <a:r>
              <a:rPr lang="vi-VN" altLang="vi-VN" sz="2000" noProof="1" smtClean="0">
                <a:solidFill>
                  <a:srgbClr val="008000"/>
                </a:solidFill>
              </a:rPr>
              <a:t>Lớp cha </a:t>
            </a:r>
            <a:r>
              <a:rPr lang="vi-VN" altLang="vi-VN" sz="2000" noProof="1" smtClean="0"/>
              <a:t>(superclass), lớp cơ sở (based class).</a:t>
            </a:r>
          </a:p>
          <a:p>
            <a:pPr eaLnBrk="1" hangingPunct="1">
              <a:lnSpc>
                <a:spcPct val="90000"/>
              </a:lnSpc>
              <a:buFontTx/>
              <a:buChar char="-"/>
            </a:pPr>
            <a:r>
              <a:rPr lang="vi-VN" altLang="vi-VN" sz="2000" noProof="1" smtClean="0"/>
              <a:t>Lớp thừa kế: </a:t>
            </a:r>
            <a:r>
              <a:rPr lang="vi-VN" altLang="vi-VN" sz="2000" noProof="1" smtClean="0">
                <a:solidFill>
                  <a:srgbClr val="008000"/>
                </a:solidFill>
              </a:rPr>
              <a:t>lớp con</a:t>
            </a:r>
            <a:r>
              <a:rPr lang="vi-VN" altLang="vi-VN" sz="2000" noProof="1" smtClean="0"/>
              <a:t> (subclass), lớp dẫn xuất (derived class).</a:t>
            </a:r>
          </a:p>
          <a:p>
            <a:pPr eaLnBrk="1" hangingPunct="1">
              <a:lnSpc>
                <a:spcPct val="90000"/>
              </a:lnSpc>
              <a:buFontTx/>
              <a:buChar char="-"/>
            </a:pPr>
            <a:endParaRPr lang="vi-VN" altLang="vi-VN" sz="2000" noProof="1" smtClean="0"/>
          </a:p>
          <a:p>
            <a:pPr eaLnBrk="1" hangingPunct="1">
              <a:lnSpc>
                <a:spcPct val="90000"/>
              </a:lnSpc>
              <a:buFontTx/>
              <a:buChar char="-"/>
            </a:pPr>
            <a:r>
              <a:rPr lang="vi-VN" altLang="vi-VN" sz="2000" b="1" noProof="1" smtClean="0"/>
              <a:t>EX:</a:t>
            </a:r>
            <a:r>
              <a:rPr lang="vi-VN" altLang="vi-VN" sz="2000" noProof="1" smtClean="0"/>
              <a:t> </a:t>
            </a:r>
          </a:p>
          <a:p>
            <a:pPr lvl="1" eaLnBrk="1" hangingPunct="1">
              <a:lnSpc>
                <a:spcPct val="90000"/>
              </a:lnSpc>
              <a:buFontTx/>
              <a:buChar char="-"/>
            </a:pPr>
            <a:r>
              <a:rPr lang="vi-VN" altLang="vi-VN" sz="2000" noProof="1" smtClean="0"/>
              <a:t>Loài bò sát, loài động vật có vú, loài cá đều </a:t>
            </a:r>
            <a:r>
              <a:rPr lang="vi-VN" altLang="vi-VN" sz="2000" b="1" noProof="1" smtClean="0">
                <a:solidFill>
                  <a:srgbClr val="008000"/>
                </a:solidFill>
              </a:rPr>
              <a:t>là</a:t>
            </a:r>
            <a:r>
              <a:rPr lang="vi-VN" altLang="vi-VN" sz="2000" noProof="1" smtClean="0"/>
              <a:t> động vật (animal)</a:t>
            </a:r>
          </a:p>
          <a:p>
            <a:pPr lvl="1" eaLnBrk="1" hangingPunct="1">
              <a:lnSpc>
                <a:spcPct val="90000"/>
              </a:lnSpc>
              <a:buFontTx/>
              <a:buChar char="-"/>
            </a:pPr>
            <a:r>
              <a:rPr lang="vi-VN" altLang="vi-VN" sz="2000" noProof="1" smtClean="0"/>
              <a:t>Thầy giáo, sinh viên, cán bộ đều </a:t>
            </a:r>
            <a:r>
              <a:rPr lang="vi-VN" altLang="vi-VN" sz="2000" b="1" noProof="1" smtClean="0">
                <a:solidFill>
                  <a:srgbClr val="008000"/>
                </a:solidFill>
              </a:rPr>
              <a:t>là</a:t>
            </a:r>
            <a:r>
              <a:rPr lang="vi-VN" altLang="vi-VN" sz="2000" noProof="1" smtClean="0"/>
              <a:t> người (person).</a:t>
            </a:r>
          </a:p>
        </p:txBody>
      </p:sp>
      <p:sp>
        <p:nvSpPr>
          <p:cNvPr id="64"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Các đặc điểm của Lập trình Hướng đối tượng</a:t>
            </a:r>
          </a:p>
        </p:txBody>
      </p:sp>
      <p:grpSp>
        <p:nvGrpSpPr>
          <p:cNvPr id="60421" name="Group 43"/>
          <p:cNvGrpSpPr>
            <a:grpSpLocks/>
          </p:cNvGrpSpPr>
          <p:nvPr/>
        </p:nvGrpSpPr>
        <p:grpSpPr bwMode="auto">
          <a:xfrm>
            <a:off x="4495800" y="1752600"/>
            <a:ext cx="4419600" cy="1981200"/>
            <a:chOff x="1344" y="1056"/>
            <a:chExt cx="2784" cy="1248"/>
          </a:xfrm>
        </p:grpSpPr>
        <p:sp>
          <p:nvSpPr>
            <p:cNvPr id="60443" name="Line 2"/>
            <p:cNvSpPr>
              <a:spLocks noChangeShapeType="1"/>
            </p:cNvSpPr>
            <p:nvPr/>
          </p:nvSpPr>
          <p:spPr bwMode="auto">
            <a:xfrm>
              <a:off x="2736" y="1728"/>
              <a:ext cx="1" cy="336"/>
            </a:xfrm>
            <a:prstGeom prst="line">
              <a:avLst/>
            </a:prstGeom>
            <a:noFill/>
            <a:ln w="3816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4" name="Line 3"/>
            <p:cNvSpPr>
              <a:spLocks noChangeShapeType="1"/>
            </p:cNvSpPr>
            <p:nvPr/>
          </p:nvSpPr>
          <p:spPr bwMode="auto">
            <a:xfrm>
              <a:off x="1776" y="1440"/>
              <a:ext cx="2016" cy="1"/>
            </a:xfrm>
            <a:prstGeom prst="line">
              <a:avLst/>
            </a:prstGeom>
            <a:noFill/>
            <a:ln w="3816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5" name="Line 5"/>
            <p:cNvSpPr>
              <a:spLocks noChangeShapeType="1"/>
            </p:cNvSpPr>
            <p:nvPr/>
          </p:nvSpPr>
          <p:spPr bwMode="auto">
            <a:xfrm>
              <a:off x="2352" y="1200"/>
              <a:ext cx="768" cy="1"/>
            </a:xfrm>
            <a:prstGeom prst="line">
              <a:avLst/>
            </a:prstGeom>
            <a:noFill/>
            <a:ln w="324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0446" name="Group 6"/>
            <p:cNvGrpSpPr>
              <a:grpSpLocks/>
            </p:cNvGrpSpPr>
            <p:nvPr/>
          </p:nvGrpSpPr>
          <p:grpSpPr bwMode="auto">
            <a:xfrm>
              <a:off x="2352" y="1056"/>
              <a:ext cx="768" cy="236"/>
              <a:chOff x="1632" y="2208"/>
              <a:chExt cx="768" cy="236"/>
            </a:xfrm>
          </p:grpSpPr>
          <p:sp>
            <p:nvSpPr>
              <p:cNvPr id="60480" name="AutoShape 7"/>
              <p:cNvSpPr>
                <a:spLocks noChangeArrowheads="1"/>
              </p:cNvSpPr>
              <p:nvPr/>
            </p:nvSpPr>
            <p:spPr bwMode="auto">
              <a:xfrm>
                <a:off x="1632" y="2208"/>
                <a:ext cx="768" cy="236"/>
              </a:xfrm>
              <a:prstGeom prst="roundRect">
                <a:avLst>
                  <a:gd name="adj" fmla="val 421"/>
                </a:avLst>
              </a:prstGeom>
              <a:solidFill>
                <a:srgbClr val="FFFFFF"/>
              </a:solidFill>
              <a:ln w="38160">
                <a:solidFill>
                  <a:schemeClr val="folHlink"/>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vi-VN" altLang="vi-VN" noProof="1">
                  <a:solidFill>
                    <a:srgbClr val="000000"/>
                  </a:solidFill>
                  <a:latin typeface="Times New Roman" panose="02020603050405020304" pitchFamily="18" charset="0"/>
                  <a:cs typeface="Arial" panose="020B0604020202020204" pitchFamily="34" charset="0"/>
                </a:endParaRPr>
              </a:p>
            </p:txBody>
          </p:sp>
          <p:sp>
            <p:nvSpPr>
              <p:cNvPr id="60481" name="Text Box 8"/>
              <p:cNvSpPr txBox="1">
                <a:spLocks noChangeArrowheads="1"/>
              </p:cNvSpPr>
              <p:nvPr/>
            </p:nvSpPr>
            <p:spPr bwMode="auto">
              <a:xfrm>
                <a:off x="1632" y="2208"/>
                <a:ext cx="768" cy="209"/>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9pPr>
              </a:lstStyle>
              <a:p>
                <a:pPr algn="ctr">
                  <a:lnSpc>
                    <a:spcPct val="94000"/>
                  </a:lnSpc>
                  <a:spcBef>
                    <a:spcPts val="988"/>
                  </a:spcBef>
                  <a:buClr>
                    <a:srgbClr val="000000"/>
                  </a:buClr>
                  <a:buSzPct val="100000"/>
                  <a:buFont typeface="Times New Roman" panose="02020603050405020304" pitchFamily="18" charset="0"/>
                  <a:buNone/>
                </a:pPr>
                <a:r>
                  <a:rPr lang="vi-VN" altLang="vi-VN" sz="1600" noProof="1">
                    <a:latin typeface="Times New Roman" panose="02020603050405020304" pitchFamily="18" charset="0"/>
                    <a:cs typeface="Arial" panose="020B0604020202020204" pitchFamily="34" charset="0"/>
                  </a:rPr>
                  <a:t> Animal</a:t>
                </a:r>
              </a:p>
            </p:txBody>
          </p:sp>
        </p:grpSp>
        <p:sp>
          <p:nvSpPr>
            <p:cNvPr id="60447" name="Line 9"/>
            <p:cNvSpPr>
              <a:spLocks noChangeShapeType="1"/>
            </p:cNvSpPr>
            <p:nvPr/>
          </p:nvSpPr>
          <p:spPr bwMode="auto">
            <a:xfrm>
              <a:off x="2352" y="1247"/>
              <a:ext cx="768" cy="1"/>
            </a:xfrm>
            <a:prstGeom prst="line">
              <a:avLst/>
            </a:prstGeom>
            <a:noFill/>
            <a:ln w="3816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8" name="Line 10"/>
            <p:cNvSpPr>
              <a:spLocks noChangeShapeType="1"/>
            </p:cNvSpPr>
            <p:nvPr/>
          </p:nvSpPr>
          <p:spPr bwMode="auto">
            <a:xfrm>
              <a:off x="2736" y="1296"/>
              <a:ext cx="1" cy="336"/>
            </a:xfrm>
            <a:prstGeom prst="line">
              <a:avLst/>
            </a:prstGeom>
            <a:noFill/>
            <a:ln w="3816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9" name="AutoShape 11"/>
            <p:cNvSpPr>
              <a:spLocks noChangeArrowheads="1"/>
            </p:cNvSpPr>
            <p:nvPr/>
          </p:nvSpPr>
          <p:spPr bwMode="auto">
            <a:xfrm>
              <a:off x="2592" y="1344"/>
              <a:ext cx="288" cy="96"/>
            </a:xfrm>
            <a:prstGeom prst="triangle">
              <a:avLst>
                <a:gd name="adj" fmla="val 50000"/>
              </a:avLst>
            </a:prstGeom>
            <a:solidFill>
              <a:srgbClr val="FFFFFF"/>
            </a:solidFill>
            <a:ln w="38160">
              <a:solidFill>
                <a:schemeClr val="folHlink"/>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vi-VN" altLang="vi-VN" noProof="1">
                <a:solidFill>
                  <a:srgbClr val="000000"/>
                </a:solidFill>
                <a:latin typeface="Times New Roman" panose="02020603050405020304" pitchFamily="18" charset="0"/>
                <a:cs typeface="Arial" panose="020B0604020202020204" pitchFamily="34" charset="0"/>
              </a:endParaRPr>
            </a:p>
          </p:txBody>
        </p:sp>
        <p:sp>
          <p:nvSpPr>
            <p:cNvPr id="60450" name="Line 12"/>
            <p:cNvSpPr>
              <a:spLocks noChangeShapeType="1"/>
            </p:cNvSpPr>
            <p:nvPr/>
          </p:nvSpPr>
          <p:spPr bwMode="auto">
            <a:xfrm>
              <a:off x="3792" y="1440"/>
              <a:ext cx="1" cy="192"/>
            </a:xfrm>
            <a:prstGeom prst="line">
              <a:avLst/>
            </a:prstGeom>
            <a:noFill/>
            <a:ln w="3816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0451" name="Group 13"/>
            <p:cNvGrpSpPr>
              <a:grpSpLocks/>
            </p:cNvGrpSpPr>
            <p:nvPr/>
          </p:nvGrpSpPr>
          <p:grpSpPr bwMode="auto">
            <a:xfrm>
              <a:off x="1344" y="1536"/>
              <a:ext cx="768" cy="236"/>
              <a:chOff x="624" y="2688"/>
              <a:chExt cx="768" cy="236"/>
            </a:xfrm>
          </p:grpSpPr>
          <p:sp>
            <p:nvSpPr>
              <p:cNvPr id="60478" name="AutoShape 14"/>
              <p:cNvSpPr>
                <a:spLocks noChangeArrowheads="1"/>
              </p:cNvSpPr>
              <p:nvPr/>
            </p:nvSpPr>
            <p:spPr bwMode="auto">
              <a:xfrm>
                <a:off x="624" y="2688"/>
                <a:ext cx="768" cy="236"/>
              </a:xfrm>
              <a:prstGeom prst="roundRect">
                <a:avLst>
                  <a:gd name="adj" fmla="val 421"/>
                </a:avLst>
              </a:prstGeom>
              <a:solidFill>
                <a:srgbClr val="FFFFFF"/>
              </a:solidFill>
              <a:ln w="38160">
                <a:solidFill>
                  <a:schemeClr val="folHlink"/>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vi-VN" altLang="vi-VN" noProof="1">
                  <a:solidFill>
                    <a:srgbClr val="000000"/>
                  </a:solidFill>
                  <a:latin typeface="Times New Roman" panose="02020603050405020304" pitchFamily="18" charset="0"/>
                  <a:cs typeface="Arial" panose="020B0604020202020204" pitchFamily="34" charset="0"/>
                </a:endParaRPr>
              </a:p>
            </p:txBody>
          </p:sp>
          <p:sp>
            <p:nvSpPr>
              <p:cNvPr id="60479" name="Text Box 15"/>
              <p:cNvSpPr txBox="1">
                <a:spLocks noChangeArrowheads="1"/>
              </p:cNvSpPr>
              <p:nvPr/>
            </p:nvSpPr>
            <p:spPr bwMode="auto">
              <a:xfrm>
                <a:off x="624" y="2688"/>
                <a:ext cx="768" cy="209"/>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9pPr>
              </a:lstStyle>
              <a:p>
                <a:pPr algn="ctr">
                  <a:lnSpc>
                    <a:spcPct val="94000"/>
                  </a:lnSpc>
                  <a:spcBef>
                    <a:spcPts val="988"/>
                  </a:spcBef>
                  <a:buClr>
                    <a:srgbClr val="000000"/>
                  </a:buClr>
                  <a:buSzPct val="100000"/>
                  <a:buFont typeface="Times New Roman" panose="02020603050405020304" pitchFamily="18" charset="0"/>
                  <a:buNone/>
                </a:pPr>
                <a:r>
                  <a:rPr lang="vi-VN" altLang="vi-VN" sz="1600" noProof="1">
                    <a:latin typeface="Times New Roman" panose="02020603050405020304" pitchFamily="18" charset="0"/>
                    <a:cs typeface="Arial" panose="020B0604020202020204" pitchFamily="34" charset="0"/>
                  </a:rPr>
                  <a:t>Reptile</a:t>
                </a:r>
              </a:p>
            </p:txBody>
          </p:sp>
        </p:grpSp>
        <p:grpSp>
          <p:nvGrpSpPr>
            <p:cNvPr id="60452" name="Group 16"/>
            <p:cNvGrpSpPr>
              <a:grpSpLocks/>
            </p:cNvGrpSpPr>
            <p:nvPr/>
          </p:nvGrpSpPr>
          <p:grpSpPr bwMode="auto">
            <a:xfrm>
              <a:off x="2352" y="1536"/>
              <a:ext cx="768" cy="236"/>
              <a:chOff x="1632" y="2688"/>
              <a:chExt cx="768" cy="236"/>
            </a:xfrm>
          </p:grpSpPr>
          <p:sp>
            <p:nvSpPr>
              <p:cNvPr id="60476" name="AutoShape 17"/>
              <p:cNvSpPr>
                <a:spLocks noChangeArrowheads="1"/>
              </p:cNvSpPr>
              <p:nvPr/>
            </p:nvSpPr>
            <p:spPr bwMode="auto">
              <a:xfrm>
                <a:off x="1632" y="2688"/>
                <a:ext cx="768" cy="236"/>
              </a:xfrm>
              <a:prstGeom prst="roundRect">
                <a:avLst>
                  <a:gd name="adj" fmla="val 421"/>
                </a:avLst>
              </a:prstGeom>
              <a:solidFill>
                <a:srgbClr val="FFFFFF"/>
              </a:solidFill>
              <a:ln w="38160">
                <a:solidFill>
                  <a:schemeClr val="folHlink"/>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vi-VN" altLang="vi-VN" noProof="1">
                  <a:solidFill>
                    <a:srgbClr val="000000"/>
                  </a:solidFill>
                  <a:latin typeface="Times New Roman" panose="02020603050405020304" pitchFamily="18" charset="0"/>
                  <a:cs typeface="Arial" panose="020B0604020202020204" pitchFamily="34" charset="0"/>
                </a:endParaRPr>
              </a:p>
            </p:txBody>
          </p:sp>
          <p:sp>
            <p:nvSpPr>
              <p:cNvPr id="60477" name="Text Box 18"/>
              <p:cNvSpPr txBox="1">
                <a:spLocks noChangeArrowheads="1"/>
              </p:cNvSpPr>
              <p:nvPr/>
            </p:nvSpPr>
            <p:spPr bwMode="auto">
              <a:xfrm>
                <a:off x="1632" y="2688"/>
                <a:ext cx="768" cy="209"/>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9pPr>
              </a:lstStyle>
              <a:p>
                <a:pPr algn="ctr">
                  <a:lnSpc>
                    <a:spcPct val="94000"/>
                  </a:lnSpc>
                  <a:spcBef>
                    <a:spcPts val="988"/>
                  </a:spcBef>
                  <a:buClr>
                    <a:srgbClr val="000000"/>
                  </a:buClr>
                  <a:buSzPct val="100000"/>
                  <a:buFont typeface="Times New Roman" panose="02020603050405020304" pitchFamily="18" charset="0"/>
                  <a:buNone/>
                </a:pPr>
                <a:r>
                  <a:rPr lang="vi-VN" altLang="vi-VN" sz="1600" noProof="1">
                    <a:latin typeface="Times New Roman" panose="02020603050405020304" pitchFamily="18" charset="0"/>
                    <a:cs typeface="Arial" panose="020B0604020202020204" pitchFamily="34" charset="0"/>
                  </a:rPr>
                  <a:t>  Mammal</a:t>
                </a:r>
              </a:p>
            </p:txBody>
          </p:sp>
        </p:grpSp>
        <p:grpSp>
          <p:nvGrpSpPr>
            <p:cNvPr id="60453" name="Group 19"/>
            <p:cNvGrpSpPr>
              <a:grpSpLocks/>
            </p:cNvGrpSpPr>
            <p:nvPr/>
          </p:nvGrpSpPr>
          <p:grpSpPr bwMode="auto">
            <a:xfrm>
              <a:off x="3360" y="1540"/>
              <a:ext cx="768" cy="236"/>
              <a:chOff x="2640" y="2692"/>
              <a:chExt cx="768" cy="236"/>
            </a:xfrm>
          </p:grpSpPr>
          <p:sp>
            <p:nvSpPr>
              <p:cNvPr id="60474" name="AutoShape 20"/>
              <p:cNvSpPr>
                <a:spLocks noChangeArrowheads="1"/>
              </p:cNvSpPr>
              <p:nvPr/>
            </p:nvSpPr>
            <p:spPr bwMode="auto">
              <a:xfrm>
                <a:off x="2640" y="2692"/>
                <a:ext cx="768" cy="236"/>
              </a:xfrm>
              <a:prstGeom prst="roundRect">
                <a:avLst>
                  <a:gd name="adj" fmla="val 421"/>
                </a:avLst>
              </a:prstGeom>
              <a:solidFill>
                <a:srgbClr val="FFFFFF"/>
              </a:solidFill>
              <a:ln w="38160">
                <a:solidFill>
                  <a:schemeClr val="folHlink"/>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vi-VN" altLang="vi-VN" noProof="1">
                  <a:solidFill>
                    <a:srgbClr val="000000"/>
                  </a:solidFill>
                  <a:latin typeface="Times New Roman" panose="02020603050405020304" pitchFamily="18" charset="0"/>
                  <a:cs typeface="Arial" panose="020B0604020202020204" pitchFamily="34" charset="0"/>
                </a:endParaRPr>
              </a:p>
            </p:txBody>
          </p:sp>
          <p:sp>
            <p:nvSpPr>
              <p:cNvPr id="60475" name="Text Box 21"/>
              <p:cNvSpPr txBox="1">
                <a:spLocks noChangeArrowheads="1"/>
              </p:cNvSpPr>
              <p:nvPr/>
            </p:nvSpPr>
            <p:spPr bwMode="auto">
              <a:xfrm>
                <a:off x="2640" y="2692"/>
                <a:ext cx="768" cy="209"/>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9pPr>
              </a:lstStyle>
              <a:p>
                <a:pPr algn="ctr">
                  <a:lnSpc>
                    <a:spcPct val="94000"/>
                  </a:lnSpc>
                  <a:spcBef>
                    <a:spcPts val="988"/>
                  </a:spcBef>
                  <a:buClr>
                    <a:srgbClr val="000000"/>
                  </a:buClr>
                  <a:buSzPct val="100000"/>
                  <a:buFont typeface="Times New Roman" panose="02020603050405020304" pitchFamily="18" charset="0"/>
                  <a:buNone/>
                </a:pPr>
                <a:r>
                  <a:rPr lang="vi-VN" altLang="vi-VN" sz="1600" noProof="1">
                    <a:latin typeface="Times New Roman" panose="02020603050405020304" pitchFamily="18" charset="0"/>
                    <a:cs typeface="Arial" panose="020B0604020202020204" pitchFamily="34" charset="0"/>
                  </a:rPr>
                  <a:t>  Fish</a:t>
                </a:r>
              </a:p>
            </p:txBody>
          </p:sp>
        </p:grpSp>
        <p:sp>
          <p:nvSpPr>
            <p:cNvPr id="60454" name="Line 22"/>
            <p:cNvSpPr>
              <a:spLocks noChangeShapeType="1"/>
            </p:cNvSpPr>
            <p:nvPr/>
          </p:nvSpPr>
          <p:spPr bwMode="auto">
            <a:xfrm>
              <a:off x="1777" y="1968"/>
              <a:ext cx="2015" cy="1"/>
            </a:xfrm>
            <a:prstGeom prst="line">
              <a:avLst/>
            </a:prstGeom>
            <a:noFill/>
            <a:ln w="3816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55" name="AutoShape 23"/>
            <p:cNvSpPr>
              <a:spLocks noChangeArrowheads="1"/>
            </p:cNvSpPr>
            <p:nvPr/>
          </p:nvSpPr>
          <p:spPr bwMode="auto">
            <a:xfrm>
              <a:off x="2592" y="1872"/>
              <a:ext cx="288" cy="96"/>
            </a:xfrm>
            <a:prstGeom prst="triangle">
              <a:avLst>
                <a:gd name="adj" fmla="val 50000"/>
              </a:avLst>
            </a:prstGeom>
            <a:solidFill>
              <a:srgbClr val="FFFFFF"/>
            </a:solidFill>
            <a:ln w="38160">
              <a:solidFill>
                <a:schemeClr val="folHlink"/>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vi-VN" altLang="vi-VN" noProof="1">
                <a:solidFill>
                  <a:srgbClr val="000000"/>
                </a:solidFill>
                <a:latin typeface="Times New Roman" panose="02020603050405020304" pitchFamily="18" charset="0"/>
                <a:cs typeface="Arial" panose="020B0604020202020204" pitchFamily="34" charset="0"/>
              </a:endParaRPr>
            </a:p>
          </p:txBody>
        </p:sp>
        <p:sp>
          <p:nvSpPr>
            <p:cNvPr id="60456" name="Line 24"/>
            <p:cNvSpPr>
              <a:spLocks noChangeShapeType="1"/>
            </p:cNvSpPr>
            <p:nvPr/>
          </p:nvSpPr>
          <p:spPr bwMode="auto">
            <a:xfrm>
              <a:off x="3792" y="1968"/>
              <a:ext cx="1" cy="192"/>
            </a:xfrm>
            <a:prstGeom prst="line">
              <a:avLst/>
            </a:prstGeom>
            <a:noFill/>
            <a:ln w="3816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0457" name="Group 25"/>
            <p:cNvGrpSpPr>
              <a:grpSpLocks/>
            </p:cNvGrpSpPr>
            <p:nvPr/>
          </p:nvGrpSpPr>
          <p:grpSpPr bwMode="auto">
            <a:xfrm>
              <a:off x="2352" y="2064"/>
              <a:ext cx="768" cy="236"/>
              <a:chOff x="1632" y="3216"/>
              <a:chExt cx="768" cy="236"/>
            </a:xfrm>
          </p:grpSpPr>
          <p:sp>
            <p:nvSpPr>
              <p:cNvPr id="60472" name="AutoShape 26"/>
              <p:cNvSpPr>
                <a:spLocks noChangeArrowheads="1"/>
              </p:cNvSpPr>
              <p:nvPr/>
            </p:nvSpPr>
            <p:spPr bwMode="auto">
              <a:xfrm>
                <a:off x="1632" y="3216"/>
                <a:ext cx="768" cy="236"/>
              </a:xfrm>
              <a:prstGeom prst="roundRect">
                <a:avLst>
                  <a:gd name="adj" fmla="val 421"/>
                </a:avLst>
              </a:prstGeom>
              <a:solidFill>
                <a:srgbClr val="FFFFFF"/>
              </a:solidFill>
              <a:ln w="38160">
                <a:solidFill>
                  <a:schemeClr val="folHlink"/>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vi-VN" altLang="vi-VN" noProof="1">
                  <a:solidFill>
                    <a:srgbClr val="000000"/>
                  </a:solidFill>
                  <a:latin typeface="Times New Roman" panose="02020603050405020304" pitchFamily="18" charset="0"/>
                  <a:cs typeface="Arial" panose="020B0604020202020204" pitchFamily="34" charset="0"/>
                </a:endParaRPr>
              </a:p>
            </p:txBody>
          </p:sp>
          <p:sp>
            <p:nvSpPr>
              <p:cNvPr id="60473" name="Text Box 27"/>
              <p:cNvSpPr txBox="1">
                <a:spLocks noChangeArrowheads="1"/>
              </p:cNvSpPr>
              <p:nvPr/>
            </p:nvSpPr>
            <p:spPr bwMode="auto">
              <a:xfrm>
                <a:off x="1632" y="3216"/>
                <a:ext cx="768" cy="209"/>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9pPr>
              </a:lstStyle>
              <a:p>
                <a:pPr algn="ctr">
                  <a:lnSpc>
                    <a:spcPct val="94000"/>
                  </a:lnSpc>
                  <a:spcBef>
                    <a:spcPts val="988"/>
                  </a:spcBef>
                  <a:buClr>
                    <a:srgbClr val="000000"/>
                  </a:buClr>
                  <a:buSzPct val="100000"/>
                  <a:buFont typeface="Times New Roman" panose="02020603050405020304" pitchFamily="18" charset="0"/>
                  <a:buNone/>
                </a:pPr>
                <a:r>
                  <a:rPr lang="vi-VN" altLang="vi-VN" sz="1600" noProof="1">
                    <a:latin typeface="Times New Roman" panose="02020603050405020304" pitchFamily="18" charset="0"/>
                    <a:cs typeface="Arial" panose="020B0604020202020204" pitchFamily="34" charset="0"/>
                  </a:rPr>
                  <a:t>  Cat</a:t>
                </a:r>
              </a:p>
            </p:txBody>
          </p:sp>
        </p:grpSp>
        <p:grpSp>
          <p:nvGrpSpPr>
            <p:cNvPr id="60458" name="Group 28"/>
            <p:cNvGrpSpPr>
              <a:grpSpLocks/>
            </p:cNvGrpSpPr>
            <p:nvPr/>
          </p:nvGrpSpPr>
          <p:grpSpPr bwMode="auto">
            <a:xfrm>
              <a:off x="3360" y="2068"/>
              <a:ext cx="768" cy="236"/>
              <a:chOff x="2640" y="3220"/>
              <a:chExt cx="768" cy="236"/>
            </a:xfrm>
          </p:grpSpPr>
          <p:sp>
            <p:nvSpPr>
              <p:cNvPr id="60470" name="AutoShape 29"/>
              <p:cNvSpPr>
                <a:spLocks noChangeArrowheads="1"/>
              </p:cNvSpPr>
              <p:nvPr/>
            </p:nvSpPr>
            <p:spPr bwMode="auto">
              <a:xfrm>
                <a:off x="2640" y="3220"/>
                <a:ext cx="768" cy="236"/>
              </a:xfrm>
              <a:prstGeom prst="roundRect">
                <a:avLst>
                  <a:gd name="adj" fmla="val 421"/>
                </a:avLst>
              </a:prstGeom>
              <a:solidFill>
                <a:srgbClr val="FFFFFF"/>
              </a:solidFill>
              <a:ln w="38160">
                <a:solidFill>
                  <a:schemeClr val="folHlink"/>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vi-VN" altLang="vi-VN" noProof="1">
                  <a:solidFill>
                    <a:srgbClr val="000000"/>
                  </a:solidFill>
                  <a:latin typeface="Times New Roman" panose="02020603050405020304" pitchFamily="18" charset="0"/>
                  <a:cs typeface="Arial" panose="020B0604020202020204" pitchFamily="34" charset="0"/>
                </a:endParaRPr>
              </a:p>
            </p:txBody>
          </p:sp>
          <p:sp>
            <p:nvSpPr>
              <p:cNvPr id="60471" name="Text Box 30"/>
              <p:cNvSpPr txBox="1">
                <a:spLocks noChangeArrowheads="1"/>
              </p:cNvSpPr>
              <p:nvPr/>
            </p:nvSpPr>
            <p:spPr bwMode="auto">
              <a:xfrm>
                <a:off x="2640" y="3220"/>
                <a:ext cx="768" cy="209"/>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9pPr>
              </a:lstStyle>
              <a:p>
                <a:pPr algn="ctr">
                  <a:lnSpc>
                    <a:spcPct val="94000"/>
                  </a:lnSpc>
                  <a:spcBef>
                    <a:spcPts val="988"/>
                  </a:spcBef>
                  <a:buClr>
                    <a:srgbClr val="000000"/>
                  </a:buClr>
                  <a:buSzPct val="100000"/>
                  <a:buFont typeface="Times New Roman" panose="02020603050405020304" pitchFamily="18" charset="0"/>
                  <a:buNone/>
                </a:pPr>
                <a:r>
                  <a:rPr lang="vi-VN" altLang="vi-VN" sz="1600" noProof="1">
                    <a:latin typeface="Times New Roman" panose="02020603050405020304" pitchFamily="18" charset="0"/>
                    <a:cs typeface="Arial" panose="020B0604020202020204" pitchFamily="34" charset="0"/>
                  </a:rPr>
                  <a:t>  Moose</a:t>
                </a:r>
              </a:p>
            </p:txBody>
          </p:sp>
        </p:grpSp>
        <p:sp>
          <p:nvSpPr>
            <p:cNvPr id="60459" name="Line 31"/>
            <p:cNvSpPr>
              <a:spLocks noChangeShapeType="1"/>
            </p:cNvSpPr>
            <p:nvPr/>
          </p:nvSpPr>
          <p:spPr bwMode="auto">
            <a:xfrm>
              <a:off x="1344" y="1728"/>
              <a:ext cx="768" cy="1"/>
            </a:xfrm>
            <a:prstGeom prst="line">
              <a:avLst/>
            </a:prstGeom>
            <a:noFill/>
            <a:ln w="3816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60" name="Line 32"/>
            <p:cNvSpPr>
              <a:spLocks noChangeShapeType="1"/>
            </p:cNvSpPr>
            <p:nvPr/>
          </p:nvSpPr>
          <p:spPr bwMode="auto">
            <a:xfrm>
              <a:off x="2352" y="1728"/>
              <a:ext cx="768" cy="1"/>
            </a:xfrm>
            <a:prstGeom prst="line">
              <a:avLst/>
            </a:prstGeom>
            <a:noFill/>
            <a:ln w="3816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61" name="Line 33"/>
            <p:cNvSpPr>
              <a:spLocks noChangeShapeType="1"/>
            </p:cNvSpPr>
            <p:nvPr/>
          </p:nvSpPr>
          <p:spPr bwMode="auto">
            <a:xfrm>
              <a:off x="3360" y="1728"/>
              <a:ext cx="768" cy="1"/>
            </a:xfrm>
            <a:prstGeom prst="line">
              <a:avLst/>
            </a:prstGeom>
            <a:noFill/>
            <a:ln w="3816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62" name="Line 34"/>
            <p:cNvSpPr>
              <a:spLocks noChangeShapeType="1"/>
            </p:cNvSpPr>
            <p:nvPr/>
          </p:nvSpPr>
          <p:spPr bwMode="auto">
            <a:xfrm>
              <a:off x="2352" y="2256"/>
              <a:ext cx="768" cy="1"/>
            </a:xfrm>
            <a:prstGeom prst="line">
              <a:avLst/>
            </a:prstGeom>
            <a:noFill/>
            <a:ln w="3816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63" name="Line 35"/>
            <p:cNvSpPr>
              <a:spLocks noChangeShapeType="1"/>
            </p:cNvSpPr>
            <p:nvPr/>
          </p:nvSpPr>
          <p:spPr bwMode="auto">
            <a:xfrm>
              <a:off x="3360" y="2256"/>
              <a:ext cx="768" cy="1"/>
            </a:xfrm>
            <a:prstGeom prst="line">
              <a:avLst/>
            </a:prstGeom>
            <a:noFill/>
            <a:ln w="3816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64" name="Line 36"/>
            <p:cNvSpPr>
              <a:spLocks noChangeShapeType="1"/>
            </p:cNvSpPr>
            <p:nvPr/>
          </p:nvSpPr>
          <p:spPr bwMode="auto">
            <a:xfrm flipH="1">
              <a:off x="1775" y="1440"/>
              <a:ext cx="3" cy="100"/>
            </a:xfrm>
            <a:prstGeom prst="line">
              <a:avLst/>
            </a:prstGeom>
            <a:noFill/>
            <a:ln w="3816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0465" name="Group 37"/>
            <p:cNvGrpSpPr>
              <a:grpSpLocks/>
            </p:cNvGrpSpPr>
            <p:nvPr/>
          </p:nvGrpSpPr>
          <p:grpSpPr bwMode="auto">
            <a:xfrm>
              <a:off x="1344" y="2064"/>
              <a:ext cx="768" cy="236"/>
              <a:chOff x="624" y="3216"/>
              <a:chExt cx="768" cy="236"/>
            </a:xfrm>
          </p:grpSpPr>
          <p:sp>
            <p:nvSpPr>
              <p:cNvPr id="60468" name="AutoShape 38"/>
              <p:cNvSpPr>
                <a:spLocks noChangeArrowheads="1"/>
              </p:cNvSpPr>
              <p:nvPr/>
            </p:nvSpPr>
            <p:spPr bwMode="auto">
              <a:xfrm>
                <a:off x="624" y="3216"/>
                <a:ext cx="768" cy="236"/>
              </a:xfrm>
              <a:prstGeom prst="roundRect">
                <a:avLst>
                  <a:gd name="adj" fmla="val 421"/>
                </a:avLst>
              </a:prstGeom>
              <a:solidFill>
                <a:srgbClr val="FFFFFF"/>
              </a:solidFill>
              <a:ln w="38160">
                <a:solidFill>
                  <a:schemeClr val="folHlink"/>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vi-VN" altLang="vi-VN" noProof="1">
                  <a:solidFill>
                    <a:srgbClr val="000000"/>
                  </a:solidFill>
                  <a:latin typeface="Times New Roman" panose="02020603050405020304" pitchFamily="18" charset="0"/>
                  <a:cs typeface="Arial" panose="020B0604020202020204" pitchFamily="34" charset="0"/>
                </a:endParaRPr>
              </a:p>
            </p:txBody>
          </p:sp>
          <p:sp>
            <p:nvSpPr>
              <p:cNvPr id="60469" name="Text Box 39"/>
              <p:cNvSpPr txBox="1">
                <a:spLocks noChangeArrowheads="1"/>
              </p:cNvSpPr>
              <p:nvPr/>
            </p:nvSpPr>
            <p:spPr bwMode="auto">
              <a:xfrm>
                <a:off x="624" y="3216"/>
                <a:ext cx="768" cy="209"/>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9pPr>
              </a:lstStyle>
              <a:p>
                <a:pPr algn="ctr">
                  <a:lnSpc>
                    <a:spcPct val="94000"/>
                  </a:lnSpc>
                  <a:spcBef>
                    <a:spcPts val="988"/>
                  </a:spcBef>
                  <a:buClr>
                    <a:srgbClr val="000000"/>
                  </a:buClr>
                  <a:buSzPct val="100000"/>
                  <a:buFont typeface="Times New Roman" panose="02020603050405020304" pitchFamily="18" charset="0"/>
                  <a:buNone/>
                </a:pPr>
                <a:r>
                  <a:rPr lang="vi-VN" altLang="vi-VN" sz="1600" noProof="1">
                    <a:latin typeface="Times New Roman" panose="02020603050405020304" pitchFamily="18" charset="0"/>
                    <a:cs typeface="Arial" panose="020B0604020202020204" pitchFamily="34" charset="0"/>
                  </a:rPr>
                  <a:t>  Dog</a:t>
                </a:r>
              </a:p>
            </p:txBody>
          </p:sp>
        </p:grpSp>
        <p:sp>
          <p:nvSpPr>
            <p:cNvPr id="60466" name="Line 40"/>
            <p:cNvSpPr>
              <a:spLocks noChangeShapeType="1"/>
            </p:cNvSpPr>
            <p:nvPr/>
          </p:nvSpPr>
          <p:spPr bwMode="auto">
            <a:xfrm>
              <a:off x="1344" y="2256"/>
              <a:ext cx="768" cy="1"/>
            </a:xfrm>
            <a:prstGeom prst="line">
              <a:avLst/>
            </a:prstGeom>
            <a:noFill/>
            <a:ln w="3816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67" name="Line 41"/>
            <p:cNvSpPr>
              <a:spLocks noChangeShapeType="1"/>
            </p:cNvSpPr>
            <p:nvPr/>
          </p:nvSpPr>
          <p:spPr bwMode="auto">
            <a:xfrm flipH="1">
              <a:off x="1775" y="1968"/>
              <a:ext cx="3" cy="100"/>
            </a:xfrm>
            <a:prstGeom prst="line">
              <a:avLst/>
            </a:prstGeom>
            <a:noFill/>
            <a:ln w="3816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0422" name="Group 85"/>
          <p:cNvGrpSpPr>
            <a:grpSpLocks/>
          </p:cNvGrpSpPr>
          <p:nvPr/>
        </p:nvGrpSpPr>
        <p:grpSpPr bwMode="auto">
          <a:xfrm>
            <a:off x="4495800" y="4191000"/>
            <a:ext cx="4419600" cy="1143000"/>
            <a:chOff x="2832" y="2544"/>
            <a:chExt cx="2784" cy="720"/>
          </a:xfrm>
        </p:grpSpPr>
        <p:sp>
          <p:nvSpPr>
            <p:cNvPr id="60424" name="Line 3"/>
            <p:cNvSpPr>
              <a:spLocks noChangeShapeType="1"/>
            </p:cNvSpPr>
            <p:nvPr/>
          </p:nvSpPr>
          <p:spPr bwMode="auto">
            <a:xfrm>
              <a:off x="3264" y="2928"/>
              <a:ext cx="2016" cy="1"/>
            </a:xfrm>
            <a:prstGeom prst="line">
              <a:avLst/>
            </a:prstGeom>
            <a:noFill/>
            <a:ln w="3816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5" name="Line 5"/>
            <p:cNvSpPr>
              <a:spLocks noChangeShapeType="1"/>
            </p:cNvSpPr>
            <p:nvPr/>
          </p:nvSpPr>
          <p:spPr bwMode="auto">
            <a:xfrm>
              <a:off x="3840" y="2688"/>
              <a:ext cx="768" cy="1"/>
            </a:xfrm>
            <a:prstGeom prst="line">
              <a:avLst/>
            </a:prstGeom>
            <a:noFill/>
            <a:ln w="324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0426" name="Group 6"/>
            <p:cNvGrpSpPr>
              <a:grpSpLocks/>
            </p:cNvGrpSpPr>
            <p:nvPr/>
          </p:nvGrpSpPr>
          <p:grpSpPr bwMode="auto">
            <a:xfrm>
              <a:off x="3840" y="2544"/>
              <a:ext cx="768" cy="236"/>
              <a:chOff x="1632" y="2208"/>
              <a:chExt cx="768" cy="236"/>
            </a:xfrm>
          </p:grpSpPr>
          <p:sp>
            <p:nvSpPr>
              <p:cNvPr id="60441" name="AutoShape 7"/>
              <p:cNvSpPr>
                <a:spLocks noChangeArrowheads="1"/>
              </p:cNvSpPr>
              <p:nvPr/>
            </p:nvSpPr>
            <p:spPr bwMode="auto">
              <a:xfrm>
                <a:off x="1632" y="2208"/>
                <a:ext cx="768" cy="236"/>
              </a:xfrm>
              <a:prstGeom prst="roundRect">
                <a:avLst>
                  <a:gd name="adj" fmla="val 421"/>
                </a:avLst>
              </a:prstGeom>
              <a:solidFill>
                <a:srgbClr val="FFFFFF"/>
              </a:solidFill>
              <a:ln w="38160">
                <a:solidFill>
                  <a:schemeClr val="tx2"/>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vi-VN" altLang="vi-VN" noProof="1">
                  <a:solidFill>
                    <a:srgbClr val="000000"/>
                  </a:solidFill>
                  <a:latin typeface="Times New Roman" panose="02020603050405020304" pitchFamily="18" charset="0"/>
                  <a:cs typeface="Arial" panose="020B0604020202020204" pitchFamily="34" charset="0"/>
                </a:endParaRPr>
              </a:p>
            </p:txBody>
          </p:sp>
          <p:sp>
            <p:nvSpPr>
              <p:cNvPr id="60442" name="Text Box 8"/>
              <p:cNvSpPr txBox="1">
                <a:spLocks noChangeArrowheads="1"/>
              </p:cNvSpPr>
              <p:nvPr/>
            </p:nvSpPr>
            <p:spPr bwMode="auto">
              <a:xfrm>
                <a:off x="1632" y="2208"/>
                <a:ext cx="768" cy="20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9pPr>
              </a:lstStyle>
              <a:p>
                <a:pPr algn="ctr">
                  <a:lnSpc>
                    <a:spcPct val="94000"/>
                  </a:lnSpc>
                  <a:spcBef>
                    <a:spcPts val="988"/>
                  </a:spcBef>
                  <a:buClr>
                    <a:srgbClr val="000000"/>
                  </a:buClr>
                  <a:buSzPct val="100000"/>
                  <a:buFont typeface="Times New Roman" panose="02020603050405020304" pitchFamily="18" charset="0"/>
                  <a:buNone/>
                </a:pPr>
                <a:r>
                  <a:rPr lang="vi-VN" altLang="vi-VN" sz="1600" noProof="1">
                    <a:latin typeface="Times New Roman" panose="02020603050405020304" pitchFamily="18" charset="0"/>
                    <a:cs typeface="Arial" panose="020B0604020202020204" pitchFamily="34" charset="0"/>
                  </a:rPr>
                  <a:t>Person</a:t>
                </a:r>
              </a:p>
            </p:txBody>
          </p:sp>
        </p:grpSp>
        <p:sp>
          <p:nvSpPr>
            <p:cNvPr id="60427" name="Line 9"/>
            <p:cNvSpPr>
              <a:spLocks noChangeShapeType="1"/>
            </p:cNvSpPr>
            <p:nvPr/>
          </p:nvSpPr>
          <p:spPr bwMode="auto">
            <a:xfrm>
              <a:off x="3840" y="2735"/>
              <a:ext cx="768" cy="1"/>
            </a:xfrm>
            <a:prstGeom prst="line">
              <a:avLst/>
            </a:prstGeom>
            <a:noFill/>
            <a:ln w="3816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8" name="Line 10"/>
            <p:cNvSpPr>
              <a:spLocks noChangeShapeType="1"/>
            </p:cNvSpPr>
            <p:nvPr/>
          </p:nvSpPr>
          <p:spPr bwMode="auto">
            <a:xfrm>
              <a:off x="4224" y="2784"/>
              <a:ext cx="1" cy="336"/>
            </a:xfrm>
            <a:prstGeom prst="line">
              <a:avLst/>
            </a:prstGeom>
            <a:noFill/>
            <a:ln w="3816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9" name="AutoShape 11"/>
            <p:cNvSpPr>
              <a:spLocks noChangeArrowheads="1"/>
            </p:cNvSpPr>
            <p:nvPr/>
          </p:nvSpPr>
          <p:spPr bwMode="auto">
            <a:xfrm>
              <a:off x="4080" y="2832"/>
              <a:ext cx="288" cy="96"/>
            </a:xfrm>
            <a:prstGeom prst="triangle">
              <a:avLst>
                <a:gd name="adj" fmla="val 50000"/>
              </a:avLst>
            </a:prstGeom>
            <a:solidFill>
              <a:srgbClr val="FFFFFF"/>
            </a:solidFill>
            <a:ln w="38160">
              <a:solidFill>
                <a:schemeClr val="tx2"/>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vi-VN" altLang="vi-VN" noProof="1">
                <a:solidFill>
                  <a:srgbClr val="000000"/>
                </a:solidFill>
                <a:latin typeface="Times New Roman" panose="02020603050405020304" pitchFamily="18" charset="0"/>
                <a:cs typeface="Arial" panose="020B0604020202020204" pitchFamily="34" charset="0"/>
              </a:endParaRPr>
            </a:p>
          </p:txBody>
        </p:sp>
        <p:sp>
          <p:nvSpPr>
            <p:cNvPr id="60430" name="Line 12"/>
            <p:cNvSpPr>
              <a:spLocks noChangeShapeType="1"/>
            </p:cNvSpPr>
            <p:nvPr/>
          </p:nvSpPr>
          <p:spPr bwMode="auto">
            <a:xfrm>
              <a:off x="5280" y="2928"/>
              <a:ext cx="1" cy="192"/>
            </a:xfrm>
            <a:prstGeom prst="line">
              <a:avLst/>
            </a:prstGeom>
            <a:noFill/>
            <a:ln w="3816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0431" name="Group 13"/>
            <p:cNvGrpSpPr>
              <a:grpSpLocks/>
            </p:cNvGrpSpPr>
            <p:nvPr/>
          </p:nvGrpSpPr>
          <p:grpSpPr bwMode="auto">
            <a:xfrm>
              <a:off x="2832" y="3024"/>
              <a:ext cx="768" cy="236"/>
              <a:chOff x="624" y="2688"/>
              <a:chExt cx="768" cy="236"/>
            </a:xfrm>
          </p:grpSpPr>
          <p:sp>
            <p:nvSpPr>
              <p:cNvPr id="60439" name="AutoShape 14"/>
              <p:cNvSpPr>
                <a:spLocks noChangeArrowheads="1"/>
              </p:cNvSpPr>
              <p:nvPr/>
            </p:nvSpPr>
            <p:spPr bwMode="auto">
              <a:xfrm>
                <a:off x="624" y="2688"/>
                <a:ext cx="768" cy="236"/>
              </a:xfrm>
              <a:prstGeom prst="roundRect">
                <a:avLst>
                  <a:gd name="adj" fmla="val 421"/>
                </a:avLst>
              </a:prstGeom>
              <a:solidFill>
                <a:srgbClr val="FFFFFF"/>
              </a:solidFill>
              <a:ln w="38160">
                <a:solidFill>
                  <a:schemeClr val="tx2"/>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vi-VN" altLang="vi-VN" noProof="1">
                  <a:solidFill>
                    <a:srgbClr val="000000"/>
                  </a:solidFill>
                  <a:latin typeface="Times New Roman" panose="02020603050405020304" pitchFamily="18" charset="0"/>
                  <a:cs typeface="Arial" panose="020B0604020202020204" pitchFamily="34" charset="0"/>
                </a:endParaRPr>
              </a:p>
            </p:txBody>
          </p:sp>
          <p:sp>
            <p:nvSpPr>
              <p:cNvPr id="60440" name="Text Box 15"/>
              <p:cNvSpPr txBox="1">
                <a:spLocks noChangeArrowheads="1"/>
              </p:cNvSpPr>
              <p:nvPr/>
            </p:nvSpPr>
            <p:spPr bwMode="auto">
              <a:xfrm>
                <a:off x="624" y="2688"/>
                <a:ext cx="768" cy="20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9pPr>
              </a:lstStyle>
              <a:p>
                <a:pPr algn="ctr">
                  <a:lnSpc>
                    <a:spcPct val="94000"/>
                  </a:lnSpc>
                  <a:spcBef>
                    <a:spcPts val="988"/>
                  </a:spcBef>
                  <a:buClr>
                    <a:srgbClr val="000000"/>
                  </a:buClr>
                  <a:buSzPct val="100000"/>
                  <a:buFont typeface="Times New Roman" panose="02020603050405020304" pitchFamily="18" charset="0"/>
                  <a:buNone/>
                </a:pPr>
                <a:r>
                  <a:rPr lang="vi-VN" altLang="vi-VN" sz="1600" noProof="1">
                    <a:latin typeface="Times New Roman" panose="02020603050405020304" pitchFamily="18" charset="0"/>
                    <a:cs typeface="Arial" panose="020B0604020202020204" pitchFamily="34" charset="0"/>
                  </a:rPr>
                  <a:t>Professor</a:t>
                </a:r>
              </a:p>
            </p:txBody>
          </p:sp>
        </p:grpSp>
        <p:grpSp>
          <p:nvGrpSpPr>
            <p:cNvPr id="60432" name="Group 16"/>
            <p:cNvGrpSpPr>
              <a:grpSpLocks/>
            </p:cNvGrpSpPr>
            <p:nvPr/>
          </p:nvGrpSpPr>
          <p:grpSpPr bwMode="auto">
            <a:xfrm>
              <a:off x="3840" y="3024"/>
              <a:ext cx="768" cy="236"/>
              <a:chOff x="1632" y="2688"/>
              <a:chExt cx="768" cy="236"/>
            </a:xfrm>
          </p:grpSpPr>
          <p:sp>
            <p:nvSpPr>
              <p:cNvPr id="60437" name="AutoShape 17"/>
              <p:cNvSpPr>
                <a:spLocks noChangeArrowheads="1"/>
              </p:cNvSpPr>
              <p:nvPr/>
            </p:nvSpPr>
            <p:spPr bwMode="auto">
              <a:xfrm>
                <a:off x="1632" y="2688"/>
                <a:ext cx="768" cy="236"/>
              </a:xfrm>
              <a:prstGeom prst="roundRect">
                <a:avLst>
                  <a:gd name="adj" fmla="val 421"/>
                </a:avLst>
              </a:prstGeom>
              <a:solidFill>
                <a:srgbClr val="FFFFFF"/>
              </a:solidFill>
              <a:ln w="38160">
                <a:solidFill>
                  <a:schemeClr val="tx2"/>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vi-VN" altLang="vi-VN" noProof="1">
                  <a:solidFill>
                    <a:srgbClr val="000000"/>
                  </a:solidFill>
                  <a:latin typeface="Times New Roman" panose="02020603050405020304" pitchFamily="18" charset="0"/>
                  <a:cs typeface="Arial" panose="020B0604020202020204" pitchFamily="34" charset="0"/>
                </a:endParaRPr>
              </a:p>
            </p:txBody>
          </p:sp>
          <p:sp>
            <p:nvSpPr>
              <p:cNvPr id="60438" name="Text Box 18"/>
              <p:cNvSpPr txBox="1">
                <a:spLocks noChangeArrowheads="1"/>
              </p:cNvSpPr>
              <p:nvPr/>
            </p:nvSpPr>
            <p:spPr bwMode="auto">
              <a:xfrm>
                <a:off x="1632" y="2688"/>
                <a:ext cx="768" cy="20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9pPr>
              </a:lstStyle>
              <a:p>
                <a:pPr algn="ctr">
                  <a:lnSpc>
                    <a:spcPct val="94000"/>
                  </a:lnSpc>
                  <a:spcBef>
                    <a:spcPts val="988"/>
                  </a:spcBef>
                  <a:buClr>
                    <a:srgbClr val="000000"/>
                  </a:buClr>
                  <a:buSzPct val="100000"/>
                  <a:buFont typeface="Times New Roman" panose="02020603050405020304" pitchFamily="18" charset="0"/>
                  <a:buNone/>
                </a:pPr>
                <a:r>
                  <a:rPr lang="vi-VN" altLang="vi-VN" sz="1600" noProof="1">
                    <a:latin typeface="Times New Roman" panose="02020603050405020304" pitchFamily="18" charset="0"/>
                    <a:cs typeface="Arial" panose="020B0604020202020204" pitchFamily="34" charset="0"/>
                  </a:rPr>
                  <a:t>  Student</a:t>
                </a:r>
              </a:p>
            </p:txBody>
          </p:sp>
        </p:grpSp>
        <p:grpSp>
          <p:nvGrpSpPr>
            <p:cNvPr id="60433" name="Group 19"/>
            <p:cNvGrpSpPr>
              <a:grpSpLocks/>
            </p:cNvGrpSpPr>
            <p:nvPr/>
          </p:nvGrpSpPr>
          <p:grpSpPr bwMode="auto">
            <a:xfrm>
              <a:off x="4848" y="3028"/>
              <a:ext cx="768" cy="236"/>
              <a:chOff x="2640" y="2692"/>
              <a:chExt cx="768" cy="236"/>
            </a:xfrm>
          </p:grpSpPr>
          <p:sp>
            <p:nvSpPr>
              <p:cNvPr id="60435" name="AutoShape 20"/>
              <p:cNvSpPr>
                <a:spLocks noChangeArrowheads="1"/>
              </p:cNvSpPr>
              <p:nvPr/>
            </p:nvSpPr>
            <p:spPr bwMode="auto">
              <a:xfrm>
                <a:off x="2640" y="2692"/>
                <a:ext cx="768" cy="236"/>
              </a:xfrm>
              <a:prstGeom prst="roundRect">
                <a:avLst>
                  <a:gd name="adj" fmla="val 421"/>
                </a:avLst>
              </a:prstGeom>
              <a:solidFill>
                <a:srgbClr val="FFFFFF"/>
              </a:solidFill>
              <a:ln w="38160">
                <a:solidFill>
                  <a:schemeClr val="tx2"/>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vi-VN" altLang="vi-VN" noProof="1">
                  <a:solidFill>
                    <a:srgbClr val="000000"/>
                  </a:solidFill>
                  <a:latin typeface="Times New Roman" panose="02020603050405020304" pitchFamily="18" charset="0"/>
                  <a:cs typeface="Arial" panose="020B0604020202020204" pitchFamily="34" charset="0"/>
                </a:endParaRPr>
              </a:p>
            </p:txBody>
          </p:sp>
          <p:sp>
            <p:nvSpPr>
              <p:cNvPr id="60436" name="Text Box 21"/>
              <p:cNvSpPr txBox="1">
                <a:spLocks noChangeArrowheads="1"/>
              </p:cNvSpPr>
              <p:nvPr/>
            </p:nvSpPr>
            <p:spPr bwMode="auto">
              <a:xfrm>
                <a:off x="2640" y="2692"/>
                <a:ext cx="768" cy="20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9pPr>
              </a:lstStyle>
              <a:p>
                <a:pPr algn="ctr">
                  <a:lnSpc>
                    <a:spcPct val="94000"/>
                  </a:lnSpc>
                  <a:spcBef>
                    <a:spcPts val="988"/>
                  </a:spcBef>
                  <a:buClr>
                    <a:srgbClr val="000000"/>
                  </a:buClr>
                  <a:buSzPct val="100000"/>
                  <a:buFont typeface="Times New Roman" panose="02020603050405020304" pitchFamily="18" charset="0"/>
                  <a:buNone/>
                </a:pPr>
                <a:r>
                  <a:rPr lang="vi-VN" altLang="vi-VN" sz="1600" noProof="1">
                    <a:latin typeface="Times New Roman" panose="02020603050405020304" pitchFamily="18" charset="0"/>
                    <a:cs typeface="Arial" panose="020B0604020202020204" pitchFamily="34" charset="0"/>
                  </a:rPr>
                  <a:t>  Faculty</a:t>
                </a:r>
              </a:p>
            </p:txBody>
          </p:sp>
        </p:grpSp>
        <p:sp>
          <p:nvSpPr>
            <p:cNvPr id="60434" name="Line 36"/>
            <p:cNvSpPr>
              <a:spLocks noChangeShapeType="1"/>
            </p:cNvSpPr>
            <p:nvPr/>
          </p:nvSpPr>
          <p:spPr bwMode="auto">
            <a:xfrm flipH="1">
              <a:off x="3263" y="2928"/>
              <a:ext cx="3" cy="100"/>
            </a:xfrm>
            <a:prstGeom prst="line">
              <a:avLst/>
            </a:prstGeom>
            <a:noFill/>
            <a:ln w="3816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r>
              <a:rPr lang="vi-VN" altLang="vi-VN" noProof="1" smtClean="0"/>
              <a:t>Tính thừa kế (inheritance)</a:t>
            </a:r>
          </a:p>
        </p:txBody>
      </p:sp>
      <p:sp>
        <p:nvSpPr>
          <p:cNvPr id="162819" name="Rectangle 3"/>
          <p:cNvSpPr>
            <a:spLocks noGrp="1" noChangeArrowheads="1"/>
          </p:cNvSpPr>
          <p:nvPr>
            <p:ph idx="1"/>
          </p:nvPr>
        </p:nvSpPr>
        <p:spPr/>
        <p:txBody>
          <a:bodyPr/>
          <a:lstStyle/>
          <a:p>
            <a:r>
              <a:rPr lang="vi-VN" altLang="vi-VN" noProof="1" smtClean="0"/>
              <a:t>Trong thừa kế, lớp con </a:t>
            </a:r>
            <a:r>
              <a:rPr lang="vi-VN" altLang="en-US" noProof="1" smtClean="0"/>
              <a:t>“</a:t>
            </a:r>
            <a:r>
              <a:rPr lang="vi-VN" altLang="ja-JP" noProof="1" smtClean="0"/>
              <a:t>là</a:t>
            </a:r>
            <a:r>
              <a:rPr lang="vi-VN" altLang="en-US" noProof="1" smtClean="0"/>
              <a:t>”</a:t>
            </a:r>
            <a:r>
              <a:rPr lang="vi-VN" altLang="ja-JP" noProof="1" smtClean="0"/>
              <a:t> lớp cha </a:t>
            </a:r>
            <a:r>
              <a:rPr lang="vi-VN" altLang="ja-JP" noProof="1" smtClean="0">
                <a:sym typeface="Wingdings" panose="05000000000000000000" pitchFamily="2" charset="2"/>
              </a:rPr>
              <a:t>⇒ lớp con có tất cả thuộc tính và phương thức của lớp cha (</a:t>
            </a:r>
            <a:r>
              <a:rPr lang="vi-VN" altLang="en-US" noProof="1" smtClean="0">
                <a:sym typeface="Wingdings" panose="05000000000000000000" pitchFamily="2" charset="2"/>
              </a:rPr>
              <a:t>“</a:t>
            </a:r>
            <a:r>
              <a:rPr lang="vi-VN" altLang="ja-JP" noProof="1" smtClean="0">
                <a:sym typeface="Wingdings" panose="05000000000000000000" pitchFamily="2" charset="2"/>
              </a:rPr>
              <a:t>thừa kế</a:t>
            </a:r>
            <a:r>
              <a:rPr lang="vi-VN" altLang="en-US" noProof="1" smtClean="0">
                <a:sym typeface="Wingdings" panose="05000000000000000000" pitchFamily="2" charset="2"/>
              </a:rPr>
              <a:t>”</a:t>
            </a:r>
            <a:r>
              <a:rPr lang="vi-VN" altLang="ja-JP" noProof="1" smtClean="0">
                <a:sym typeface="Wingdings" panose="05000000000000000000" pitchFamily="2" charset="2"/>
              </a:rPr>
              <a:t> từ lớp cha!). Tuy nhiên, nó chỉ được truy xuất vào các thành phần nào mà lớp cho cho phép.</a:t>
            </a:r>
          </a:p>
          <a:p>
            <a:r>
              <a:rPr lang="vi-VN" altLang="vi-VN" noProof="1" smtClean="0"/>
              <a:t>Một lớp con được tạo ra bằng cách:</a:t>
            </a:r>
          </a:p>
          <a:p>
            <a:pPr lvl="1"/>
            <a:r>
              <a:rPr lang="vi-VN" altLang="vi-VN" noProof="1" smtClean="0"/>
              <a:t>Thêm vào một số thuộc tính, phương thức mới</a:t>
            </a:r>
          </a:p>
          <a:p>
            <a:pPr lvl="1"/>
            <a:r>
              <a:rPr lang="vi-VN" altLang="vi-VN" noProof="1" smtClean="0"/>
              <a:t>Tái định nghĩa các phương thức của lớp cha.</a:t>
            </a:r>
          </a:p>
          <a:p>
            <a:r>
              <a:rPr lang="vi-VN" altLang="vi-VN" noProof="1" smtClean="0"/>
              <a:t>Phân loại: thừa kế đơn, thừa kế bội (đa thừa kế).</a:t>
            </a:r>
          </a:p>
        </p:txBody>
      </p:sp>
      <p:sp>
        <p:nvSpPr>
          <p:cNvPr id="5"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Các đặc điểm của Lập trình Hướng đối tượng</a:t>
            </a:r>
          </a:p>
        </p:txBody>
      </p:sp>
      <p:sp>
        <p:nvSpPr>
          <p:cNvPr id="162820" name="Text Box 4"/>
          <p:cNvSpPr txBox="1">
            <a:spLocks noChangeArrowheads="1"/>
          </p:cNvSpPr>
          <p:nvPr/>
        </p:nvSpPr>
        <p:spPr bwMode="auto">
          <a:xfrm>
            <a:off x="838200" y="5257800"/>
            <a:ext cx="8077200" cy="701675"/>
          </a:xfrm>
          <a:prstGeom prst="rect">
            <a:avLst/>
          </a:prstGeom>
          <a:solidFill>
            <a:srgbClr val="8DA1D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vi-VN" altLang="vi-VN" sz="2000" b="1" i="1" u="sng" noProof="1">
                <a:solidFill>
                  <a:srgbClr val="CC3300"/>
                </a:solidFill>
              </a:rPr>
              <a:t>Chú ý:</a:t>
            </a:r>
            <a:r>
              <a:rPr lang="vi-VN" altLang="vi-VN" sz="2000" b="1" i="1" noProof="1">
                <a:solidFill>
                  <a:srgbClr val="CC3300"/>
                </a:solidFill>
              </a:rPr>
              <a:t> Cần phân biệt giữa quan hệ </a:t>
            </a:r>
            <a:r>
              <a:rPr lang="vi-VN" altLang="en-US" sz="2000" b="1" i="1" noProof="1">
                <a:solidFill>
                  <a:srgbClr val="008000"/>
                </a:solidFill>
              </a:rPr>
              <a:t>“</a:t>
            </a:r>
            <a:r>
              <a:rPr lang="vi-VN" altLang="ja-JP" sz="2000" b="1" i="1" noProof="1">
                <a:solidFill>
                  <a:srgbClr val="008000"/>
                </a:solidFill>
              </a:rPr>
              <a:t>is a</a:t>
            </a:r>
            <a:r>
              <a:rPr lang="vi-VN" altLang="en-US" sz="2000" b="1" i="1" noProof="1">
                <a:solidFill>
                  <a:srgbClr val="008000"/>
                </a:solidFill>
              </a:rPr>
              <a:t>”</a:t>
            </a:r>
            <a:r>
              <a:rPr lang="vi-VN" altLang="ja-JP" sz="2000" b="1" i="1" noProof="1">
                <a:solidFill>
                  <a:srgbClr val="CC3300"/>
                </a:solidFill>
              </a:rPr>
              <a:t> và quan hệ </a:t>
            </a:r>
            <a:r>
              <a:rPr lang="vi-VN" altLang="en-US" sz="2000" b="1" i="1" noProof="1">
                <a:solidFill>
                  <a:srgbClr val="008000"/>
                </a:solidFill>
              </a:rPr>
              <a:t>”</a:t>
            </a:r>
            <a:r>
              <a:rPr lang="vi-VN" altLang="ja-JP" sz="2000" b="1" i="1" noProof="1">
                <a:solidFill>
                  <a:srgbClr val="008000"/>
                </a:solidFill>
              </a:rPr>
              <a:t>part of</a:t>
            </a:r>
            <a:r>
              <a:rPr lang="vi-VN" altLang="en-US" sz="2000" b="1" i="1" noProof="1">
                <a:solidFill>
                  <a:srgbClr val="008000"/>
                </a:solidFill>
              </a:rPr>
              <a:t>”</a:t>
            </a:r>
            <a:r>
              <a:rPr lang="vi-VN" altLang="ja-JP" sz="2000" b="1" i="1" noProof="1">
                <a:solidFill>
                  <a:srgbClr val="CC3300"/>
                </a:solidFill>
              </a:rPr>
              <a:t> giữa các đối tượng!</a:t>
            </a:r>
            <a:endParaRPr lang="vi-VN" altLang="vi-VN" sz="2000" b="1" i="1" noProof="1">
              <a:solidFill>
                <a:srgbClr val="CC33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r>
              <a:rPr lang="vi-VN" altLang="vi-VN" noProof="1" smtClean="0"/>
              <a:t>Tính đa hình (Polymorphism)</a:t>
            </a:r>
          </a:p>
        </p:txBody>
      </p:sp>
      <p:sp>
        <p:nvSpPr>
          <p:cNvPr id="151555" name="Rectangle 3"/>
          <p:cNvSpPr>
            <a:spLocks noGrp="1" noChangeArrowheads="1"/>
          </p:cNvSpPr>
          <p:nvPr>
            <p:ph idx="1"/>
          </p:nvPr>
        </p:nvSpPr>
        <p:spPr>
          <a:xfrm>
            <a:off x="457200" y="1295400"/>
            <a:ext cx="8229600" cy="1905000"/>
          </a:xfrm>
        </p:spPr>
        <p:txBody>
          <a:bodyPr/>
          <a:lstStyle/>
          <a:p>
            <a:pPr eaLnBrk="1" hangingPunct="1"/>
            <a:r>
              <a:rPr lang="vi-VN" altLang="vi-VN" noProof="1" smtClean="0"/>
              <a:t>Các loại đối tượng khác nhau có thể có cách </a:t>
            </a:r>
            <a:r>
              <a:rPr lang="vi-VN" altLang="vi-VN" noProof="1" smtClean="0">
                <a:solidFill>
                  <a:srgbClr val="00B050"/>
                </a:solidFill>
              </a:rPr>
              <a:t>ứng xử khác nhau</a:t>
            </a:r>
            <a:r>
              <a:rPr lang="vi-VN" altLang="vi-VN" noProof="1" smtClean="0"/>
              <a:t> cho cùng một thông điệp.</a:t>
            </a:r>
          </a:p>
        </p:txBody>
      </p:sp>
      <p:sp>
        <p:nvSpPr>
          <p:cNvPr id="50"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Các đặc điểm của Lập trình Hướng đối tượng</a:t>
            </a:r>
          </a:p>
        </p:txBody>
      </p:sp>
      <p:sp>
        <p:nvSpPr>
          <p:cNvPr id="151606" name="Rectangle 54"/>
          <p:cNvSpPr>
            <a:spLocks noChangeArrowheads="1"/>
          </p:cNvSpPr>
          <p:nvPr/>
        </p:nvSpPr>
        <p:spPr bwMode="auto">
          <a:xfrm>
            <a:off x="7327900" y="2840038"/>
            <a:ext cx="914400" cy="6858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noProof="1">
              <a:latin typeface="Arial" charset="0"/>
              <a:ea typeface="ＭＳ Ｐゴシック" charset="0"/>
            </a:endParaRPr>
          </a:p>
        </p:txBody>
      </p:sp>
      <p:pic>
        <p:nvPicPr>
          <p:cNvPr id="62468" name="Picture 50" descr="sh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405970" flipH="1">
            <a:off x="969963" y="2535238"/>
            <a:ext cx="9477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603" name="AutoShape 51"/>
          <p:cNvSpPr>
            <a:spLocks noChangeArrowheads="1"/>
          </p:cNvSpPr>
          <p:nvPr/>
        </p:nvSpPr>
        <p:spPr bwMode="auto">
          <a:xfrm>
            <a:off x="1689100" y="2535238"/>
            <a:ext cx="1066800" cy="685800"/>
          </a:xfrm>
          <a:prstGeom prst="irregularSeal1">
            <a:avLst/>
          </a:prstGeom>
          <a:solidFill>
            <a:srgbClr val="8DA1D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b="1" noProof="1">
                <a:solidFill>
                  <a:srgbClr val="CC3300"/>
                </a:solidFill>
                <a:latin typeface="Arial" charset="0"/>
                <a:ea typeface="ＭＳ Ｐゴシック" charset="0"/>
              </a:rPr>
              <a:t>Draw()</a:t>
            </a:r>
          </a:p>
        </p:txBody>
      </p:sp>
      <p:pic>
        <p:nvPicPr>
          <p:cNvPr id="62470" name="Picture 47" descr="sh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405970" flipH="1">
            <a:off x="1219200" y="4287838"/>
            <a:ext cx="1079500"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600" name="AutoShape 48"/>
          <p:cNvSpPr>
            <a:spLocks noChangeArrowheads="1"/>
          </p:cNvSpPr>
          <p:nvPr/>
        </p:nvSpPr>
        <p:spPr bwMode="auto">
          <a:xfrm>
            <a:off x="1993900" y="4287838"/>
            <a:ext cx="1295400" cy="762000"/>
          </a:xfrm>
          <a:prstGeom prst="irregularSeal1">
            <a:avLst/>
          </a:prstGeom>
          <a:solidFill>
            <a:srgbClr val="8DA1D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b="1" noProof="1">
                <a:solidFill>
                  <a:srgbClr val="CC3300"/>
                </a:solidFill>
                <a:latin typeface="Arial" charset="0"/>
                <a:ea typeface="ＭＳ Ｐゴシック" charset="0"/>
              </a:rPr>
              <a:t>Home()</a:t>
            </a:r>
          </a:p>
        </p:txBody>
      </p:sp>
      <p:grpSp>
        <p:nvGrpSpPr>
          <p:cNvPr id="62474" name="Group 4"/>
          <p:cNvGrpSpPr>
            <a:grpSpLocks/>
          </p:cNvGrpSpPr>
          <p:nvPr/>
        </p:nvGrpSpPr>
        <p:grpSpPr bwMode="auto">
          <a:xfrm>
            <a:off x="1003300" y="2840038"/>
            <a:ext cx="4419600" cy="1143000"/>
            <a:chOff x="2832" y="2544"/>
            <a:chExt cx="2784" cy="720"/>
          </a:xfrm>
        </p:grpSpPr>
        <p:sp>
          <p:nvSpPr>
            <p:cNvPr id="62497" name="Line 3"/>
            <p:cNvSpPr>
              <a:spLocks noChangeShapeType="1"/>
            </p:cNvSpPr>
            <p:nvPr/>
          </p:nvSpPr>
          <p:spPr bwMode="auto">
            <a:xfrm>
              <a:off x="3264" y="2928"/>
              <a:ext cx="2016" cy="1"/>
            </a:xfrm>
            <a:prstGeom prst="line">
              <a:avLst/>
            </a:prstGeom>
            <a:noFill/>
            <a:ln w="3816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98" name="Line 5"/>
            <p:cNvSpPr>
              <a:spLocks noChangeShapeType="1"/>
            </p:cNvSpPr>
            <p:nvPr/>
          </p:nvSpPr>
          <p:spPr bwMode="auto">
            <a:xfrm>
              <a:off x="3840" y="2688"/>
              <a:ext cx="768" cy="1"/>
            </a:xfrm>
            <a:prstGeom prst="line">
              <a:avLst/>
            </a:prstGeom>
            <a:noFill/>
            <a:ln w="324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2499" name="Group 6"/>
            <p:cNvGrpSpPr>
              <a:grpSpLocks/>
            </p:cNvGrpSpPr>
            <p:nvPr/>
          </p:nvGrpSpPr>
          <p:grpSpPr bwMode="auto">
            <a:xfrm>
              <a:off x="3840" y="2544"/>
              <a:ext cx="768" cy="236"/>
              <a:chOff x="1632" y="2208"/>
              <a:chExt cx="768" cy="236"/>
            </a:xfrm>
          </p:grpSpPr>
          <p:sp>
            <p:nvSpPr>
              <p:cNvPr id="62514" name="AutoShape 7"/>
              <p:cNvSpPr>
                <a:spLocks noChangeArrowheads="1"/>
              </p:cNvSpPr>
              <p:nvPr/>
            </p:nvSpPr>
            <p:spPr bwMode="auto">
              <a:xfrm>
                <a:off x="1632" y="2208"/>
                <a:ext cx="768" cy="236"/>
              </a:xfrm>
              <a:prstGeom prst="roundRect">
                <a:avLst>
                  <a:gd name="adj" fmla="val 421"/>
                </a:avLst>
              </a:prstGeom>
              <a:solidFill>
                <a:srgbClr val="FFFFFF"/>
              </a:solidFill>
              <a:ln w="38160">
                <a:solidFill>
                  <a:schemeClr val="tx2"/>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vi-VN" altLang="vi-VN" noProof="1">
                  <a:solidFill>
                    <a:srgbClr val="000000"/>
                  </a:solidFill>
                  <a:latin typeface="Times New Roman" panose="02020603050405020304" pitchFamily="18" charset="0"/>
                  <a:cs typeface="Arial" panose="020B0604020202020204" pitchFamily="34" charset="0"/>
                </a:endParaRPr>
              </a:p>
            </p:txBody>
          </p:sp>
          <p:sp>
            <p:nvSpPr>
              <p:cNvPr id="62515" name="Text Box 8"/>
              <p:cNvSpPr txBox="1">
                <a:spLocks noChangeArrowheads="1"/>
              </p:cNvSpPr>
              <p:nvPr/>
            </p:nvSpPr>
            <p:spPr bwMode="auto">
              <a:xfrm>
                <a:off x="1632" y="2208"/>
                <a:ext cx="768" cy="20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9pPr>
              </a:lstStyle>
              <a:p>
                <a:pPr algn="ctr">
                  <a:lnSpc>
                    <a:spcPct val="94000"/>
                  </a:lnSpc>
                  <a:spcBef>
                    <a:spcPts val="988"/>
                  </a:spcBef>
                  <a:buClr>
                    <a:srgbClr val="000000"/>
                  </a:buClr>
                  <a:buSzPct val="100000"/>
                  <a:buFont typeface="Times New Roman" panose="02020603050405020304" pitchFamily="18" charset="0"/>
                  <a:buNone/>
                </a:pPr>
                <a:r>
                  <a:rPr lang="vi-VN" altLang="vi-VN" sz="1600" noProof="1">
                    <a:latin typeface="Times New Roman" panose="02020603050405020304" pitchFamily="18" charset="0"/>
                    <a:cs typeface="Arial" panose="020B0604020202020204" pitchFamily="34" charset="0"/>
                  </a:rPr>
                  <a:t>Shape</a:t>
                </a:r>
              </a:p>
            </p:txBody>
          </p:sp>
        </p:grpSp>
        <p:sp>
          <p:nvSpPr>
            <p:cNvPr id="62500" name="Line 9"/>
            <p:cNvSpPr>
              <a:spLocks noChangeShapeType="1"/>
            </p:cNvSpPr>
            <p:nvPr/>
          </p:nvSpPr>
          <p:spPr bwMode="auto">
            <a:xfrm>
              <a:off x="3840" y="2735"/>
              <a:ext cx="768" cy="1"/>
            </a:xfrm>
            <a:prstGeom prst="line">
              <a:avLst/>
            </a:prstGeom>
            <a:noFill/>
            <a:ln w="3816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01" name="Line 10"/>
            <p:cNvSpPr>
              <a:spLocks noChangeShapeType="1"/>
            </p:cNvSpPr>
            <p:nvPr/>
          </p:nvSpPr>
          <p:spPr bwMode="auto">
            <a:xfrm>
              <a:off x="4224" y="2784"/>
              <a:ext cx="1" cy="336"/>
            </a:xfrm>
            <a:prstGeom prst="line">
              <a:avLst/>
            </a:prstGeom>
            <a:noFill/>
            <a:ln w="3816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02" name="AutoShape 11"/>
            <p:cNvSpPr>
              <a:spLocks noChangeArrowheads="1"/>
            </p:cNvSpPr>
            <p:nvPr/>
          </p:nvSpPr>
          <p:spPr bwMode="auto">
            <a:xfrm>
              <a:off x="4080" y="2832"/>
              <a:ext cx="288" cy="96"/>
            </a:xfrm>
            <a:prstGeom prst="triangle">
              <a:avLst>
                <a:gd name="adj" fmla="val 50000"/>
              </a:avLst>
            </a:prstGeom>
            <a:solidFill>
              <a:srgbClr val="FFFFFF"/>
            </a:solidFill>
            <a:ln w="38160">
              <a:solidFill>
                <a:schemeClr val="tx2"/>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vi-VN" altLang="vi-VN" noProof="1">
                <a:solidFill>
                  <a:srgbClr val="000000"/>
                </a:solidFill>
                <a:latin typeface="Times New Roman" panose="02020603050405020304" pitchFamily="18" charset="0"/>
                <a:cs typeface="Arial" panose="020B0604020202020204" pitchFamily="34" charset="0"/>
              </a:endParaRPr>
            </a:p>
          </p:txBody>
        </p:sp>
        <p:sp>
          <p:nvSpPr>
            <p:cNvPr id="62503" name="Line 12"/>
            <p:cNvSpPr>
              <a:spLocks noChangeShapeType="1"/>
            </p:cNvSpPr>
            <p:nvPr/>
          </p:nvSpPr>
          <p:spPr bwMode="auto">
            <a:xfrm>
              <a:off x="5280" y="2928"/>
              <a:ext cx="1" cy="192"/>
            </a:xfrm>
            <a:prstGeom prst="line">
              <a:avLst/>
            </a:prstGeom>
            <a:noFill/>
            <a:ln w="3816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2504" name="Group 13"/>
            <p:cNvGrpSpPr>
              <a:grpSpLocks/>
            </p:cNvGrpSpPr>
            <p:nvPr/>
          </p:nvGrpSpPr>
          <p:grpSpPr bwMode="auto">
            <a:xfrm>
              <a:off x="2832" y="3024"/>
              <a:ext cx="768" cy="236"/>
              <a:chOff x="624" y="2688"/>
              <a:chExt cx="768" cy="236"/>
            </a:xfrm>
          </p:grpSpPr>
          <p:sp>
            <p:nvSpPr>
              <p:cNvPr id="62512" name="AutoShape 14"/>
              <p:cNvSpPr>
                <a:spLocks noChangeArrowheads="1"/>
              </p:cNvSpPr>
              <p:nvPr/>
            </p:nvSpPr>
            <p:spPr bwMode="auto">
              <a:xfrm>
                <a:off x="624" y="2688"/>
                <a:ext cx="768" cy="236"/>
              </a:xfrm>
              <a:prstGeom prst="roundRect">
                <a:avLst>
                  <a:gd name="adj" fmla="val 421"/>
                </a:avLst>
              </a:prstGeom>
              <a:solidFill>
                <a:srgbClr val="FFFFFF"/>
              </a:solidFill>
              <a:ln w="38160">
                <a:solidFill>
                  <a:schemeClr val="tx2"/>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vi-VN" altLang="vi-VN" noProof="1">
                  <a:solidFill>
                    <a:srgbClr val="000000"/>
                  </a:solidFill>
                  <a:latin typeface="Times New Roman" panose="02020603050405020304" pitchFamily="18" charset="0"/>
                  <a:cs typeface="Arial" panose="020B0604020202020204" pitchFamily="34" charset="0"/>
                </a:endParaRPr>
              </a:p>
            </p:txBody>
          </p:sp>
          <p:sp>
            <p:nvSpPr>
              <p:cNvPr id="62513" name="Text Box 15"/>
              <p:cNvSpPr txBox="1">
                <a:spLocks noChangeArrowheads="1"/>
              </p:cNvSpPr>
              <p:nvPr/>
            </p:nvSpPr>
            <p:spPr bwMode="auto">
              <a:xfrm>
                <a:off x="624" y="2688"/>
                <a:ext cx="768" cy="20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9pPr>
              </a:lstStyle>
              <a:p>
                <a:pPr algn="ctr">
                  <a:lnSpc>
                    <a:spcPct val="94000"/>
                  </a:lnSpc>
                  <a:spcBef>
                    <a:spcPts val="988"/>
                  </a:spcBef>
                  <a:buClr>
                    <a:srgbClr val="000000"/>
                  </a:buClr>
                  <a:buSzPct val="100000"/>
                  <a:buFont typeface="Times New Roman" panose="02020603050405020304" pitchFamily="18" charset="0"/>
                  <a:buNone/>
                </a:pPr>
                <a:r>
                  <a:rPr lang="vi-VN" altLang="vi-VN" sz="1600" noProof="1">
                    <a:latin typeface="Times New Roman" panose="02020603050405020304" pitchFamily="18" charset="0"/>
                    <a:cs typeface="Arial" panose="020B0604020202020204" pitchFamily="34" charset="0"/>
                  </a:rPr>
                  <a:t>Triangle</a:t>
                </a:r>
              </a:p>
            </p:txBody>
          </p:sp>
        </p:grpSp>
        <p:grpSp>
          <p:nvGrpSpPr>
            <p:cNvPr id="62505" name="Group 16"/>
            <p:cNvGrpSpPr>
              <a:grpSpLocks/>
            </p:cNvGrpSpPr>
            <p:nvPr/>
          </p:nvGrpSpPr>
          <p:grpSpPr bwMode="auto">
            <a:xfrm>
              <a:off x="3840" y="3024"/>
              <a:ext cx="768" cy="236"/>
              <a:chOff x="1632" y="2688"/>
              <a:chExt cx="768" cy="236"/>
            </a:xfrm>
          </p:grpSpPr>
          <p:sp>
            <p:nvSpPr>
              <p:cNvPr id="62510" name="AutoShape 17"/>
              <p:cNvSpPr>
                <a:spLocks noChangeArrowheads="1"/>
              </p:cNvSpPr>
              <p:nvPr/>
            </p:nvSpPr>
            <p:spPr bwMode="auto">
              <a:xfrm>
                <a:off x="1632" y="2688"/>
                <a:ext cx="768" cy="236"/>
              </a:xfrm>
              <a:prstGeom prst="roundRect">
                <a:avLst>
                  <a:gd name="adj" fmla="val 421"/>
                </a:avLst>
              </a:prstGeom>
              <a:solidFill>
                <a:srgbClr val="FFFFFF"/>
              </a:solidFill>
              <a:ln w="38160">
                <a:solidFill>
                  <a:schemeClr val="tx2"/>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vi-VN" altLang="vi-VN" noProof="1">
                  <a:solidFill>
                    <a:srgbClr val="000000"/>
                  </a:solidFill>
                  <a:latin typeface="Times New Roman" panose="02020603050405020304" pitchFamily="18" charset="0"/>
                  <a:cs typeface="Arial" panose="020B0604020202020204" pitchFamily="34" charset="0"/>
                </a:endParaRPr>
              </a:p>
            </p:txBody>
          </p:sp>
          <p:sp>
            <p:nvSpPr>
              <p:cNvPr id="62511" name="Text Box 18"/>
              <p:cNvSpPr txBox="1">
                <a:spLocks noChangeArrowheads="1"/>
              </p:cNvSpPr>
              <p:nvPr/>
            </p:nvSpPr>
            <p:spPr bwMode="auto">
              <a:xfrm>
                <a:off x="1632" y="2688"/>
                <a:ext cx="768" cy="20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9pPr>
              </a:lstStyle>
              <a:p>
                <a:pPr algn="ctr">
                  <a:lnSpc>
                    <a:spcPct val="94000"/>
                  </a:lnSpc>
                  <a:spcBef>
                    <a:spcPts val="988"/>
                  </a:spcBef>
                  <a:buClr>
                    <a:srgbClr val="000000"/>
                  </a:buClr>
                  <a:buSzPct val="100000"/>
                  <a:buFont typeface="Times New Roman" panose="02020603050405020304" pitchFamily="18" charset="0"/>
                  <a:buNone/>
                </a:pPr>
                <a:r>
                  <a:rPr lang="vi-VN" altLang="vi-VN" sz="1600" noProof="1">
                    <a:latin typeface="Times New Roman" panose="02020603050405020304" pitchFamily="18" charset="0"/>
                    <a:cs typeface="Arial" panose="020B0604020202020204" pitchFamily="34" charset="0"/>
                  </a:rPr>
                  <a:t>  Circle</a:t>
                </a:r>
              </a:p>
            </p:txBody>
          </p:sp>
        </p:grpSp>
        <p:grpSp>
          <p:nvGrpSpPr>
            <p:cNvPr id="62506" name="Group 19"/>
            <p:cNvGrpSpPr>
              <a:grpSpLocks/>
            </p:cNvGrpSpPr>
            <p:nvPr/>
          </p:nvGrpSpPr>
          <p:grpSpPr bwMode="auto">
            <a:xfrm>
              <a:off x="4848" y="3028"/>
              <a:ext cx="768" cy="236"/>
              <a:chOff x="2640" y="2692"/>
              <a:chExt cx="768" cy="236"/>
            </a:xfrm>
          </p:grpSpPr>
          <p:sp>
            <p:nvSpPr>
              <p:cNvPr id="62508" name="AutoShape 20"/>
              <p:cNvSpPr>
                <a:spLocks noChangeArrowheads="1"/>
              </p:cNvSpPr>
              <p:nvPr/>
            </p:nvSpPr>
            <p:spPr bwMode="auto">
              <a:xfrm>
                <a:off x="2640" y="2692"/>
                <a:ext cx="768" cy="236"/>
              </a:xfrm>
              <a:prstGeom prst="roundRect">
                <a:avLst>
                  <a:gd name="adj" fmla="val 421"/>
                </a:avLst>
              </a:prstGeom>
              <a:solidFill>
                <a:srgbClr val="FFFFFF"/>
              </a:solidFill>
              <a:ln w="38160">
                <a:solidFill>
                  <a:schemeClr val="tx2"/>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vi-VN" altLang="vi-VN" noProof="1">
                  <a:solidFill>
                    <a:srgbClr val="000000"/>
                  </a:solidFill>
                  <a:latin typeface="Times New Roman" panose="02020603050405020304" pitchFamily="18" charset="0"/>
                  <a:cs typeface="Arial" panose="020B0604020202020204" pitchFamily="34" charset="0"/>
                </a:endParaRPr>
              </a:p>
            </p:txBody>
          </p:sp>
          <p:sp>
            <p:nvSpPr>
              <p:cNvPr id="62509" name="Text Box 21"/>
              <p:cNvSpPr txBox="1">
                <a:spLocks noChangeArrowheads="1"/>
              </p:cNvSpPr>
              <p:nvPr/>
            </p:nvSpPr>
            <p:spPr bwMode="auto">
              <a:xfrm>
                <a:off x="2640" y="2692"/>
                <a:ext cx="768" cy="20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9pPr>
              </a:lstStyle>
              <a:p>
                <a:pPr algn="ctr">
                  <a:lnSpc>
                    <a:spcPct val="94000"/>
                  </a:lnSpc>
                  <a:spcBef>
                    <a:spcPts val="988"/>
                  </a:spcBef>
                  <a:buClr>
                    <a:srgbClr val="000000"/>
                  </a:buClr>
                  <a:buSzPct val="100000"/>
                  <a:buFont typeface="Times New Roman" panose="02020603050405020304" pitchFamily="18" charset="0"/>
                  <a:buNone/>
                </a:pPr>
                <a:r>
                  <a:rPr lang="vi-VN" altLang="vi-VN" sz="1600" noProof="1">
                    <a:latin typeface="Times New Roman" panose="02020603050405020304" pitchFamily="18" charset="0"/>
                    <a:cs typeface="Arial" panose="020B0604020202020204" pitchFamily="34" charset="0"/>
                  </a:rPr>
                  <a:t>  Rectangle</a:t>
                </a:r>
              </a:p>
            </p:txBody>
          </p:sp>
        </p:grpSp>
        <p:sp>
          <p:nvSpPr>
            <p:cNvPr id="62507" name="Line 36"/>
            <p:cNvSpPr>
              <a:spLocks noChangeShapeType="1"/>
            </p:cNvSpPr>
            <p:nvPr/>
          </p:nvSpPr>
          <p:spPr bwMode="auto">
            <a:xfrm flipH="1">
              <a:off x="3263" y="2928"/>
              <a:ext cx="3" cy="100"/>
            </a:xfrm>
            <a:prstGeom prst="line">
              <a:avLst/>
            </a:prstGeom>
            <a:noFill/>
            <a:ln w="3816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2475" name="Line 3"/>
          <p:cNvSpPr>
            <a:spLocks noChangeShapeType="1"/>
          </p:cNvSpPr>
          <p:nvPr/>
        </p:nvSpPr>
        <p:spPr bwMode="auto">
          <a:xfrm>
            <a:off x="2298700" y="5430838"/>
            <a:ext cx="2514600" cy="0"/>
          </a:xfrm>
          <a:prstGeom prst="line">
            <a:avLst/>
          </a:prstGeom>
          <a:noFill/>
          <a:ln w="3816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6" name="Line 5"/>
          <p:cNvSpPr>
            <a:spLocks noChangeShapeType="1"/>
          </p:cNvSpPr>
          <p:nvPr/>
        </p:nvSpPr>
        <p:spPr bwMode="auto">
          <a:xfrm>
            <a:off x="2908300" y="5049838"/>
            <a:ext cx="1219200" cy="1587"/>
          </a:xfrm>
          <a:prstGeom prst="line">
            <a:avLst/>
          </a:prstGeom>
          <a:noFill/>
          <a:ln w="324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2477" name="Group 6"/>
          <p:cNvGrpSpPr>
            <a:grpSpLocks/>
          </p:cNvGrpSpPr>
          <p:nvPr/>
        </p:nvGrpSpPr>
        <p:grpSpPr bwMode="auto">
          <a:xfrm>
            <a:off x="2908300" y="4821238"/>
            <a:ext cx="1219200" cy="374650"/>
            <a:chOff x="1632" y="2208"/>
            <a:chExt cx="768" cy="236"/>
          </a:xfrm>
        </p:grpSpPr>
        <p:sp>
          <p:nvSpPr>
            <p:cNvPr id="62495" name="AutoShape 7"/>
            <p:cNvSpPr>
              <a:spLocks noChangeArrowheads="1"/>
            </p:cNvSpPr>
            <p:nvPr/>
          </p:nvSpPr>
          <p:spPr bwMode="auto">
            <a:xfrm>
              <a:off x="1632" y="2208"/>
              <a:ext cx="768" cy="236"/>
            </a:xfrm>
            <a:prstGeom prst="roundRect">
              <a:avLst>
                <a:gd name="adj" fmla="val 421"/>
              </a:avLst>
            </a:prstGeom>
            <a:solidFill>
              <a:srgbClr val="FFFFFF"/>
            </a:solidFill>
            <a:ln w="38160">
              <a:solidFill>
                <a:schemeClr val="tx2"/>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vi-VN" altLang="vi-VN" noProof="1">
                <a:solidFill>
                  <a:srgbClr val="000000"/>
                </a:solidFill>
                <a:latin typeface="Times New Roman" panose="02020603050405020304" pitchFamily="18" charset="0"/>
                <a:cs typeface="Arial" panose="020B0604020202020204" pitchFamily="34" charset="0"/>
              </a:endParaRPr>
            </a:p>
          </p:txBody>
        </p:sp>
        <p:sp>
          <p:nvSpPr>
            <p:cNvPr id="62496" name="Text Box 8"/>
            <p:cNvSpPr txBox="1">
              <a:spLocks noChangeArrowheads="1"/>
            </p:cNvSpPr>
            <p:nvPr/>
          </p:nvSpPr>
          <p:spPr bwMode="auto">
            <a:xfrm>
              <a:off x="1632" y="2208"/>
              <a:ext cx="768" cy="20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9pPr>
            </a:lstStyle>
            <a:p>
              <a:pPr algn="ctr">
                <a:lnSpc>
                  <a:spcPct val="94000"/>
                </a:lnSpc>
                <a:spcBef>
                  <a:spcPts val="988"/>
                </a:spcBef>
                <a:buClr>
                  <a:srgbClr val="000000"/>
                </a:buClr>
                <a:buSzPct val="100000"/>
                <a:buFont typeface="Times New Roman" panose="02020603050405020304" pitchFamily="18" charset="0"/>
                <a:buNone/>
              </a:pPr>
              <a:r>
                <a:rPr lang="vi-VN" altLang="vi-VN" sz="1600" noProof="1">
                  <a:latin typeface="Times New Roman" panose="02020603050405020304" pitchFamily="18" charset="0"/>
                  <a:cs typeface="Arial" panose="020B0604020202020204" pitchFamily="34" charset="0"/>
                </a:rPr>
                <a:t>Student</a:t>
              </a:r>
            </a:p>
          </p:txBody>
        </p:sp>
      </p:grpSp>
      <p:sp>
        <p:nvSpPr>
          <p:cNvPr id="62478" name="Line 9"/>
          <p:cNvSpPr>
            <a:spLocks noChangeShapeType="1"/>
          </p:cNvSpPr>
          <p:nvPr/>
        </p:nvSpPr>
        <p:spPr bwMode="auto">
          <a:xfrm>
            <a:off x="2908300" y="5124450"/>
            <a:ext cx="1219200" cy="1588"/>
          </a:xfrm>
          <a:prstGeom prst="line">
            <a:avLst/>
          </a:prstGeom>
          <a:noFill/>
          <a:ln w="3816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9" name="Line 10"/>
          <p:cNvSpPr>
            <a:spLocks noChangeShapeType="1"/>
          </p:cNvSpPr>
          <p:nvPr/>
        </p:nvSpPr>
        <p:spPr bwMode="auto">
          <a:xfrm>
            <a:off x="3517900" y="5202238"/>
            <a:ext cx="0" cy="228600"/>
          </a:xfrm>
          <a:prstGeom prst="line">
            <a:avLst/>
          </a:prstGeom>
          <a:noFill/>
          <a:ln w="3816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0" name="AutoShape 11"/>
          <p:cNvSpPr>
            <a:spLocks noChangeArrowheads="1"/>
          </p:cNvSpPr>
          <p:nvPr/>
        </p:nvSpPr>
        <p:spPr bwMode="auto">
          <a:xfrm>
            <a:off x="3289300" y="5278438"/>
            <a:ext cx="457200" cy="152400"/>
          </a:xfrm>
          <a:prstGeom prst="triangle">
            <a:avLst>
              <a:gd name="adj" fmla="val 50000"/>
            </a:avLst>
          </a:prstGeom>
          <a:solidFill>
            <a:srgbClr val="FFFFFF"/>
          </a:solidFill>
          <a:ln w="38160">
            <a:solidFill>
              <a:schemeClr val="tx2"/>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vi-VN" altLang="vi-VN" noProof="1">
              <a:solidFill>
                <a:srgbClr val="000000"/>
              </a:solidFill>
              <a:latin typeface="Times New Roman" panose="02020603050405020304" pitchFamily="18" charset="0"/>
              <a:cs typeface="Arial" panose="020B0604020202020204" pitchFamily="34" charset="0"/>
            </a:endParaRPr>
          </a:p>
        </p:txBody>
      </p:sp>
      <p:sp>
        <p:nvSpPr>
          <p:cNvPr id="62481" name="Line 12"/>
          <p:cNvSpPr>
            <a:spLocks noChangeShapeType="1"/>
          </p:cNvSpPr>
          <p:nvPr/>
        </p:nvSpPr>
        <p:spPr bwMode="auto">
          <a:xfrm>
            <a:off x="4813300" y="5430838"/>
            <a:ext cx="1588" cy="304800"/>
          </a:xfrm>
          <a:prstGeom prst="line">
            <a:avLst/>
          </a:prstGeom>
          <a:noFill/>
          <a:ln w="3816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2482" name="Group 13"/>
          <p:cNvGrpSpPr>
            <a:grpSpLocks/>
          </p:cNvGrpSpPr>
          <p:nvPr/>
        </p:nvGrpSpPr>
        <p:grpSpPr bwMode="auto">
          <a:xfrm>
            <a:off x="1384300" y="5583238"/>
            <a:ext cx="1676400" cy="374650"/>
            <a:chOff x="624" y="2688"/>
            <a:chExt cx="768" cy="236"/>
          </a:xfrm>
        </p:grpSpPr>
        <p:sp>
          <p:nvSpPr>
            <p:cNvPr id="62493" name="AutoShape 14"/>
            <p:cNvSpPr>
              <a:spLocks noChangeArrowheads="1"/>
            </p:cNvSpPr>
            <p:nvPr/>
          </p:nvSpPr>
          <p:spPr bwMode="auto">
            <a:xfrm>
              <a:off x="624" y="2688"/>
              <a:ext cx="768" cy="236"/>
            </a:xfrm>
            <a:prstGeom prst="roundRect">
              <a:avLst>
                <a:gd name="adj" fmla="val 421"/>
              </a:avLst>
            </a:prstGeom>
            <a:solidFill>
              <a:srgbClr val="FFFFFF"/>
            </a:solidFill>
            <a:ln w="38160">
              <a:solidFill>
                <a:schemeClr val="tx2"/>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vi-VN" altLang="vi-VN" noProof="1">
                <a:solidFill>
                  <a:srgbClr val="000000"/>
                </a:solidFill>
                <a:latin typeface="Times New Roman" panose="02020603050405020304" pitchFamily="18" charset="0"/>
                <a:cs typeface="Arial" panose="020B0604020202020204" pitchFamily="34" charset="0"/>
              </a:endParaRPr>
            </a:p>
          </p:txBody>
        </p:sp>
        <p:sp>
          <p:nvSpPr>
            <p:cNvPr id="62494" name="Text Box 15"/>
            <p:cNvSpPr txBox="1">
              <a:spLocks noChangeArrowheads="1"/>
            </p:cNvSpPr>
            <p:nvPr/>
          </p:nvSpPr>
          <p:spPr bwMode="auto">
            <a:xfrm>
              <a:off x="624" y="2688"/>
              <a:ext cx="768" cy="20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9pPr>
            </a:lstStyle>
            <a:p>
              <a:pPr algn="ctr">
                <a:lnSpc>
                  <a:spcPct val="94000"/>
                </a:lnSpc>
                <a:spcBef>
                  <a:spcPts val="988"/>
                </a:spcBef>
                <a:buClr>
                  <a:srgbClr val="000000"/>
                </a:buClr>
                <a:buSzPct val="100000"/>
                <a:buFont typeface="Times New Roman" panose="02020603050405020304" pitchFamily="18" charset="0"/>
                <a:buNone/>
              </a:pPr>
              <a:r>
                <a:rPr lang="vi-VN" altLang="vi-VN" sz="1600" noProof="1">
                  <a:latin typeface="Times New Roman" panose="02020603050405020304" pitchFamily="18" charset="0"/>
                  <a:cs typeface="Arial" panose="020B0604020202020204" pitchFamily="34" charset="0"/>
                </a:rPr>
                <a:t>Res-Student</a:t>
              </a:r>
            </a:p>
          </p:txBody>
        </p:sp>
      </p:grpSp>
      <p:grpSp>
        <p:nvGrpSpPr>
          <p:cNvPr id="62483" name="Group 19"/>
          <p:cNvGrpSpPr>
            <a:grpSpLocks/>
          </p:cNvGrpSpPr>
          <p:nvPr/>
        </p:nvGrpSpPr>
        <p:grpSpPr bwMode="auto">
          <a:xfrm>
            <a:off x="3898900" y="5589588"/>
            <a:ext cx="1752600" cy="374650"/>
            <a:chOff x="2640" y="2692"/>
            <a:chExt cx="768" cy="236"/>
          </a:xfrm>
        </p:grpSpPr>
        <p:sp>
          <p:nvSpPr>
            <p:cNvPr id="62491" name="AutoShape 20"/>
            <p:cNvSpPr>
              <a:spLocks noChangeArrowheads="1"/>
            </p:cNvSpPr>
            <p:nvPr/>
          </p:nvSpPr>
          <p:spPr bwMode="auto">
            <a:xfrm>
              <a:off x="2640" y="2692"/>
              <a:ext cx="768" cy="236"/>
            </a:xfrm>
            <a:prstGeom prst="roundRect">
              <a:avLst>
                <a:gd name="adj" fmla="val 421"/>
              </a:avLst>
            </a:prstGeom>
            <a:solidFill>
              <a:srgbClr val="FFFFFF"/>
            </a:solidFill>
            <a:ln w="38160">
              <a:solidFill>
                <a:schemeClr val="tx2"/>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vi-VN" altLang="vi-VN" noProof="1">
                <a:solidFill>
                  <a:srgbClr val="000000"/>
                </a:solidFill>
                <a:latin typeface="Times New Roman" panose="02020603050405020304" pitchFamily="18" charset="0"/>
                <a:cs typeface="Arial" panose="020B0604020202020204" pitchFamily="34" charset="0"/>
              </a:endParaRPr>
            </a:p>
          </p:txBody>
        </p:sp>
        <p:sp>
          <p:nvSpPr>
            <p:cNvPr id="62492" name="Text Box 21"/>
            <p:cNvSpPr txBox="1">
              <a:spLocks noChangeArrowheads="1"/>
            </p:cNvSpPr>
            <p:nvPr/>
          </p:nvSpPr>
          <p:spPr bwMode="auto">
            <a:xfrm>
              <a:off x="2640" y="2692"/>
              <a:ext cx="768" cy="20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ea typeface="MS PGothic" panose="020B0600070205080204" pitchFamily="34" charset="-128"/>
                </a:defRPr>
              </a:lvl9pPr>
            </a:lstStyle>
            <a:p>
              <a:pPr algn="ctr">
                <a:lnSpc>
                  <a:spcPct val="94000"/>
                </a:lnSpc>
                <a:spcBef>
                  <a:spcPts val="988"/>
                </a:spcBef>
                <a:buClr>
                  <a:srgbClr val="000000"/>
                </a:buClr>
                <a:buSzPct val="100000"/>
                <a:buFont typeface="Times New Roman" panose="02020603050405020304" pitchFamily="18" charset="0"/>
                <a:buNone/>
              </a:pPr>
              <a:r>
                <a:rPr lang="vi-VN" altLang="vi-VN" sz="1600" noProof="1">
                  <a:latin typeface="Times New Roman" panose="02020603050405020304" pitchFamily="18" charset="0"/>
                  <a:cs typeface="Arial" panose="020B0604020202020204" pitchFamily="34" charset="0"/>
                </a:rPr>
                <a:t>  NonRes-Student</a:t>
              </a:r>
            </a:p>
          </p:txBody>
        </p:sp>
      </p:grpSp>
      <p:sp>
        <p:nvSpPr>
          <p:cNvPr id="62484" name="Line 36"/>
          <p:cNvSpPr>
            <a:spLocks noChangeShapeType="1"/>
          </p:cNvSpPr>
          <p:nvPr/>
        </p:nvSpPr>
        <p:spPr bwMode="auto">
          <a:xfrm flipH="1">
            <a:off x="2293938" y="5430838"/>
            <a:ext cx="4762" cy="158750"/>
          </a:xfrm>
          <a:prstGeom prst="line">
            <a:avLst/>
          </a:prstGeom>
          <a:noFill/>
          <a:ln w="3816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62485" name="Picture 44" descr="bike-14822592646b1e10d44b4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6800" y="5507038"/>
            <a:ext cx="977900"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86" name="Picture 46" descr="tout_bts_walk-7379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0100" y="4156075"/>
            <a:ext cx="144780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87" name="Picture 49" descr="walkingSchoolBusLogo"/>
          <p:cNvPicPr>
            <a:picLocks noChangeAspect="1" noChangeArrowheads="1"/>
          </p:cNvPicPr>
          <p:nvPr/>
        </p:nvPicPr>
        <p:blipFill>
          <a:blip r:embed="rId5">
            <a:lum bright="12000"/>
            <a:extLst>
              <a:ext uri="{28A0092B-C50C-407E-A947-70E740481C1C}">
                <a14:useLocalDpi xmlns:a14="http://schemas.microsoft.com/office/drawing/2010/main" val="0"/>
              </a:ext>
            </a:extLst>
          </a:blip>
          <a:srcRect/>
          <a:stretch>
            <a:fillRect/>
          </a:stretch>
        </p:blipFill>
        <p:spPr bwMode="auto">
          <a:xfrm>
            <a:off x="5956300" y="5278438"/>
            <a:ext cx="1219200"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604" name="Oval 52"/>
          <p:cNvSpPr>
            <a:spLocks noChangeArrowheads="1"/>
          </p:cNvSpPr>
          <p:nvPr/>
        </p:nvSpPr>
        <p:spPr bwMode="auto">
          <a:xfrm>
            <a:off x="5956300" y="2992438"/>
            <a:ext cx="838200" cy="7620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noProof="1">
              <a:latin typeface="Arial" charset="0"/>
              <a:ea typeface="ＭＳ Ｐゴシック" charset="0"/>
            </a:endParaRPr>
          </a:p>
        </p:txBody>
      </p:sp>
      <p:sp>
        <p:nvSpPr>
          <p:cNvPr id="151605" name="AutoShape 53"/>
          <p:cNvSpPr>
            <a:spLocks noChangeArrowheads="1"/>
          </p:cNvSpPr>
          <p:nvPr/>
        </p:nvSpPr>
        <p:spPr bwMode="auto">
          <a:xfrm>
            <a:off x="6565900" y="2916238"/>
            <a:ext cx="990600" cy="685800"/>
          </a:xfrm>
          <a:prstGeom prst="triangle">
            <a:avLst>
              <a:gd name="adj" fmla="val 50000"/>
            </a:avLst>
          </a:prstGeom>
          <a:solidFill>
            <a:srgbClr val="EAEAEA"/>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noProof="1">
              <a:latin typeface="Arial" charset="0"/>
              <a:ea typeface="ＭＳ Ｐゴシック"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r>
              <a:rPr lang="vi-VN" altLang="vi-VN" noProof="1" smtClean="0"/>
              <a:t>Tính đa hình (Polymorphism)</a:t>
            </a:r>
          </a:p>
        </p:txBody>
      </p:sp>
      <p:sp>
        <p:nvSpPr>
          <p:cNvPr id="163843" name="Rectangle 3"/>
          <p:cNvSpPr>
            <a:spLocks noGrp="1" noChangeArrowheads="1"/>
          </p:cNvSpPr>
          <p:nvPr>
            <p:ph idx="1"/>
          </p:nvPr>
        </p:nvSpPr>
        <p:spPr/>
        <p:txBody>
          <a:bodyPr/>
          <a:lstStyle/>
          <a:p>
            <a:r>
              <a:rPr lang="vi-VN" altLang="vi-VN" noProof="1" smtClean="0"/>
              <a:t>Các kỹ thuật thể hiện tính đa hình:</a:t>
            </a:r>
          </a:p>
          <a:p>
            <a:pPr lvl="1"/>
            <a:r>
              <a:rPr lang="vi-VN" altLang="vi-VN" noProof="1" smtClean="0"/>
              <a:t>Dùng hàm ảo (virtual function) kết hợp với chồng hàm (overriding): Khai báo phương thức ảo trong lớp cha chung. Mỗi lớp con sẽ cài đặt theo những cách khác nhau.</a:t>
            </a:r>
          </a:p>
          <a:p>
            <a:pPr lvl="1"/>
            <a:r>
              <a:rPr lang="vi-VN" altLang="vi-VN" noProof="1" smtClean="0"/>
              <a:t>Dùng tái định nghĩa hàm (overloading): Định nghĩa các hàm trùng tên với nhau. Các hàm trùng tên phải khác nhau về:</a:t>
            </a:r>
          </a:p>
          <a:p>
            <a:pPr lvl="2"/>
            <a:r>
              <a:rPr lang="vi-VN" altLang="vi-VN" noProof="1" smtClean="0"/>
              <a:t>Số đối số, hoặc</a:t>
            </a:r>
          </a:p>
          <a:p>
            <a:pPr lvl="2"/>
            <a:r>
              <a:rPr lang="vi-VN" altLang="vi-VN" noProof="1" smtClean="0"/>
              <a:t>Thứ tự các đối số, hoặc</a:t>
            </a:r>
          </a:p>
          <a:p>
            <a:pPr lvl="2"/>
            <a:r>
              <a:rPr lang="vi-VN" altLang="vi-VN" noProof="1" smtClean="0"/>
              <a:t>Kiểu của các đối số.</a:t>
            </a:r>
          </a:p>
        </p:txBody>
      </p:sp>
      <p:sp>
        <p:nvSpPr>
          <p:cNvPr id="4"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Các đặc điểm của Lập trình Hướng đối tượng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2" name="Rectangle 6"/>
          <p:cNvSpPr>
            <a:spLocks noGrp="1" noChangeArrowheads="1"/>
          </p:cNvSpPr>
          <p:nvPr>
            <p:ph type="title"/>
          </p:nvPr>
        </p:nvSpPr>
        <p:spPr/>
        <p:txBody>
          <a:bodyPr/>
          <a:lstStyle/>
          <a:p>
            <a:pPr eaLnBrk="1" hangingPunct="1"/>
            <a:r>
              <a:rPr lang="vi-VN" altLang="vi-VN" noProof="1" smtClean="0"/>
              <a:t>Máy tính &amp; Ngôn ngữ lập trình</a:t>
            </a:r>
          </a:p>
        </p:txBody>
      </p:sp>
      <p:sp>
        <p:nvSpPr>
          <p:cNvPr id="101383" name="Rectangle 7"/>
          <p:cNvSpPr>
            <a:spLocks noGrp="1" noChangeArrowheads="1"/>
          </p:cNvSpPr>
          <p:nvPr>
            <p:ph idx="1"/>
          </p:nvPr>
        </p:nvSpPr>
        <p:spPr/>
        <p:txBody>
          <a:bodyPr/>
          <a:lstStyle/>
          <a:p>
            <a:pPr eaLnBrk="1" hangingPunct="1"/>
            <a:r>
              <a:rPr lang="vi-VN" altLang="vi-VN" noProof="1" smtClean="0">
                <a:solidFill>
                  <a:srgbClr val="00B050"/>
                </a:solidFill>
              </a:rPr>
              <a:t>Máy tính</a:t>
            </a:r>
            <a:r>
              <a:rPr lang="vi-VN" altLang="vi-VN" noProof="1" smtClean="0">
                <a:solidFill>
                  <a:srgbClr val="008000"/>
                </a:solidFill>
              </a:rPr>
              <a:t>:</a:t>
            </a:r>
            <a:r>
              <a:rPr lang="vi-VN" altLang="vi-VN" noProof="1" smtClean="0"/>
              <a:t> Trung gian diễn đạt tư duy con người.</a:t>
            </a:r>
          </a:p>
          <a:p>
            <a:pPr eaLnBrk="1" hangingPunct="1">
              <a:buFont typeface="Wingdings" panose="05000000000000000000" pitchFamily="2" charset="2"/>
              <a:buNone/>
            </a:pPr>
            <a:r>
              <a:rPr lang="vi-VN" altLang="vi-VN" noProof="1" smtClean="0">
                <a:sym typeface="Wingdings" panose="05000000000000000000" pitchFamily="2" charset="2"/>
              </a:rPr>
              <a:t>	⇒ Kém giống máy và giống nhiều hơn tư duy của con người.</a:t>
            </a:r>
          </a:p>
          <a:p>
            <a:pPr eaLnBrk="1" hangingPunct="1"/>
            <a:r>
              <a:rPr lang="vi-VN" altLang="vi-VN" noProof="1" smtClean="0">
                <a:solidFill>
                  <a:srgbClr val="00B050"/>
                </a:solidFill>
                <a:sym typeface="Wingdings" panose="05000000000000000000" pitchFamily="2" charset="2"/>
              </a:rPr>
              <a:t>Ngôn ngữ lập trình</a:t>
            </a:r>
            <a:r>
              <a:rPr lang="vi-VN" altLang="vi-VN" noProof="1" smtClean="0">
                <a:solidFill>
                  <a:srgbClr val="008000"/>
                </a:solidFill>
                <a:sym typeface="Wingdings" panose="05000000000000000000" pitchFamily="2" charset="2"/>
              </a:rPr>
              <a:t>:</a:t>
            </a:r>
            <a:r>
              <a:rPr lang="vi-VN" altLang="vi-VN" noProof="1" smtClean="0">
                <a:sym typeface="Wingdings" panose="05000000000000000000" pitchFamily="2" charset="2"/>
              </a:rPr>
              <a:t> Trừu tượng hóa </a:t>
            </a:r>
            <a:r>
              <a:rPr lang="vi-VN" altLang="vi-VN" sz="2400" noProof="1" smtClean="0">
                <a:sym typeface="Wingdings" panose="05000000000000000000" pitchFamily="2" charset="2"/>
              </a:rPr>
              <a:t>(abstraction).</a:t>
            </a:r>
            <a:endParaRPr lang="vi-VN" altLang="vi-VN" noProof="1" smtClean="0">
              <a:sym typeface="Wingdings" panose="05000000000000000000" pitchFamily="2" charset="2"/>
            </a:endParaRPr>
          </a:p>
        </p:txBody>
      </p:sp>
      <p:sp>
        <p:nvSpPr>
          <p:cNvPr id="12"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Mở đầu</a:t>
            </a:r>
          </a:p>
        </p:txBody>
      </p:sp>
      <p:sp>
        <p:nvSpPr>
          <p:cNvPr id="101388" name="Text Box 12"/>
          <p:cNvSpPr txBox="1">
            <a:spLocks noChangeArrowheads="1"/>
          </p:cNvSpPr>
          <p:nvPr/>
        </p:nvSpPr>
        <p:spPr bwMode="auto">
          <a:xfrm>
            <a:off x="4114800" y="3792538"/>
            <a:ext cx="1752600" cy="703262"/>
          </a:xfrm>
          <a:prstGeom prst="rect">
            <a:avLst/>
          </a:prstGeom>
          <a:solidFill>
            <a:schemeClr val="accent2">
              <a:alpha val="20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noProof="1">
                <a:latin typeface="Arial" charset="0"/>
                <a:ea typeface="ＭＳ Ｐゴシック" charset="0"/>
              </a:rPr>
              <a:t>ADD.L d1, d2</a:t>
            </a:r>
          </a:p>
          <a:p>
            <a:pPr>
              <a:spcBef>
                <a:spcPct val="50000"/>
              </a:spcBef>
              <a:defRPr/>
            </a:pPr>
            <a:r>
              <a:rPr lang="en-US" sz="1600" noProof="1">
                <a:latin typeface="Arial" charset="0"/>
                <a:ea typeface="ＭＳ Ｐゴシック" charset="0"/>
              </a:rPr>
              <a:t>MOV AX, BX</a:t>
            </a:r>
          </a:p>
        </p:txBody>
      </p:sp>
      <p:pic>
        <p:nvPicPr>
          <p:cNvPr id="18436" name="Picture 14" descr="0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4495800"/>
            <a:ext cx="1524000"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8" descr="3D_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4419600"/>
            <a:ext cx="1447800" cy="125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5" name="Text Box 9"/>
          <p:cNvSpPr txBox="1">
            <a:spLocks noChangeArrowheads="1"/>
          </p:cNvSpPr>
          <p:nvPr/>
        </p:nvSpPr>
        <p:spPr bwMode="auto">
          <a:xfrm>
            <a:off x="6858000" y="4083050"/>
            <a:ext cx="2057400" cy="336550"/>
          </a:xfrm>
          <a:prstGeom prst="rect">
            <a:avLst/>
          </a:prstGeom>
          <a:solidFill>
            <a:schemeClr val="accent2">
              <a:alpha val="20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vi-VN" altLang="vi-VN" sz="1600" noProof="1"/>
              <a:t>0110 1010 0010 … </a:t>
            </a:r>
          </a:p>
        </p:txBody>
      </p:sp>
      <p:sp>
        <p:nvSpPr>
          <p:cNvPr id="101386" name="AutoShape 10"/>
          <p:cNvSpPr>
            <a:spLocks noChangeArrowheads="1"/>
          </p:cNvSpPr>
          <p:nvPr/>
        </p:nvSpPr>
        <p:spPr bwMode="auto">
          <a:xfrm rot="693063" flipH="1">
            <a:off x="5943600" y="3581400"/>
            <a:ext cx="1676400" cy="2432050"/>
          </a:xfrm>
          <a:prstGeom prst="parallelogram">
            <a:avLst>
              <a:gd name="adj" fmla="val 33130"/>
            </a:avLst>
          </a:prstGeom>
          <a:solidFill>
            <a:schemeClr val="accent1">
              <a:alpha val="5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noProof="1">
              <a:latin typeface="Arial" charset="0"/>
              <a:ea typeface="ＭＳ Ｐゴシック" charset="0"/>
            </a:endParaRPr>
          </a:p>
        </p:txBody>
      </p:sp>
      <p:pic>
        <p:nvPicPr>
          <p:cNvPr id="18442" name="Picture 11" descr="1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491038"/>
            <a:ext cx="1498600" cy="130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9" name="AutoShape 13"/>
          <p:cNvSpPr>
            <a:spLocks noChangeArrowheads="1"/>
          </p:cNvSpPr>
          <p:nvPr/>
        </p:nvSpPr>
        <p:spPr bwMode="auto">
          <a:xfrm rot="742419" flipH="1">
            <a:off x="3200400" y="3587750"/>
            <a:ext cx="1676400" cy="2432050"/>
          </a:xfrm>
          <a:prstGeom prst="parallelogram">
            <a:avLst>
              <a:gd name="adj" fmla="val 33130"/>
            </a:avLst>
          </a:prstGeom>
          <a:solidFill>
            <a:schemeClr val="accent1">
              <a:alpha val="50000"/>
            </a:schemeClr>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noProof="1">
              <a:latin typeface="Arial" charset="0"/>
              <a:ea typeface="ＭＳ Ｐゴシック" charset="0"/>
            </a:endParaRPr>
          </a:p>
        </p:txBody>
      </p:sp>
      <p:sp>
        <p:nvSpPr>
          <p:cNvPr id="101391" name="Text Box 15"/>
          <p:cNvSpPr txBox="1">
            <a:spLocks noChangeArrowheads="1"/>
          </p:cNvSpPr>
          <p:nvPr/>
        </p:nvSpPr>
        <p:spPr bwMode="auto">
          <a:xfrm>
            <a:off x="1066800" y="3733800"/>
            <a:ext cx="1981200" cy="703263"/>
          </a:xfrm>
          <a:prstGeom prst="rect">
            <a:avLst/>
          </a:prstGeom>
          <a:solidFill>
            <a:schemeClr val="accent2">
              <a:alpha val="20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noProof="1">
                <a:latin typeface="Arial" charset="0"/>
                <a:ea typeface="ＭＳ Ｐゴシック" charset="0"/>
              </a:rPr>
              <a:t>SORT(StudentList);</a:t>
            </a:r>
          </a:p>
          <a:p>
            <a:pPr>
              <a:spcBef>
                <a:spcPct val="50000"/>
              </a:spcBef>
              <a:defRPr/>
            </a:pPr>
            <a:r>
              <a:rPr lang="en-US" sz="1600" noProof="1">
                <a:latin typeface="Arial" charset="0"/>
                <a:ea typeface="ＭＳ Ｐゴシック" charset="0"/>
              </a:rPr>
              <a:t>WINDOW.SHOW();</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r>
              <a:rPr lang="vi-VN" altLang="vi-VN" noProof="1" smtClean="0"/>
              <a:t>Tính đa hình (Polymorphism)</a:t>
            </a:r>
            <a:endParaRPr lang="en-US" altLang="vi-VN" smtClean="0"/>
          </a:p>
        </p:txBody>
      </p:sp>
      <p:sp>
        <p:nvSpPr>
          <p:cNvPr id="6"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Các đặc điểm của Lập trình Hướng đối tượng</a:t>
            </a:r>
          </a:p>
        </p:txBody>
      </p:sp>
      <p:pic>
        <p:nvPicPr>
          <p:cNvPr id="64516" name="Picture 4" descr="sh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405970" flipH="1">
            <a:off x="2133600" y="1766888"/>
            <a:ext cx="1079500"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887"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981200"/>
            <a:ext cx="3733800" cy="3138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64869" name="AutoShape 5"/>
          <p:cNvSpPr>
            <a:spLocks noChangeArrowheads="1"/>
          </p:cNvSpPr>
          <p:nvPr/>
        </p:nvSpPr>
        <p:spPr bwMode="auto">
          <a:xfrm>
            <a:off x="3124200" y="1676400"/>
            <a:ext cx="1295400" cy="762000"/>
          </a:xfrm>
          <a:prstGeom prst="irregularSeal1">
            <a:avLst/>
          </a:prstGeom>
          <a:solidFill>
            <a:srgbClr val="8DA1D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b="1">
                <a:solidFill>
                  <a:srgbClr val="CC3300"/>
                </a:solidFill>
                <a:latin typeface="Arial" charset="0"/>
                <a:ea typeface="ＭＳ Ｐゴシック" charset="0"/>
              </a:rPr>
              <a:t>home()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WordArt 5"/>
          <p:cNvSpPr>
            <a:spLocks noChangeArrowheads="1" noChangeShapeType="1" noTextEdit="1"/>
          </p:cNvSpPr>
          <p:nvPr/>
        </p:nvSpPr>
        <p:spPr bwMode="gray">
          <a:xfrm>
            <a:off x="2002631" y="4953000"/>
            <a:ext cx="5257800" cy="457200"/>
          </a:xfrm>
          <a:prstGeom prst="rect">
            <a:avLst/>
          </a:prstGeom>
        </p:spPr>
        <p:txBody>
          <a:bodyPr wrap="none" fromWordArt="1">
            <a:prstTxWarp prst="textDeflate">
              <a:avLst>
                <a:gd name="adj" fmla="val 0"/>
              </a:avLst>
            </a:prstTxWarp>
          </a:bodyPr>
          <a:lstStyle/>
          <a:p>
            <a:pPr algn="ctr"/>
            <a:r>
              <a:rPr lang="en-US" sz="3600" b="1" kern="10" dirty="0">
                <a:ln w="28575">
                  <a:solidFill>
                    <a:schemeClr val="bg1"/>
                  </a:solidFill>
                  <a:round/>
                  <a:headEnd/>
                  <a:tailEnd/>
                </a:ln>
                <a:gradFill rotWithShape="1">
                  <a:gsLst>
                    <a:gs pos="0">
                      <a:schemeClr val="hlink"/>
                    </a:gs>
                    <a:gs pos="100000">
                      <a:schemeClr val="accent1"/>
                    </a:gs>
                  </a:gsLst>
                  <a:lin ang="0" scaled="1"/>
                </a:gradFill>
                <a:effectLst>
                  <a:outerShdw dist="89803" dir="2700000" algn="ctr" rotWithShape="0">
                    <a:schemeClr val="tx2">
                      <a:alpha val="50000"/>
                    </a:schemeClr>
                  </a:outerShdw>
                </a:effectLst>
                <a:cs typeface="Arial" panose="020B0604020202020204" pitchFamily="34" charset="0"/>
              </a:rPr>
              <a:t>Question?</a:t>
            </a:r>
          </a:p>
        </p:txBody>
      </p:sp>
      <p:pic>
        <p:nvPicPr>
          <p:cNvPr id="65541" name="Picture 1" descr="marathon-finish-lin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620838"/>
            <a:ext cx="3352800" cy="287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6021"/>
                                        </p:tgtEl>
                                        <p:attrNameLst>
                                          <p:attrName>style.visibility</p:attrName>
                                        </p:attrNameLst>
                                      </p:cBhvr>
                                      <p:to>
                                        <p:strVal val="visible"/>
                                      </p:to>
                                    </p:set>
                                    <p:anim calcmode="lin" valueType="num">
                                      <p:cBhvr>
                                        <p:cTn id="7" dur="500" fill="hold"/>
                                        <p:tgtEl>
                                          <p:spTgt spid="86021"/>
                                        </p:tgtEl>
                                        <p:attrNameLst>
                                          <p:attrName>ppt_w</p:attrName>
                                        </p:attrNameLst>
                                      </p:cBhvr>
                                      <p:tavLst>
                                        <p:tav tm="0">
                                          <p:val>
                                            <p:fltVal val="0"/>
                                          </p:val>
                                        </p:tav>
                                        <p:tav tm="100000">
                                          <p:val>
                                            <p:strVal val="#ppt_w"/>
                                          </p:val>
                                        </p:tav>
                                      </p:tavLst>
                                    </p:anim>
                                    <p:anim calcmode="lin" valueType="num">
                                      <p:cBhvr>
                                        <p:cTn id="8" dur="500" fill="hold"/>
                                        <p:tgtEl>
                                          <p:spTgt spid="86021"/>
                                        </p:tgtEl>
                                        <p:attrNameLst>
                                          <p:attrName>ppt_h</p:attrName>
                                        </p:attrNameLst>
                                      </p:cBhvr>
                                      <p:tavLst>
                                        <p:tav tm="0">
                                          <p:val>
                                            <p:fltVal val="0"/>
                                          </p:val>
                                        </p:tav>
                                        <p:tav tm="100000">
                                          <p:val>
                                            <p:strVal val="#ppt_h"/>
                                          </p:val>
                                        </p:tav>
                                      </p:tavLst>
                                    </p:anim>
                                    <p:animEffect transition="in" filter="fade">
                                      <p:cBhvr>
                                        <p:cTn id="9" dur="500"/>
                                        <p:tgtEl>
                                          <p:spTgt spid="86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eaLnBrk="1" hangingPunct="1"/>
            <a:r>
              <a:rPr lang="vi-VN" altLang="vi-VN" noProof="1" smtClean="0"/>
              <a:t>Phụ lục – UML</a:t>
            </a:r>
          </a:p>
        </p:txBody>
      </p:sp>
      <p:sp>
        <p:nvSpPr>
          <p:cNvPr id="166915" name="Rectangle 3"/>
          <p:cNvSpPr>
            <a:spLocks noGrp="1" noChangeArrowheads="1"/>
          </p:cNvSpPr>
          <p:nvPr>
            <p:ph idx="1"/>
          </p:nvPr>
        </p:nvSpPr>
        <p:spPr/>
        <p:txBody>
          <a:bodyPr/>
          <a:lstStyle/>
          <a:p>
            <a:pPr eaLnBrk="1" hangingPunct="1"/>
            <a:r>
              <a:rPr lang="vi-VN" altLang="vi-VN" noProof="1" smtClean="0"/>
              <a:t>UML: Unified Modeling Language.</a:t>
            </a:r>
          </a:p>
          <a:p>
            <a:pPr eaLnBrk="1" hangingPunct="1"/>
            <a:r>
              <a:rPr lang="vi-VN" altLang="vi-VN" noProof="1" smtClean="0"/>
              <a:t>Là một ngôn ngữ dùng để </a:t>
            </a:r>
            <a:r>
              <a:rPr lang="vi-VN" altLang="vi-VN" noProof="1" smtClean="0">
                <a:solidFill>
                  <a:srgbClr val="008000"/>
                </a:solidFill>
              </a:rPr>
              <a:t>mô hình hóa</a:t>
            </a:r>
            <a:r>
              <a:rPr lang="vi-VN" altLang="vi-VN" noProof="1" smtClean="0"/>
              <a:t> các hệ thống thông tin theo Hướng đối tượng.</a:t>
            </a:r>
          </a:p>
          <a:p>
            <a:pPr eaLnBrk="1" hangingPunct="1"/>
            <a:r>
              <a:rPr lang="vi-VN" altLang="vi-VN" noProof="1" smtClean="0"/>
              <a:t>Bao gồm một hệ thống các </a:t>
            </a:r>
            <a:r>
              <a:rPr lang="vi-VN" altLang="vi-VN" noProof="1" smtClean="0">
                <a:solidFill>
                  <a:srgbClr val="008000"/>
                </a:solidFill>
              </a:rPr>
              <a:t>ký hiệu</a:t>
            </a:r>
            <a:r>
              <a:rPr lang="vi-VN" altLang="vi-VN" noProof="1" smtClean="0"/>
              <a:t> (symbol), </a:t>
            </a:r>
            <a:r>
              <a:rPr lang="vi-VN" altLang="vi-VN" noProof="1" smtClean="0">
                <a:solidFill>
                  <a:srgbClr val="008000"/>
                </a:solidFill>
              </a:rPr>
              <a:t>sơ đồ</a:t>
            </a:r>
            <a:r>
              <a:rPr lang="vi-VN" altLang="vi-VN" noProof="1" smtClean="0"/>
              <a:t> (diagram).</a:t>
            </a:r>
          </a:p>
          <a:p>
            <a:pPr eaLnBrk="1" hangingPunct="1"/>
            <a:r>
              <a:rPr lang="vi-VN" altLang="vi-VN" noProof="1" smtClean="0"/>
              <a:t>Được sử dụng trong nhiều giai đoạn của qui trình phát triển phần mềm.</a:t>
            </a:r>
          </a:p>
          <a:p>
            <a:pPr eaLnBrk="1" hangingPunct="1"/>
            <a:r>
              <a:rPr lang="vi-VN" altLang="vi-VN" noProof="1" smtClean="0"/>
              <a:t>Một số công cụ: Rational Rose, Visio, StartUML, ArgoUML, …</a:t>
            </a:r>
          </a:p>
        </p:txBody>
      </p:sp>
      <p:sp>
        <p:nvSpPr>
          <p:cNvPr id="4"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Phụ lục</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r>
              <a:rPr lang="en-US" altLang="vi-VN" smtClean="0"/>
              <a:t>Phụ lục – UML</a:t>
            </a:r>
          </a:p>
        </p:txBody>
      </p:sp>
      <p:sp>
        <p:nvSpPr>
          <p:cNvPr id="167939" name="Rectangle 3"/>
          <p:cNvSpPr>
            <a:spLocks noGrp="1" noChangeArrowheads="1"/>
          </p:cNvSpPr>
          <p:nvPr>
            <p:ph idx="1"/>
          </p:nvPr>
        </p:nvSpPr>
        <p:spPr/>
        <p:txBody>
          <a:bodyPr/>
          <a:lstStyle/>
          <a:p>
            <a:pPr marL="533400" indent="-533400" eaLnBrk="1" hangingPunct="1"/>
            <a:r>
              <a:rPr lang="en-US" altLang="vi-VN" sz="2400" smtClean="0"/>
              <a:t>UML bao gồm 9 loại sơ đồ:</a:t>
            </a:r>
          </a:p>
          <a:p>
            <a:pPr marL="952500" lvl="1" indent="-495300" eaLnBrk="1" hangingPunct="1">
              <a:buFont typeface="Wingdings" panose="05000000000000000000" pitchFamily="2" charset="2"/>
              <a:buAutoNum type="arabicPeriod"/>
            </a:pPr>
            <a:r>
              <a:rPr lang="en-US" altLang="vi-VN" sz="2200" smtClean="0"/>
              <a:t>Use case disgram: Sơ đồ use case.</a:t>
            </a:r>
          </a:p>
          <a:p>
            <a:pPr marL="952500" lvl="1" indent="-495300" eaLnBrk="1" hangingPunct="1">
              <a:buFont typeface="Wingdings" panose="05000000000000000000" pitchFamily="2" charset="2"/>
              <a:buAutoNum type="arabicPeriod"/>
            </a:pPr>
            <a:r>
              <a:rPr lang="en-US" altLang="vi-VN" sz="2200" b="1" smtClean="0">
                <a:solidFill>
                  <a:srgbClr val="008000"/>
                </a:solidFill>
              </a:rPr>
              <a:t>Class diagram</a:t>
            </a:r>
            <a:r>
              <a:rPr lang="en-US" altLang="vi-VN" sz="2200" b="1" smtClean="0">
                <a:solidFill>
                  <a:srgbClr val="1C2E6A"/>
                </a:solidFill>
              </a:rPr>
              <a:t>:</a:t>
            </a:r>
            <a:r>
              <a:rPr lang="en-US" altLang="vi-VN" sz="2200" smtClean="0"/>
              <a:t> Sơ đồ lớp.</a:t>
            </a:r>
          </a:p>
          <a:p>
            <a:pPr marL="952500" lvl="1" indent="-495300" eaLnBrk="1" hangingPunct="1">
              <a:buFont typeface="Wingdings" panose="05000000000000000000" pitchFamily="2" charset="2"/>
              <a:buAutoNum type="arabicPeriod"/>
            </a:pPr>
            <a:r>
              <a:rPr lang="en-US" altLang="vi-VN" sz="2200" smtClean="0"/>
              <a:t>Object diagram: Sơ đồ đối tượng.</a:t>
            </a:r>
          </a:p>
          <a:p>
            <a:pPr marL="952500" lvl="1" indent="-495300" eaLnBrk="1" hangingPunct="1">
              <a:buFont typeface="Wingdings" panose="05000000000000000000" pitchFamily="2" charset="2"/>
              <a:buAutoNum type="arabicPeriod"/>
            </a:pPr>
            <a:r>
              <a:rPr lang="en-US" altLang="vi-VN" sz="2200" smtClean="0"/>
              <a:t>Sequence diagram: Sơ đồ trình tự.</a:t>
            </a:r>
          </a:p>
          <a:p>
            <a:pPr marL="952500" lvl="1" indent="-495300" eaLnBrk="1" hangingPunct="1">
              <a:buFont typeface="Wingdings" panose="05000000000000000000" pitchFamily="2" charset="2"/>
              <a:buAutoNum type="arabicPeriod"/>
            </a:pPr>
            <a:r>
              <a:rPr lang="en-US" altLang="vi-VN" sz="2200" smtClean="0"/>
              <a:t>State diagram: Sơ đồ trạng thái.</a:t>
            </a:r>
          </a:p>
          <a:p>
            <a:pPr marL="952500" lvl="1" indent="-495300" eaLnBrk="1" hangingPunct="1">
              <a:buFont typeface="Wingdings" panose="05000000000000000000" pitchFamily="2" charset="2"/>
              <a:buAutoNum type="arabicPeriod"/>
            </a:pPr>
            <a:r>
              <a:rPr lang="en-US" altLang="vi-VN" sz="2200" smtClean="0"/>
              <a:t>Collaboration diagram: Sơ đồ cộng tác.</a:t>
            </a:r>
          </a:p>
          <a:p>
            <a:pPr marL="952500" lvl="1" indent="-495300" eaLnBrk="1" hangingPunct="1">
              <a:buFont typeface="Wingdings" panose="05000000000000000000" pitchFamily="2" charset="2"/>
              <a:buAutoNum type="arabicPeriod"/>
            </a:pPr>
            <a:r>
              <a:rPr lang="en-US" altLang="vi-VN" sz="2200" smtClean="0"/>
              <a:t>Component disgram: Sơ đồ thành phần.</a:t>
            </a:r>
          </a:p>
          <a:p>
            <a:pPr marL="952500" lvl="1" indent="-495300" eaLnBrk="1" hangingPunct="1">
              <a:buFont typeface="Wingdings" panose="05000000000000000000" pitchFamily="2" charset="2"/>
              <a:buAutoNum type="arabicPeriod"/>
            </a:pPr>
            <a:r>
              <a:rPr lang="en-US" altLang="vi-VN" sz="2200" smtClean="0"/>
              <a:t>Deployment diagram: Sơ đồ triển khai.</a:t>
            </a:r>
          </a:p>
          <a:p>
            <a:pPr marL="952500" lvl="1" indent="-495300" eaLnBrk="1" hangingPunct="1">
              <a:buFont typeface="Wingdings" panose="05000000000000000000" pitchFamily="2" charset="2"/>
              <a:buAutoNum type="arabicPeriod"/>
            </a:pPr>
            <a:r>
              <a:rPr lang="en-US" altLang="vi-VN" sz="2200" smtClean="0"/>
              <a:t>Activity diagram: Sơ đồ hoạt động.</a:t>
            </a:r>
          </a:p>
        </p:txBody>
      </p:sp>
      <p:sp>
        <p:nvSpPr>
          <p:cNvPr id="5"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en-US" altLang="vi-VN" sz="1500" smtClean="0">
                <a:latin typeface="Verdana" panose="020B0604030504040204" pitchFamily="34" charset="0"/>
              </a:rPr>
              <a:t>Phụ lục</a:t>
            </a:r>
          </a:p>
        </p:txBody>
      </p:sp>
      <p:sp>
        <p:nvSpPr>
          <p:cNvPr id="167940" name="AutoShape 4" descr="5%"/>
          <p:cNvSpPr>
            <a:spLocks noChangeArrowheads="1"/>
          </p:cNvSpPr>
          <p:nvPr/>
        </p:nvSpPr>
        <p:spPr bwMode="auto">
          <a:xfrm>
            <a:off x="838200" y="2100942"/>
            <a:ext cx="3581400" cy="381000"/>
          </a:xfrm>
          <a:prstGeom prst="roundRect">
            <a:avLst>
              <a:gd name="adj" fmla="val 16667"/>
            </a:avLst>
          </a:prstGeom>
          <a:gradFill rotWithShape="1">
            <a:gsLst>
              <a:gs pos="0">
                <a:schemeClr val="hlink">
                  <a:alpha val="27000"/>
                </a:schemeClr>
              </a:gs>
              <a:gs pos="100000">
                <a:schemeClr val="hlink">
                  <a:gamma/>
                  <a:shade val="80000"/>
                  <a:invGamma/>
                  <a:alpha val="25000"/>
                </a:schemeClr>
              </a:gs>
            </a:gsLst>
            <a:lin ang="5400000" scaled="1"/>
          </a:gradFill>
          <a:ln w="9525">
            <a:solidFill>
              <a:schemeClr val="accent2"/>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6" name="Rectangle 6"/>
          <p:cNvSpPr>
            <a:spLocks noGrp="1" noChangeArrowheads="1"/>
          </p:cNvSpPr>
          <p:nvPr>
            <p:ph type="title"/>
          </p:nvPr>
        </p:nvSpPr>
        <p:spPr/>
        <p:txBody>
          <a:bodyPr/>
          <a:lstStyle/>
          <a:p>
            <a:pPr eaLnBrk="1" hangingPunct="1"/>
            <a:r>
              <a:rPr lang="vi-VN" altLang="vi-VN" noProof="1" smtClean="0"/>
              <a:t>Phụ lục – UML</a:t>
            </a:r>
          </a:p>
        </p:txBody>
      </p:sp>
      <p:sp>
        <p:nvSpPr>
          <p:cNvPr id="168967" name="Rectangle 7"/>
          <p:cNvSpPr>
            <a:spLocks noGrp="1" noChangeArrowheads="1"/>
          </p:cNvSpPr>
          <p:nvPr>
            <p:ph idx="1"/>
          </p:nvPr>
        </p:nvSpPr>
        <p:spPr/>
        <p:txBody>
          <a:bodyPr/>
          <a:lstStyle/>
          <a:p>
            <a:pPr eaLnBrk="1" hangingPunct="1"/>
            <a:r>
              <a:rPr lang="vi-VN" altLang="vi-VN" sz="2400" noProof="1" smtClean="0"/>
              <a:t>Class diagram (sơ đồ lớp):</a:t>
            </a:r>
          </a:p>
          <a:p>
            <a:pPr lvl="1" eaLnBrk="1" hangingPunct="1"/>
            <a:r>
              <a:rPr lang="vi-VN" altLang="vi-VN" sz="2200" noProof="1" smtClean="0">
                <a:solidFill>
                  <a:srgbClr val="008000"/>
                </a:solidFill>
              </a:rPr>
              <a:t>Mô tả cấu trúc </a:t>
            </a:r>
            <a:r>
              <a:rPr lang="vi-VN" altLang="vi-VN" sz="2200" noProof="1" smtClean="0"/>
              <a:t>của hệ thống theo </a:t>
            </a:r>
            <a:r>
              <a:rPr lang="vi-VN" altLang="vi-VN" sz="2200" noProof="1" smtClean="0">
                <a:solidFill>
                  <a:srgbClr val="008000"/>
                </a:solidFill>
              </a:rPr>
              <a:t>hướng đối tượng</a:t>
            </a:r>
            <a:r>
              <a:rPr lang="vi-VN" altLang="vi-VN" sz="2200" noProof="1" smtClean="0"/>
              <a:t>. </a:t>
            </a:r>
          </a:p>
          <a:p>
            <a:pPr lvl="1" eaLnBrk="1" hangingPunct="1"/>
            <a:r>
              <a:rPr lang="vi-VN" altLang="vi-VN" sz="2200" noProof="1" smtClean="0"/>
              <a:t>Cấu trúc của một hệ thống được xây dựng từ các </a:t>
            </a:r>
            <a:r>
              <a:rPr lang="vi-VN" altLang="vi-VN" sz="2200" noProof="1" smtClean="0">
                <a:solidFill>
                  <a:srgbClr val="008000"/>
                </a:solidFill>
              </a:rPr>
              <a:t>lớp </a:t>
            </a:r>
            <a:r>
              <a:rPr lang="vi-VN" altLang="vi-VN" sz="2200" noProof="1" smtClean="0"/>
              <a:t>và mối </a:t>
            </a:r>
            <a:r>
              <a:rPr lang="vi-VN" altLang="vi-VN" sz="2200" noProof="1" smtClean="0">
                <a:solidFill>
                  <a:srgbClr val="008000"/>
                </a:solidFill>
              </a:rPr>
              <a:t>quan hệ </a:t>
            </a:r>
            <a:r>
              <a:rPr lang="vi-VN" altLang="vi-VN" sz="2200" noProof="1" smtClean="0"/>
              <a:t>giữa chúng.</a:t>
            </a:r>
          </a:p>
          <a:p>
            <a:pPr eaLnBrk="1" hangingPunct="1"/>
            <a:r>
              <a:rPr lang="vi-VN" altLang="vi-VN" sz="2400" noProof="1" smtClean="0"/>
              <a:t>Ký hiệu (notation):</a:t>
            </a:r>
          </a:p>
          <a:p>
            <a:pPr lvl="1" eaLnBrk="1" hangingPunct="1"/>
            <a:r>
              <a:rPr lang="vi-VN" altLang="vi-VN" sz="2200" noProof="1" smtClean="0"/>
              <a:t>Lớp.</a:t>
            </a:r>
          </a:p>
          <a:p>
            <a:pPr lvl="1" eaLnBrk="1" hangingPunct="1"/>
            <a:r>
              <a:rPr lang="vi-VN" altLang="vi-VN" sz="2200" noProof="1" smtClean="0"/>
              <a:t>Giao diện.</a:t>
            </a:r>
          </a:p>
          <a:p>
            <a:pPr lvl="1" eaLnBrk="1" hangingPunct="1"/>
            <a:r>
              <a:rPr lang="vi-VN" altLang="vi-VN" sz="2200" noProof="1" smtClean="0"/>
              <a:t>Quan hệ:</a:t>
            </a:r>
          </a:p>
          <a:p>
            <a:pPr lvl="2" eaLnBrk="1" hangingPunct="1"/>
            <a:r>
              <a:rPr lang="vi-VN" altLang="vi-VN" sz="2000" noProof="1" smtClean="0"/>
              <a:t>Kết hợp (Association), tập hợp (Aggregation) và tổng hợp (Composition).</a:t>
            </a:r>
          </a:p>
          <a:p>
            <a:pPr lvl="2" eaLnBrk="1" hangingPunct="1"/>
            <a:r>
              <a:rPr lang="vi-VN" altLang="vi-VN" sz="2000" noProof="1" smtClean="0"/>
              <a:t>Hiện thực hóa (Realization).</a:t>
            </a:r>
          </a:p>
          <a:p>
            <a:pPr lvl="2" eaLnBrk="1" hangingPunct="1"/>
            <a:r>
              <a:rPr lang="vi-VN" altLang="vi-VN" sz="2000" noProof="1" smtClean="0"/>
              <a:t>Thừa kế/Tổng quát hóa (Generalization).</a:t>
            </a:r>
          </a:p>
        </p:txBody>
      </p:sp>
      <p:sp>
        <p:nvSpPr>
          <p:cNvPr id="4"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Phụ lục</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eaLnBrk="1" hangingPunct="1"/>
            <a:r>
              <a:rPr lang="vi-VN" altLang="vi-VN" noProof="1" smtClean="0"/>
              <a:t>Phụ lục – UML</a:t>
            </a:r>
          </a:p>
        </p:txBody>
      </p:sp>
      <p:sp>
        <p:nvSpPr>
          <p:cNvPr id="169987" name="Rectangle 3"/>
          <p:cNvSpPr>
            <a:spLocks noGrp="1" noChangeArrowheads="1"/>
          </p:cNvSpPr>
          <p:nvPr>
            <p:ph idx="1"/>
          </p:nvPr>
        </p:nvSpPr>
        <p:spPr/>
        <p:txBody>
          <a:bodyPr/>
          <a:lstStyle/>
          <a:p>
            <a:pPr eaLnBrk="1" hangingPunct="1"/>
            <a:r>
              <a:rPr lang="vi-VN" altLang="vi-VN" noProof="1" smtClean="0"/>
              <a:t>Lớp:</a:t>
            </a:r>
          </a:p>
        </p:txBody>
      </p:sp>
      <p:sp>
        <p:nvSpPr>
          <p:cNvPr id="11"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Phụ lục</a:t>
            </a:r>
          </a:p>
        </p:txBody>
      </p:sp>
      <p:pic>
        <p:nvPicPr>
          <p:cNvPr id="16999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73263"/>
            <a:ext cx="2057400" cy="1760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6999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973263"/>
            <a:ext cx="3429000" cy="17446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6999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1981200"/>
            <a:ext cx="1524000" cy="720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6999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00888" y="2819400"/>
            <a:ext cx="1447800" cy="73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6999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962400"/>
            <a:ext cx="1781175" cy="2133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69998"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3975100"/>
            <a:ext cx="2819400" cy="2120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69999"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3962400"/>
            <a:ext cx="2133600" cy="13890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r>
              <a:rPr lang="vi-VN" altLang="vi-VN" noProof="1" smtClean="0"/>
              <a:t>Phụ lục – UML</a:t>
            </a:r>
          </a:p>
        </p:txBody>
      </p:sp>
      <p:sp>
        <p:nvSpPr>
          <p:cNvPr id="171011" name="Rectangle 3"/>
          <p:cNvSpPr>
            <a:spLocks noGrp="1" noChangeArrowheads="1"/>
          </p:cNvSpPr>
          <p:nvPr>
            <p:ph idx="1"/>
          </p:nvPr>
        </p:nvSpPr>
        <p:spPr/>
        <p:txBody>
          <a:bodyPr/>
          <a:lstStyle/>
          <a:p>
            <a:pPr eaLnBrk="1" hangingPunct="1"/>
            <a:r>
              <a:rPr lang="vi-VN" altLang="vi-VN" sz="2400" noProof="1" smtClean="0"/>
              <a:t>Giao diện và quan hệ Realization: Quan hệ realization là quan hệ giữa giao diện và lớp cài đặt nó.</a:t>
            </a:r>
          </a:p>
        </p:txBody>
      </p:sp>
      <p:sp>
        <p:nvSpPr>
          <p:cNvPr id="8"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Phụ lục</a:t>
            </a:r>
          </a:p>
        </p:txBody>
      </p:sp>
      <p:pic>
        <p:nvPicPr>
          <p:cNvPr id="1710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86000"/>
            <a:ext cx="2847975" cy="1374775"/>
          </a:xfrm>
          <a:prstGeom prst="rect">
            <a:avLst/>
          </a:prstGeom>
          <a:noFill/>
          <a:ln w="31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710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013200"/>
            <a:ext cx="4572000" cy="2089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71015" name="Line 7"/>
          <p:cNvSpPr>
            <a:spLocks noChangeShapeType="1"/>
          </p:cNvSpPr>
          <p:nvPr/>
        </p:nvSpPr>
        <p:spPr bwMode="auto">
          <a:xfrm flipH="1">
            <a:off x="3429000" y="3505200"/>
            <a:ext cx="1295400" cy="990600"/>
          </a:xfrm>
          <a:prstGeom prst="line">
            <a:avLst/>
          </a:prstGeom>
          <a:noFill/>
          <a:ln w="9525">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noProof="1">
              <a:latin typeface="Arial" charset="0"/>
              <a:ea typeface="ＭＳ Ｐゴシック" charset="0"/>
            </a:endParaRPr>
          </a:p>
        </p:txBody>
      </p:sp>
      <p:sp>
        <p:nvSpPr>
          <p:cNvPr id="171016" name="Text Box 8"/>
          <p:cNvSpPr txBox="1">
            <a:spLocks noChangeArrowheads="1"/>
          </p:cNvSpPr>
          <p:nvPr/>
        </p:nvSpPr>
        <p:spPr bwMode="auto">
          <a:xfrm>
            <a:off x="4800600" y="3429000"/>
            <a:ext cx="2514600" cy="376238"/>
          </a:xfrm>
          <a:prstGeom prst="rect">
            <a:avLst/>
          </a:prstGeom>
          <a:solidFill>
            <a:srgbClr val="6699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vi-VN" altLang="vi-VN" sz="1800" b="1" noProof="1"/>
              <a:t>Quan hệ Realization</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eaLnBrk="1" hangingPunct="1"/>
            <a:r>
              <a:rPr lang="vi-VN" altLang="vi-VN" noProof="1" smtClean="0"/>
              <a:t>Phụ lục – UML</a:t>
            </a:r>
          </a:p>
        </p:txBody>
      </p:sp>
      <p:sp>
        <p:nvSpPr>
          <p:cNvPr id="172035" name="Rectangle 3"/>
          <p:cNvSpPr>
            <a:spLocks noGrp="1" noChangeArrowheads="1"/>
          </p:cNvSpPr>
          <p:nvPr>
            <p:ph idx="1"/>
          </p:nvPr>
        </p:nvSpPr>
        <p:spPr/>
        <p:txBody>
          <a:bodyPr/>
          <a:lstStyle/>
          <a:p>
            <a:pPr eaLnBrk="1" hangingPunct="1"/>
            <a:r>
              <a:rPr lang="vi-VN" altLang="vi-VN" noProof="1" smtClean="0"/>
              <a:t>Quan hệ kết hợp (Association): Mô tả mối liên hệ ngữ nghĩa giữa các lớp.</a:t>
            </a:r>
          </a:p>
        </p:txBody>
      </p:sp>
      <p:sp>
        <p:nvSpPr>
          <p:cNvPr id="15"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Phụ lục</a:t>
            </a:r>
          </a:p>
        </p:txBody>
      </p:sp>
      <p:pic>
        <p:nvPicPr>
          <p:cNvPr id="1720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441700"/>
            <a:ext cx="5562600" cy="6969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72037" name="Line 5"/>
          <p:cNvSpPr>
            <a:spLocks noChangeShapeType="1"/>
          </p:cNvSpPr>
          <p:nvPr/>
        </p:nvSpPr>
        <p:spPr bwMode="auto">
          <a:xfrm flipH="1" flipV="1">
            <a:off x="5181600" y="3962400"/>
            <a:ext cx="457200" cy="685800"/>
          </a:xfrm>
          <a:prstGeom prst="line">
            <a:avLst/>
          </a:prstGeom>
          <a:noFill/>
          <a:ln w="9525">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noProof="1">
              <a:latin typeface="Arial" charset="0"/>
              <a:ea typeface="ＭＳ Ｐゴシック" charset="0"/>
            </a:endParaRPr>
          </a:p>
        </p:txBody>
      </p:sp>
      <p:sp>
        <p:nvSpPr>
          <p:cNvPr id="172038" name="Text Box 6"/>
          <p:cNvSpPr txBox="1">
            <a:spLocks noChangeArrowheads="1"/>
          </p:cNvSpPr>
          <p:nvPr/>
        </p:nvSpPr>
        <p:spPr bwMode="auto">
          <a:xfrm>
            <a:off x="4648200" y="4648200"/>
            <a:ext cx="2514600" cy="376238"/>
          </a:xfrm>
          <a:prstGeom prst="rect">
            <a:avLst/>
          </a:prstGeom>
          <a:solidFill>
            <a:srgbClr val="6699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vi-VN" altLang="vi-VN" sz="1800" b="1" noProof="1"/>
              <a:t>Quan hệ Association</a:t>
            </a:r>
          </a:p>
        </p:txBody>
      </p:sp>
      <p:sp>
        <p:nvSpPr>
          <p:cNvPr id="172039" name="Text Box 7"/>
          <p:cNvSpPr txBox="1">
            <a:spLocks noChangeArrowheads="1"/>
          </p:cNvSpPr>
          <p:nvPr/>
        </p:nvSpPr>
        <p:spPr bwMode="auto">
          <a:xfrm>
            <a:off x="4953000" y="2514600"/>
            <a:ext cx="2057400" cy="376238"/>
          </a:xfrm>
          <a:prstGeom prst="rect">
            <a:avLst/>
          </a:prstGeom>
          <a:solidFill>
            <a:srgbClr val="6699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noProof="1">
                <a:latin typeface="Arial" charset="0"/>
                <a:ea typeface="ＭＳ Ｐゴシック" charset="0"/>
              </a:rPr>
              <a:t>Tên Association</a:t>
            </a:r>
          </a:p>
        </p:txBody>
      </p:sp>
      <p:sp>
        <p:nvSpPr>
          <p:cNvPr id="172040" name="Line 8"/>
          <p:cNvSpPr>
            <a:spLocks noChangeShapeType="1"/>
          </p:cNvSpPr>
          <p:nvPr/>
        </p:nvSpPr>
        <p:spPr bwMode="auto">
          <a:xfrm flipH="1">
            <a:off x="4800600" y="2971800"/>
            <a:ext cx="914400" cy="609600"/>
          </a:xfrm>
          <a:prstGeom prst="line">
            <a:avLst/>
          </a:prstGeom>
          <a:noFill/>
          <a:ln w="9525">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noProof="1">
              <a:latin typeface="Arial" charset="0"/>
              <a:ea typeface="ＭＳ Ｐゴシック" charset="0"/>
            </a:endParaRPr>
          </a:p>
        </p:txBody>
      </p:sp>
      <p:sp>
        <p:nvSpPr>
          <p:cNvPr id="172041" name="Text Box 9"/>
          <p:cNvSpPr txBox="1">
            <a:spLocks noChangeArrowheads="1"/>
          </p:cNvSpPr>
          <p:nvPr/>
        </p:nvSpPr>
        <p:spPr bwMode="auto">
          <a:xfrm>
            <a:off x="1752600" y="2519363"/>
            <a:ext cx="762000" cy="376237"/>
          </a:xfrm>
          <a:prstGeom prst="rect">
            <a:avLst/>
          </a:prstGeom>
          <a:solidFill>
            <a:srgbClr val="6699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vi-VN" altLang="vi-VN" sz="1800" b="1" noProof="1"/>
              <a:t>Lớp</a:t>
            </a:r>
          </a:p>
        </p:txBody>
      </p:sp>
      <p:sp>
        <p:nvSpPr>
          <p:cNvPr id="172042" name="Line 10"/>
          <p:cNvSpPr>
            <a:spLocks noChangeShapeType="1"/>
          </p:cNvSpPr>
          <p:nvPr/>
        </p:nvSpPr>
        <p:spPr bwMode="auto">
          <a:xfrm>
            <a:off x="2286000" y="2971800"/>
            <a:ext cx="533400" cy="457200"/>
          </a:xfrm>
          <a:prstGeom prst="line">
            <a:avLst/>
          </a:prstGeom>
          <a:noFill/>
          <a:ln w="9525">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noProof="1">
              <a:latin typeface="Arial" charset="0"/>
              <a:ea typeface="ＭＳ Ｐゴシック" charset="0"/>
            </a:endParaRPr>
          </a:p>
        </p:txBody>
      </p:sp>
      <p:sp>
        <p:nvSpPr>
          <p:cNvPr id="172044" name="Text Box 12"/>
          <p:cNvSpPr txBox="1">
            <a:spLocks noChangeArrowheads="1"/>
          </p:cNvSpPr>
          <p:nvPr/>
        </p:nvSpPr>
        <p:spPr bwMode="auto">
          <a:xfrm>
            <a:off x="2895600" y="4953000"/>
            <a:ext cx="1143000" cy="376238"/>
          </a:xfrm>
          <a:prstGeom prst="rect">
            <a:avLst/>
          </a:prstGeom>
          <a:solidFill>
            <a:srgbClr val="6699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noProof="1">
                <a:latin typeface="Arial" charset="0"/>
                <a:ea typeface="ＭＳ Ｐゴシック" charset="0"/>
              </a:rPr>
              <a:t>Tên role</a:t>
            </a:r>
          </a:p>
        </p:txBody>
      </p:sp>
      <p:pic>
        <p:nvPicPr>
          <p:cNvPr id="172047"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5643563"/>
            <a:ext cx="6096000" cy="604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72045" name="Line 13"/>
          <p:cNvSpPr>
            <a:spLocks noChangeShapeType="1"/>
          </p:cNvSpPr>
          <p:nvPr/>
        </p:nvSpPr>
        <p:spPr bwMode="auto">
          <a:xfrm>
            <a:off x="4114800" y="5334000"/>
            <a:ext cx="1752600" cy="609600"/>
          </a:xfrm>
          <a:prstGeom prst="line">
            <a:avLst/>
          </a:prstGeom>
          <a:noFill/>
          <a:ln w="9525">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noProof="1">
              <a:latin typeface="Arial" charset="0"/>
              <a:ea typeface="ＭＳ Ｐゴシック" charset="0"/>
            </a:endParaRPr>
          </a:p>
        </p:txBody>
      </p:sp>
      <p:sp>
        <p:nvSpPr>
          <p:cNvPr id="172046" name="Line 14"/>
          <p:cNvSpPr>
            <a:spLocks noChangeShapeType="1"/>
          </p:cNvSpPr>
          <p:nvPr/>
        </p:nvSpPr>
        <p:spPr bwMode="auto">
          <a:xfrm>
            <a:off x="3505200" y="5410200"/>
            <a:ext cx="228600" cy="533400"/>
          </a:xfrm>
          <a:prstGeom prst="line">
            <a:avLst/>
          </a:prstGeom>
          <a:noFill/>
          <a:ln w="9525">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noProof="1">
              <a:latin typeface="Arial" charset="0"/>
              <a:ea typeface="ＭＳ Ｐゴシック"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vi-VN" altLang="vi-VN" noProof="1" smtClean="0"/>
              <a:t>Phụ lục – UML</a:t>
            </a:r>
          </a:p>
        </p:txBody>
      </p:sp>
      <p:sp>
        <p:nvSpPr>
          <p:cNvPr id="176131" name="Rectangle 3"/>
          <p:cNvSpPr>
            <a:spLocks noGrp="1" noChangeArrowheads="1"/>
          </p:cNvSpPr>
          <p:nvPr>
            <p:ph idx="1"/>
          </p:nvPr>
        </p:nvSpPr>
        <p:spPr/>
        <p:txBody>
          <a:bodyPr/>
          <a:lstStyle/>
          <a:p>
            <a:pPr eaLnBrk="1" hangingPunct="1"/>
            <a:r>
              <a:rPr lang="vi-VN" altLang="vi-VN" sz="2400" noProof="1" smtClean="0"/>
              <a:t>Quan hệ kết hợp nhiều chiều (n-ary) </a:t>
            </a:r>
          </a:p>
          <a:p>
            <a:pPr eaLnBrk="1" hangingPunct="1"/>
            <a:r>
              <a:rPr lang="vi-VN" altLang="vi-VN" sz="2400" noProof="1" smtClean="0"/>
              <a:t>Lớp kết hợp (association class): Được xem là thuộc tính của một quan hệ kết hợp.</a:t>
            </a:r>
          </a:p>
        </p:txBody>
      </p:sp>
      <p:sp>
        <p:nvSpPr>
          <p:cNvPr id="8"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Phụ lục</a:t>
            </a:r>
          </a:p>
        </p:txBody>
      </p:sp>
      <p:pic>
        <p:nvPicPr>
          <p:cNvPr id="17613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895600"/>
            <a:ext cx="3657600" cy="17859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76135" name="Text Box 7"/>
          <p:cNvSpPr txBox="1">
            <a:spLocks noChangeArrowheads="1"/>
          </p:cNvSpPr>
          <p:nvPr/>
        </p:nvSpPr>
        <p:spPr bwMode="auto">
          <a:xfrm>
            <a:off x="7162800" y="5410200"/>
            <a:ext cx="1676400" cy="376238"/>
          </a:xfrm>
          <a:prstGeom prst="rect">
            <a:avLst/>
          </a:prstGeom>
          <a:solidFill>
            <a:srgbClr val="6699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vi-VN" altLang="vi-VN" sz="1800" b="1" noProof="1"/>
              <a:t>Lớp kết hợp</a:t>
            </a:r>
          </a:p>
        </p:txBody>
      </p:sp>
      <p:sp>
        <p:nvSpPr>
          <p:cNvPr id="176136" name="Line 8"/>
          <p:cNvSpPr>
            <a:spLocks noChangeShapeType="1"/>
          </p:cNvSpPr>
          <p:nvPr/>
        </p:nvSpPr>
        <p:spPr bwMode="auto">
          <a:xfrm flipH="1" flipV="1">
            <a:off x="7315200" y="4648200"/>
            <a:ext cx="609600" cy="685800"/>
          </a:xfrm>
          <a:prstGeom prst="line">
            <a:avLst/>
          </a:prstGeom>
          <a:noFill/>
          <a:ln w="9525">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noProof="1">
              <a:latin typeface="Arial" charset="0"/>
              <a:ea typeface="ＭＳ Ｐゴシック" charset="0"/>
            </a:endParaRPr>
          </a:p>
        </p:txBody>
      </p:sp>
      <p:pic>
        <p:nvPicPr>
          <p:cNvPr id="7271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733800"/>
            <a:ext cx="426720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hangingPunct="1"/>
            <a:r>
              <a:rPr lang="vi-VN" altLang="vi-VN" noProof="1" smtClean="0"/>
              <a:t>Phụ lục – UML</a:t>
            </a:r>
          </a:p>
        </p:txBody>
      </p:sp>
      <p:sp>
        <p:nvSpPr>
          <p:cNvPr id="173059" name="Rectangle 3"/>
          <p:cNvSpPr>
            <a:spLocks noGrp="1" noChangeArrowheads="1"/>
          </p:cNvSpPr>
          <p:nvPr>
            <p:ph idx="1"/>
          </p:nvPr>
        </p:nvSpPr>
        <p:spPr/>
        <p:txBody>
          <a:bodyPr/>
          <a:lstStyle/>
          <a:p>
            <a:pPr eaLnBrk="1" hangingPunct="1"/>
            <a:r>
              <a:rPr lang="vi-VN" altLang="vi-VN" noProof="1" smtClean="0"/>
              <a:t>Quan hệ tập hợp (Aggregation): Là một dạng đặc biệt của quan hệ kết hợp, mô tả mối quan hệ toàn thể-bộ phận giữa một thực thể và các bộ phận của một thực thể.</a:t>
            </a:r>
          </a:p>
        </p:txBody>
      </p:sp>
      <p:sp>
        <p:nvSpPr>
          <p:cNvPr id="11"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Phụ lục</a:t>
            </a:r>
          </a:p>
        </p:txBody>
      </p:sp>
      <p:pic>
        <p:nvPicPr>
          <p:cNvPr id="17306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124325"/>
            <a:ext cx="4152900" cy="676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730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0" y="5226050"/>
            <a:ext cx="41148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73063" name="Text Box 7"/>
          <p:cNvSpPr txBox="1">
            <a:spLocks noChangeArrowheads="1"/>
          </p:cNvSpPr>
          <p:nvPr/>
        </p:nvSpPr>
        <p:spPr bwMode="auto">
          <a:xfrm>
            <a:off x="1638300" y="3352800"/>
            <a:ext cx="1219200" cy="376238"/>
          </a:xfrm>
          <a:prstGeom prst="rect">
            <a:avLst/>
          </a:prstGeom>
          <a:solidFill>
            <a:srgbClr val="6699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vi-VN" altLang="vi-VN" sz="1800" b="1" noProof="1"/>
              <a:t>Toàn thể</a:t>
            </a:r>
          </a:p>
        </p:txBody>
      </p:sp>
      <p:sp>
        <p:nvSpPr>
          <p:cNvPr id="173064" name="Text Box 8"/>
          <p:cNvSpPr txBox="1">
            <a:spLocks noChangeArrowheads="1"/>
          </p:cNvSpPr>
          <p:nvPr/>
        </p:nvSpPr>
        <p:spPr bwMode="auto">
          <a:xfrm>
            <a:off x="3771900" y="3352800"/>
            <a:ext cx="1219200" cy="376238"/>
          </a:xfrm>
          <a:prstGeom prst="rect">
            <a:avLst/>
          </a:prstGeom>
          <a:solidFill>
            <a:srgbClr val="6699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vi-VN" altLang="vi-VN" sz="1800" b="1" noProof="1"/>
              <a:t>Bộ phận</a:t>
            </a:r>
          </a:p>
        </p:txBody>
      </p:sp>
      <p:sp>
        <p:nvSpPr>
          <p:cNvPr id="173065" name="Line 9"/>
          <p:cNvSpPr>
            <a:spLocks noChangeShapeType="1"/>
          </p:cNvSpPr>
          <p:nvPr/>
        </p:nvSpPr>
        <p:spPr bwMode="auto">
          <a:xfrm flipH="1">
            <a:off x="1714500" y="3733800"/>
            <a:ext cx="533400" cy="381000"/>
          </a:xfrm>
          <a:prstGeom prst="line">
            <a:avLst/>
          </a:prstGeom>
          <a:noFill/>
          <a:ln w="9525">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noProof="1">
              <a:latin typeface="Arial" charset="0"/>
              <a:ea typeface="ＭＳ Ｐゴシック" charset="0"/>
            </a:endParaRPr>
          </a:p>
        </p:txBody>
      </p:sp>
      <p:sp>
        <p:nvSpPr>
          <p:cNvPr id="173066" name="Line 10"/>
          <p:cNvSpPr>
            <a:spLocks noChangeShapeType="1"/>
          </p:cNvSpPr>
          <p:nvPr/>
        </p:nvSpPr>
        <p:spPr bwMode="auto">
          <a:xfrm>
            <a:off x="4381500" y="3733800"/>
            <a:ext cx="304800" cy="381000"/>
          </a:xfrm>
          <a:prstGeom prst="line">
            <a:avLst/>
          </a:prstGeom>
          <a:noFill/>
          <a:ln w="9525">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noProof="1">
              <a:latin typeface="Arial" charset="0"/>
              <a:ea typeface="ＭＳ Ｐゴシック" charset="0"/>
            </a:endParaRPr>
          </a:p>
        </p:txBody>
      </p:sp>
      <p:pic>
        <p:nvPicPr>
          <p:cNvPr id="17306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3589338"/>
            <a:ext cx="2971800" cy="22494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r>
              <a:rPr lang="vi-VN" altLang="vi-VN" noProof="1" smtClean="0"/>
              <a:t>Trừu tượng hóa (Abstraction)</a:t>
            </a:r>
          </a:p>
        </p:txBody>
      </p:sp>
      <p:sp>
        <p:nvSpPr>
          <p:cNvPr id="4"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Mở đầu</a:t>
            </a:r>
          </a:p>
        </p:txBody>
      </p:sp>
      <p:pic>
        <p:nvPicPr>
          <p:cNvPr id="134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371600"/>
            <a:ext cx="6324600" cy="4800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eaLnBrk="1" hangingPunct="1"/>
            <a:r>
              <a:rPr lang="vi-VN" altLang="vi-VN" noProof="1" smtClean="0"/>
              <a:t>Phụ lục – UML</a:t>
            </a:r>
          </a:p>
        </p:txBody>
      </p:sp>
      <p:sp>
        <p:nvSpPr>
          <p:cNvPr id="174083" name="Rectangle 3"/>
          <p:cNvSpPr>
            <a:spLocks noGrp="1" noChangeArrowheads="1"/>
          </p:cNvSpPr>
          <p:nvPr>
            <p:ph idx="1"/>
          </p:nvPr>
        </p:nvSpPr>
        <p:spPr/>
        <p:txBody>
          <a:bodyPr/>
          <a:lstStyle/>
          <a:p>
            <a:pPr eaLnBrk="1" hangingPunct="1"/>
            <a:r>
              <a:rPr lang="vi-VN" altLang="vi-VN" noProof="1" smtClean="0"/>
              <a:t>Quan hệ tổng hợp (Composition): Là một dạng đặc biệt của quan hệ tập hợp, có tính sở hữu cao. Trong đó, các bộ phận của một thực thể </a:t>
            </a:r>
            <a:r>
              <a:rPr lang="vi-VN" altLang="vi-VN" noProof="1" smtClean="0">
                <a:solidFill>
                  <a:srgbClr val="008000"/>
                </a:solidFill>
              </a:rPr>
              <a:t>không thể sống lâu hơn</a:t>
            </a:r>
            <a:r>
              <a:rPr lang="vi-VN" altLang="vi-VN" noProof="1" smtClean="0"/>
              <a:t> thực thể.</a:t>
            </a:r>
          </a:p>
        </p:txBody>
      </p:sp>
      <p:sp>
        <p:nvSpPr>
          <p:cNvPr id="7"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Phụ lục</a:t>
            </a:r>
          </a:p>
        </p:txBody>
      </p:sp>
      <p:pic>
        <p:nvPicPr>
          <p:cNvPr id="1740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429000"/>
            <a:ext cx="3733800" cy="6365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740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4602163"/>
            <a:ext cx="4572000" cy="655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74087" name="Text Box 7"/>
          <p:cNvSpPr txBox="1">
            <a:spLocks noChangeArrowheads="1"/>
          </p:cNvSpPr>
          <p:nvPr/>
        </p:nvSpPr>
        <p:spPr bwMode="auto">
          <a:xfrm>
            <a:off x="609600" y="5521325"/>
            <a:ext cx="8229600" cy="650875"/>
          </a:xfrm>
          <a:prstGeom prst="rect">
            <a:avLst/>
          </a:prstGeom>
          <a:solidFill>
            <a:srgbClr val="6699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vi-VN" altLang="vi-VN" sz="1800" b="1" u="sng" noProof="1"/>
              <a:t>Chú ý:</a:t>
            </a:r>
            <a:r>
              <a:rPr lang="vi-VN" altLang="vi-VN" sz="1800" noProof="1"/>
              <a:t> Nếu không có sinh viên </a:t>
            </a:r>
            <a:r>
              <a:rPr lang="vi-VN" altLang="vi-VN" sz="1800" noProof="1">
                <a:sym typeface="Wingdings" panose="05000000000000000000" pitchFamily="2" charset="2"/>
              </a:rPr>
              <a:t> không có schedule. Hoặc, nếu không tồn tại quyển sách (book) thì không có các chương sách (chapter)</a:t>
            </a:r>
            <a:endParaRPr lang="vi-VN" altLang="vi-VN" sz="1800" noProof="1"/>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eaLnBrk="1" hangingPunct="1"/>
            <a:r>
              <a:rPr lang="vi-VN" altLang="vi-VN" noProof="1" smtClean="0"/>
              <a:t>Phụ lục – UML</a:t>
            </a:r>
          </a:p>
        </p:txBody>
      </p:sp>
      <p:sp>
        <p:nvSpPr>
          <p:cNvPr id="175107" name="Rectangle 3"/>
          <p:cNvSpPr>
            <a:spLocks noGrp="1" noChangeArrowheads="1"/>
          </p:cNvSpPr>
          <p:nvPr>
            <p:ph idx="1"/>
          </p:nvPr>
        </p:nvSpPr>
        <p:spPr/>
        <p:txBody>
          <a:bodyPr/>
          <a:lstStyle/>
          <a:p>
            <a:pPr eaLnBrk="1" hangingPunct="1"/>
            <a:r>
              <a:rPr lang="vi-VN" altLang="vi-VN" noProof="1" smtClean="0"/>
              <a:t>Quan hệ thừa kế (Inheritance):</a:t>
            </a:r>
          </a:p>
        </p:txBody>
      </p:sp>
      <p:sp>
        <p:nvSpPr>
          <p:cNvPr id="11"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Phụ lục</a:t>
            </a:r>
          </a:p>
        </p:txBody>
      </p:sp>
      <p:pic>
        <p:nvPicPr>
          <p:cNvPr id="1751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825750"/>
            <a:ext cx="4572000" cy="1743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75109" name="Text Box 5"/>
          <p:cNvSpPr txBox="1">
            <a:spLocks noChangeArrowheads="1"/>
          </p:cNvSpPr>
          <p:nvPr/>
        </p:nvSpPr>
        <p:spPr bwMode="auto">
          <a:xfrm>
            <a:off x="5791200" y="2286000"/>
            <a:ext cx="1219200" cy="376238"/>
          </a:xfrm>
          <a:prstGeom prst="rect">
            <a:avLst/>
          </a:prstGeom>
          <a:solidFill>
            <a:srgbClr val="6699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vi-VN" altLang="vi-VN" sz="1800" b="1" noProof="1"/>
              <a:t>Lớp cha</a:t>
            </a:r>
          </a:p>
        </p:txBody>
      </p:sp>
      <p:sp>
        <p:nvSpPr>
          <p:cNvPr id="175110" name="Line 6"/>
          <p:cNvSpPr>
            <a:spLocks noChangeShapeType="1"/>
          </p:cNvSpPr>
          <p:nvPr/>
        </p:nvSpPr>
        <p:spPr bwMode="auto">
          <a:xfrm flipH="1">
            <a:off x="4953000" y="2520950"/>
            <a:ext cx="762000" cy="609600"/>
          </a:xfrm>
          <a:prstGeom prst="line">
            <a:avLst/>
          </a:prstGeom>
          <a:noFill/>
          <a:ln w="9525">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noProof="1">
              <a:latin typeface="Arial" charset="0"/>
              <a:ea typeface="ＭＳ Ｐゴシック" charset="0"/>
            </a:endParaRPr>
          </a:p>
        </p:txBody>
      </p:sp>
      <p:sp>
        <p:nvSpPr>
          <p:cNvPr id="175111" name="Text Box 7"/>
          <p:cNvSpPr txBox="1">
            <a:spLocks noChangeArrowheads="1"/>
          </p:cNvSpPr>
          <p:nvPr/>
        </p:nvSpPr>
        <p:spPr bwMode="auto">
          <a:xfrm>
            <a:off x="3810000" y="5264150"/>
            <a:ext cx="1219200" cy="376238"/>
          </a:xfrm>
          <a:prstGeom prst="rect">
            <a:avLst/>
          </a:prstGeom>
          <a:solidFill>
            <a:srgbClr val="6699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vi-VN" altLang="vi-VN" sz="1800" b="1" noProof="1"/>
              <a:t>Lớp con</a:t>
            </a:r>
          </a:p>
        </p:txBody>
      </p:sp>
      <p:sp>
        <p:nvSpPr>
          <p:cNvPr id="175114" name="Line 10"/>
          <p:cNvSpPr>
            <a:spLocks noChangeShapeType="1"/>
          </p:cNvSpPr>
          <p:nvPr/>
        </p:nvSpPr>
        <p:spPr bwMode="auto">
          <a:xfrm flipV="1">
            <a:off x="4800600" y="4578350"/>
            <a:ext cx="1143000" cy="685800"/>
          </a:xfrm>
          <a:prstGeom prst="line">
            <a:avLst/>
          </a:prstGeom>
          <a:noFill/>
          <a:ln w="9525">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noProof="1">
              <a:latin typeface="Arial" charset="0"/>
              <a:ea typeface="ＭＳ Ｐゴシック" charset="0"/>
            </a:endParaRPr>
          </a:p>
        </p:txBody>
      </p:sp>
      <p:sp>
        <p:nvSpPr>
          <p:cNvPr id="175115" name="Line 11"/>
          <p:cNvSpPr>
            <a:spLocks noChangeShapeType="1"/>
          </p:cNvSpPr>
          <p:nvPr/>
        </p:nvSpPr>
        <p:spPr bwMode="auto">
          <a:xfrm flipH="1" flipV="1">
            <a:off x="2895600" y="4578350"/>
            <a:ext cx="1143000" cy="685800"/>
          </a:xfrm>
          <a:prstGeom prst="line">
            <a:avLst/>
          </a:prstGeom>
          <a:noFill/>
          <a:ln w="9525">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noProof="1">
              <a:latin typeface="Arial" charset="0"/>
              <a:ea typeface="ＭＳ Ｐゴシック" charset="0"/>
            </a:endParaRPr>
          </a:p>
        </p:txBody>
      </p:sp>
      <p:sp>
        <p:nvSpPr>
          <p:cNvPr id="175116" name="Line 12"/>
          <p:cNvSpPr>
            <a:spLocks noChangeShapeType="1"/>
          </p:cNvSpPr>
          <p:nvPr/>
        </p:nvSpPr>
        <p:spPr bwMode="auto">
          <a:xfrm flipH="1" flipV="1">
            <a:off x="4419600" y="4578350"/>
            <a:ext cx="0" cy="685800"/>
          </a:xfrm>
          <a:prstGeom prst="line">
            <a:avLst/>
          </a:prstGeom>
          <a:noFill/>
          <a:ln w="9525">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noProof="1">
              <a:latin typeface="Arial" charset="0"/>
              <a:ea typeface="ＭＳ Ｐゴシック"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eaLnBrk="1" hangingPunct="1">
              <a:defRPr/>
            </a:pPr>
            <a:r>
              <a:rPr lang="en-US" noProof="1" smtClean="0">
                <a:ea typeface="+mj-ea"/>
                <a:cs typeface="+mj-cs"/>
              </a:rPr>
              <a:t>Assignment</a:t>
            </a:r>
          </a:p>
        </p:txBody>
      </p:sp>
      <p:sp>
        <p:nvSpPr>
          <p:cNvPr id="177155" name="Rectangle 3"/>
          <p:cNvSpPr>
            <a:spLocks noGrp="1" noChangeArrowheads="1"/>
          </p:cNvSpPr>
          <p:nvPr>
            <p:ph idx="1"/>
          </p:nvPr>
        </p:nvSpPr>
        <p:spPr>
          <a:xfrm>
            <a:off x="533400" y="1676400"/>
            <a:ext cx="3962400" cy="3657600"/>
          </a:xfrm>
        </p:spPr>
        <p:txBody>
          <a:bodyPr/>
          <a:lstStyle/>
          <a:p>
            <a:pPr marL="533400" indent="-533400" eaLnBrk="1" hangingPunct="1">
              <a:buFont typeface="Wingdings" panose="05000000000000000000" pitchFamily="2" charset="2"/>
              <a:buAutoNum type="arabicPeriod"/>
            </a:pPr>
            <a:r>
              <a:rPr lang="vi-VN" altLang="vi-VN" sz="2400" noProof="1" smtClean="0"/>
              <a:t>Hãy cho biết trong trò chơi trên, bao gồm những đối tượng/sự vật nào?</a:t>
            </a:r>
          </a:p>
          <a:p>
            <a:pPr marL="533400" indent="-533400" eaLnBrk="1" hangingPunct="1">
              <a:buFont typeface="Wingdings" panose="05000000000000000000" pitchFamily="2" charset="2"/>
              <a:buAutoNum type="arabicPeriod"/>
            </a:pPr>
            <a:r>
              <a:rPr lang="vi-VN" altLang="vi-VN" sz="2400" noProof="1" smtClean="0"/>
              <a:t>Mỗi đối tượng có thể thực hiện các thao tác/hành động nào?</a:t>
            </a:r>
          </a:p>
          <a:p>
            <a:pPr marL="533400" indent="-533400" eaLnBrk="1" hangingPunct="1">
              <a:buFont typeface="Wingdings" panose="05000000000000000000" pitchFamily="2" charset="2"/>
              <a:buAutoNum type="arabicPeriod"/>
            </a:pPr>
            <a:r>
              <a:rPr lang="vi-VN" altLang="vi-VN" sz="2400" noProof="1" smtClean="0"/>
              <a:t>Liệt kê thuộc tính của từng đối tượng.</a:t>
            </a:r>
          </a:p>
        </p:txBody>
      </p:sp>
      <p:sp>
        <p:nvSpPr>
          <p:cNvPr id="5"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Bài tập</a:t>
            </a:r>
          </a:p>
        </p:txBody>
      </p:sp>
      <p:pic>
        <p:nvPicPr>
          <p:cNvPr id="19487" name="tetris.wmv">
            <a:hlinkClick r:id="" action="ppaction://media"/>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4572000" y="1676400"/>
            <a:ext cx="44196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487"/>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19487"/>
                                        </p:tgtEl>
                                      </p:cBhvr>
                                    </p:cmd>
                                  </p:childTnLst>
                                </p:cTn>
                              </p:par>
                            </p:childTnLst>
                          </p:cTn>
                        </p:par>
                      </p:childTnLst>
                    </p:cTn>
                  </p:par>
                </p:childTnLst>
              </p:cTn>
              <p:nextCondLst>
                <p:cond evt="onClick" delay="0">
                  <p:tgtEl>
                    <p:spTgt spid="19487"/>
                  </p:tgtEl>
                </p:cond>
              </p:nextCondLst>
            </p:seq>
            <p:video>
              <p:cMediaNode>
                <p:cTn id="7" fill="hold" display="0">
                  <p:stCondLst>
                    <p:cond delay="indefinite"/>
                  </p:stCondLst>
                  <p:endCondLst>
                    <p:cond evt="onNext" delay="0">
                      <p:tgtEl>
                        <p:sldTgt/>
                      </p:tgtEl>
                    </p:cond>
                    <p:cond evt="onPrev" delay="0">
                      <p:tgtEl>
                        <p:sldTgt/>
                      </p:tgtEl>
                    </p:cond>
                  </p:endCondLst>
                </p:cTn>
                <p:tgtEl>
                  <p:spTgt spid="19487"/>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ltLang="vi-VN" noProof="1" smtClean="0"/>
              <a:t>Trừu tượng hóa (Abstraction)</a:t>
            </a:r>
          </a:p>
        </p:txBody>
      </p:sp>
      <p:pic>
        <p:nvPicPr>
          <p:cNvPr id="7" name="Content Placeholder 6" descr="abstraction-perspective-of-user.p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69636" y="1346200"/>
            <a:ext cx="7523790" cy="4891088"/>
          </a:xfrm>
        </p:spPr>
      </p:pic>
      <p:sp>
        <p:nvSpPr>
          <p:cNvPr id="4"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Mở đầu</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ltLang="vi-VN" noProof="1" smtClean="0"/>
              <a:t>Trừu tượng hóa (Abstraction)</a:t>
            </a:r>
          </a:p>
        </p:txBody>
      </p:sp>
      <p:pic>
        <p:nvPicPr>
          <p:cNvPr id="7" name="Content Placeholder 6" descr="elly_tran4.jpg.0.570.jp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7781" y="1400969"/>
            <a:ext cx="6667500" cy="4781550"/>
          </a:xfrm>
        </p:spPr>
      </p:pic>
      <p:sp>
        <p:nvSpPr>
          <p:cNvPr id="4"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Mở đầu</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vi-VN" altLang="vi-VN" noProof="1" smtClean="0"/>
              <a:t>Ngôn ngữ máy &amp; hợp ngữ</a:t>
            </a:r>
          </a:p>
        </p:txBody>
      </p:sp>
      <p:sp>
        <p:nvSpPr>
          <p:cNvPr id="118787" name="Rectangle 3"/>
          <p:cNvSpPr>
            <a:spLocks noGrp="1" noChangeArrowheads="1"/>
          </p:cNvSpPr>
          <p:nvPr>
            <p:ph idx="1"/>
          </p:nvPr>
        </p:nvSpPr>
        <p:spPr/>
        <p:txBody>
          <a:bodyPr/>
          <a:lstStyle/>
          <a:p>
            <a:r>
              <a:rPr lang="vi-VN" altLang="vi-VN" noProof="1" smtClean="0"/>
              <a:t>Ngôn ngữ máy: </a:t>
            </a:r>
          </a:p>
          <a:p>
            <a:pPr lvl="1"/>
            <a:r>
              <a:rPr lang="vi-VN" altLang="vi-VN" noProof="1" smtClean="0"/>
              <a:t>Là các lệnh/chỉ thị của các bộ xử lý của máy tính. </a:t>
            </a:r>
          </a:p>
          <a:p>
            <a:pPr lvl="1"/>
            <a:r>
              <a:rPr lang="vi-VN" altLang="vi-VN" noProof="1" smtClean="0"/>
              <a:t>Là dãy các giá trị nhị phân 0, 1</a:t>
            </a:r>
          </a:p>
          <a:p>
            <a:pPr lvl="1"/>
            <a:r>
              <a:rPr lang="vi-VN" altLang="vi-VN" noProof="1" smtClean="0"/>
              <a:t>Không gần với ngôn ngữ của con người </a:t>
            </a:r>
            <a:br>
              <a:rPr lang="vi-VN" altLang="vi-VN" noProof="1" smtClean="0"/>
            </a:br>
            <a:r>
              <a:rPr lang="vi-VN" altLang="vi-VN" noProof="1" smtClean="0">
                <a:sym typeface="Wingdings" panose="05000000000000000000" pitchFamily="2" charset="2"/>
              </a:rPr>
              <a:t>⇒ khó hiểu, khó nhớ!</a:t>
            </a:r>
            <a:endParaRPr lang="vi-VN" altLang="vi-VN" noProof="1" smtClean="0"/>
          </a:p>
          <a:p>
            <a:r>
              <a:rPr lang="vi-VN" altLang="vi-VN" noProof="1" smtClean="0"/>
              <a:t>Hợp ngữ: </a:t>
            </a:r>
          </a:p>
          <a:p>
            <a:pPr lvl="1"/>
            <a:r>
              <a:rPr lang="vi-VN" altLang="vi-VN" noProof="1" smtClean="0"/>
              <a:t>Trừu tượng hóa cho ngôn ngữ máy nền tảng.</a:t>
            </a:r>
          </a:p>
          <a:p>
            <a:pPr lvl="1"/>
            <a:r>
              <a:rPr lang="vi-VN" altLang="vi-VN" noProof="1" smtClean="0"/>
              <a:t>Các lệnh máy dưới dạng các dãy số 0, 1 được ký hiệu bằng các chỉ thị gần với ngôn ngữ con người.</a:t>
            </a:r>
          </a:p>
          <a:p>
            <a:pPr lvl="1"/>
            <a:endParaRPr lang="vi-VN" altLang="vi-VN" sz="1800" noProof="1" smtClean="0"/>
          </a:p>
          <a:p>
            <a:pPr>
              <a:buFont typeface="Wingdings" panose="05000000000000000000" pitchFamily="2" charset="2"/>
              <a:buNone/>
            </a:pPr>
            <a:r>
              <a:rPr lang="vi-VN" altLang="vi-VN" sz="2600" noProof="1" smtClean="0">
                <a:solidFill>
                  <a:srgbClr val="00B050"/>
                </a:solidFill>
              </a:rPr>
              <a:t>Trong giai đoạn này, máy tính được sử dụng chủ yếu để tính toán</a:t>
            </a:r>
            <a:r>
              <a:rPr lang="vi-VN" altLang="vi-VN" sz="2600" noProof="1" smtClean="0">
                <a:solidFill>
                  <a:srgbClr val="008000"/>
                </a:solidFill>
              </a:rPr>
              <a:t>.</a:t>
            </a:r>
          </a:p>
        </p:txBody>
      </p:sp>
      <p:sp>
        <p:nvSpPr>
          <p:cNvPr id="8"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Lịch sử ngôn ngữ lập trình</a:t>
            </a:r>
          </a:p>
        </p:txBody>
      </p:sp>
      <p:pic>
        <p:nvPicPr>
          <p:cNvPr id="1187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867550">
            <a:off x="7103969" y="3068741"/>
            <a:ext cx="1809750" cy="860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nvGrpSpPr>
          <p:cNvPr id="24582" name="Group 9"/>
          <p:cNvGrpSpPr>
            <a:grpSpLocks/>
          </p:cNvGrpSpPr>
          <p:nvPr/>
        </p:nvGrpSpPr>
        <p:grpSpPr bwMode="auto">
          <a:xfrm rot="17433362">
            <a:off x="7018997" y="1506466"/>
            <a:ext cx="1447800" cy="533400"/>
            <a:chOff x="4320" y="1344"/>
            <a:chExt cx="912" cy="288"/>
          </a:xfrm>
        </p:grpSpPr>
        <p:pic>
          <p:nvPicPr>
            <p:cNvPr id="1187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 y="1344"/>
              <a:ext cx="902"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1879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1" y="1486"/>
              <a:ext cx="902" cy="1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vi-VN" altLang="vi-VN" noProof="1" smtClean="0"/>
              <a:t>Ngôn ngữ lập trình cấp cao</a:t>
            </a:r>
          </a:p>
        </p:txBody>
      </p:sp>
      <p:sp>
        <p:nvSpPr>
          <p:cNvPr id="120835" name="Rectangle 3"/>
          <p:cNvSpPr>
            <a:spLocks noGrp="1" noChangeArrowheads="1"/>
          </p:cNvSpPr>
          <p:nvPr>
            <p:ph idx="1"/>
          </p:nvPr>
        </p:nvSpPr>
        <p:spPr/>
        <p:txBody>
          <a:bodyPr/>
          <a:lstStyle/>
          <a:p>
            <a:r>
              <a:rPr lang="vi-VN" altLang="vi-VN" noProof="1" smtClean="0"/>
              <a:t>Còn được gọi là ngôn ngữ ra lệnh:</a:t>
            </a:r>
          </a:p>
          <a:p>
            <a:pPr lvl="1"/>
            <a:r>
              <a:rPr lang="vi-VN" altLang="vi-VN" noProof="1" smtClean="0"/>
              <a:t>Trừu tượng hóa cho hợp ngữ.</a:t>
            </a:r>
          </a:p>
          <a:p>
            <a:pPr lvl="1"/>
            <a:r>
              <a:rPr lang="vi-VN" altLang="vi-VN" noProof="1" smtClean="0"/>
              <a:t>Vẫn đòi hỏi người lập trình suy nghĩ dưới dạng cấu trúc máy tính (do chưa đủ công cụ khái niệm để biểu diễn </a:t>
            </a:r>
            <a:r>
              <a:rPr lang="vi-VN" altLang="en-US" noProof="1" smtClean="0"/>
              <a:t>“</a:t>
            </a:r>
            <a:r>
              <a:rPr lang="vi-VN" altLang="ja-JP" noProof="1" smtClean="0"/>
              <a:t>thế giới thật</a:t>
            </a:r>
            <a:r>
              <a:rPr lang="vi-VN" altLang="en-US" noProof="1" smtClean="0"/>
              <a:t>”</a:t>
            </a:r>
            <a:r>
              <a:rPr lang="vi-VN" altLang="ja-JP" noProof="1" smtClean="0"/>
              <a:t> một cách gần gũi).</a:t>
            </a:r>
          </a:p>
          <a:p>
            <a:pPr lvl="1">
              <a:buFontTx/>
              <a:buNone/>
            </a:pPr>
            <a:r>
              <a:rPr lang="vi-VN" altLang="vi-VN" noProof="1" smtClean="0"/>
              <a:t>	</a:t>
            </a:r>
            <a:r>
              <a:rPr lang="vi-VN" altLang="vi-VN" sz="2400" noProof="1" smtClean="0">
                <a:sym typeface="Wingdings" panose="05000000000000000000" pitchFamily="2" charset="2"/>
              </a:rPr>
              <a:t>⇒</a:t>
            </a:r>
            <a:r>
              <a:rPr lang="vi-VN" altLang="vi-VN" noProof="1" smtClean="0">
                <a:sym typeface="Wingdings" panose="05000000000000000000" pitchFamily="2" charset="2"/>
              </a:rPr>
              <a:t> Người lập trình phải thiết lập mối quan hệ giữa mô hình máy (trong không gian giải quyết vấn đề - máy tính) và mô hình của vấn đề (không gian của vấn đề - thế giới thật).</a:t>
            </a:r>
          </a:p>
          <a:p>
            <a:pPr>
              <a:buFont typeface="Wingdings" panose="05000000000000000000" pitchFamily="2" charset="2"/>
              <a:buNone/>
            </a:pPr>
            <a:endParaRPr lang="vi-VN" altLang="vi-VN" sz="2800" noProof="1" smtClean="0">
              <a:sym typeface="Wingdings" panose="05000000000000000000" pitchFamily="2" charset="2"/>
            </a:endParaRPr>
          </a:p>
          <a:p>
            <a:pPr>
              <a:buFont typeface="Wingdings" panose="05000000000000000000" pitchFamily="2" charset="2"/>
              <a:buNone/>
            </a:pPr>
            <a:r>
              <a:rPr lang="vi-VN" altLang="vi-VN" sz="2600" noProof="1" smtClean="0">
                <a:solidFill>
                  <a:srgbClr val="00B050"/>
                </a:solidFill>
              </a:rPr>
              <a:t>Trong giai đoạn này, máy tính bắt đầu được sử dụng để giải quyết nhiều vấn đề trong thế giới thật</a:t>
            </a:r>
          </a:p>
        </p:txBody>
      </p:sp>
      <p:sp>
        <p:nvSpPr>
          <p:cNvPr id="4" name="Date Placeholder 3"/>
          <p:cNvSpPr>
            <a:spLocks noGrp="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285750" indent="-28575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Wingdings" panose="05000000000000000000" pitchFamily="2" charset="2"/>
              <a:buChar char="²"/>
            </a:pPr>
            <a:r>
              <a:rPr lang="vi-VN" altLang="vi-VN" sz="1500" noProof="1" smtClean="0">
                <a:latin typeface="Verdana" panose="020B0604030504040204" pitchFamily="34" charset="0"/>
              </a:rPr>
              <a:t>Lịch sử ngôn ngữ lập trình</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T176-OOP_with_Java_Ch2_Java">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CT176-OOP_with_Java_Ch2_Java</Template>
  <TotalTime>24482</TotalTime>
  <Words>3579</Words>
  <Application>Microsoft Office PowerPoint</Application>
  <PresentationFormat>On-screen Show (4:3)</PresentationFormat>
  <Paragraphs>473</Paragraphs>
  <Slides>52</Slides>
  <Notes>10</Notes>
  <HiddenSlides>0</HiddenSlides>
  <MMClips>1</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4" baseType="lpstr">
      <vt:lpstr>MS PGothic</vt:lpstr>
      <vt:lpstr>MS PGothic</vt:lpstr>
      <vt:lpstr>Arial</vt:lpstr>
      <vt:lpstr>Calibri</vt:lpstr>
      <vt:lpstr>Calibri Light</vt:lpstr>
      <vt:lpstr>Courier New</vt:lpstr>
      <vt:lpstr>Impact</vt:lpstr>
      <vt:lpstr>Times New Roman</vt:lpstr>
      <vt:lpstr>Verdana</vt:lpstr>
      <vt:lpstr>Wingdings</vt:lpstr>
      <vt:lpstr>CT176-OOP_with_Java_Ch2_Java</vt:lpstr>
      <vt:lpstr>Equation</vt:lpstr>
      <vt:lpstr> LẬP TRÌNH HƯỚNG ĐỐI TƯỢNG</vt:lpstr>
      <vt:lpstr>Nội dung</vt:lpstr>
      <vt:lpstr>Mở đầu</vt:lpstr>
      <vt:lpstr>Máy tính &amp; Ngôn ngữ lập trình</vt:lpstr>
      <vt:lpstr>Trừu tượng hóa (Abstraction)</vt:lpstr>
      <vt:lpstr>Trừu tượng hóa (Abstraction)</vt:lpstr>
      <vt:lpstr>Trừu tượng hóa (Abstraction)</vt:lpstr>
      <vt:lpstr>Ngôn ngữ máy &amp; hợp ngữ</vt:lpstr>
      <vt:lpstr>Ngôn ngữ lập trình cấp cao</vt:lpstr>
      <vt:lpstr>Ngôn ngữ lập trình HĐT</vt:lpstr>
      <vt:lpstr>Ngôn ngữ lập trình HĐT</vt:lpstr>
      <vt:lpstr>Lịch sử của OOP</vt:lpstr>
      <vt:lpstr>Lập trình cổ điển vs. OOP</vt:lpstr>
      <vt:lpstr>Lập trình cổ điển vs. OOP</vt:lpstr>
      <vt:lpstr>Lập trình cổ điển vs. OOP</vt:lpstr>
      <vt:lpstr>Tại sao phải OOP?</vt:lpstr>
      <vt:lpstr>Đặc trưng của OOP</vt:lpstr>
      <vt:lpstr>Đặc trưng của OOP</vt:lpstr>
      <vt:lpstr>Đặc trưng của OOP</vt:lpstr>
      <vt:lpstr>Đặc trưng của OOP</vt:lpstr>
      <vt:lpstr>Đối tượng (object)</vt:lpstr>
      <vt:lpstr>Đối tượng</vt:lpstr>
      <vt:lpstr>Đối tượng (object)</vt:lpstr>
      <vt:lpstr>Đối tượng (object)</vt:lpstr>
      <vt:lpstr>Đối tượng (object)</vt:lpstr>
      <vt:lpstr>Lớp (class)</vt:lpstr>
      <vt:lpstr>Lớp (class)</vt:lpstr>
      <vt:lpstr>Lớp (class)</vt:lpstr>
      <vt:lpstr>Thuộc tính và phương thức</vt:lpstr>
      <vt:lpstr>Hàm và việc truyền thông điệp</vt:lpstr>
      <vt:lpstr>Hàm và việc truyền thông điệp</vt:lpstr>
      <vt:lpstr>Các đặc điểm của OOP</vt:lpstr>
      <vt:lpstr>Tính bao gói</vt:lpstr>
      <vt:lpstr>Tính bao gói</vt:lpstr>
      <vt:lpstr>Tính thừa kế (inheritance)</vt:lpstr>
      <vt:lpstr>Tính thừa kế (inheritance)</vt:lpstr>
      <vt:lpstr>Tính thừa kế (inheritance)</vt:lpstr>
      <vt:lpstr>Tính đa hình (Polymorphism)</vt:lpstr>
      <vt:lpstr>Tính đa hình (Polymorphism)</vt:lpstr>
      <vt:lpstr>Tính đa hình (Polymorphism)</vt:lpstr>
      <vt:lpstr>PowerPoint Presentation</vt:lpstr>
      <vt:lpstr>Phụ lục – UML</vt:lpstr>
      <vt:lpstr>Phụ lục – UML</vt:lpstr>
      <vt:lpstr>Phụ lục – UML</vt:lpstr>
      <vt:lpstr>Phụ lục – UML</vt:lpstr>
      <vt:lpstr>Phụ lục – UML</vt:lpstr>
      <vt:lpstr>Phụ lục – UML</vt:lpstr>
      <vt:lpstr>Phụ lục – UML</vt:lpstr>
      <vt:lpstr>Phụ lục – UML</vt:lpstr>
      <vt:lpstr>Phụ lục – UML</vt:lpstr>
      <vt:lpstr>Phụ lục – UML</vt:lpstr>
      <vt:lpstr>Assignment</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Tran Cong An</dc:creator>
  <cp:lastModifiedBy>Tran Cong An</cp:lastModifiedBy>
  <cp:revision>708</cp:revision>
  <dcterms:created xsi:type="dcterms:W3CDTF">2007-12-11T16:30:53Z</dcterms:created>
  <dcterms:modified xsi:type="dcterms:W3CDTF">2015-08-09T04:44:50Z</dcterms:modified>
</cp:coreProperties>
</file>