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9"/>
  </p:notesMasterIdLst>
  <p:handoutMasterIdLst>
    <p:handoutMasterId r:id="rId90"/>
  </p:handoutMasterIdLst>
  <p:sldIdLst>
    <p:sldId id="256" r:id="rId2"/>
    <p:sldId id="386" r:id="rId3"/>
    <p:sldId id="267" r:id="rId4"/>
    <p:sldId id="385" r:id="rId5"/>
    <p:sldId id="324" r:id="rId6"/>
    <p:sldId id="387" r:id="rId7"/>
    <p:sldId id="388" r:id="rId8"/>
    <p:sldId id="398" r:id="rId9"/>
    <p:sldId id="389" r:id="rId10"/>
    <p:sldId id="394" r:id="rId11"/>
    <p:sldId id="401" r:id="rId12"/>
    <p:sldId id="402" r:id="rId13"/>
    <p:sldId id="403" r:id="rId14"/>
    <p:sldId id="405" r:id="rId15"/>
    <p:sldId id="397" r:id="rId16"/>
    <p:sldId id="404" r:id="rId17"/>
    <p:sldId id="406" r:id="rId18"/>
    <p:sldId id="407" r:id="rId19"/>
    <p:sldId id="454" r:id="rId20"/>
    <p:sldId id="467" r:id="rId21"/>
    <p:sldId id="530" r:id="rId22"/>
    <p:sldId id="529" r:id="rId23"/>
    <p:sldId id="391" r:id="rId24"/>
    <p:sldId id="408" r:id="rId25"/>
    <p:sldId id="409" r:id="rId26"/>
    <p:sldId id="411" r:id="rId27"/>
    <p:sldId id="498" r:id="rId28"/>
    <p:sldId id="410" r:id="rId29"/>
    <p:sldId id="412" r:id="rId30"/>
    <p:sldId id="418" r:id="rId31"/>
    <p:sldId id="413" r:id="rId32"/>
    <p:sldId id="415" r:id="rId33"/>
    <p:sldId id="417" r:id="rId34"/>
    <p:sldId id="414" r:id="rId35"/>
    <p:sldId id="416" r:id="rId36"/>
    <p:sldId id="422" r:id="rId37"/>
    <p:sldId id="419" r:id="rId38"/>
    <p:sldId id="420" r:id="rId39"/>
    <p:sldId id="424" r:id="rId40"/>
    <p:sldId id="425" r:id="rId41"/>
    <p:sldId id="429" r:id="rId42"/>
    <p:sldId id="431" r:id="rId43"/>
    <p:sldId id="432" r:id="rId44"/>
    <p:sldId id="430" r:id="rId45"/>
    <p:sldId id="433" r:id="rId46"/>
    <p:sldId id="434" r:id="rId47"/>
    <p:sldId id="444" r:id="rId48"/>
    <p:sldId id="445" r:id="rId49"/>
    <p:sldId id="441" r:id="rId50"/>
    <p:sldId id="442" r:id="rId51"/>
    <p:sldId id="468" r:id="rId52"/>
    <p:sldId id="469" r:id="rId53"/>
    <p:sldId id="470" r:id="rId54"/>
    <p:sldId id="436" r:id="rId55"/>
    <p:sldId id="437" r:id="rId56"/>
    <p:sldId id="439" r:id="rId57"/>
    <p:sldId id="440" r:id="rId58"/>
    <p:sldId id="446" r:id="rId59"/>
    <p:sldId id="447" r:id="rId60"/>
    <p:sldId id="448" r:id="rId61"/>
    <p:sldId id="464" r:id="rId62"/>
    <p:sldId id="443" r:id="rId63"/>
    <p:sldId id="465" r:id="rId64"/>
    <p:sldId id="466" r:id="rId65"/>
    <p:sldId id="449" r:id="rId66"/>
    <p:sldId id="450" r:id="rId67"/>
    <p:sldId id="453" r:id="rId68"/>
    <p:sldId id="451" r:id="rId69"/>
    <p:sldId id="456" r:id="rId70"/>
    <p:sldId id="455" r:id="rId71"/>
    <p:sldId id="457" r:id="rId72"/>
    <p:sldId id="452" r:id="rId73"/>
    <p:sldId id="461" r:id="rId74"/>
    <p:sldId id="458" r:id="rId75"/>
    <p:sldId id="460" r:id="rId76"/>
    <p:sldId id="459" r:id="rId77"/>
    <p:sldId id="396" r:id="rId78"/>
    <p:sldId id="462" r:id="rId79"/>
    <p:sldId id="546" r:id="rId80"/>
    <p:sldId id="547" r:id="rId81"/>
    <p:sldId id="548" r:id="rId82"/>
    <p:sldId id="538" r:id="rId83"/>
    <p:sldId id="541" r:id="rId84"/>
    <p:sldId id="542" r:id="rId85"/>
    <p:sldId id="543" r:id="rId86"/>
    <p:sldId id="544" r:id="rId87"/>
    <p:sldId id="545" r:id="rId88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0099"/>
    <a:srgbClr val="98480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15" autoAdjust="0"/>
    <p:restoredTop sz="93445" autoAdjust="0"/>
  </p:normalViewPr>
  <p:slideViewPr>
    <p:cSldViewPr snapToGrid="0">
      <p:cViewPr varScale="1">
        <p:scale>
          <a:sx n="91" d="100"/>
          <a:sy n="91" d="100"/>
        </p:scale>
        <p:origin x="-5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45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59BAD3B-8202-4A0C-AD7D-3FA83F525AF3}" type="datetimeFigureOut">
              <a:rPr lang="vi-VN"/>
              <a:pPr>
                <a:defRPr/>
              </a:pPr>
              <a:t>7/31/16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F6165F-62F8-42FD-AB11-CD263678FD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2123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C58F1B1-E64A-4A14-A975-2F64B1EFE38F}" type="datetimeFigureOut">
              <a:rPr lang="vi-VN"/>
              <a:pPr>
                <a:defRPr/>
              </a:pPr>
              <a:t>7/31/16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F466BA-CB67-4CE6-9899-9B98460A2E3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1982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0B3AA-F068-4BCD-9DAE-3A931B7C942C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108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https://duythanhcse.wordpress.com/2011/12/20/cach-thiet-lap-bien-moi-truong/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321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37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6111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vi-VN" dirty="0" smtClean="0"/>
              <a:t>Toán hạng bên phải phép gán phải là một biến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vi-VN" dirty="0" smtClean="0"/>
              <a:t>Toán hạng bên trái có thể là 1 biến, 1 hằng giá trị hay 1 biểu thức có giá trị có kiểu tương thích với toán hạng bên trái.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38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7578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Run: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)(7.9) = 7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)(3.3) = 3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(double)(5 + 3) = 8.0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(double)(15)/2 = 7.5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(double)(15/2) = 7.0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)(7.8 + (double)(15)/2) = 15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)(7.8 + (double)(15/2)) = 14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46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5784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48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522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http://docs.oracle.com/javase/7/docs/api/java/util/Scanner.html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51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7933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52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1641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Chụp</a:t>
            </a:r>
            <a:r>
              <a:rPr lang="vi-VN" baseline="0" dirty="0" smtClean="0"/>
              <a:t> màn hình chạy demo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53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1278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Java 7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489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Add output screen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73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1697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76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3254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 err="1" smtClean="0"/>
              <a:t>fo</a:t>
            </a:r>
            <a:r>
              <a:rPr lang="en-US" dirty="0" smtClean="0"/>
              <a:t> Java Programming - Princeton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79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2850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80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7492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Chụp hình</a:t>
            </a:r>
            <a:r>
              <a:rPr lang="vi-VN" baseline="0" dirty="0" smtClean="0"/>
              <a:t> kết 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81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8138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: String,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84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00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String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85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String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86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003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Pyments.org</a:t>
            </a:r>
          </a:p>
          <a:p>
            <a:r>
              <a:rPr lang="en-US" dirty="0" smtClean="0"/>
              <a:t>Style: default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584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C</a:t>
            </a:r>
            <a:r>
              <a:rPr lang="vi-VN" dirty="0" smtClean="0"/>
              <a:t>hương</a:t>
            </a:r>
            <a:r>
              <a:rPr lang="vi-VN" baseline="0" dirty="0" smtClean="0"/>
              <a:t> trình dạng applet hầu như không còn được phát triển do hạn chế về mặt chức năng, bảo mật.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277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for sake of speed and portability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204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51 [Wu]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057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8235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097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 userDrawn="1"/>
        </p:nvSpPr>
        <p:spPr bwMode="ltGray">
          <a:xfrm>
            <a:off x="777875" y="4905375"/>
            <a:ext cx="782637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CT176</a:t>
            </a:r>
            <a:r>
              <a:rPr lang="vi-VN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LẬP</a:t>
            </a:r>
            <a:r>
              <a:rPr lang="en-US" altLang="vi-VN" sz="2200" cap="all" spc="100" baseline="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TRÌNH HƯỚNG ĐỐI TƯỢNG</a:t>
            </a:r>
            <a:endParaRPr lang="vi-VN" altLang="vi-VN" sz="2200" cap="all" spc="100" noProof="1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77875" y="4848225"/>
            <a:ext cx="80692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4183312"/>
            <a:ext cx="8301646" cy="628592"/>
          </a:xfrm>
        </p:spPr>
        <p:txBody>
          <a:bodyPr anchor="b">
            <a:noAutofit/>
          </a:bodyPr>
          <a:lstStyle>
            <a:lvl1pPr algn="l">
              <a:defRPr sz="4400" b="1">
                <a:effectLst/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vi-VN" noProof="1" smtClean="0"/>
              <a:t>Click to edit Master title style</a:t>
            </a:r>
            <a:endParaRPr lang="vi-V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3535773"/>
            <a:ext cx="7223760" cy="57310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noProof="1" smtClean="0"/>
              <a:t>Click to edit Master subtitle style</a:t>
            </a:r>
            <a:endParaRPr lang="vi-VN" noProof="1"/>
          </a:p>
        </p:txBody>
      </p:sp>
      <p:sp>
        <p:nvSpPr>
          <p:cNvPr id="8" name="Rectangle 7"/>
          <p:cNvSpPr/>
          <p:nvPr userDrawn="1"/>
        </p:nvSpPr>
        <p:spPr>
          <a:xfrm>
            <a:off x="4691062" y="451025"/>
            <a:ext cx="4263415" cy="3027599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i1-win.softpedia-static.com/screenshots/Sun-Java-JDK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" t="3973" r="9351" b="11020"/>
          <a:stretch/>
        </p:blipFill>
        <p:spPr bwMode="auto">
          <a:xfrm>
            <a:off x="562708" y="706313"/>
            <a:ext cx="2004646" cy="125436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2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3700" y="1011238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CT176</a:t>
            </a:r>
            <a:r>
              <a:rPr lang="en-US" altLang="vi-VN" sz="1400" b="0" baseline="0" noProof="1" smtClean="0">
                <a:solidFill>
                  <a:schemeClr val="bg1"/>
                </a:solidFill>
                <a:latin typeface="+mn-lt"/>
              </a:rPr>
              <a:t> – Lập trình Hướng đối tượng                                        </a:t>
            </a:r>
            <a:fld id="{9D65F665-9D3F-4191-9092-C815A7394D20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Click to edit Master title style</a:t>
            </a:r>
            <a:endParaRPr lang="vi-V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noProof="1" smtClean="0"/>
              <a:t>Click to edit Master text styles</a:t>
            </a:r>
          </a:p>
          <a:p>
            <a:pPr lvl="1"/>
            <a:r>
              <a:rPr lang="vi-VN" noProof="1" smtClean="0"/>
              <a:t>Second level</a:t>
            </a:r>
          </a:p>
          <a:p>
            <a:pPr lvl="2"/>
            <a:r>
              <a:rPr lang="vi-VN" noProof="1" smtClean="0"/>
              <a:t>Third level</a:t>
            </a:r>
          </a:p>
          <a:p>
            <a:pPr lvl="3"/>
            <a:r>
              <a:rPr lang="vi-VN" noProof="1" smtClean="0"/>
              <a:t>Fourth level</a:t>
            </a:r>
          </a:p>
          <a:p>
            <a:pPr lvl="4"/>
            <a:r>
              <a:rPr lang="vi-VN" noProof="1" smtClean="0"/>
              <a:t>Fifth level</a:t>
            </a:r>
            <a:endParaRPr lang="vi-VN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3700" y="22225"/>
            <a:ext cx="8475663" cy="2794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B3B84-2085-4EA3-891A-969D6226F649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6375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393700" y="1009650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CT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176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–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Lập</a:t>
            </a:r>
            <a:r>
              <a:rPr lang="en-US" altLang="vi-VN" sz="1400" b="0" baseline="0" noProof="1" smtClean="0">
                <a:solidFill>
                  <a:schemeClr val="bg1"/>
                </a:solidFill>
                <a:latin typeface="+mn-lt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228D6384-5DA0-423B-AB56-DA2D7248C070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			</a:t>
            </a:r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1"/>
          </p:nvPr>
        </p:nvSpPr>
        <p:spPr>
          <a:xfrm>
            <a:off x="393700" y="8818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C5F3-328B-48B1-9EA0-7984FE70746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63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CT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176</a:t>
            </a: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– 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Lập</a:t>
            </a:r>
            <a:r>
              <a:rPr lang="en-US" altLang="vi-VN" sz="1400" b="0" kern="1200" baseline="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13AA2C44-BCF0-46C0-A24E-584E5263D53F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3700" y="1018651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160520" cy="49485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280160"/>
            <a:ext cx="4160520" cy="49485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393700" y="9699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5F766-85B3-4D74-8982-0C151704468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664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7"/>
          <p:cNvSpPr>
            <a:spLocks noChangeShapeType="1"/>
          </p:cNvSpPr>
          <p:nvPr userDrawn="1"/>
        </p:nvSpPr>
        <p:spPr bwMode="gray">
          <a:xfrm>
            <a:off x="365125" y="6459538"/>
            <a:ext cx="85042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3700" y="1050925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CT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176</a:t>
            </a: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– 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Lập</a:t>
            </a:r>
            <a:r>
              <a:rPr lang="en-US" altLang="vi-VN" sz="1400" b="0" kern="1200" baseline="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C972516D-B664-4F84-A12B-480B1DC19806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55928"/>
            <a:ext cx="8018780" cy="64203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1605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381"/>
            <a:ext cx="416052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280160"/>
            <a:ext cx="41605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053381"/>
            <a:ext cx="416052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F518A-7443-413D-AA6F-C3E2767A2AB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07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</a:t>
            </a:r>
            <a:r>
              <a:rPr lang="en-US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176 – LẬP TRÌNH</a:t>
            </a:r>
            <a:r>
              <a:rPr lang="en-US" altLang="vi-VN" cap="all" baseline="0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HƯỚNG ĐỐI TƯỢNG</a:t>
            </a:r>
            <a:endParaRPr lang="vi-VN" altLang="vi-VN" cap="all" noProof="1" smtClean="0">
              <a:solidFill>
                <a:schemeClr val="bg1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14" descr="question-fa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"/>
            <a:ext cx="190500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6738620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CTH608 – Semantic WEB</a:t>
            </a:r>
          </a:p>
        </p:txBody>
      </p:sp>
      <p:pic>
        <p:nvPicPr>
          <p:cNvPr id="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476250"/>
            <a:ext cx="411797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7524406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CTH608 – Semantic WEB</a:t>
            </a:r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gray">
          <a:xfrm>
            <a:off x="2971800" y="6264275"/>
            <a:ext cx="4191000" cy="369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vi-VN" altLang="vi-VN" sz="1800" b="1" noProof="1" smtClean="0">
                <a:solidFill>
                  <a:srgbClr val="1A3D97"/>
                </a:solidFill>
                <a:latin typeface="Verdana" panose="020B0604030504040204" pitchFamily="34" charset="0"/>
              </a:rPr>
              <a:t>Khoa CNTT&amp;TT – ĐHCT</a:t>
            </a:r>
          </a:p>
        </p:txBody>
      </p:sp>
      <p:sp>
        <p:nvSpPr>
          <p:cNvPr id="7" name="AutoShape 15"/>
          <p:cNvSpPr>
            <a:spLocks noChangeArrowheads="1"/>
          </p:cNvSpPr>
          <p:nvPr userDrawn="1"/>
        </p:nvSpPr>
        <p:spPr bwMode="gray">
          <a:xfrm rot="5400000">
            <a:off x="4910932" y="4652168"/>
            <a:ext cx="323850" cy="3059113"/>
          </a:xfrm>
          <a:prstGeom prst="moon">
            <a:avLst>
              <a:gd name="adj" fmla="val 21208"/>
            </a:avLst>
          </a:prstGeom>
          <a:solidFill>
            <a:srgbClr val="6A99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pic>
        <p:nvPicPr>
          <p:cNvPr id="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2238"/>
            <a:ext cx="1741488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7524406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CT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176</a:t>
            </a: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– 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Lập</a:t>
            </a:r>
            <a:r>
              <a:rPr lang="en-US" altLang="vi-VN" sz="1000" baseline="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trình Hướng đối tượng</a:t>
            </a: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                                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 </a:t>
            </a:r>
            <a:fld id="{4C298186-727A-4341-8796-7A07FC9CCA43}" type="slidenum"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‹#›</a:t>
            </a:fld>
            <a:endParaRPr lang="en-US" altLang="vi-VN" sz="1000" noProof="1">
              <a:solidFill>
                <a:srgbClr val="23387D"/>
              </a:solidFill>
              <a:latin typeface="Verdana" panose="020B0604030504040204" pitchFamily="34" charset="0"/>
            </a:endParaRPr>
          </a:p>
        </p:txBody>
      </p:sp>
      <p:sp>
        <p:nvSpPr>
          <p:cNvPr id="4" name="Line 17"/>
          <p:cNvSpPr>
            <a:spLocks noChangeShapeType="1"/>
          </p:cNvSpPr>
          <p:nvPr userDrawn="1"/>
        </p:nvSpPr>
        <p:spPr bwMode="gray">
          <a:xfrm>
            <a:off x="365125" y="6459538"/>
            <a:ext cx="85042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5125" y="2334638"/>
            <a:ext cx="8504238" cy="1381327"/>
          </a:xfrm>
        </p:spPr>
        <p:txBody>
          <a:bodyPr anchor="ctr"/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5"/>
          </p:nvPr>
        </p:nvSpPr>
        <p:spPr>
          <a:xfrm>
            <a:off x="393700" y="13758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7657E-BE2A-478C-AC9E-06D0E6C4BAE4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00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/>
          <p:cNvSpPr>
            <a:spLocks noChangeArrowheads="1"/>
          </p:cNvSpPr>
          <p:nvPr userDrawn="1"/>
        </p:nvSpPr>
        <p:spPr bwMode="invGray">
          <a:xfrm>
            <a:off x="0" y="0"/>
            <a:ext cx="9144000" cy="31115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11" name="Rectangle 16"/>
          <p:cNvSpPr>
            <a:spLocks noChangeArrowheads="1"/>
          </p:cNvSpPr>
          <p:nvPr userDrawn="1"/>
        </p:nvSpPr>
        <p:spPr bwMode="invGray">
          <a:xfrm>
            <a:off x="3175" y="6337300"/>
            <a:ext cx="9144000" cy="517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invGray">
          <a:xfrm>
            <a:off x="0" y="6419850"/>
            <a:ext cx="9144000" cy="442913"/>
          </a:xfrm>
          <a:prstGeom prst="rect">
            <a:avLst/>
          </a:prstGeom>
          <a:solidFill>
            <a:srgbClr val="984807">
              <a:alpha val="74902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3700" y="1346200"/>
            <a:ext cx="847566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noProof="1" smtClean="0"/>
              <a:t>Click to edit Master text styles</a:t>
            </a:r>
          </a:p>
          <a:p>
            <a:pPr lvl="1"/>
            <a:r>
              <a:rPr lang="en-US" altLang="vi-VN" noProof="1" smtClean="0"/>
              <a:t>Second level</a:t>
            </a:r>
          </a:p>
          <a:p>
            <a:pPr lvl="2"/>
            <a:r>
              <a:rPr lang="en-US" altLang="vi-VN" noProof="1" smtClean="0"/>
              <a:t>Third level</a:t>
            </a:r>
          </a:p>
          <a:p>
            <a:pPr lvl="3"/>
            <a:r>
              <a:rPr lang="en-US" altLang="vi-VN" noProof="1" smtClean="0"/>
              <a:t>Fourth level</a:t>
            </a:r>
          </a:p>
          <a:p>
            <a:pPr lvl="4"/>
            <a:r>
              <a:rPr lang="en-US" altLang="vi-VN" noProof="1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5" y="6523038"/>
            <a:ext cx="8320088" cy="233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563" y="6523038"/>
            <a:ext cx="1268412" cy="233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DAFA193-5BEE-4FC8-A10A-CBCA6638B38A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393700" y="363538"/>
            <a:ext cx="84756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noProof="1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3700" y="22225"/>
            <a:ext cx="7853363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85750" indent="-285750" algn="l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6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7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lOEB4I" TargetMode="Externa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docs/codeconv/html/CodeConventions.doc8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8/docs/api/java/util/Formatter.html%23syntax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 smtClean="0"/>
              <a:t>Ngôn ngữ Lập trình Java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vi-V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Đặc điểm của Java</a:t>
            </a:r>
            <a:endParaRPr lang="vi-V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60055"/>
            <a:ext cx="8475663" cy="4891088"/>
          </a:xfrm>
        </p:spPr>
        <p:txBody>
          <a:bodyPr/>
          <a:lstStyle/>
          <a:p>
            <a:r>
              <a:rPr lang="vi-VN" noProof="1" smtClean="0"/>
              <a:t>Java là một ngôn ngữ lập trình </a:t>
            </a:r>
            <a:r>
              <a:rPr lang="vi-VN" noProof="1" smtClean="0">
                <a:solidFill>
                  <a:srgbClr val="00B050"/>
                </a:solidFill>
              </a:rPr>
              <a:t>vừa thông dịch, vừa biên dịch</a:t>
            </a:r>
            <a:r>
              <a:rPr lang="vi-VN" noProof="1" smtClean="0"/>
              <a:t>.</a:t>
            </a:r>
          </a:p>
          <a:p>
            <a:pPr lvl="1"/>
            <a:r>
              <a:rPr lang="vi-VN" noProof="1" smtClean="0"/>
              <a:t>Chương trình Java, sau khi phát triển xong sẽ được </a:t>
            </a:r>
            <a:r>
              <a:rPr lang="vi-VN" noProof="1" smtClean="0">
                <a:solidFill>
                  <a:srgbClr val="00B050"/>
                </a:solidFill>
              </a:rPr>
              <a:t>biên dịch </a:t>
            </a:r>
            <a:r>
              <a:rPr lang="vi-VN" noProof="1" smtClean="0"/>
              <a:t>(compile) sang dạng bytecode bằng </a:t>
            </a:r>
            <a:r>
              <a:rPr lang="vi-VN" noProof="1" smtClean="0">
                <a:solidFill>
                  <a:srgbClr val="00B050"/>
                </a:solidFill>
              </a:rPr>
              <a:t>trình biên dịch Java</a:t>
            </a:r>
            <a:r>
              <a:rPr lang="vi-VN" noProof="1" smtClean="0"/>
              <a:t>.</a:t>
            </a:r>
          </a:p>
          <a:p>
            <a:pPr lvl="1"/>
            <a:r>
              <a:rPr lang="vi-VN" noProof="1" smtClean="0"/>
              <a:t>Khi cần thực thi một chương trình bytecode, </a:t>
            </a:r>
            <a:r>
              <a:rPr lang="vi-VN" noProof="1" smtClean="0">
                <a:solidFill>
                  <a:srgbClr val="00B050"/>
                </a:solidFill>
              </a:rPr>
              <a:t>máy ảo Java </a:t>
            </a:r>
            <a:r>
              <a:rPr lang="vi-VN" noProof="1" smtClean="0"/>
              <a:t>sẽ </a:t>
            </a:r>
            <a:r>
              <a:rPr lang="vi-VN" noProof="1" smtClean="0">
                <a:solidFill>
                  <a:srgbClr val="00B050"/>
                </a:solidFill>
              </a:rPr>
              <a:t>thông dịch </a:t>
            </a:r>
            <a:r>
              <a:rPr lang="vi-VN" noProof="1" smtClean="0"/>
              <a:t>từng lệnh bytecode sang mã máy.</a:t>
            </a:r>
          </a:p>
          <a:p>
            <a:pPr lvl="1"/>
            <a:endParaRPr lang="vi-VN" noProof="1" smtClean="0"/>
          </a:p>
          <a:p>
            <a:r>
              <a:rPr lang="vi-VN" noProof="1" smtClean="0"/>
              <a:t>Chương trình Java có tính </a:t>
            </a:r>
            <a:r>
              <a:rPr lang="vi-VN" noProof="1" smtClean="0">
                <a:solidFill>
                  <a:srgbClr val="00B050"/>
                </a:solidFill>
              </a:rPr>
              <a:t>đa nền </a:t>
            </a:r>
            <a:r>
              <a:rPr lang="vi-VN" noProof="1" smtClean="0"/>
              <a:t>(multi-platform): có thể thực thi trên nhiều kiến trúc máy tính và hệ điều hành khác nhau nhờ vào cơ chế </a:t>
            </a:r>
            <a:r>
              <a:rPr lang="vi-VN" noProof="1" smtClean="0">
                <a:solidFill>
                  <a:srgbClr val="00B050"/>
                </a:solidFill>
              </a:rPr>
              <a:t>thông dịch</a:t>
            </a:r>
            <a:r>
              <a:rPr lang="vi-VN" noProof="1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401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199888" y="1433501"/>
            <a:ext cx="2669475" cy="4562658"/>
          </a:xfrm>
          <a:prstGeom prst="rect">
            <a:avLst/>
          </a:prstGeom>
          <a:solidFill>
            <a:srgbClr val="FFC00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Rectangle 15"/>
          <p:cNvSpPr/>
          <p:nvPr/>
        </p:nvSpPr>
        <p:spPr>
          <a:xfrm>
            <a:off x="393700" y="1433502"/>
            <a:ext cx="8475663" cy="1126730"/>
          </a:xfrm>
          <a:prstGeom prst="rect">
            <a:avLst/>
          </a:prstGeom>
          <a:solidFill>
            <a:srgbClr val="00B0F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Quá trình phát triển 1 chương trình Java 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noProof="1"/>
          </a:p>
        </p:txBody>
      </p:sp>
      <p:sp>
        <p:nvSpPr>
          <p:cNvPr id="6" name="TextBox 5"/>
          <p:cNvSpPr txBox="1"/>
          <p:nvPr/>
        </p:nvSpPr>
        <p:spPr>
          <a:xfrm>
            <a:off x="464116" y="1673540"/>
            <a:ext cx="2172758" cy="677585"/>
          </a:xfrm>
          <a:prstGeom prst="snip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Chương trình nguồn</a:t>
            </a:r>
            <a:br>
              <a:rPr lang="en-US" noProof="1" smtClean="0"/>
            </a:br>
            <a:r>
              <a:rPr lang="en-US" i="1" noProof="1" smtClean="0"/>
              <a:t>(source code .java)</a:t>
            </a:r>
            <a:endParaRPr lang="en-US" i="1" noProof="1"/>
          </a:p>
        </p:txBody>
      </p:sp>
      <p:sp>
        <p:nvSpPr>
          <p:cNvPr id="7" name="TextBox 6"/>
          <p:cNvSpPr txBox="1"/>
          <p:nvPr/>
        </p:nvSpPr>
        <p:spPr>
          <a:xfrm>
            <a:off x="6430956" y="1659685"/>
            <a:ext cx="2161309" cy="702588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Mã bytecode </a:t>
            </a:r>
            <a:br>
              <a:rPr lang="en-US" noProof="1" smtClean="0"/>
            </a:br>
            <a:r>
              <a:rPr lang="en-US" i="1" noProof="1" smtClean="0"/>
              <a:t>(.class)</a:t>
            </a:r>
            <a:endParaRPr lang="en-US" i="1" noProof="1"/>
          </a:p>
        </p:txBody>
      </p:sp>
      <p:cxnSp>
        <p:nvCxnSpPr>
          <p:cNvPr id="9" name="Straight Arrow Connector 8"/>
          <p:cNvCxnSpPr>
            <a:stCxn id="6" idx="0"/>
            <a:endCxn id="38" idx="1"/>
          </p:cNvCxnSpPr>
          <p:nvPr/>
        </p:nvCxnSpPr>
        <p:spPr>
          <a:xfrm flipV="1">
            <a:off x="2636874" y="2010979"/>
            <a:ext cx="893871" cy="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0098" y="1091879"/>
            <a:ext cx="217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1" smtClean="0"/>
              <a:t>Biên dịch</a:t>
            </a:r>
            <a:endParaRPr lang="en-US" b="1" i="1" noProof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6280784" y="3627026"/>
            <a:ext cx="24616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Máy ảo Java</a:t>
            </a:r>
          </a:p>
          <a:p>
            <a:pPr algn="ctr"/>
            <a:r>
              <a:rPr lang="en-US" i="1" noProof="1" smtClean="0"/>
              <a:t>(Java Virtual Machine)</a:t>
            </a:r>
            <a:endParaRPr lang="en-US" i="1" noProof="1"/>
          </a:p>
        </p:txBody>
      </p:sp>
      <p:cxnSp>
        <p:nvCxnSpPr>
          <p:cNvPr id="14" name="Straight Arrow Connector 13"/>
          <p:cNvCxnSpPr>
            <a:stCxn id="7" idx="1"/>
            <a:endCxn id="12" idx="0"/>
          </p:cNvCxnSpPr>
          <p:nvPr/>
        </p:nvCxnSpPr>
        <p:spPr>
          <a:xfrm flipH="1">
            <a:off x="7511610" y="2362273"/>
            <a:ext cx="1" cy="126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0784" y="1677109"/>
            <a:ext cx="124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biên dịch</a:t>
            </a:r>
            <a:br>
              <a:rPr lang="en-US" noProof="1" smtClean="0"/>
            </a:br>
            <a:r>
              <a:rPr lang="en-US" noProof="1" smtClean="0"/>
              <a:t>(</a:t>
            </a:r>
            <a:r>
              <a:rPr lang="en-US" i="1" noProof="1" smtClean="0"/>
              <a:t>compile)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07023" y="2830766"/>
            <a:ext cx="136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nạp</a:t>
            </a:r>
            <a:br>
              <a:rPr lang="en-US" noProof="1" smtClean="0"/>
            </a:br>
            <a:r>
              <a:rPr lang="en-US" i="1" noProof="1" smtClean="0"/>
              <a:t>(loade)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4947261" y="3873673"/>
            <a:ext cx="217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1" smtClean="0"/>
              <a:t>Thực thi (execute)</a:t>
            </a:r>
            <a:endParaRPr lang="en-US" b="1" i="1" noProof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6280784" y="5246220"/>
            <a:ext cx="2461652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Phần cứng &amp;</a:t>
            </a:r>
          </a:p>
          <a:p>
            <a:pPr algn="ctr"/>
            <a:r>
              <a:rPr lang="en-US" noProof="1" smtClean="0"/>
              <a:t>Hệ điều hành</a:t>
            </a:r>
            <a:endParaRPr lang="en-US" noProof="1"/>
          </a:p>
        </p:txBody>
      </p:sp>
      <p:cxnSp>
        <p:nvCxnSpPr>
          <p:cNvPr id="28" name="Straight Arrow Connector 27"/>
          <p:cNvCxnSpPr>
            <a:stCxn id="12" idx="2"/>
            <a:endCxn id="26" idx="0"/>
          </p:cNvCxnSpPr>
          <p:nvPr/>
        </p:nvCxnSpPr>
        <p:spPr>
          <a:xfrm>
            <a:off x="7511610" y="4273357"/>
            <a:ext cx="0" cy="9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98922" y="4479960"/>
            <a:ext cx="137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noProof="1"/>
              <a:t>t</a:t>
            </a:r>
            <a:r>
              <a:rPr lang="en-US" noProof="1" smtClean="0"/>
              <a:t>hông dịch</a:t>
            </a:r>
          </a:p>
          <a:p>
            <a:pPr algn="just"/>
            <a:r>
              <a:rPr lang="en-US" i="1" noProof="1" smtClean="0"/>
              <a:t>(interprete)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0745" y="1687813"/>
            <a:ext cx="156130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 smtClean="0"/>
              <a:t>Trình biên dịch</a:t>
            </a:r>
          </a:p>
          <a:p>
            <a:pPr algn="ctr"/>
            <a:r>
              <a:rPr lang="en-US" i="1" noProof="1" smtClean="0"/>
              <a:t>(compiler)</a:t>
            </a:r>
            <a:endParaRPr lang="en-US" i="1" noProof="1"/>
          </a:p>
        </p:txBody>
      </p:sp>
      <p:cxnSp>
        <p:nvCxnSpPr>
          <p:cNvPr id="40" name="Straight Arrow Connector 39"/>
          <p:cNvCxnSpPr>
            <a:stCxn id="38" idx="3"/>
            <a:endCxn id="7" idx="2"/>
          </p:cNvCxnSpPr>
          <p:nvPr/>
        </p:nvCxnSpPr>
        <p:spPr>
          <a:xfrm>
            <a:off x="5092050" y="2010979"/>
            <a:ext cx="1338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64514" y="1673540"/>
            <a:ext cx="86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đ</a:t>
            </a:r>
            <a:r>
              <a:rPr lang="en-US" noProof="1" smtClean="0"/>
              <a:t>ọc</a:t>
            </a:r>
            <a:br>
              <a:rPr lang="en-US" noProof="1" smtClean="0"/>
            </a:br>
            <a:r>
              <a:rPr lang="en-US" noProof="1" smtClean="0"/>
              <a:t>(</a:t>
            </a:r>
            <a:r>
              <a:rPr lang="en-US" i="1" noProof="1" smtClean="0"/>
              <a:t>read)</a:t>
            </a:r>
          </a:p>
        </p:txBody>
      </p:sp>
    </p:spTree>
    <p:extLst>
      <p:ext uri="{BB962C8B-B14F-4D97-AF65-F5344CB8AC3E}">
        <p14:creationId xmlns:p14="http://schemas.microsoft.com/office/powerpoint/2010/main" val="8010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Quá trình phát triển 1 chương trình Java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Người lập trình </a:t>
            </a:r>
            <a:r>
              <a:rPr lang="vi-VN" b="1" dirty="0" smtClean="0">
                <a:solidFill>
                  <a:srgbClr val="C00000"/>
                </a:solidFill>
              </a:rPr>
              <a:t>viết chương trình</a:t>
            </a:r>
            <a:r>
              <a:rPr lang="vi-VN" dirty="0" smtClean="0">
                <a:solidFill>
                  <a:srgbClr val="C00000"/>
                </a:solidFill>
              </a:rPr>
              <a:t> </a:t>
            </a:r>
            <a:r>
              <a:rPr lang="vi-VN" dirty="0" smtClean="0"/>
              <a:t>Java:</a:t>
            </a:r>
          </a:p>
          <a:p>
            <a:pPr lvl="1"/>
            <a:r>
              <a:rPr lang="en-US" dirty="0" smtClean="0"/>
              <a:t>B</a:t>
            </a:r>
            <a:r>
              <a:rPr lang="vi-VN" dirty="0" smtClean="0"/>
              <a:t>ao gồm 1 tập các </a:t>
            </a:r>
            <a:r>
              <a:rPr lang="vi-VN" dirty="0" smtClean="0">
                <a:solidFill>
                  <a:srgbClr val="00B050"/>
                </a:solidFill>
              </a:rPr>
              <a:t>câu lệnh</a:t>
            </a:r>
            <a:r>
              <a:rPr lang="vi-VN" dirty="0" smtClean="0"/>
              <a:t> (statements)</a:t>
            </a:r>
          </a:p>
          <a:p>
            <a:pPr lvl="1"/>
            <a:r>
              <a:rPr lang="en-US" dirty="0" smtClean="0"/>
              <a:t>D</a:t>
            </a:r>
            <a:r>
              <a:rPr lang="vi-VN" dirty="0" smtClean="0"/>
              <a:t>ùng công cụ soạn thảo văn bản hay môi trường lập trình IDE</a:t>
            </a:r>
          </a:p>
          <a:p>
            <a:pPr lvl="1"/>
            <a:r>
              <a:rPr lang="vi-VN" dirty="0" smtClean="0"/>
              <a:t>Lưu trong các tập tin có phần mở rộng </a:t>
            </a:r>
            <a:r>
              <a:rPr lang="vi-VN" dirty="0" smtClean="0">
                <a:solidFill>
                  <a:srgbClr val="00B050"/>
                </a:solidFill>
              </a:rPr>
              <a:t>.java</a:t>
            </a:r>
          </a:p>
          <a:p>
            <a:pPr lvl="1"/>
            <a:r>
              <a:rPr lang="vi-VN" dirty="0" smtClean="0"/>
              <a:t>Được gọi là các </a:t>
            </a:r>
            <a:r>
              <a:rPr lang="vi-VN" dirty="0" smtClean="0">
                <a:solidFill>
                  <a:srgbClr val="00B050"/>
                </a:solidFill>
              </a:rPr>
              <a:t>chương trình nguồn</a:t>
            </a:r>
            <a:r>
              <a:rPr lang="vi-VN" dirty="0" smtClean="0"/>
              <a:t> (source code)</a:t>
            </a:r>
          </a:p>
          <a:p>
            <a:pPr lvl="2"/>
            <a:endParaRPr lang="vi-VN" dirty="0" smtClean="0"/>
          </a:p>
          <a:p>
            <a:r>
              <a:rPr lang="vi-VN" dirty="0" smtClean="0"/>
              <a:t>Trình biên dịch Java </a:t>
            </a:r>
            <a:r>
              <a:rPr lang="vi-VN" b="1" dirty="0" smtClean="0">
                <a:solidFill>
                  <a:srgbClr val="C00000"/>
                </a:solidFill>
              </a:rPr>
              <a:t>biên dịch</a:t>
            </a:r>
            <a:r>
              <a:rPr lang="vi-VN" dirty="0" smtClean="0">
                <a:solidFill>
                  <a:srgbClr val="C00000"/>
                </a:solidFill>
              </a:rPr>
              <a:t> </a:t>
            </a:r>
            <a:r>
              <a:rPr lang="vi-VN" dirty="0" smtClean="0"/>
              <a:t>các chương trình nguồn:</a:t>
            </a:r>
          </a:p>
          <a:p>
            <a:pPr lvl="1"/>
            <a:r>
              <a:rPr lang="vi-VN" dirty="0"/>
              <a:t>T</a:t>
            </a:r>
            <a:r>
              <a:rPr lang="vi-VN" dirty="0" smtClean="0"/>
              <a:t>hành các chương trình dạng </a:t>
            </a:r>
            <a:r>
              <a:rPr lang="vi-VN" dirty="0" smtClean="0">
                <a:solidFill>
                  <a:srgbClr val="00B050"/>
                </a:solidFill>
              </a:rPr>
              <a:t>bytecode</a:t>
            </a:r>
          </a:p>
          <a:p>
            <a:pPr lvl="1"/>
            <a:r>
              <a:rPr lang="vi-VN" dirty="0" smtClean="0"/>
              <a:t>Được lưu trong các tập tin với phần mở rộng </a:t>
            </a:r>
            <a:r>
              <a:rPr lang="vi-VN" dirty="0" smtClean="0">
                <a:solidFill>
                  <a:srgbClr val="00B050"/>
                </a:solidFill>
              </a:rPr>
              <a:t>.class</a:t>
            </a:r>
          </a:p>
          <a:p>
            <a:pPr lvl="1"/>
            <a:r>
              <a:rPr lang="vi-VN" dirty="0" smtClean="0"/>
              <a:t>Các </a:t>
            </a:r>
            <a:r>
              <a:rPr lang="vi-VN" dirty="0" smtClean="0">
                <a:solidFill>
                  <a:srgbClr val="00B050"/>
                </a:solidFill>
              </a:rPr>
              <a:t>lỗi cú pháp</a:t>
            </a:r>
            <a:r>
              <a:rPr lang="vi-VN" dirty="0" smtClean="0"/>
              <a:t> nếu có, sẽ được sinh ra</a:t>
            </a:r>
          </a:p>
          <a:p>
            <a:pPr lvl="1"/>
            <a:endParaRPr lang="vi-V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9968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Quá trình phát triển 1 chương trình Java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Máy ảo Java sẽ </a:t>
            </a:r>
            <a:r>
              <a:rPr lang="vi-VN" b="1" dirty="0">
                <a:solidFill>
                  <a:srgbClr val="C00000"/>
                </a:solidFill>
              </a:rPr>
              <a:t>thực thi </a:t>
            </a:r>
            <a:r>
              <a:rPr lang="vi-VN" dirty="0"/>
              <a:t>các chương trình bytecode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Bộ nạp (loader) sẽ </a:t>
            </a:r>
            <a:r>
              <a:rPr lang="vi-VN" dirty="0" smtClean="0">
                <a:solidFill>
                  <a:srgbClr val="00B050"/>
                </a:solidFill>
              </a:rPr>
              <a:t>nạp</a:t>
            </a:r>
            <a:r>
              <a:rPr lang="vi-VN" dirty="0" smtClean="0"/>
              <a:t> chương trình bytecode vào JVM</a:t>
            </a:r>
          </a:p>
          <a:p>
            <a:pPr lvl="1"/>
            <a:r>
              <a:rPr lang="vi-VN" dirty="0" smtClean="0"/>
              <a:t>JVM sẽ </a:t>
            </a:r>
            <a:r>
              <a:rPr lang="vi-VN" dirty="0" smtClean="0">
                <a:solidFill>
                  <a:srgbClr val="00B050"/>
                </a:solidFill>
              </a:rPr>
              <a:t>thông dịch</a:t>
            </a:r>
            <a:r>
              <a:rPr lang="vi-VN" dirty="0" smtClean="0"/>
              <a:t> các lệnh trong chương trình bytecode ra mã máy ở nền tảng tương ứng để thực thi</a:t>
            </a:r>
          </a:p>
          <a:p>
            <a:pPr lvl="2"/>
            <a:endParaRPr lang="vi-VN" dirty="0" smtClean="0"/>
          </a:p>
          <a:p>
            <a:r>
              <a:rPr lang="vi-VN" dirty="0" smtClean="0"/>
              <a:t>Máy ảo Java:</a:t>
            </a:r>
          </a:p>
          <a:p>
            <a:pPr lvl="1"/>
            <a:r>
              <a:rPr lang="vi-VN" dirty="0" smtClean="0"/>
              <a:t>Hoạt động như là 1 </a:t>
            </a:r>
            <a:r>
              <a:rPr lang="vi-VN" dirty="0" smtClean="0">
                <a:solidFill>
                  <a:srgbClr val="00B050"/>
                </a:solidFill>
              </a:rPr>
              <a:t>máy tính ảo</a:t>
            </a:r>
            <a:r>
              <a:rPr lang="vi-VN" dirty="0" smtClean="0"/>
              <a:t>: thực thi các mã bytecode (vs. CPU là máy tính “thật”, thực thi các mã máy do JVM thông dịch ra)</a:t>
            </a:r>
          </a:p>
          <a:p>
            <a:pPr lvl="1"/>
            <a:r>
              <a:rPr lang="vi-VN" dirty="0" smtClean="0"/>
              <a:t>Mã bytecode là </a:t>
            </a:r>
            <a:r>
              <a:rPr lang="vi-VN" dirty="0" smtClean="0">
                <a:solidFill>
                  <a:srgbClr val="00B050"/>
                </a:solidFill>
              </a:rPr>
              <a:t>giống nhau</a:t>
            </a:r>
            <a:r>
              <a:rPr lang="vi-VN" dirty="0" smtClean="0"/>
              <a:t> đối với JVM trên tất cả các nền tảng (hệ điều hành) </a:t>
            </a:r>
            <a:r>
              <a:rPr lang="en-US" noProof="1" smtClean="0">
                <a:sym typeface="Symbol" panose="05050102010706020507" pitchFamily="18" charset="2"/>
              </a:rPr>
              <a:t> Các JVM trên từng nền tảng sẽ dịch mã bytecode sang mã máy ở nền tảng tương ứng</a:t>
            </a:r>
            <a:endParaRPr lang="vi-V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25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Quá trình phát triển 1 chương trình Java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</a:t>
            </a:r>
            <a:r>
              <a:rPr lang="en-US" dirty="0" err="1" smtClean="0"/>
              <a:t>á</a:t>
            </a:r>
            <a:r>
              <a:rPr lang="vi-VN" dirty="0" smtClean="0"/>
              <a:t>y ảo Java – tính khả chuyển: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85800" y="3132094"/>
            <a:ext cx="2438400" cy="77618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latin typeface="+mn-lt"/>
              </a:rPr>
              <a:t>JVM</a:t>
            </a:r>
            <a:br>
              <a:rPr lang="en-US" altLang="en-US" sz="2000" dirty="0" smtClean="0">
                <a:latin typeface="+mn-lt"/>
              </a:rPr>
            </a:br>
            <a:r>
              <a:rPr lang="en-US" altLang="en-US" sz="2000" dirty="0" smtClean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for Windows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733800" y="1913857"/>
            <a:ext cx="1676400" cy="825446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+mn-lt"/>
              </a:rPr>
              <a:t>Bytecode</a:t>
            </a:r>
            <a:br>
              <a:rPr lang="en-US" altLang="en-US" sz="2000" noProof="1" smtClean="0">
                <a:latin typeface="+mn-lt"/>
              </a:rPr>
            </a:br>
            <a:r>
              <a:rPr lang="en-US" altLang="en-US" sz="2000" noProof="1" smtClean="0">
                <a:latin typeface="+mn-lt"/>
              </a:rPr>
              <a:t>(.class)</a:t>
            </a:r>
            <a:endParaRPr lang="en-US" altLang="en-US" sz="2000" noProof="1">
              <a:latin typeface="+mn-lt"/>
            </a:endParaRPr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2133600" y="4316808"/>
            <a:ext cx="2438400" cy="77618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latin typeface="+mn-lt"/>
              </a:rPr>
              <a:t>JVM </a:t>
            </a:r>
            <a:br>
              <a:rPr lang="en-US" altLang="en-US" sz="2000" dirty="0" smtClean="0">
                <a:latin typeface="+mn-lt"/>
              </a:rPr>
            </a:br>
            <a:r>
              <a:rPr lang="en-US" altLang="en-US" sz="2000" dirty="0" smtClean="0">
                <a:latin typeface="+mn-lt"/>
              </a:rPr>
              <a:t>for </a:t>
            </a:r>
            <a:r>
              <a:rPr lang="en-US" altLang="en-US" sz="2000" dirty="0">
                <a:latin typeface="+mn-lt"/>
              </a:rPr>
              <a:t>Linux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4953000" y="4316808"/>
            <a:ext cx="2438400" cy="77618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latin typeface="+mn-lt"/>
              </a:rPr>
              <a:t>JVM </a:t>
            </a:r>
            <a:br>
              <a:rPr lang="en-US" altLang="en-US" sz="2000" dirty="0" smtClean="0">
                <a:latin typeface="+mn-lt"/>
              </a:rPr>
            </a:br>
            <a:r>
              <a:rPr lang="en-US" altLang="en-US" sz="2000" dirty="0" smtClean="0">
                <a:latin typeface="+mn-lt"/>
              </a:rPr>
              <a:t>for </a:t>
            </a:r>
            <a:r>
              <a:rPr lang="en-US" altLang="en-US" sz="2000" dirty="0">
                <a:latin typeface="+mn-lt"/>
              </a:rPr>
              <a:t>Mac</a:t>
            </a: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6096000" y="3132094"/>
            <a:ext cx="2438400" cy="77618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latin typeface="+mn-lt"/>
              </a:rPr>
              <a:t>JVM </a:t>
            </a:r>
            <a:br>
              <a:rPr lang="en-US" altLang="en-US" sz="2000" dirty="0" smtClean="0">
                <a:latin typeface="+mn-lt"/>
              </a:rPr>
            </a:br>
            <a:r>
              <a:rPr lang="en-US" altLang="en-US" sz="2000" dirty="0" smtClean="0">
                <a:latin typeface="+mn-lt"/>
              </a:rPr>
              <a:t>for </a:t>
            </a:r>
            <a:r>
              <a:rPr lang="en-US" altLang="en-US" sz="2000" dirty="0">
                <a:latin typeface="+mn-lt"/>
              </a:rPr>
              <a:t>Unix</a:t>
            </a:r>
          </a:p>
        </p:txBody>
      </p:sp>
      <p:cxnSp>
        <p:nvCxnSpPr>
          <p:cNvPr id="11" name="Straight Arrow Connector 10"/>
          <p:cNvCxnSpPr>
            <a:stCxn id="6" idx="2"/>
            <a:endCxn id="5" idx="7"/>
          </p:cNvCxnSpPr>
          <p:nvPr/>
        </p:nvCxnSpPr>
        <p:spPr>
          <a:xfrm flipH="1">
            <a:off x="2767105" y="2739303"/>
            <a:ext cx="1804895" cy="50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1"/>
          </p:cNvCxnSpPr>
          <p:nvPr/>
        </p:nvCxnSpPr>
        <p:spPr>
          <a:xfrm>
            <a:off x="4572000" y="2739303"/>
            <a:ext cx="1881095" cy="50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3352800" y="2739303"/>
            <a:ext cx="1219200" cy="15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4572000" y="2739303"/>
            <a:ext cx="1600200" cy="15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4855" y="5640813"/>
            <a:ext cx="427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Why Java bytecode?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49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  <p:bldP spid="8" grpId="0" animBg="1" autoUpdateAnimBg="0"/>
      <p:bldP spid="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626"/>
          <a:stretch/>
        </p:blipFill>
        <p:spPr>
          <a:xfrm>
            <a:off x="112368" y="1638300"/>
            <a:ext cx="8276326" cy="430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Dịch và thực thi 1 chương trình  Java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r>
              <a:rPr lang="vi-VN" dirty="0" smtClean="0"/>
              <a:t>Trình biên dịch: </a:t>
            </a:r>
            <a:r>
              <a:rPr lang="vi-V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</a:p>
          <a:p>
            <a:r>
              <a:rPr lang="vi-VN" dirty="0"/>
              <a:t>Máy </a:t>
            </a:r>
            <a:r>
              <a:rPr lang="vi-VN" dirty="0" smtClean="0"/>
              <a:t>ảo Java: </a:t>
            </a:r>
            <a:r>
              <a:rPr lang="vi-V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endParaRPr lang="vi-V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002941"/>
            <a:ext cx="288289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2000" noProof="1" smtClean="0"/>
              <a:t> </a:t>
            </a:r>
            <a:r>
              <a:rPr lang="vi-VN" sz="2000" b="1" noProof="1" smtClean="0">
                <a:solidFill>
                  <a:srgbClr val="0000FF"/>
                </a:solidFill>
                <a:latin typeface="Consolas" charset="0"/>
              </a:rPr>
              <a:t>MyGUIApp.java</a:t>
            </a:r>
            <a:endParaRPr lang="en-US" sz="2000" noProof="1" smtClean="0"/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 flipH="1">
            <a:off x="3422650" y="2895600"/>
            <a:ext cx="514350" cy="110734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57325" y="1344612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noProof="1" smtClean="0">
                <a:solidFill>
                  <a:srgbClr val="0000FF"/>
                </a:solidFill>
                <a:latin typeface="Consolas" charset="0"/>
              </a:rPr>
              <a:t>MyGUIApp.java</a:t>
            </a:r>
            <a:endParaRPr lang="en-US" noProof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05325" y="1242774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noProof="1" smtClean="0">
                <a:solidFill>
                  <a:srgbClr val="0000FF"/>
                </a:solidFill>
                <a:latin typeface="Consolas" charset="0"/>
              </a:rPr>
              <a:t>MyGUIApp.class</a:t>
            </a:r>
            <a:endParaRPr lang="en-US" noProof="1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67500" y="1675606"/>
            <a:ext cx="211392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sz="2000" noProof="1" smtClean="0"/>
              <a:t> </a:t>
            </a:r>
            <a:r>
              <a:rPr lang="vi-VN" sz="2000" b="1" noProof="1" smtClean="0">
                <a:solidFill>
                  <a:srgbClr val="0000FF"/>
                </a:solidFill>
                <a:latin typeface="Consolas" charset="0"/>
              </a:rPr>
              <a:t>MyGUIApp</a:t>
            </a:r>
            <a:endParaRPr lang="en-US" sz="2000" noProof="1" smtClean="0"/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 flipV="1">
            <a:off x="6896100" y="2075716"/>
            <a:ext cx="828364" cy="57858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8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Môi trường dịch và thực thi chương trình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Giao diện dòng lệnh:</a:t>
            </a:r>
          </a:p>
          <a:p>
            <a:pPr lvl="1"/>
            <a:r>
              <a:rPr lang="en-US" noProof="1" smtClean="0"/>
              <a:t>Unix + Mac OS: Terminal</a:t>
            </a:r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lvl="1"/>
            <a:r>
              <a:rPr lang="en-US" noProof="1" smtClean="0"/>
              <a:t>Windows: Command Prompt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29" y="1475817"/>
            <a:ext cx="4019634" cy="172211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3312228"/>
            <a:ext cx="7270400" cy="27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vi-VN" dirty="0"/>
              <a:t>dịch và thực thi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Môi trường phát triển tích hợp</a:t>
            </a:r>
            <a:r>
              <a:rPr lang="vi-VN" dirty="0" smtClean="0"/>
              <a:t>: </a:t>
            </a:r>
            <a:r>
              <a:rPr lang="vi-VN" dirty="0" smtClean="0">
                <a:solidFill>
                  <a:srgbClr val="00B050"/>
                </a:solidFill>
              </a:rPr>
              <a:t>Netbean</a:t>
            </a:r>
            <a:r>
              <a:rPr lang="vi-VN" dirty="0"/>
              <a:t>, </a:t>
            </a:r>
            <a:r>
              <a:rPr lang="vi-VN" dirty="0" smtClean="0"/>
              <a:t>Eclipse,...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76" y="1897814"/>
            <a:ext cx="5971309" cy="43810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297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Môi trường dịch và thực thi chương trình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Môi trường phát triển tích hợp</a:t>
            </a:r>
            <a:r>
              <a:rPr lang="vi-VN" dirty="0" smtClean="0"/>
              <a:t>: Netbean</a:t>
            </a:r>
            <a:r>
              <a:rPr lang="vi-VN" dirty="0"/>
              <a:t>, </a:t>
            </a:r>
            <a:r>
              <a:rPr lang="vi-VN" dirty="0" smtClean="0">
                <a:solidFill>
                  <a:srgbClr val="00B050"/>
                </a:solidFill>
              </a:rPr>
              <a:t>Eclipse</a:t>
            </a:r>
            <a:r>
              <a:rPr lang="vi-VN" dirty="0" smtClean="0"/>
              <a:t>,...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2" y="1839721"/>
            <a:ext cx="7512928" cy="43920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027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Đối số dòng lệnh </a:t>
            </a:r>
            <a:r>
              <a:rPr lang="en-US" sz="3200" noProof="1" smtClean="0"/>
              <a:t>(command line argument)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Khi gọi thực thi một chương trình Java, ta có thể truyền vào các </a:t>
            </a:r>
            <a:r>
              <a:rPr lang="en-US" noProof="1" smtClean="0">
                <a:solidFill>
                  <a:srgbClr val="00B050"/>
                </a:solidFill>
              </a:rPr>
              <a:t>đối số</a:t>
            </a:r>
            <a:r>
              <a:rPr lang="en-US" noProof="1" smtClean="0"/>
              <a:t> (dữ liệu) </a:t>
            </a:r>
            <a:r>
              <a:rPr lang="en-US" noProof="1" smtClean="0">
                <a:solidFill>
                  <a:srgbClr val="00B050"/>
                </a:solidFill>
              </a:rPr>
              <a:t>từ dòng lệnh</a:t>
            </a:r>
            <a:r>
              <a:rPr lang="en-US" noProof="1" smtClean="0"/>
              <a:t> cho chương trình</a:t>
            </a:r>
          </a:p>
          <a:p>
            <a:pPr lvl="1"/>
            <a:r>
              <a:rPr lang="en-US" noProof="1" smtClean="0"/>
              <a:t>Cú pháp: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java &lt;tên chương trình&gt; [danh sách đối số]</a:t>
            </a:r>
            <a:endParaRPr lang="en-US" sz="18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 smtClean="0"/>
              <a:t>Các đối số cách nhau bằng khoảng trắng</a:t>
            </a:r>
          </a:p>
          <a:p>
            <a:pPr lvl="1"/>
            <a:r>
              <a:rPr lang="en-US" noProof="1" smtClean="0"/>
              <a:t>Nếu giá trị của đối số có khoảng trắng thì bao giá trị của đối số bằng cặp dấu nháy </a:t>
            </a:r>
            <a:r>
              <a:rPr lang="en-US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noProof="1" smtClean="0"/>
              <a:t>Giá trị của các đối số dòng lệnh sẽ được truyền vào cho đối số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noProof="1" smtClean="0"/>
              <a:t> của hàm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main(String args[])</a:t>
            </a:r>
          </a:p>
          <a:p>
            <a:r>
              <a:rPr lang="en-US" noProof="1" smtClean="0"/>
              <a:t>Chỉ số của các đối số bắt đầu từ 0: </a:t>
            </a: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args[0]</a:t>
            </a:r>
            <a:r>
              <a:rPr lang="en-US" noProof="1" smtClean="0"/>
              <a:t>, </a:t>
            </a:r>
            <a:r>
              <a:rPr lang="en-US" sz="24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args[1]</a:t>
            </a:r>
            <a:r>
              <a:rPr lang="en-US" noProof="1" smtClean="0"/>
              <a:t>,…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2803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Mục tiêu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vi-VN" noProof="1" smtClean="0"/>
              <a:t>Chương này nhằm giới thiệu </a:t>
            </a:r>
            <a:br>
              <a:rPr lang="vi-VN" noProof="1" smtClean="0"/>
            </a:br>
            <a:r>
              <a:rPr lang="vi-VN" noProof="1" smtClean="0"/>
              <a:t>các </a:t>
            </a:r>
            <a:r>
              <a:rPr lang="vi-VN" noProof="1" smtClean="0">
                <a:solidFill>
                  <a:srgbClr val="00B050"/>
                </a:solidFill>
              </a:rPr>
              <a:t>thành phần cơ bản </a:t>
            </a:r>
            <a:r>
              <a:rPr lang="vi-VN" noProof="1" smtClean="0"/>
              <a:t>của ngôn ngữ lập trình Java, </a:t>
            </a:r>
            <a:br>
              <a:rPr lang="vi-VN" noProof="1" smtClean="0"/>
            </a:br>
            <a:r>
              <a:rPr lang="vi-VN" noProof="1" smtClean="0"/>
              <a:t>cách </a:t>
            </a:r>
            <a:r>
              <a:rPr lang="vi-VN" noProof="1" smtClean="0">
                <a:solidFill>
                  <a:srgbClr val="00B050"/>
                </a:solidFill>
              </a:rPr>
              <a:t>biên dịch </a:t>
            </a:r>
            <a:r>
              <a:rPr lang="vi-VN" noProof="1" smtClean="0"/>
              <a:t>và </a:t>
            </a:r>
            <a:r>
              <a:rPr lang="vi-VN" noProof="1" smtClean="0">
                <a:solidFill>
                  <a:srgbClr val="00B050"/>
                </a:solidFill>
              </a:rPr>
              <a:t>thực thi</a:t>
            </a:r>
            <a:r>
              <a:rPr lang="vi-VN" noProof="1" smtClean="0"/>
              <a:t> chương trình</a:t>
            </a:r>
            <a:r>
              <a:rPr lang="vi-VN" noProof="1"/>
              <a:t> </a:t>
            </a:r>
            <a:r>
              <a:rPr lang="vi-VN" noProof="1" smtClean="0"/>
              <a:t>và</a:t>
            </a:r>
            <a:br>
              <a:rPr lang="vi-VN" noProof="1" smtClean="0"/>
            </a:br>
            <a:r>
              <a:rPr lang="vi-VN" noProof="1" smtClean="0"/>
              <a:t>cơ bản về cách xử lý </a:t>
            </a:r>
            <a:r>
              <a:rPr lang="vi-VN" noProof="1" smtClean="0">
                <a:solidFill>
                  <a:srgbClr val="00B050"/>
                </a:solidFill>
              </a:rPr>
              <a:t>ngoại lệ </a:t>
            </a:r>
            <a:r>
              <a:rPr lang="vi-VN" noProof="1" smtClean="0"/>
              <a:t>trong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161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prstClr val="black"/>
                </a:solidFill>
              </a:rPr>
              <a:t>Đối số dòng lệnh </a:t>
            </a:r>
            <a:r>
              <a:rPr lang="en-US" sz="3200" noProof="1">
                <a:solidFill>
                  <a:prstClr val="black"/>
                </a:solidFill>
              </a:rPr>
              <a:t>(command line argument)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056481" y="1275527"/>
            <a:ext cx="7150100" cy="2200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i="1" noProof="1">
                <a:solidFill>
                  <a:srgbClr val="408080"/>
                </a:solidFill>
                <a:latin typeface="Consolas" panose="020B0609020204030204" pitchFamily="49" charset="0"/>
              </a:rPr>
              <a:t>/* HelloWorld.java */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HelloWorldArg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String args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[])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	System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Hello </a:t>
            </a:r>
            <a:r>
              <a:rPr lang="en-US" noProof="1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 + 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[0]);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	System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BA2121"/>
                </a:solidFill>
                <a:latin typeface="Consolas" panose="020B0609020204030204" pitchFamily="49" charset="0"/>
              </a:rPr>
              <a:t>"How are you?"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41"/>
          <a:stretch/>
        </p:blipFill>
        <p:spPr>
          <a:xfrm>
            <a:off x="3426664" y="3287335"/>
            <a:ext cx="5066407" cy="12536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0951"/>
          <a:stretch/>
        </p:blipFill>
        <p:spPr>
          <a:xfrm>
            <a:off x="824006" y="4809113"/>
            <a:ext cx="6310094" cy="1357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Connector 7"/>
          <p:cNvCxnSpPr/>
          <p:nvPr/>
        </p:nvCxnSpPr>
        <p:spPr>
          <a:xfrm>
            <a:off x="7640665" y="3952068"/>
            <a:ext cx="5599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08908" y="5532895"/>
            <a:ext cx="1296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1590" y="5548393"/>
            <a:ext cx="98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1" smtClean="0"/>
              <a:t>tham số</a:t>
            </a:r>
            <a:endParaRPr lang="en-US" b="1" noProof="1"/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7706080" y="3952068"/>
            <a:ext cx="322042" cy="159632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1"/>
          </p:cNvCxnSpPr>
          <p:nvPr/>
        </p:nvCxnSpPr>
        <p:spPr>
          <a:xfrm flipH="1" flipV="1">
            <a:off x="6261316" y="5548394"/>
            <a:ext cx="950274" cy="18466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9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Thiết lập môi trường phát triển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Cài đặt JDK (Java Development Kit):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/>
              <a:t>JDK download link </a:t>
            </a:r>
            <a:r>
              <a:rPr lang="en-US" noProof="1" smtClean="0"/>
              <a:t>: </a:t>
            </a:r>
            <a:r>
              <a:rPr lang="en-US" noProof="1" smtClean="0">
                <a:hlinkClick r:id="rId2"/>
              </a:rPr>
              <a:t>http://goo.gl/lOEB4I</a:t>
            </a:r>
            <a:endParaRPr lang="en-US" noProof="1" smtClean="0"/>
          </a:p>
          <a:p>
            <a:pPr marL="914400" lvl="1" indent="-457200">
              <a:buFont typeface="+mj-lt"/>
              <a:buAutoNum type="arabicPeriod"/>
            </a:pPr>
            <a:r>
              <a:rPr lang="en-US" noProof="1" smtClean="0"/>
              <a:t>Chọn bộ cài đặt thích hợp (Windows, Linux, Mac OS,…)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 smtClean="0"/>
              <a:t>Chạy bộ cài đặt theo hướng dẫn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 smtClean="0"/>
              <a:t>Kiểm tra việc cài đặt: Thực thi các lệnh sau từ dòng lệnh</a:t>
            </a:r>
          </a:p>
          <a:p>
            <a:pPr lvl="2"/>
            <a:r>
              <a:rPr lang="en-US" noProof="1" smtClean="0"/>
              <a:t>Trình biên dịch Java: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 –version</a:t>
            </a:r>
          </a:p>
          <a:p>
            <a:pPr lvl="2"/>
            <a:r>
              <a:rPr lang="en-US" noProof="1" smtClean="0"/>
              <a:t>Máy ảo Java: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 –version</a:t>
            </a:r>
          </a:p>
          <a:p>
            <a:pPr lvl="1"/>
            <a:endParaRPr lang="en-US" noProof="1" smtClean="0"/>
          </a:p>
          <a:p>
            <a:pPr lvl="1"/>
            <a:endParaRPr lang="en-US" noProof="1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r>
              <a:rPr lang="en-US" noProof="1" smtClean="0"/>
              <a:t>Bộ cài đặt JDK </a:t>
            </a:r>
            <a:r>
              <a:rPr lang="en-US" noProof="1" smtClean="0">
                <a:solidFill>
                  <a:srgbClr val="00B050"/>
                </a:solidFill>
              </a:rPr>
              <a:t>bao gồm cả JVM</a:t>
            </a:r>
          </a:p>
          <a:p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73" t="20385" r="6918" b="14457"/>
          <a:stretch/>
        </p:blipFill>
        <p:spPr>
          <a:xfrm>
            <a:off x="1663728" y="4088753"/>
            <a:ext cx="6650933" cy="14999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590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Thiết lập môi trường phát triển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Thiết lập môi trường  phát triển bằng tay (manually):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 smtClean="0"/>
              <a:t>Copy thư mục chứa JDK vào máy tính (từ máy đã cài đặt)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 smtClean="0"/>
              <a:t>Chọn Computer / Properties/ Advanced System Settings / Advanced / Environment Variables…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 smtClean="0"/>
              <a:t>Click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noProof="1" smtClean="0"/>
              <a:t>:</a:t>
            </a:r>
          </a:p>
          <a:p>
            <a:pPr lvl="2"/>
            <a:r>
              <a:rPr lang="en-US" noProof="1" smtClean="0"/>
              <a:t>Variable name: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</a:p>
          <a:p>
            <a:pPr lvl="2"/>
            <a:r>
              <a:rPr lang="en-US" noProof="1" smtClean="0"/>
              <a:t>Variable value: nhập vào đường dẫn chứa JDK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 smtClean="0"/>
              <a:t>Chọn biến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noProof="1" smtClean="0"/>
              <a:t> trong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 variable for USER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 smtClean="0"/>
              <a:t>Click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en-US" noProof="1" smtClean="0"/>
              <a:t> và thêm vào ô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Values</a:t>
            </a:r>
            <a:r>
              <a:rPr lang="en-US" noProof="1" smtClean="0"/>
              <a:t>:</a:t>
            </a:r>
            <a:br>
              <a:rPr lang="en-US" noProof="1" smtClean="0"/>
            </a:b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;%JAVA_HOME%/BIN;.;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 smtClean="0"/>
              <a:t>Nhấn OK để đóng tất cả các hộp thoại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1" smtClean="0"/>
              <a:t>Kiểm thử việc cài đặt (tương tự slide trước)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Dịch và thực thi một chương trình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5316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Các thành phần cơ bản của Java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Các thành phần cơ bản của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474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Câu lệnh &amp; Chú thích </a:t>
            </a:r>
            <a:r>
              <a:rPr lang="en-US" sz="3200" noProof="1" smtClean="0"/>
              <a:t>(Statement &amp; Comment)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Một </a:t>
            </a:r>
            <a:r>
              <a:rPr lang="en-US" noProof="1" smtClean="0">
                <a:solidFill>
                  <a:srgbClr val="00B050"/>
                </a:solidFill>
              </a:rPr>
              <a:t>câu lệnh </a:t>
            </a:r>
            <a:r>
              <a:rPr lang="en-US" noProof="1" smtClean="0"/>
              <a:t>(statement) Java kết thúc bằng dấu </a:t>
            </a:r>
            <a:r>
              <a:rPr lang="en-US" noProof="1" smtClean="0">
                <a:solidFill>
                  <a:srgbClr val="00B050"/>
                </a:solidFill>
              </a:rPr>
              <a:t>;</a:t>
            </a:r>
          </a:p>
          <a:p>
            <a:r>
              <a:rPr lang="en-US" noProof="1" smtClean="0"/>
              <a:t>Các lệnh và các định danh (identifier) phân biệt chữ hoa, chữ thường </a:t>
            </a:r>
            <a:r>
              <a:rPr lang="en-US" sz="2400" noProof="1" smtClean="0"/>
              <a:t>(case sensitive)</a:t>
            </a:r>
            <a:endParaRPr lang="en-US" noProof="1" smtClean="0"/>
          </a:p>
          <a:p>
            <a:r>
              <a:rPr lang="en-US" noProof="1" smtClean="0"/>
              <a:t>Ví dụ: </a:t>
            </a:r>
            <a:br>
              <a:rPr lang="en-US" noProof="1" smtClean="0"/>
            </a:br>
            <a:r>
              <a:rPr lang="en-US" noProof="1" smtClean="0"/>
              <a:t>	</a:t>
            </a:r>
            <a:r>
              <a:rPr lang="en-US" sz="2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4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24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2400" noProof="1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2400" noProof="1">
                <a:solidFill>
                  <a:srgbClr val="BA2121"/>
                </a:solidFill>
                <a:latin typeface="Consolas" panose="020B0609020204030204" pitchFamily="49" charset="0"/>
              </a:rPr>
              <a:t>"Hello!"</a:t>
            </a:r>
            <a:r>
              <a:rPr lang="en-US" sz="2400" noProof="1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2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4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24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rgbClr val="7D9029"/>
                </a:solidFill>
                <a:latin typeface="Consolas" panose="020B0609020204030204" pitchFamily="49" charset="0"/>
              </a:rPr>
              <a:t>p</a:t>
            </a:r>
            <a:r>
              <a:rPr lang="en-US" sz="24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rintln</a:t>
            </a:r>
            <a:r>
              <a:rPr lang="en-US" sz="2400" noProof="1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2400" noProof="1">
                <a:solidFill>
                  <a:srgbClr val="BA2121"/>
                </a:solidFill>
                <a:latin typeface="Consolas" panose="020B0609020204030204" pitchFamily="49" charset="0"/>
              </a:rPr>
              <a:t>"How are you?"</a:t>
            </a:r>
            <a:r>
              <a:rPr lang="en-US" sz="2400" noProof="1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2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/>
              <a:t>Có hai loại </a:t>
            </a:r>
            <a:r>
              <a:rPr lang="en-US" noProof="1" smtClean="0">
                <a:solidFill>
                  <a:srgbClr val="00B050"/>
                </a:solidFill>
              </a:rPr>
              <a:t>chú thích </a:t>
            </a:r>
            <a:r>
              <a:rPr lang="en-US" noProof="1" smtClean="0"/>
              <a:t>trong Java (giống ngôn ngữ C):</a:t>
            </a:r>
          </a:p>
          <a:p>
            <a:pPr lvl="1"/>
            <a:r>
              <a:rPr lang="en-US" noProof="1" smtClean="0"/>
              <a:t>Trên một dòng: 	</a:t>
            </a:r>
            <a:r>
              <a:rPr lang="en-US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//chú thích</a:t>
            </a:r>
          </a:p>
          <a:p>
            <a:pPr lvl="1"/>
            <a:r>
              <a:rPr lang="en-US" noProof="1" smtClean="0"/>
              <a:t>Nhiều dòng: 	</a:t>
            </a:r>
            <a:r>
              <a:rPr lang="en-US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chú thích */</a:t>
            </a:r>
          </a:p>
          <a:p>
            <a:r>
              <a:rPr lang="en-US" noProof="1" smtClean="0"/>
              <a:t>Một </a:t>
            </a:r>
            <a:r>
              <a:rPr lang="en-US" noProof="1" smtClean="0">
                <a:solidFill>
                  <a:srgbClr val="00B050"/>
                </a:solidFill>
              </a:rPr>
              <a:t>khối lệnh</a:t>
            </a:r>
            <a:r>
              <a:rPr lang="en-US" noProof="1" smtClean="0"/>
              <a:t> (block) được bao bởi cặp ngoặc nhọn </a:t>
            </a:r>
            <a:r>
              <a:rPr lang="en-US" noProof="1" smtClean="0">
                <a:solidFill>
                  <a:srgbClr val="00B050"/>
                </a:solidFill>
              </a:rPr>
              <a:t>{ }</a:t>
            </a:r>
          </a:p>
          <a:p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3759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vi-VN" dirty="0" smtClean="0"/>
              <a:t>iến và Định danh </a:t>
            </a:r>
            <a:r>
              <a:rPr lang="vi-VN" sz="3200" dirty="0" smtClean="0"/>
              <a:t>(Variable &amp; Identifier)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rgbClr val="00B050"/>
                </a:solidFill>
              </a:rPr>
              <a:t>B</a:t>
            </a:r>
            <a:r>
              <a:rPr lang="vi-VN" noProof="1" smtClean="0">
                <a:solidFill>
                  <a:srgbClr val="00B050"/>
                </a:solidFill>
              </a:rPr>
              <a:t>iến</a:t>
            </a:r>
            <a:r>
              <a:rPr lang="vi-VN" noProof="1" smtClean="0"/>
              <a:t> là một vùng nhớ được đặt tên, dùng để trữ dữ liệu xử lý trong chương trình</a:t>
            </a:r>
          </a:p>
          <a:p>
            <a:pPr lvl="1"/>
            <a:r>
              <a:rPr lang="vi-VN" noProof="1" smtClean="0"/>
              <a:t>Khai báo biến: 	</a:t>
            </a:r>
          </a:p>
          <a:p>
            <a:pPr marL="457200" lvl="1" indent="0">
              <a:buNone/>
            </a:pPr>
            <a:r>
              <a:rPr lang="vi-VN" sz="2000" b="1" noProof="1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vi-VN" sz="2000" b="1" noProof="1" smtClean="0">
                <a:latin typeface="Courier New" charset="0"/>
                <a:ea typeface="Courier New" charset="0"/>
                <a:cs typeface="Courier New" charset="0"/>
              </a:rPr>
              <a:t>&lt;kiểu dữ liệu&gt; &lt;tên biến&gt;;</a:t>
            </a:r>
          </a:p>
          <a:p>
            <a:pPr marL="457200" lvl="1" indent="0">
              <a:buNone/>
            </a:pPr>
            <a:r>
              <a:rPr lang="vi-VN" sz="20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vi-VN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kiểu dữ liệu&gt; &lt;tên </a:t>
            </a:r>
            <a:r>
              <a:rPr lang="vi-VN" sz="20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biến 1&gt; [&lt;, tên biến 2&gt;...];</a:t>
            </a:r>
          </a:p>
          <a:p>
            <a:pPr marL="457200" lvl="1" indent="0">
              <a:buNone/>
            </a:pPr>
            <a:endParaRPr lang="vi-VN" sz="18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vi-VN" noProof="1" smtClean="0">
                <a:solidFill>
                  <a:srgbClr val="00B050"/>
                </a:solidFill>
              </a:rPr>
              <a:t>Tên biến </a:t>
            </a:r>
            <a:r>
              <a:rPr lang="vi-VN" noProof="1" smtClean="0"/>
              <a:t>được đặt theo qui tắc đặt tên định danh:</a:t>
            </a:r>
          </a:p>
          <a:p>
            <a:pPr lvl="1"/>
            <a:r>
              <a:rPr lang="en-US" noProof="1" smtClean="0"/>
              <a:t>Có thể chứa các </a:t>
            </a:r>
            <a:r>
              <a:rPr lang="en-US" noProof="1" smtClean="0">
                <a:solidFill>
                  <a:srgbClr val="00B050"/>
                </a:solidFill>
              </a:rPr>
              <a:t>ký tự </a:t>
            </a:r>
            <a:r>
              <a:rPr lang="en-US" noProof="1" smtClean="0"/>
              <a:t>(A-Z, a-z), </a:t>
            </a:r>
            <a:r>
              <a:rPr lang="en-US" noProof="1" smtClean="0">
                <a:solidFill>
                  <a:srgbClr val="00B050"/>
                </a:solidFill>
              </a:rPr>
              <a:t>số</a:t>
            </a:r>
            <a:r>
              <a:rPr lang="en-US" noProof="1" smtClean="0"/>
              <a:t> (0-9), dấu </a:t>
            </a:r>
            <a:r>
              <a:rPr lang="en-US" noProof="1" smtClean="0">
                <a:solidFill>
                  <a:srgbClr val="00B050"/>
                </a:solidFill>
              </a:rPr>
              <a:t>_</a:t>
            </a:r>
            <a:r>
              <a:rPr lang="en-US" noProof="1" smtClean="0"/>
              <a:t> và </a:t>
            </a:r>
            <a:r>
              <a:rPr lang="en-US" noProof="1" smtClean="0">
                <a:solidFill>
                  <a:srgbClr val="00B050"/>
                </a:solidFill>
              </a:rPr>
              <a:t>$</a:t>
            </a:r>
            <a:endParaRPr lang="vi-VN" noProof="1" smtClean="0">
              <a:solidFill>
                <a:srgbClr val="00B050"/>
              </a:solidFill>
            </a:endParaRPr>
          </a:p>
          <a:p>
            <a:pPr lvl="1"/>
            <a:r>
              <a:rPr lang="en-US" noProof="1" smtClean="0"/>
              <a:t>Ký tự đầu tiên không được là 1 số</a:t>
            </a:r>
            <a:endParaRPr lang="vi-VN" noProof="1" smtClean="0"/>
          </a:p>
          <a:p>
            <a:pPr lvl="1"/>
            <a:r>
              <a:rPr lang="en-US" noProof="1" smtClean="0"/>
              <a:t>K</a:t>
            </a:r>
            <a:r>
              <a:rPr lang="vi-VN" noProof="1" smtClean="0"/>
              <a:t>hông được trùng với các từ khóa (keywords) của Java</a:t>
            </a:r>
          </a:p>
          <a:p>
            <a:pPr lvl="1"/>
            <a:r>
              <a:rPr lang="vi-VN" noProof="1" smtClean="0"/>
              <a:t>Phân biệt chữ hoa và chữ thường</a:t>
            </a:r>
          </a:p>
          <a:p>
            <a:pPr lvl="1"/>
            <a:r>
              <a:rPr lang="vi-VN" b="1" noProof="1" smtClean="0"/>
              <a:t>Ví dụ</a:t>
            </a:r>
            <a:r>
              <a:rPr lang="vi-VN" noProof="1" smtClean="0"/>
              <a:t>: </a:t>
            </a:r>
            <a:r>
              <a:rPr lang="vi-VN" noProof="1" smtClean="0">
                <a:latin typeface="Courier New" charset="0"/>
                <a:ea typeface="Courier New" charset="0"/>
                <a:cs typeface="Courier New" charset="0"/>
              </a:rPr>
              <a:t>itemOrdered, noOfStudent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915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Biến và Định danh </a:t>
            </a:r>
            <a:r>
              <a:rPr lang="vi-VN" sz="3200" dirty="0" smtClean="0"/>
              <a:t>(Variable &amp; Identifier)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 smtClean="0"/>
              <a:t>Ngoài các qui tắc đặt tên định danh, cần </a:t>
            </a:r>
            <a:r>
              <a:rPr lang="vi-VN" noProof="1"/>
              <a:t>tham khảo </a:t>
            </a:r>
            <a:r>
              <a:rPr lang="vi-VN" noProof="1" smtClean="0"/>
              <a:t>thêm các </a:t>
            </a:r>
            <a:r>
              <a:rPr lang="vi-VN" noProof="1">
                <a:solidFill>
                  <a:srgbClr val="00B050"/>
                </a:solidFill>
              </a:rPr>
              <a:t>qui ước </a:t>
            </a:r>
            <a:r>
              <a:rPr lang="vi-VN" noProof="1" smtClean="0"/>
              <a:t>đặt </a:t>
            </a:r>
            <a:r>
              <a:rPr lang="vi-VN" noProof="1"/>
              <a:t>tên </a:t>
            </a:r>
            <a:r>
              <a:rPr lang="vi-VN" noProof="1" smtClean="0"/>
              <a:t>(</a:t>
            </a:r>
            <a:r>
              <a:rPr lang="vi-VN" noProof="1" smtClean="0">
                <a:solidFill>
                  <a:srgbClr val="00B050"/>
                </a:solidFill>
              </a:rPr>
              <a:t>naming convention</a:t>
            </a:r>
            <a:r>
              <a:rPr lang="vi-VN" noProof="1" smtClean="0"/>
              <a:t>):</a:t>
            </a:r>
          </a:p>
          <a:p>
            <a:pPr lvl="1"/>
            <a:r>
              <a:rPr lang="vi-VN" noProof="1" smtClean="0"/>
              <a:t>Tên biến phải mang ý nghĩa</a:t>
            </a:r>
          </a:p>
          <a:p>
            <a:pPr lvl="1"/>
            <a:r>
              <a:rPr lang="vi-VN" noProof="1" smtClean="0"/>
              <a:t>Tên biến trong </a:t>
            </a:r>
            <a:r>
              <a:rPr lang="vi-VN" noProof="1"/>
              <a:t>Java thường dùng </a:t>
            </a:r>
            <a:r>
              <a:rPr lang="vi-VN" noProof="1" smtClean="0">
                <a:solidFill>
                  <a:srgbClr val="00B050"/>
                </a:solidFill>
              </a:rPr>
              <a:t>Pascal case</a:t>
            </a:r>
            <a:r>
              <a:rPr lang="vi-VN" noProof="1" smtClean="0"/>
              <a:t>: từ đầu tiên trong tên biến được viết thường (lower case), các từ sau viết hoa chữ cái đầu tiên (title case).</a:t>
            </a:r>
          </a:p>
          <a:p>
            <a:pPr lvl="1"/>
            <a:r>
              <a:rPr lang="vi-VN" noProof="1" smtClean="0"/>
              <a:t>Thông thường, tên biến bao gồm các danh từ hoặc cụm danh từ</a:t>
            </a:r>
          </a:p>
          <a:p>
            <a:pPr lvl="1"/>
            <a:r>
              <a:rPr lang="vi-VN" noProof="1" smtClean="0"/>
              <a:t>Các qui ước viết chương trình (coding cobvention) cho Java: </a:t>
            </a:r>
            <a:r>
              <a:rPr lang="en-US" altLang="en-US" sz="2000" dirty="0" smtClean="0">
                <a:hlinkClick r:id="rId2"/>
              </a:rPr>
              <a:t>http</a:t>
            </a:r>
            <a:r>
              <a:rPr lang="en-US" altLang="en-US" sz="2000" dirty="0">
                <a:hlinkClick r:id="rId2"/>
              </a:rPr>
              <a:t>://java.sun.com/docs/codeconv/html/CodeConventions.doc8.html</a:t>
            </a:r>
            <a:endParaRPr lang="vi-VN" noProof="1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85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Phạm vi của biến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Phạm vi của biến: các vị trí trong chương trình có thể truy xuất được biến</a:t>
            </a:r>
          </a:p>
          <a:p>
            <a:pPr lvl="1"/>
            <a:endParaRPr lang="en-US" noProof="1" smtClean="0"/>
          </a:p>
          <a:p>
            <a:pPr lvl="1"/>
            <a:r>
              <a:rPr lang="en-US" noProof="1" smtClean="0"/>
              <a:t>Một biến được khai báo trong khối lệnh nào thì chỉ được truy xuất bên trong khối lệnh đó</a:t>
            </a:r>
          </a:p>
          <a:p>
            <a:pPr lvl="1"/>
            <a:endParaRPr lang="en-US" noProof="1" smtClean="0"/>
          </a:p>
          <a:p>
            <a:pPr lvl="1"/>
            <a:r>
              <a:rPr lang="en-US" noProof="1" smtClean="0"/>
              <a:t>Phạm vi của biến là từ câu lệnh khai báo biến cho đến cuối khối lệnh chứa khai báo biến</a:t>
            </a:r>
          </a:p>
          <a:p>
            <a:pPr lvl="1"/>
            <a:endParaRPr lang="en-US" noProof="1" smtClean="0"/>
          </a:p>
          <a:p>
            <a:pPr lvl="1"/>
            <a:r>
              <a:rPr lang="en-US" noProof="1" smtClean="0"/>
              <a:t>Một biến sẽ bị hủy (vùng nhớ dành cho biến bị thu hồi) khi chương trình thực thi ra khỏi phạm vi của biến</a:t>
            </a:r>
          </a:p>
          <a:p>
            <a:pPr lvl="1"/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4119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Từ khóa (Keywords)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rgbClr val="00B050"/>
                </a:solidFill>
              </a:rPr>
              <a:t>Từ khóa </a:t>
            </a:r>
            <a:r>
              <a:rPr lang="vi-VN" dirty="0"/>
              <a:t>là các từ dành riêng cho Java: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8200" y="1918741"/>
            <a:ext cx="7315200" cy="4299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72980" y="2069963"/>
            <a:ext cx="1154483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abstract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assert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boolean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break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byte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case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catch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char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class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const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default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do</a:t>
            </a:r>
            <a:endParaRPr lang="en-US" altLang="en-US" sz="2000" noProof="1">
              <a:latin typeface="Arial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96980" y="2069963"/>
            <a:ext cx="149592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double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enum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extends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false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for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final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finally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float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goto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if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implements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import</a:t>
            </a:r>
            <a:endParaRPr lang="en-US" altLang="en-US" sz="2000" noProof="1"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25780" y="2069963"/>
            <a:ext cx="135325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instanceof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int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interface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long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native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new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null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package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private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protected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public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return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short</a:t>
            </a:r>
            <a:endParaRPr lang="en-US" altLang="en-US" sz="2000" noProof="1"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203768" y="2069963"/>
            <a:ext cx="169629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static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super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switch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synchronized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this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throw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throws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transient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true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try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void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volatile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noProof="1" smtClean="0">
                <a:latin typeface="Arial" charset="0"/>
              </a:rPr>
              <a:t>while</a:t>
            </a:r>
            <a:endParaRPr lang="en-US" altLang="en-US" sz="2000" noProof="1"/>
          </a:p>
        </p:txBody>
      </p:sp>
    </p:spTree>
    <p:extLst>
      <p:ext uri="{BB962C8B-B14F-4D97-AF65-F5344CB8AC3E}">
        <p14:creationId xmlns:p14="http://schemas.microsoft.com/office/powerpoint/2010/main" val="70895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kiểu dữ liệu nguyên thủy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Java có 8 kiểu dữ liệu nguyên thủy (primitive datatype):</a:t>
            </a:r>
          </a:p>
          <a:p>
            <a:pPr lvl="1"/>
            <a:r>
              <a:rPr lang="vi-VN" dirty="0" smtClean="0"/>
              <a:t>Kiểu số nguyên: </a:t>
            </a:r>
          </a:p>
          <a:p>
            <a:pPr lvl="2"/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byte </a:t>
            </a:r>
          </a:p>
          <a:p>
            <a:pPr lvl="2"/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short</a:t>
            </a:r>
          </a:p>
          <a:p>
            <a:pPr lvl="2"/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int</a:t>
            </a:r>
          </a:p>
          <a:p>
            <a:pPr lvl="2"/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long</a:t>
            </a:r>
          </a:p>
          <a:p>
            <a:pPr lvl="1"/>
            <a:r>
              <a:rPr lang="en-US" dirty="0" smtClean="0"/>
              <a:t>K</a:t>
            </a:r>
            <a:r>
              <a:rPr lang="vi-VN" dirty="0" smtClean="0"/>
              <a:t>iểu số thực: </a:t>
            </a:r>
          </a:p>
          <a:p>
            <a:pPr lvl="2"/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float</a:t>
            </a:r>
          </a:p>
          <a:p>
            <a:pPr lvl="2"/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double</a:t>
            </a:r>
          </a:p>
          <a:p>
            <a:pPr lvl="1"/>
            <a:r>
              <a:rPr lang="en-US" dirty="0" smtClean="0"/>
              <a:t>K</a:t>
            </a:r>
            <a:r>
              <a:rPr lang="vi-VN" dirty="0" smtClean="0"/>
              <a:t>iểu luận lý: </a:t>
            </a:r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boolean</a:t>
            </a:r>
          </a:p>
          <a:p>
            <a:pPr lvl="1"/>
            <a:r>
              <a:rPr lang="vi-VN" dirty="0"/>
              <a:t>Kiểu ký tự: </a:t>
            </a:r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char</a:t>
            </a:r>
            <a:endParaRPr lang="vi-VN" dirty="0">
              <a:ea typeface="Courier New" charset="0"/>
            </a:endParaRPr>
          </a:p>
          <a:p>
            <a:pPr lvl="1"/>
            <a:r>
              <a:rPr lang="vi-VN" dirty="0" smtClean="0"/>
              <a:t>Kiểu chuỗi ký tự: </a:t>
            </a:r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endParaRPr lang="vi-VN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381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 err="1" smtClean="0"/>
              <a:t>Nội</a:t>
            </a:r>
            <a:r>
              <a:rPr lang="en-US" altLang="vi-VN" dirty="0" smtClean="0"/>
              <a:t> dung</a:t>
            </a:r>
            <a:endParaRPr lang="vi-VN" altLang="vi-VN" dirty="0" smtClean="0"/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>
          <a:xfrm>
            <a:off x="393700" y="1346200"/>
            <a:ext cx="8475663" cy="2673345"/>
          </a:xfrm>
        </p:spPr>
        <p:txBody>
          <a:bodyPr/>
          <a:lstStyle/>
          <a:p>
            <a:r>
              <a:rPr lang="vi-VN" altLang="vi-VN" dirty="0"/>
              <a:t>Cấu trúc của một chương trình Java</a:t>
            </a:r>
          </a:p>
          <a:p>
            <a:r>
              <a:rPr lang="en-US" altLang="vi-VN" noProof="1" smtClean="0"/>
              <a:t>Dịch và thực thi một chương trình Java</a:t>
            </a:r>
          </a:p>
          <a:p>
            <a:r>
              <a:rPr lang="vi-VN" altLang="vi-VN" dirty="0" smtClean="0"/>
              <a:t>Cú </a:t>
            </a:r>
            <a:r>
              <a:rPr lang="vi-VN" altLang="vi-VN" dirty="0"/>
              <a:t>pháp của ngôn ngữ Java</a:t>
            </a:r>
          </a:p>
          <a:p>
            <a:r>
              <a:rPr lang="vi-VN" altLang="vi-VN" dirty="0"/>
              <a:t>Các kiểu dữ liệu cơ bản trong </a:t>
            </a:r>
            <a:r>
              <a:rPr lang="vi-VN" altLang="vi-VN" dirty="0" smtClean="0"/>
              <a:t>Java</a:t>
            </a:r>
          </a:p>
          <a:p>
            <a:r>
              <a:rPr lang="en-US" altLang="vi-VN" dirty="0" smtClean="0"/>
              <a:t>C</a:t>
            </a:r>
            <a:r>
              <a:rPr lang="vi-VN" altLang="vi-VN" dirty="0" smtClean="0"/>
              <a:t>ấu trúc điều khiển</a:t>
            </a:r>
            <a:endParaRPr lang="vi-VN" altLang="vi-V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dữ liệu số </a:t>
            </a:r>
            <a:r>
              <a:rPr lang="vi-VN" sz="3200" dirty="0" smtClean="0"/>
              <a:t>(numeric datatype)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 </a:t>
            </a:r>
            <a:r>
              <a:rPr lang="vi-VN" dirty="0"/>
              <a:t>	⤷ Các kiểu dữ liệu nguyên thủy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pPr lvl="1"/>
            <a:endParaRPr lang="vi-VN" dirty="0"/>
          </a:p>
          <a:p>
            <a:pPr lvl="1"/>
            <a:endParaRPr lang="vi-VN" dirty="0" smtClean="0"/>
          </a:p>
          <a:p>
            <a:pPr lvl="1"/>
            <a:endParaRPr lang="vi-VN" dirty="0" smtClean="0"/>
          </a:p>
          <a:p>
            <a:r>
              <a:rPr lang="vi-VN" b="1" dirty="0" smtClean="0"/>
              <a:t>Kích thước</a:t>
            </a:r>
            <a:r>
              <a:rPr lang="vi-VN" dirty="0" smtClean="0"/>
              <a:t>: dung lượng bộ nhớ được cấp phát cho 1 biến có kiểu tương ứng.</a:t>
            </a:r>
            <a:endParaRPr lang="vi-VN" dirty="0"/>
          </a:p>
        </p:txBody>
      </p:sp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993346"/>
              </p:ext>
            </p:extLst>
          </p:nvPr>
        </p:nvGraphicFramePr>
        <p:xfrm>
          <a:off x="522514" y="1469467"/>
          <a:ext cx="8346849" cy="3370590"/>
        </p:xfrm>
        <a:graphic>
          <a:graphicData uri="http://schemas.openxmlformats.org/drawingml/2006/table">
            <a:tbl>
              <a:tblPr/>
              <a:tblGrid>
                <a:gridCol w="1003192"/>
                <a:gridCol w="927632"/>
                <a:gridCol w="6416025"/>
              </a:tblGrid>
              <a:tr h="722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Kiểu DL</a:t>
                      </a:r>
                      <a:endParaRPr kumimoji="0" lang="en-US" alt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Kích thước</a:t>
                      </a:r>
                      <a:endParaRPr kumimoji="0" lang="en-US" alt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Miền giá trị</a:t>
                      </a:r>
                      <a:endParaRPr kumimoji="0" lang="en-US" alt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-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128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 to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+127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2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-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32,768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 to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+32,767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int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-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2,147,483,648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 to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+2,147,483,647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-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9,223,372,036,854,775,808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 to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+9,223,372,036,854,775,807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±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3.410-38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 to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±3.41038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, with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7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A4C25"/>
                        </a:buClr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±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1.710-308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 to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±1.710308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, with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15 digits of 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66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dữ liệu số </a:t>
            </a:r>
            <a:r>
              <a:rPr lang="vi-VN" sz="3200" dirty="0" smtClean="0"/>
              <a:t>(numeric datatype)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 smtClean="0"/>
              <a:t>Hằng giá trị số (numeric literal):</a:t>
            </a:r>
          </a:p>
          <a:p>
            <a:pPr lvl="1"/>
            <a:r>
              <a:rPr lang="vi-VN" noProof="1" smtClean="0"/>
              <a:t>Số nguyên: 0, 5, 10, 12, -25, -30,...</a:t>
            </a:r>
          </a:p>
          <a:p>
            <a:pPr lvl="1"/>
            <a:r>
              <a:rPr lang="vi-VN" noProof="1" smtClean="0"/>
              <a:t>Số thực: các hằng giá trị số thực có kiểu mặc nhiên là </a:t>
            </a:r>
            <a:r>
              <a:rPr lang="vi-VN" noProof="1" smtClean="0">
                <a:latin typeface="Courier New" charset="0"/>
                <a:ea typeface="Courier New" charset="0"/>
                <a:cs typeface="Courier New" charset="0"/>
              </a:rPr>
              <a:t>double</a:t>
            </a:r>
            <a:endParaRPr lang="vi-VN" noProof="1" smtClean="0"/>
          </a:p>
          <a:p>
            <a:pPr lvl="1"/>
            <a:r>
              <a:rPr lang="vi-VN" noProof="1" smtClean="0"/>
              <a:t>Ví dụ:	</a:t>
            </a:r>
            <a:r>
              <a:rPr lang="en-US" noProof="1" smtClean="0">
                <a:solidFill>
                  <a:srgbClr val="7C1302"/>
                </a:solidFill>
                <a:latin typeface="Consolas" charset="0"/>
              </a:rPr>
              <a:t>int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a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;	</a:t>
            </a:r>
            <a:r>
              <a:rPr lang="en-US" sz="2000" i="1" noProof="1" smtClean="0">
                <a:solidFill>
                  <a:srgbClr val="4F8FA0"/>
                </a:solidFill>
                <a:latin typeface="Consolas-Italic" charset="0"/>
              </a:rPr>
              <a:t>//Khai báo biến </a:t>
            </a:r>
            <a:r>
              <a:rPr lang="en-US" sz="2000" b="1" i="1" noProof="1" smtClean="0">
                <a:solidFill>
                  <a:srgbClr val="4F8FA0"/>
                </a:solidFill>
                <a:latin typeface="Consolas-Italic" charset="0"/>
              </a:rPr>
              <a:t>a</a:t>
            </a:r>
            <a:r>
              <a:rPr lang="en-US" sz="2000" i="1" noProof="1" smtClean="0">
                <a:solidFill>
                  <a:srgbClr val="4F8FA0"/>
                </a:solidFill>
                <a:latin typeface="Consolas-Italic" charset="0"/>
              </a:rPr>
              <a:t> kiểu </a:t>
            </a:r>
            <a:r>
              <a:rPr lang="en-US" sz="2000" b="1" i="1" noProof="1" smtClean="0">
                <a:solidFill>
                  <a:srgbClr val="4F8FA0"/>
                </a:solidFill>
                <a:latin typeface="Consolas-Italic" charset="0"/>
              </a:rPr>
              <a:t>int</a:t>
            </a:r>
            <a:endParaRPr lang="vi-VN" sz="2000" b="1" noProof="1" smtClean="0"/>
          </a:p>
          <a:p>
            <a:pPr marL="457200" lvl="1" indent="0">
              <a:buNone/>
            </a:pPr>
            <a:r>
              <a:rPr lang="vi-VN" noProof="1" smtClean="0">
                <a:solidFill>
                  <a:srgbClr val="7C1302"/>
                </a:solidFill>
                <a:latin typeface="Consolas" charset="0"/>
              </a:rPr>
              <a:t>		</a:t>
            </a:r>
            <a:r>
              <a:rPr lang="en-US" noProof="1" smtClean="0">
                <a:solidFill>
                  <a:srgbClr val="7C1302"/>
                </a:solidFill>
                <a:latin typeface="Consolas" charset="0"/>
              </a:rPr>
              <a:t>float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b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;	</a:t>
            </a:r>
            <a:r>
              <a:rPr lang="en-US" sz="2000" i="1" noProof="1" smtClean="0">
                <a:solidFill>
                  <a:srgbClr val="4F8FA0"/>
                </a:solidFill>
                <a:latin typeface="Consolas-Italic" charset="0"/>
              </a:rPr>
              <a:t>//Khai báo biến </a:t>
            </a:r>
            <a:r>
              <a:rPr lang="en-US" sz="2000" b="1" i="1" noProof="1" smtClean="0">
                <a:solidFill>
                  <a:srgbClr val="4F8FA0"/>
                </a:solidFill>
                <a:latin typeface="Consolas-Italic" charset="0"/>
              </a:rPr>
              <a:t>b</a:t>
            </a:r>
            <a:r>
              <a:rPr lang="en-US" sz="2000" i="1" noProof="1" smtClean="0">
                <a:solidFill>
                  <a:srgbClr val="4F8FA0"/>
                </a:solidFill>
                <a:latin typeface="Consolas-Italic" charset="0"/>
              </a:rPr>
              <a:t> kiểu </a:t>
            </a:r>
            <a:r>
              <a:rPr lang="en-US" sz="2000" b="1" i="1" noProof="1" smtClean="0">
                <a:solidFill>
                  <a:srgbClr val="4F8FA0"/>
                </a:solidFill>
                <a:latin typeface="Consolas-Italic" charset="0"/>
              </a:rPr>
              <a:t>float</a:t>
            </a:r>
            <a:br>
              <a:rPr lang="en-US" sz="2000" b="1" i="1" noProof="1" smtClean="0">
                <a:solidFill>
                  <a:srgbClr val="4F8FA0"/>
                </a:solidFill>
                <a:latin typeface="Consolas-Italic" charset="0"/>
              </a:rPr>
            </a:b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noProof="1" smtClean="0">
                <a:solidFill>
                  <a:prstClr val="black"/>
                </a:solidFill>
                <a:latin typeface="Consolas" charset="0"/>
              </a:rPr>
              <a:t>	a </a:t>
            </a:r>
            <a:r>
              <a:rPr lang="en-US" sz="2400" noProof="1" smtClean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n-US" sz="2400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35915D"/>
                </a:solidFill>
                <a:latin typeface="Consolas" charset="0"/>
              </a:rPr>
              <a:t>123</a:t>
            </a:r>
            <a:r>
              <a:rPr lang="en-US" sz="2400" noProof="1" smtClean="0">
                <a:solidFill>
                  <a:srgbClr val="535353"/>
                </a:solidFill>
                <a:latin typeface="Consolas" charset="0"/>
              </a:rPr>
              <a:t>;</a:t>
            </a:r>
            <a:r>
              <a:rPr lang="en-US" sz="2400" noProof="1" smtClean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000" i="1" noProof="1" smtClean="0">
                <a:solidFill>
                  <a:srgbClr val="4F8FA0"/>
                </a:solidFill>
                <a:latin typeface="Consolas-Italic" charset="0"/>
              </a:rPr>
              <a:t> </a:t>
            </a:r>
            <a:br>
              <a:rPr lang="en-US" sz="2000" i="1" noProof="1" smtClean="0">
                <a:solidFill>
                  <a:srgbClr val="4F8FA0"/>
                </a:solidFill>
                <a:latin typeface="Consolas-Italic" charset="0"/>
              </a:rPr>
            </a:br>
            <a:r>
              <a:rPr lang="en-US" sz="2000" i="1" noProof="1" smtClean="0">
                <a:solidFill>
                  <a:srgbClr val="4F8FA0"/>
                </a:solidFill>
                <a:latin typeface="Consolas-Italic" charset="0"/>
              </a:rPr>
              <a:t>		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b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35915D"/>
                </a:solidFill>
                <a:latin typeface="Consolas" charset="0"/>
              </a:rPr>
              <a:t>123.5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;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b="1" i="1" noProof="1" smtClean="0">
                <a:solidFill>
                  <a:srgbClr val="FF0000"/>
                </a:solidFill>
                <a:latin typeface="Consolas-Italic" charset="0"/>
              </a:rPr>
              <a:t>//Sai! </a:t>
            </a:r>
            <a:endParaRPr lang="vi-VN" sz="2400" b="1" noProof="1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vi-VN" noProof="1" smtClean="0"/>
              <a:t>	</a:t>
            </a:r>
            <a:r>
              <a:rPr lang="vi-VN" i="1" noProof="1" smtClean="0"/>
              <a:t>Giá trị kiểu double không tương thích với biến số kiểu float 	vì độ chính xác khác nhau (7 vs. 15 số lẻ).</a:t>
            </a:r>
          </a:p>
          <a:p>
            <a:pPr marL="457200" lvl="1" indent="0">
              <a:buNone/>
            </a:pP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	  ⇒ 	b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35915D"/>
                </a:solidFill>
                <a:latin typeface="Consolas" charset="0"/>
              </a:rPr>
              <a:t>123.4</a:t>
            </a:r>
            <a:r>
              <a:rPr lang="en-US" b="1" noProof="1" smtClean="0">
                <a:latin typeface="Consolas" charset="0"/>
              </a:rPr>
              <a:t>F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;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	</a:t>
            </a:r>
            <a:endParaRPr lang="vi-VN" noProof="1" smtClean="0"/>
          </a:p>
          <a:p>
            <a:pPr lvl="1"/>
            <a:r>
              <a:rPr lang="vi-VN" noProof="1" smtClean="0"/>
              <a:t>Có thể dùng cách biểu diễn bằng ký hiệu </a:t>
            </a:r>
            <a:r>
              <a:rPr lang="vi-VN" b="1" noProof="1" smtClean="0">
                <a:solidFill>
                  <a:srgbClr val="00B050"/>
                </a:solidFill>
              </a:rPr>
              <a:t>E</a:t>
            </a:r>
            <a:r>
              <a:rPr lang="vi-VN" b="1" noProof="1" smtClean="0"/>
              <a:t> </a:t>
            </a:r>
            <a:r>
              <a:rPr lang="vi-VN" noProof="1" smtClean="0"/>
              <a:t>(E-notation):</a:t>
            </a:r>
            <a:br>
              <a:rPr lang="vi-VN" noProof="1" smtClean="0"/>
            </a:br>
            <a:r>
              <a:rPr lang="vi-VN" noProof="1" smtClean="0"/>
              <a:t>		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number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35915D"/>
                </a:solidFill>
                <a:latin typeface="Consolas" charset="0"/>
              </a:rPr>
              <a:t>1.234</a:t>
            </a:r>
            <a:r>
              <a:rPr lang="en-US" b="1" noProof="1" smtClean="0">
                <a:solidFill>
                  <a:srgbClr val="35915D"/>
                </a:solidFill>
                <a:latin typeface="Consolas" charset="0"/>
              </a:rPr>
              <a:t>E</a:t>
            </a:r>
            <a:r>
              <a:rPr lang="en-US" noProof="1" smtClean="0">
                <a:solidFill>
                  <a:srgbClr val="35915D"/>
                </a:solidFill>
                <a:latin typeface="Consolas" charset="0"/>
              </a:rPr>
              <a:t>2</a:t>
            </a:r>
            <a:r>
              <a:rPr lang="en-US" b="1" noProof="1" smtClean="0">
                <a:latin typeface="Consolas" charset="0"/>
              </a:rPr>
              <a:t>F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 </a:t>
            </a:r>
            <a:r>
              <a:rPr lang="vi-VN" dirty="0" smtClean="0"/>
              <a:t>	⤷ Các kiểu dữ liệu nguyên thủy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6916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Kiểu dữ liệu số </a:t>
            </a:r>
            <a:r>
              <a:rPr lang="vi-VN" sz="3200" dirty="0" smtClean="0"/>
              <a:t>(numeric </a:t>
            </a:r>
            <a:r>
              <a:rPr lang="vi-VN" sz="3200" dirty="0"/>
              <a:t>datatype)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 </a:t>
            </a:r>
            <a:r>
              <a:rPr lang="vi-VN" dirty="0"/>
              <a:t>	⤷ Các kiểu dữ liệu nguyên thủy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700" y="1225689"/>
            <a:ext cx="8475663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This program has variables of several of the integer types.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IntegerVariables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checking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Declare an int variable named checking.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byte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miles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Declare a byte variable named miles.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short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minutes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Declare a short variable named minutes.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long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days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Declare a long variable named days.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checking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-20;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miles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105;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minutes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120;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days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185000;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"We’ve made a journey of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miles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 miles."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"It took us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minutes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 minutes."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"Our account balance is $"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checking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9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Kiểu dữ liệu số </a:t>
            </a:r>
            <a:r>
              <a:rPr lang="vi-VN" sz="3200" dirty="0" smtClean="0"/>
              <a:t>(numeric </a:t>
            </a:r>
            <a:r>
              <a:rPr lang="vi-VN" sz="3200" dirty="0"/>
              <a:t>datatype)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 </a:t>
            </a:r>
            <a:r>
              <a:rPr lang="vi-VN" dirty="0"/>
              <a:t>	⤷ Các kiểu dữ liệu nguyên thủy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700" y="1230086"/>
            <a:ext cx="8475663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This program demonstrates the double data type.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Sale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price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tax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price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29.75;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tax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1.76;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total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31.51;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"The price of the item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"is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price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"The tax is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tax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"The total is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0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Kiểu dữ liệu luận lý </a:t>
            </a:r>
            <a:r>
              <a:rPr lang="vi-VN" sz="3200" dirty="0" smtClean="0"/>
              <a:t>(boolean datatype)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Giá trị luận lý có thể mang 1 trong 2 giá trị: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rue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alse </a:t>
            </a:r>
          </a:p>
          <a:p>
            <a:r>
              <a:rPr lang="en-US" dirty="0" smtClean="0"/>
              <a:t>M</a:t>
            </a:r>
            <a:r>
              <a:rPr lang="vi-VN" dirty="0" smtClean="0"/>
              <a:t>ột biến luận lý chỉ có thể được gán 1 trong hai giá trị này (khác với ngôn ngữ lập trình C)</a:t>
            </a:r>
          </a:p>
          <a:p>
            <a:r>
              <a:rPr lang="vi-VN" dirty="0" smtClean="0"/>
              <a:t>Thông thường, các biến/giá trị luận lý được sử dụng trong các câu lệnh điều kiện (conditional statement) và lặp (loop)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 </a:t>
            </a:r>
            <a:r>
              <a:rPr lang="vi-VN" dirty="0"/>
              <a:t>	⤷ Các kiểu dữ liệu nguyên thủy</a:t>
            </a:r>
          </a:p>
        </p:txBody>
      </p:sp>
    </p:spTree>
    <p:extLst>
      <p:ext uri="{BB962C8B-B14F-4D97-AF65-F5344CB8AC3E}">
        <p14:creationId xmlns:p14="http://schemas.microsoft.com/office/powerpoint/2010/main" val="25490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vi-VN" dirty="0" smtClean="0"/>
              <a:t>iểu dữ liệu luận lý </a:t>
            </a:r>
            <a:r>
              <a:rPr lang="vi-VN" sz="3200" dirty="0" smtClean="0"/>
              <a:t>(boolean datatype)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 </a:t>
            </a:r>
            <a:r>
              <a:rPr lang="vi-VN" dirty="0"/>
              <a:t>	⤷ Các kiểu dữ liệu nguyên </a:t>
            </a:r>
            <a:r>
              <a:rPr lang="vi-VN" dirty="0" smtClean="0"/>
              <a:t>thủy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703263" y="1525371"/>
            <a:ext cx="81661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i="1" dirty="0">
                <a:solidFill>
                  <a:srgbClr val="408080"/>
                </a:solidFill>
                <a:latin typeface="Consolas" panose="020B0609020204030204" pitchFamily="49" charset="0"/>
              </a:rPr>
              <a:t>// A program for demonstrating boolean variables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00FF"/>
                </a:solidFill>
                <a:latin typeface="Consolas" panose="020B0609020204030204" pitchFamily="49" charset="0"/>
              </a:rPr>
              <a:t>TrueFalse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dirty="0">
                <a:solidFill>
                  <a:srgbClr val="B00040"/>
                </a:solidFill>
                <a:latin typeface="Consolas" panose="020B0609020204030204" pitchFamily="49" charset="0"/>
              </a:rPr>
              <a:t>boolean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bool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bool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bool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2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Kiểu dữ liệu ký tự </a:t>
            </a:r>
            <a:r>
              <a:rPr lang="en-US" sz="3200" noProof="1" smtClean="0"/>
              <a:t>(char datatype)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Kiểu dữ liệu ký tự cho phép thao tác trên </a:t>
            </a:r>
            <a:r>
              <a:rPr lang="vi-VN" dirty="0" smtClean="0">
                <a:solidFill>
                  <a:srgbClr val="00B050"/>
                </a:solidFill>
              </a:rPr>
              <a:t>1 ký tự</a:t>
            </a:r>
          </a:p>
          <a:p>
            <a:r>
              <a:rPr lang="vi-VN" dirty="0" smtClean="0"/>
              <a:t>Một hằng giá trị kiểu ký tự được bao trong một cặp dấu ngoặc đơn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</a:p>
          <a:p>
            <a:pPr lvl="1"/>
            <a:r>
              <a:rPr lang="vi-VN" dirty="0"/>
              <a:t>Ví dụ: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‘a’, ‘Z’, ‘\n’, ‘\t’, ‘2’</a:t>
            </a:r>
          </a:p>
          <a:p>
            <a:r>
              <a:rPr lang="vi-VN" dirty="0" smtClean="0"/>
              <a:t>Mỗi ký tự có một mã ký tự (character code):</a:t>
            </a:r>
          </a:p>
          <a:p>
            <a:pPr lvl="1"/>
            <a:r>
              <a:rPr lang="vi-VN" dirty="0" smtClean="0"/>
              <a:t>Ví dụ: ký tự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vi-VN" dirty="0" smtClean="0"/>
              <a:t> có mã là 65,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‘b’</a:t>
            </a:r>
            <a:r>
              <a:rPr lang="vi-VN" dirty="0" smtClean="0"/>
              <a:t> có mã là 66,...</a:t>
            </a:r>
          </a:p>
          <a:p>
            <a:pPr lvl="1"/>
            <a:r>
              <a:rPr lang="vi-VN" dirty="0" smtClean="0"/>
              <a:t>Khi thao tác trên ký tự, ta có thể sử dụng ký tự được bao trong dấu ngoặc đơn hoặc mã ký tự.</a:t>
            </a:r>
          </a:p>
          <a:p>
            <a:pPr lvl="1"/>
            <a:r>
              <a:rPr lang="vi-VN" dirty="0" smtClean="0"/>
              <a:t>Mã ký tự có giá trị từ 0 – 65.535 (2</a:t>
            </a:r>
            <a:r>
              <a:rPr lang="vi-VN" baseline="30000" dirty="0" smtClean="0"/>
              <a:t>16</a:t>
            </a:r>
            <a:r>
              <a:rPr lang="vi-VN" dirty="0" smtClean="0"/>
              <a:t> – 1)</a:t>
            </a:r>
          </a:p>
          <a:p>
            <a:r>
              <a:rPr lang="vi-VN" dirty="0" smtClean="0"/>
              <a:t>Kích thước của mỗi ký tự là 2 bytes (Unicode)</a:t>
            </a:r>
            <a:endParaRPr lang="vi-V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 </a:t>
            </a:r>
            <a:r>
              <a:rPr lang="vi-VN" dirty="0"/>
              <a:t>	⤷ Các kiểu dữ liệu nguyên thủy</a:t>
            </a:r>
          </a:p>
        </p:txBody>
      </p:sp>
    </p:spTree>
    <p:extLst>
      <p:ext uri="{BB962C8B-B14F-4D97-AF65-F5344CB8AC3E}">
        <p14:creationId xmlns:p14="http://schemas.microsoft.com/office/powerpoint/2010/main" val="16469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Kiểu dữ liệu ký tự </a:t>
            </a:r>
            <a:r>
              <a:rPr lang="en-US" sz="3200" noProof="1" smtClean="0"/>
              <a:t>(char datatype)</a:t>
            </a:r>
            <a:endParaRPr lang="en-US" sz="3200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1"/>
              <a:t>Các thành phần cơ bản của Java </a:t>
            </a:r>
            <a:r>
              <a:rPr lang="vi-VN" dirty="0"/>
              <a:t>	⤷ Các kiểu dữ liệu nguyên thủy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699" y="1625600"/>
            <a:ext cx="8475663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// This program demonstrates the char data type.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00FF"/>
                </a:solidFill>
                <a:latin typeface="Consolas" panose="020B0609020204030204" pitchFamily="49" charset="0"/>
              </a:rPr>
              <a:t>Letters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dirty="0">
                <a:solidFill>
                  <a:srgbClr val="B00040"/>
                </a:solidFill>
                <a:latin typeface="Consolas" panose="020B0609020204030204" pitchFamily="49" charset="0"/>
              </a:rPr>
              <a:t>char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BA2121"/>
                </a:solidFill>
                <a:latin typeface="Consolas" panose="020B0609020204030204" pitchFamily="49" charset="0"/>
              </a:rPr>
              <a:t>'A'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ch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66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	</a:t>
            </a:r>
            <a:r>
              <a:rPr lang="en-US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//ch = </a:t>
            </a:r>
            <a:r>
              <a:rPr lang="vi-VN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'</a:t>
            </a:r>
            <a:r>
              <a:rPr lang="en-US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B</a:t>
            </a:r>
            <a:r>
              <a:rPr lang="vi-VN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'</a:t>
            </a:r>
            <a:r>
              <a:rPr lang="en-US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;</a:t>
            </a:r>
            <a:endParaRPr lang="vi-VN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9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Gán giá trị cho biến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Để gán giá trị cho biến, ta dùng toán tử gán </a:t>
            </a:r>
            <a:r>
              <a:rPr lang="vi-VN" dirty="0" smtClean="0">
                <a:solidFill>
                  <a:srgbClr val="00B050"/>
                </a:solidFill>
              </a:rPr>
              <a:t>=</a:t>
            </a:r>
          </a:p>
          <a:p>
            <a:pPr marL="457200" lvl="1" indent="0">
              <a:buNone/>
            </a:pPr>
            <a:endParaRPr lang="vi-V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vi-V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&lt;biến&gt; = &lt;biến | hằng giá trị | biểu thức&gt;</a:t>
            </a:r>
          </a:p>
          <a:p>
            <a:pPr lvl="1"/>
            <a:endParaRPr lang="vi-V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558800" y="2666167"/>
            <a:ext cx="8310563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// This program shows variable </a:t>
            </a:r>
            <a:r>
              <a:rPr lang="en-US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assignment</a:t>
            </a:r>
          </a:p>
          <a:p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/>
            </a:r>
            <a:b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vi-V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00FF"/>
                </a:solidFill>
                <a:latin typeface="Consolas" panose="020B0609020204030204" pitchFamily="49" charset="0"/>
              </a:rPr>
              <a:t>Initialize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month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days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vi-V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month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2;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days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28;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dirty="0">
                <a:solidFill>
                  <a:srgbClr val="BA2121"/>
                </a:solidFill>
                <a:latin typeface="Consolas" panose="020B0609020204030204" pitchFamily="49" charset="0"/>
              </a:rPr>
              <a:t>"Month "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BA2121"/>
                </a:solidFill>
                <a:latin typeface="Consolas" panose="020B0609020204030204" pitchFamily="49" charset="0"/>
              </a:rPr>
              <a:t>" has "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    days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BA2121"/>
                </a:solidFill>
                <a:latin typeface="Consolas" panose="020B0609020204030204" pitchFamily="49" charset="0"/>
              </a:rPr>
              <a:t>" </a:t>
            </a:r>
            <a:r>
              <a:rPr lang="vi-VN" dirty="0" smtClean="0">
                <a:solidFill>
                  <a:srgbClr val="BA2121"/>
                </a:solidFill>
                <a:latin typeface="Consolas" panose="020B0609020204030204" pitchFamily="49" charset="0"/>
              </a:rPr>
              <a:t>days</a:t>
            </a:r>
            <a:r>
              <a:rPr lang="vi-VN" dirty="0">
                <a:solidFill>
                  <a:srgbClr val="BA2121"/>
                </a:solidFill>
                <a:latin typeface="Consolas" panose="020B0609020204030204" pitchFamily="49" charset="0"/>
              </a:rPr>
              <a:t>."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6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Khởi tạo </a:t>
            </a:r>
            <a:r>
              <a:rPr lang="vi-VN" dirty="0" smtClean="0"/>
              <a:t>giá </a:t>
            </a:r>
            <a:r>
              <a:rPr lang="vi-VN" dirty="0"/>
              <a:t>trị cho biến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Một biến có thể được khởi tạo giá trị ngay khi khai báo</a:t>
            </a:r>
          </a:p>
          <a:p>
            <a:pPr marL="457200" lvl="1" indent="0">
              <a:buNone/>
            </a:pPr>
            <a:r>
              <a:rPr lang="vi-V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&lt;kiểu DL&gt; &lt;tên biến&gt; [= giá trị];</a:t>
            </a:r>
            <a:endParaRPr lang="vi-V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r>
              <a:rPr lang="vi-VN" b="1" dirty="0" smtClean="0"/>
              <a:t>Lưu ý:</a:t>
            </a:r>
            <a:r>
              <a:rPr lang="vi-VN" dirty="0" smtClean="0"/>
              <a:t> biến phải được khởi tạo hoặc gán giá trị trước khi được truy xuất giá trị.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263" y="2347883"/>
            <a:ext cx="80391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This program shows variable initialization</a:t>
            </a:r>
            <a:br>
              <a:rPr lang="en-US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</a:b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Initialize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2,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days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28;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"Month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month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 has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days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 days."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9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Cấu trúc một chương trình Java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8427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Toán tử toán học </a:t>
            </a:r>
            <a:r>
              <a:rPr lang="vi-VN" sz="3200" dirty="0" smtClean="0"/>
              <a:t>(</a:t>
            </a:r>
            <a:r>
              <a:rPr lang="en-US" altLang="en-US" sz="3200" dirty="0" smtClean="0"/>
              <a:t>arithmetic </a:t>
            </a:r>
            <a:r>
              <a:rPr lang="vi-VN" altLang="en-US" sz="3200" dirty="0" smtClean="0"/>
              <a:t>operators)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  <a:p>
            <a:pPr lvl="1"/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pPr lvl="2"/>
            <a:endParaRPr lang="vi-VN" dirty="0"/>
          </a:p>
          <a:p>
            <a:endParaRPr lang="vi-VN" dirty="0" smtClean="0"/>
          </a:p>
          <a:p>
            <a:endParaRPr lang="vi-VN" dirty="0" smtClean="0"/>
          </a:p>
          <a:p>
            <a:pPr lvl="1"/>
            <a:endParaRPr lang="vi-VN" dirty="0" smtClean="0"/>
          </a:p>
          <a:p>
            <a:r>
              <a:rPr lang="vi-VN" sz="2400" dirty="0" smtClean="0"/>
              <a:t>Toán tử </a:t>
            </a:r>
            <a:r>
              <a:rPr lang="vi-VN" sz="2400" dirty="0" smtClean="0">
                <a:solidFill>
                  <a:srgbClr val="00B050"/>
                </a:solidFill>
              </a:rPr>
              <a:t>/</a:t>
            </a:r>
            <a:r>
              <a:rPr lang="vi-VN" sz="2400" dirty="0" smtClean="0"/>
              <a:t> sẽ là toán tử </a:t>
            </a:r>
            <a:r>
              <a:rPr lang="vi-VN" sz="2400" dirty="0" smtClean="0">
                <a:solidFill>
                  <a:srgbClr val="00B050"/>
                </a:solidFill>
              </a:rPr>
              <a:t>chia nguyên </a:t>
            </a:r>
            <a:r>
              <a:rPr lang="vi-VN" sz="2400" dirty="0" smtClean="0"/>
              <a:t>nếu cả hai toán hạng đều là kiểu số nguyên, ngược lại sẽ là phép </a:t>
            </a:r>
            <a:r>
              <a:rPr lang="vi-VN" sz="2400" dirty="0" smtClean="0">
                <a:solidFill>
                  <a:srgbClr val="00B050"/>
                </a:solidFill>
              </a:rPr>
              <a:t>chia thực</a:t>
            </a:r>
            <a:r>
              <a:rPr lang="vi-VN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vi-VN" sz="2400" dirty="0" smtClean="0"/>
              <a:t>Độ </a:t>
            </a:r>
            <a:r>
              <a:rPr lang="vi-VN" sz="2400" dirty="0" smtClean="0">
                <a:solidFill>
                  <a:srgbClr val="00B050"/>
                </a:solidFill>
              </a:rPr>
              <a:t>ưu tiên </a:t>
            </a:r>
            <a:r>
              <a:rPr lang="vi-VN" sz="2400" dirty="0" smtClean="0"/>
              <a:t>của các toán tử tương tự như </a:t>
            </a:r>
            <a:r>
              <a:rPr lang="vi-VN" sz="2400" dirty="0" smtClean="0">
                <a:solidFill>
                  <a:srgbClr val="00B050"/>
                </a:solidFill>
              </a:rPr>
              <a:t>ngôn ngữ C</a:t>
            </a:r>
            <a:endParaRPr lang="vi-VN" sz="24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23770"/>
              </p:ext>
            </p:extLst>
          </p:nvPr>
        </p:nvGraphicFramePr>
        <p:xfrm>
          <a:off x="711199" y="1270000"/>
          <a:ext cx="8158163" cy="3550920"/>
        </p:xfrm>
        <a:graphic>
          <a:graphicData uri="http://schemas.openxmlformats.org/drawingml/2006/table">
            <a:tbl>
              <a:tblPr/>
              <a:tblGrid>
                <a:gridCol w="1733515"/>
                <a:gridCol w="1992021"/>
                <a:gridCol w="4432627"/>
              </a:tblGrid>
              <a:tr h="356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Toán tử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Ý nghĩa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Ví dụ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8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Cộng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total = cost + tax;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Trừ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Trừ một ngôi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cost = total – tax;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a = -b;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Nhân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tax = cost * rate;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Chia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salePrice = original / 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Chia dư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remainder = value % 5;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++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Tăng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a++;	++a;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vi-VN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--</a:t>
                      </a:r>
                      <a:endParaRPr kumimoji="0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vi-VN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Giảm</a:t>
                      </a:r>
                      <a:endParaRPr kumimoji="0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a--;	--a;</a:t>
                      </a:r>
                      <a:endParaRPr kumimoji="0" lang="en-US" sz="18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7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Các toán tử khác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Toán tử so sánh (comparisons): </a:t>
            </a:r>
          </a:p>
          <a:p>
            <a:pPr marL="457200" lvl="1" indent="0">
              <a:buNone/>
            </a:pP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==    !=    &lt;    &lt;=    &gt;    &gt;=</a:t>
            </a:r>
          </a:p>
          <a:p>
            <a:r>
              <a:rPr lang="en-US" noProof="1" smtClean="0"/>
              <a:t>Toán tử luận lý (boolean operators):</a:t>
            </a:r>
          </a:p>
          <a:p>
            <a:pPr marL="457200" lvl="1" indent="0">
              <a:buNone/>
            </a:pP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&amp;&amp;    ||    !</a:t>
            </a:r>
          </a:p>
          <a:p>
            <a:r>
              <a:rPr lang="en-US" noProof="1" smtClean="0"/>
              <a:t>Toán tử trên bit (bitwise operators): </a:t>
            </a:r>
          </a:p>
          <a:p>
            <a:pPr marL="457200" lvl="1" indent="0">
              <a:buNone/>
            </a:pP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&amp;     |     ^</a:t>
            </a:r>
          </a:p>
          <a:p>
            <a:r>
              <a:rPr lang="en-US" noProof="1" smtClean="0"/>
              <a:t>Toán tử kết hợp (combined operators): kết hợp các toán tử toán học và phép gán vào cùng 1 toán tử.</a:t>
            </a:r>
          </a:p>
          <a:p>
            <a:pPr marL="457200" lvl="1" indent="0">
              <a:buNone/>
            </a:pP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+=    -=    *=    /=    %=</a:t>
            </a:r>
          </a:p>
          <a:p>
            <a:pPr marL="457200" lvl="1" indent="0">
              <a:buNone/>
            </a:pPr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&amp;=    |=    ^=</a:t>
            </a:r>
          </a:p>
          <a:p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331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Biểu thức </a:t>
            </a:r>
            <a:r>
              <a:rPr lang="en-US" sz="3200" noProof="1" smtClean="0"/>
              <a:t>(expression)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Biểu thức là một sự kết hợp giữa toán tử với các biến, hằng hay các biểu thức khác.</a:t>
            </a:r>
          </a:p>
          <a:p>
            <a:r>
              <a:rPr lang="en-US" noProof="1" smtClean="0"/>
              <a:t>Ví dụ: </a:t>
            </a:r>
          </a:p>
          <a:p>
            <a:pPr marL="457200" lvl="1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</a:p>
          <a:p>
            <a:pPr marL="457200" lvl="1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8 – 7</a:t>
            </a:r>
          </a:p>
          <a:p>
            <a:pPr marL="457200" lvl="1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2 + 3 * 5</a:t>
            </a:r>
          </a:p>
          <a:p>
            <a:pPr marL="457200" lvl="1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(b * b) + (4 * a * c)</a:t>
            </a:r>
          </a:p>
          <a:p>
            <a:pPr marL="457200" lvl="1" indent="0">
              <a:buNone/>
            </a:pPr>
            <a:endParaRPr lang="en-US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(month &gt; 0) &amp;&amp; (month &lt;= 12)</a:t>
            </a:r>
          </a:p>
          <a:p>
            <a:pPr marL="457200" lvl="1" indent="0">
              <a:buNone/>
            </a:pP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(year % 100) == 0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  <p:sp>
        <p:nvSpPr>
          <p:cNvPr id="5" name="Right Brace 4"/>
          <p:cNvSpPr/>
          <p:nvPr/>
        </p:nvSpPr>
        <p:spPr>
          <a:xfrm>
            <a:off x="5143500" y="2654300"/>
            <a:ext cx="203200" cy="1612900"/>
          </a:xfrm>
          <a:prstGeom prst="rightBrace">
            <a:avLst>
              <a:gd name="adj1" fmla="val 341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ight Brace 5"/>
          <p:cNvSpPr/>
          <p:nvPr/>
        </p:nvSpPr>
        <p:spPr>
          <a:xfrm>
            <a:off x="6146800" y="4648200"/>
            <a:ext cx="165100" cy="756444"/>
          </a:xfrm>
          <a:prstGeom prst="rightBrace">
            <a:avLst>
              <a:gd name="adj1" fmla="val 341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5486400" y="3229917"/>
            <a:ext cx="256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 smtClean="0"/>
              <a:t>Biểu thức số học</a:t>
            </a:r>
            <a:endParaRPr lang="en-US" sz="2400" noProof="1"/>
          </a:p>
        </p:txBody>
      </p:sp>
      <p:sp>
        <p:nvSpPr>
          <p:cNvPr id="8" name="TextBox 7"/>
          <p:cNvSpPr txBox="1"/>
          <p:nvPr/>
        </p:nvSpPr>
        <p:spPr>
          <a:xfrm>
            <a:off x="6400800" y="4795589"/>
            <a:ext cx="256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 smtClean="0"/>
              <a:t>Biểu thức luận lý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85877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Biểu thức </a:t>
            </a:r>
            <a:r>
              <a:rPr lang="en-US" sz="3200" noProof="1" smtClean="0"/>
              <a:t>(expression)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Chú ý qui tắc chuyển đổi kiểu của biểu thức toán học:</a:t>
            </a:r>
          </a:p>
          <a:p>
            <a:pPr lvl="1"/>
            <a:r>
              <a:rPr lang="en-US" noProof="1" smtClean="0"/>
              <a:t>Nếu tất cả các toán hạng là kiểu nguyên thì biểu thức trả về kiểu nguyên</a:t>
            </a:r>
          </a:p>
          <a:p>
            <a:pPr lvl="1"/>
            <a:r>
              <a:rPr lang="en-US" noProof="1" smtClean="0"/>
              <a:t>Nếu có ít nhất một toán hạng kiểu số thực thì biểu thức trả về kiểu thực</a:t>
            </a:r>
          </a:p>
          <a:p>
            <a:pPr lvl="1"/>
            <a:r>
              <a:rPr lang="en-US" noProof="1" smtClean="0"/>
              <a:t>Biểu thức được định giá theo thứ tự ưu tiên của các toán tử</a:t>
            </a:r>
          </a:p>
          <a:p>
            <a:pPr lvl="1"/>
            <a:endParaRPr lang="en-US" noProof="1" smtClean="0"/>
          </a:p>
          <a:p>
            <a:r>
              <a:rPr lang="en-US" noProof="1" smtClean="0"/>
              <a:t>Ví dụ: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3/2 + 4.0 = 1 + 4.0 = 5.0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(3/2 + 4.0)/2 = (1 + 4.0)/2 = 5.0/2 = 2.5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14.6 / 2 + 5 = 7.3 + 5 = 12.3</a:t>
            </a:r>
          </a:p>
          <a:p>
            <a:pPr lvl="1"/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3032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Ép kiểu </a:t>
            </a:r>
            <a:r>
              <a:rPr lang="en-US" sz="3200" noProof="1" smtClean="0"/>
              <a:t>(type casting)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Ép kiểu dữ liệu (type casting) của một giá trị từ kiểu này sang kiểu khác.</a:t>
            </a:r>
          </a:p>
          <a:p>
            <a:pPr lvl="1"/>
            <a:r>
              <a:rPr lang="en-US" noProof="1" smtClean="0"/>
              <a:t>Ép kiểu tự động (implicit): Java tự động ép kiểu các toán hạng trong một biểu thức khi có sự không tương thích về kiểu</a:t>
            </a:r>
          </a:p>
          <a:p>
            <a:pPr lvl="1"/>
            <a:r>
              <a:rPr lang="en-US" noProof="1" smtClean="0"/>
              <a:t>Ép kiểu tường minh (explicit): người lập trình yêu cầu ép kiểu một cách tường minh</a:t>
            </a:r>
          </a:p>
          <a:p>
            <a:r>
              <a:rPr lang="en-US" noProof="1" smtClean="0"/>
              <a:t>Cú pháp: 	</a:t>
            </a:r>
            <a:r>
              <a:rPr lang="en-US" b="1" noProof="1" smtClean="0">
                <a:latin typeface="Courier New" charset="0"/>
                <a:ea typeface="Courier New" charset="0"/>
                <a:cs typeface="Courier New" charset="0"/>
              </a:rPr>
              <a:t>(kiểu dữ liệu) &lt;biểu thức&gt;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"a = " + </a:t>
            </a:r>
            <a:r>
              <a:rPr lang="en-US" noProof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 = "a = " + "</a:t>
            </a:r>
            <a:r>
              <a:rPr lang="en-US" noProof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" = "a = 3"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3 / 2 + 4.0 = </a:t>
            </a:r>
            <a:r>
              <a:rPr lang="en-US" noProof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 + 4.0 = </a:t>
            </a:r>
            <a:r>
              <a:rPr lang="en-US" noProof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1.0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 + 4.0 = 5.0</a:t>
            </a:r>
          </a:p>
          <a:p>
            <a:pPr lvl="1"/>
            <a:r>
              <a:rPr lang="en-US" noProof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(float)3 / 2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 + 4.0 = </a:t>
            </a:r>
            <a:r>
              <a:rPr lang="en-US" noProof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1.5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 + 4.0 = 5.5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(int) 11 * 0.3 = </a:t>
            </a:r>
            <a:r>
              <a:rPr lang="en-US" b="1" noProof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1134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Ép kiểu </a:t>
            </a:r>
            <a:r>
              <a:rPr lang="en-US" sz="3200" noProof="1" smtClean="0"/>
              <a:t>(type casting)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Java API cũng cung cấp một số hàm để chuyển đổi kiểu</a:t>
            </a:r>
          </a:p>
          <a:p>
            <a:r>
              <a:rPr lang="en-US" noProof="1" smtClean="0"/>
              <a:t>Một số hàm chuyển đổi kiểu thông dụng:</a:t>
            </a:r>
          </a:p>
          <a:p>
            <a:pPr lvl="1"/>
            <a:r>
              <a:rPr lang="en-US" sz="2000" noProof="1" smtClean="0">
                <a:solidFill>
                  <a:srgbClr val="9E0031"/>
                </a:solidFill>
                <a:latin typeface="Consolas" charset="0"/>
              </a:rPr>
              <a:t>int</a:t>
            </a:r>
            <a:r>
              <a:rPr lang="en-US" sz="2000" noProof="1" smtClean="0">
                <a:solidFill>
                  <a:prstClr val="black"/>
                </a:solidFill>
                <a:latin typeface="Consolas" charset="0"/>
              </a:rPr>
              <a:t> Integer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en-US" sz="2000" noProof="1" smtClean="0">
                <a:solidFill>
                  <a:srgbClr val="6A801F"/>
                </a:solidFill>
                <a:latin typeface="Consolas" charset="0"/>
              </a:rPr>
              <a:t>parseInt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en-US" sz="2000" noProof="1" smtClean="0">
                <a:solidFill>
                  <a:prstClr val="black"/>
                </a:solidFill>
                <a:latin typeface="Consolas" charset="0"/>
              </a:rPr>
              <a:t>String s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):</a:t>
            </a:r>
            <a:r>
              <a:rPr lang="en-US" noProof="1" smtClean="0"/>
              <a:t> trả về giá trị số nguyên tương ứng với một chuỗi số.</a:t>
            </a:r>
          </a:p>
          <a:p>
            <a:pPr lvl="1"/>
            <a:r>
              <a:rPr lang="en-US" sz="2000" noProof="1" smtClean="0">
                <a:solidFill>
                  <a:srgbClr val="9E0031"/>
                </a:solidFill>
                <a:latin typeface="Consolas" charset="0"/>
              </a:rPr>
              <a:t>float</a:t>
            </a:r>
            <a:r>
              <a:rPr lang="en-US" sz="2000" noProof="1" smtClean="0">
                <a:solidFill>
                  <a:prstClr val="black"/>
                </a:solidFill>
                <a:latin typeface="Consolas" charset="0"/>
              </a:rPr>
              <a:t> Float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en-US" sz="2000" noProof="1" smtClean="0">
                <a:solidFill>
                  <a:srgbClr val="6A801F"/>
                </a:solidFill>
                <a:latin typeface="Consolas" charset="0"/>
              </a:rPr>
              <a:t>parseFloat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en-US" sz="2000" noProof="1" smtClean="0">
                <a:solidFill>
                  <a:prstClr val="black"/>
                </a:solidFill>
                <a:latin typeface="Consolas" charset="0"/>
              </a:rPr>
              <a:t>String s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):</a:t>
            </a:r>
            <a:r>
              <a:rPr lang="en-US" noProof="1" smtClean="0"/>
              <a:t> trả về giá trị số thực (float) tương ứng với một chuỗi số.</a:t>
            </a:r>
          </a:p>
          <a:p>
            <a:pPr lvl="1"/>
            <a:r>
              <a:rPr lang="en-US" sz="2000" noProof="1" smtClean="0">
                <a:solidFill>
                  <a:srgbClr val="9E0031"/>
                </a:solidFill>
                <a:latin typeface="Consolas" charset="0"/>
              </a:rPr>
              <a:t>double</a:t>
            </a:r>
            <a:r>
              <a:rPr lang="en-US" sz="2000" noProof="1" smtClean="0">
                <a:solidFill>
                  <a:prstClr val="black"/>
                </a:solidFill>
                <a:latin typeface="Consolas" charset="0"/>
              </a:rPr>
              <a:t> Double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en-US" sz="2000" noProof="1" smtClean="0">
                <a:solidFill>
                  <a:srgbClr val="6A801F"/>
                </a:solidFill>
                <a:latin typeface="Consolas" charset="0"/>
              </a:rPr>
              <a:t>parseDouble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en-US" sz="2000" noProof="1" smtClean="0">
                <a:solidFill>
                  <a:prstClr val="black"/>
                </a:solidFill>
                <a:latin typeface="Consolas" charset="0"/>
              </a:rPr>
              <a:t>String s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):</a:t>
            </a:r>
            <a:r>
              <a:rPr lang="en-US" noProof="1" smtClean="0"/>
              <a:t> trả về giá trị số thực (double) tương ứng với một chuỗi số.</a:t>
            </a:r>
          </a:p>
          <a:p>
            <a:pPr lvl="1"/>
            <a:r>
              <a:rPr lang="en-US" sz="2000" noProof="1" smtClean="0">
                <a:solidFill>
                  <a:prstClr val="black"/>
                </a:solidFill>
                <a:latin typeface="Consolas" charset="0"/>
              </a:rPr>
              <a:t>String Interger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en-US" sz="2000" noProof="1" smtClean="0">
                <a:solidFill>
                  <a:srgbClr val="6A801F"/>
                </a:solidFill>
                <a:latin typeface="Consolas" charset="0"/>
              </a:rPr>
              <a:t>toString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en-US" sz="2000" noProof="1" smtClean="0">
                <a:solidFill>
                  <a:srgbClr val="9E0031"/>
                </a:solidFill>
                <a:latin typeface="Consolas" charset="0"/>
              </a:rPr>
              <a:t>int</a:t>
            </a:r>
            <a:r>
              <a:rPr lang="en-US" sz="2000" noProof="1" smtClean="0">
                <a:solidFill>
                  <a:prstClr val="black"/>
                </a:solidFill>
                <a:latin typeface="Consolas" charset="0"/>
              </a:rPr>
              <a:t> a</a:t>
            </a:r>
            <a:r>
              <a:rPr lang="en-US" sz="2000" noProof="1" smtClean="0">
                <a:solidFill>
                  <a:srgbClr val="535353"/>
                </a:solidFill>
                <a:latin typeface="Consolas" charset="0"/>
              </a:rPr>
              <a:t>):</a:t>
            </a:r>
            <a:r>
              <a:rPr lang="en-US" noProof="1" smtClean="0"/>
              <a:t> trả về một chuỗi tương ứng với một số nguyên</a:t>
            </a:r>
          </a:p>
          <a:p>
            <a:pPr lvl="1"/>
            <a:r>
              <a:rPr lang="en-US" noProof="1" smtClean="0"/>
              <a:t>…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5444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Ép kiểu </a:t>
            </a:r>
            <a:r>
              <a:rPr lang="en-US" sz="3200" noProof="1" smtClean="0"/>
              <a:t>(type casting)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410029" y="1208309"/>
            <a:ext cx="8475663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 smtClean="0">
                <a:solidFill>
                  <a:srgbClr val="0F7001"/>
                </a:solidFill>
                <a:latin typeface="Consolas-Bold" charset="0"/>
              </a:rPr>
              <a:t>public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b="1" noProof="1" smtClean="0">
                <a:solidFill>
                  <a:srgbClr val="0F7001"/>
                </a:solidFill>
                <a:latin typeface="Consolas-Bold" charset="0"/>
              </a:rPr>
              <a:t>class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b="1" noProof="1" smtClean="0">
                <a:solidFill>
                  <a:srgbClr val="0000FF"/>
                </a:solidFill>
                <a:latin typeface="Consolas-Bold" charset="0"/>
              </a:rPr>
              <a:t>TypeCasting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charset="0"/>
            </a:endParaRPr>
          </a:p>
          <a:p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  </a:t>
            </a:r>
            <a:r>
              <a:rPr lang="en-US" b="1" noProof="1" smtClean="0">
                <a:solidFill>
                  <a:srgbClr val="0F7001"/>
                </a:solidFill>
                <a:latin typeface="Consolas-Bold" charset="0"/>
              </a:rPr>
              <a:t>public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b="1" noProof="1" smtClean="0">
                <a:solidFill>
                  <a:srgbClr val="0F7001"/>
                </a:solidFill>
                <a:latin typeface="Consolas-Bold" charset="0"/>
              </a:rPr>
              <a:t>static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9E0031"/>
                </a:solidFill>
                <a:latin typeface="Consolas" charset="0"/>
              </a:rPr>
              <a:t>void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charset="0"/>
              </a:rPr>
              <a:t>main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String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[]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args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)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     System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out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println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A90E1A"/>
                </a:solidFill>
                <a:latin typeface="Consolas" charset="0"/>
              </a:rPr>
              <a:t>"(int)(7.9) = "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9E0031"/>
                </a:solidFill>
                <a:latin typeface="Consolas" charset="0"/>
              </a:rPr>
              <a:t>int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)(7.9));</a:t>
            </a:r>
            <a:endParaRPr lang="ro-RO" noProof="1" smtClean="0">
              <a:solidFill>
                <a:prstClr val="black"/>
              </a:solidFill>
              <a:latin typeface="Consolas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     System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out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println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A90E1A"/>
                </a:solidFill>
                <a:latin typeface="Consolas" charset="0"/>
              </a:rPr>
              <a:t>"(int)(3.3) = "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9E0031"/>
                </a:solidFill>
                <a:latin typeface="Consolas" charset="0"/>
              </a:rPr>
              <a:t>int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)(3.3));</a:t>
            </a:r>
            <a:endParaRPr lang="ro-RO" noProof="1" smtClean="0">
              <a:solidFill>
                <a:prstClr val="black"/>
              </a:solidFill>
              <a:latin typeface="Consolas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     System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out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println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A90E1A"/>
                </a:solidFill>
                <a:latin typeface="Consolas" charset="0"/>
              </a:rPr>
              <a:t>"(double)(5 + 3) = "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9E0031"/>
                </a:solidFill>
                <a:latin typeface="Consolas" charset="0"/>
              </a:rPr>
              <a:t>double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)(5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3));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</a:p>
          <a:p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     System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out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println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A90E1A"/>
                </a:solidFill>
                <a:latin typeface="Consolas" charset="0"/>
              </a:rPr>
              <a:t>"(double)(15</a:t>
            </a:r>
            <a:r>
              <a:rPr lang="ro-RO" noProof="1">
                <a:solidFill>
                  <a:srgbClr val="A90E1A"/>
                </a:solidFill>
                <a:latin typeface="Consolas" charset="0"/>
              </a:rPr>
              <a:t>)</a:t>
            </a:r>
            <a:r>
              <a:rPr lang="ro-RO" noProof="1" smtClean="0">
                <a:solidFill>
                  <a:srgbClr val="A90E1A"/>
                </a:solidFill>
                <a:latin typeface="Consolas" charset="0"/>
              </a:rPr>
              <a:t>/2 = "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((</a:t>
            </a:r>
            <a:r>
              <a:rPr lang="ro-RO" noProof="1" smtClean="0">
                <a:solidFill>
                  <a:srgbClr val="9E0031"/>
                </a:solidFill>
                <a:latin typeface="Consolas" charset="0"/>
              </a:rPr>
              <a:t>double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)(15)/2));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</a:p>
          <a:p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     System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out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println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A90E1A"/>
                </a:solidFill>
                <a:latin typeface="Consolas" charset="0"/>
              </a:rPr>
              <a:t>"(double)(15/2) = "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((</a:t>
            </a:r>
            <a:r>
              <a:rPr lang="ro-RO" noProof="1" smtClean="0">
                <a:solidFill>
                  <a:srgbClr val="9E0031"/>
                </a:solidFill>
                <a:latin typeface="Consolas" charset="0"/>
              </a:rPr>
              <a:t>double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)(15/2)));</a:t>
            </a:r>
            <a:endParaRPr lang="ro-RO" noProof="1" smtClean="0">
              <a:solidFill>
                <a:prstClr val="black"/>
              </a:solidFill>
              <a:latin typeface="Consolas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     System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out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println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A90E1A"/>
                </a:solidFill>
                <a:latin typeface="Consolas" charset="0"/>
              </a:rPr>
              <a:t>"(int)(7.8 + (double)(15)/2) = "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br>
              <a:rPr lang="ro-RO" noProof="1" smtClean="0">
                <a:solidFill>
                  <a:prstClr val="black"/>
                </a:solidFill>
                <a:latin typeface="Consolas" charset="0"/>
              </a:rPr>
            </a:b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((</a:t>
            </a:r>
            <a:r>
              <a:rPr lang="ro-RO" noProof="1" smtClean="0">
                <a:solidFill>
                  <a:srgbClr val="9E0031"/>
                </a:solidFill>
                <a:latin typeface="Consolas" charset="0"/>
              </a:rPr>
              <a:t>int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)(7.8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9E0031"/>
                </a:solidFill>
                <a:latin typeface="Consolas" charset="0"/>
              </a:rPr>
              <a:t>double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)(15)/2)));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</a:p>
          <a:p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     System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out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charset="0"/>
              </a:rPr>
              <a:t>println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A90E1A"/>
                </a:solidFill>
                <a:latin typeface="Consolas" charset="0"/>
              </a:rPr>
              <a:t>"(int)(7.8 + (double)(15/2)) = "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br>
              <a:rPr lang="ro-RO" noProof="1" smtClean="0">
                <a:solidFill>
                  <a:prstClr val="black"/>
                </a:solidFill>
                <a:latin typeface="Consolas" charset="0"/>
              </a:rPr>
            </a:b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((</a:t>
            </a:r>
            <a:r>
              <a:rPr lang="ro-RO" noProof="1" smtClean="0">
                <a:solidFill>
                  <a:srgbClr val="9E0031"/>
                </a:solidFill>
                <a:latin typeface="Consolas" charset="0"/>
              </a:rPr>
              <a:t>int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)(7.8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ro-RO" noProof="1" smtClean="0">
                <a:solidFill>
                  <a:srgbClr val="9E0031"/>
                </a:solidFill>
                <a:latin typeface="Consolas" charset="0"/>
              </a:rPr>
              <a:t>double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)(15/2))));</a:t>
            </a:r>
            <a:endParaRPr lang="ro-RO" noProof="1" smtClean="0">
              <a:solidFill>
                <a:prstClr val="black"/>
              </a:solidFill>
              <a:latin typeface="Consolas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charset="0"/>
              </a:rPr>
              <a:t>   </a:t>
            </a:r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}</a:t>
            </a:r>
            <a:endParaRPr lang="ro-RO" noProof="1" smtClean="0">
              <a:solidFill>
                <a:prstClr val="black"/>
              </a:solidFill>
              <a:latin typeface="Consolas" charset="0"/>
            </a:endParaRPr>
          </a:p>
          <a:p>
            <a:r>
              <a:rPr lang="ro-RO" noProof="1" smtClean="0">
                <a:solidFill>
                  <a:srgbClr val="535353"/>
                </a:solidFill>
                <a:latin typeface="Consolas" charset="0"/>
              </a:rPr>
              <a:t>}</a:t>
            </a:r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02" b="13295"/>
          <a:stretch/>
        </p:blipFill>
        <p:spPr>
          <a:xfrm>
            <a:off x="4783593" y="4365171"/>
            <a:ext cx="4102099" cy="1905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575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Kiểu dữ liệu chuỗi </a:t>
            </a:r>
            <a:r>
              <a:rPr lang="en-US" sz="3200" noProof="1" smtClean="0"/>
              <a:t>(String datatype)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Một chuỗi được xem như là một dãy các ký tự</a:t>
            </a:r>
          </a:p>
          <a:p>
            <a:r>
              <a:rPr lang="en-US" noProof="1" smtClean="0"/>
              <a:t>Một hằng chuỗi ký tự được bao trong cặp ngoặc kép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“”</a:t>
            </a:r>
          </a:p>
          <a:p>
            <a:pPr lvl="1"/>
            <a:r>
              <a:rPr lang="en-US" noProof="1" smtClean="0">
                <a:latin typeface="+mn-lt"/>
                <a:ea typeface="Courier New" charset="0"/>
                <a:cs typeface="Courier New" charset="0"/>
              </a:rPr>
              <a:t>Ví dụ: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“Hello World”, “Chào bạn”</a:t>
            </a:r>
          </a:p>
          <a:p>
            <a:r>
              <a:rPr lang="en-US" noProof="1" smtClean="0">
                <a:latin typeface="+mn-lt"/>
                <a:ea typeface="Courier New" charset="0"/>
                <a:cs typeface="Courier New" charset="0"/>
              </a:rPr>
              <a:t>Mỗi ký tự trong chuỗi có 1 vị trí với vị trí của ký tự đầu tiên của chuỗi được đánh chỉ số từ 0</a:t>
            </a:r>
          </a:p>
          <a:p>
            <a:r>
              <a:rPr lang="en-US" noProof="1" smtClean="0">
                <a:latin typeface="+mn-lt"/>
                <a:ea typeface="Courier New" charset="0"/>
                <a:cs typeface="Courier New" charset="0"/>
              </a:rPr>
              <a:t>Kiểu dữ liệu chuỗi trong Java: </a:t>
            </a:r>
            <a:r>
              <a:rPr lang="en-US" noProof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</a:p>
          <a:p>
            <a:r>
              <a:rPr lang="en-US" noProof="1" smtClean="0">
                <a:latin typeface="+mn-lt"/>
                <a:ea typeface="Courier New" charset="0"/>
                <a:cs typeface="Courier New" charset="0"/>
              </a:rPr>
              <a:t>Toán tử trên chuỗi: </a:t>
            </a:r>
            <a:r>
              <a:rPr lang="en-US" b="1" noProof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noProof="1" smtClean="0">
                <a:latin typeface="+mn-lt"/>
                <a:ea typeface="Courier New" charset="0"/>
                <a:cs typeface="Courier New" charset="0"/>
              </a:rPr>
              <a:t> (cộng, ghép chuỗi)</a:t>
            </a:r>
            <a:endParaRPr lang="en-US" sz="1600" noProof="1" smtClean="0">
              <a:solidFill>
                <a:prstClr val="black"/>
              </a:solidFill>
              <a:latin typeface="Consolas" charset="0"/>
            </a:endParaRPr>
          </a:p>
          <a:p>
            <a:pPr marL="457200" lvl="1" indent="0">
              <a:buNone/>
            </a:pP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System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en-US" noProof="1" smtClean="0">
                <a:solidFill>
                  <a:srgbClr val="6A801F"/>
                </a:solidFill>
                <a:latin typeface="Consolas" charset="0"/>
              </a:rPr>
              <a:t>out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en-US" noProof="1" smtClean="0">
                <a:solidFill>
                  <a:srgbClr val="6A801F"/>
                </a:solidFill>
                <a:latin typeface="Consolas" charset="0"/>
              </a:rPr>
              <a:t>println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en-US" noProof="1" smtClean="0">
                <a:solidFill>
                  <a:srgbClr val="A90E1A"/>
                </a:solidFill>
                <a:latin typeface="Consolas" charset="0"/>
              </a:rPr>
              <a:t>"The sum = "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12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+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26);</a:t>
            </a:r>
          </a:p>
          <a:p>
            <a:pPr marL="457200" lvl="1" indent="0">
              <a:buNone/>
            </a:pPr>
            <a:endParaRPr lang="en-US" sz="1200" noProof="1" smtClean="0">
              <a:solidFill>
                <a:srgbClr val="535353"/>
              </a:solidFill>
              <a:latin typeface="Consolas" charset="0"/>
            </a:endParaRPr>
          </a:p>
          <a:p>
            <a:pPr lvl="0"/>
            <a:r>
              <a:rPr lang="en-US" b="1" noProof="1" smtClean="0">
                <a:solidFill>
                  <a:prstClr val="black"/>
                </a:solidFill>
                <a:latin typeface="Calibri"/>
                <a:ea typeface="Courier New" charset="0"/>
                <a:cs typeface="Courier New" charset="0"/>
              </a:rPr>
              <a:t>Lưu ý:</a:t>
            </a:r>
            <a:r>
              <a:rPr lang="en-US" noProof="1" smtClean="0">
                <a:solidFill>
                  <a:prstClr val="black"/>
                </a:solidFill>
                <a:latin typeface="Calibri"/>
                <a:ea typeface="Courier New" charset="0"/>
                <a:cs typeface="Courier New" charset="0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noProof="1" smtClean="0">
                <a:solidFill>
                  <a:prstClr val="black"/>
                </a:solidFill>
                <a:latin typeface="Calibri"/>
                <a:ea typeface="Courier New" charset="0"/>
                <a:cs typeface="Courier New" charset="0"/>
              </a:rPr>
              <a:t> là một lớp ⇒ hỗ trợ nhiều phương thức để thao tác trên chuỗi, sẽ được giới thiệu sau.</a:t>
            </a:r>
            <a:endParaRPr lang="en-US" noProof="1">
              <a:solidFill>
                <a:prstClr val="black"/>
              </a:solidFill>
              <a:latin typeface="Calibri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4886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Kiểu dữ liệu chuỗi </a:t>
            </a:r>
            <a:r>
              <a:rPr lang="en-US" sz="3200" noProof="1"/>
              <a:t>(String datatype)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Các thành phần cơ bản của Java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393699" y="1291590"/>
            <a:ext cx="8475663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408080"/>
                </a:solidFill>
                <a:latin typeface="Consolas" panose="020B0609020204030204" pitchFamily="49" charset="0"/>
              </a:rPr>
              <a:t>// This program demonstrates a few of the String methods.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StringMethods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String message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latin typeface="Consolas" panose="020B0609020204030204" pitchFamily="49" charset="0"/>
              </a:rPr>
              <a:t>"Java is Great Fun!"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String upper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toUpperCase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String lower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toLowerCase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char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letter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charAt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(2);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stringSize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message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length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upper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lower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letter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stringSize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15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Nhập/Xuất căn bản</a:t>
            </a:r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Nhập/Xuất căn </a:t>
            </a:r>
            <a:r>
              <a:rPr lang="en-US" noProof="1" smtClean="0"/>
              <a:t>bản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230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 1 – Hello World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Một chương trình Java hiển thị câu chào hỏi ra màn hình:</a:t>
            </a:r>
          </a:p>
          <a:p>
            <a:endParaRPr lang="en-US" noProof="1"/>
          </a:p>
          <a:p>
            <a:endParaRPr lang="en-US" noProof="1" smtClean="0"/>
          </a:p>
          <a:p>
            <a:endParaRPr lang="en-US" noProof="1"/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Kết quả </a:t>
            </a:r>
            <a:br>
              <a:rPr lang="en-US" noProof="1" smtClean="0"/>
            </a:br>
            <a:r>
              <a:rPr lang="en-US" noProof="1" smtClean="0"/>
              <a:t>thực thi </a:t>
            </a:r>
            <a:br>
              <a:rPr lang="en-US" noProof="1" smtClean="0"/>
            </a:br>
            <a:r>
              <a:rPr lang="en-US" noProof="1" smtClean="0"/>
              <a:t>chương trình: </a:t>
            </a:r>
            <a:br>
              <a:rPr lang="en-US" noProof="1" smtClean="0"/>
            </a:b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Cấu trúc một chương trình Java</a:t>
            </a:r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723900" y="2281555"/>
            <a:ext cx="7391400" cy="2185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noProof="1">
                <a:solidFill>
                  <a:srgbClr val="408080"/>
                </a:solidFill>
                <a:latin typeface="Consolas" panose="020B0609020204030204" pitchFamily="49" charset="0"/>
              </a:rPr>
              <a:t>/* HelloWorld.java */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0000FF"/>
                </a:solidFill>
                <a:latin typeface="Consolas" panose="020B0609020204030204" pitchFamily="49" charset="0"/>
              </a:rPr>
              <a:t>HelloWorld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String args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[])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	System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BA2121"/>
                </a:solidFill>
                <a:latin typeface="Consolas" panose="020B0609020204030204" pitchFamily="49" charset="0"/>
              </a:rPr>
              <a:t>"Hello!"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	System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BA2121"/>
                </a:solidFill>
                <a:latin typeface="Consolas" panose="020B0609020204030204" pitchFamily="49" charset="0"/>
              </a:rPr>
              <a:t>"How are you?"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62" y="4640120"/>
            <a:ext cx="4747327" cy="15528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073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Xuất dữ liệu ra màn hình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System.out.println(String s): xuất + xuống dòng</a:t>
            </a:r>
          </a:p>
          <a:p>
            <a:r>
              <a:rPr lang="en-US" noProof="1" smtClean="0"/>
              <a:t>System.out.print(String s): xuất, không xuống dòng</a:t>
            </a:r>
          </a:p>
          <a:p>
            <a:r>
              <a:rPr lang="en-US" noProof="1" smtClean="0"/>
              <a:t>System.out.printf(String format, Object… args): hiển thị dữ liệu có định dạng, tương tự như hàm printf() của C</a:t>
            </a:r>
          </a:p>
          <a:p>
            <a:pPr marL="457200" lvl="1" indent="0">
              <a:buNone/>
            </a:pPr>
            <a:endParaRPr lang="en-US" sz="20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0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0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printf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"Phuong trinh co nghiem 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%.2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f"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-(</a:t>
            </a:r>
            <a:r>
              <a:rPr lang="en-US" sz="20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float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noProof="1" smtClean="0"/>
          </a:p>
          <a:p>
            <a:pPr lvl="1"/>
            <a:r>
              <a:rPr lang="en-US" noProof="1" smtClean="0"/>
              <a:t>Cú pháp định dạng có thể tham khảo tại: </a:t>
            </a:r>
          </a:p>
          <a:p>
            <a:pPr marL="457200" lvl="1" indent="0">
              <a:buNone/>
            </a:pPr>
            <a:r>
              <a:rPr lang="en-US" sz="2000" noProof="1" smtClean="0">
                <a:hlinkClick r:id="rId2"/>
              </a:rPr>
              <a:t>https</a:t>
            </a:r>
            <a:r>
              <a:rPr lang="en-US" sz="2000" noProof="1">
                <a:hlinkClick r:id="rId2"/>
              </a:rPr>
              <a:t>://</a:t>
            </a:r>
            <a:r>
              <a:rPr lang="en-US" sz="2000" noProof="1" smtClean="0">
                <a:hlinkClick r:id="rId2"/>
              </a:rPr>
              <a:t>docs.oracle.com/javase/8/docs/api/java/util/Formatter.html#syntax</a:t>
            </a:r>
            <a:r>
              <a:rPr lang="en-US" sz="2000" noProof="1" smtClean="0"/>
              <a:t> </a:t>
            </a:r>
            <a:endParaRPr lang="en-US" sz="2000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Nhập/Xuất căn bản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860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Đọc dữ liệu từ bàn phím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Muốn nhập dữ liệu từ bàn phím, ta dùng lớp </a:t>
            </a:r>
            <a:r>
              <a:rPr lang="en-US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noProof="1" smtClean="0"/>
              <a:t>, kết hợp với </a:t>
            </a:r>
            <a:r>
              <a:rPr lang="en-US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noProof="1" smtClean="0"/>
              <a:t> như sau:</a:t>
            </a:r>
          </a:p>
          <a:p>
            <a:pPr lvl="1"/>
            <a:r>
              <a:rPr lang="en-US" noProof="1" smtClean="0"/>
              <a:t>Tạo một Scanner:</a:t>
            </a:r>
          </a:p>
          <a:p>
            <a:pPr marL="0" indent="0">
              <a:buNone/>
            </a:pPr>
            <a:r>
              <a:rPr lang="en-US" sz="2000" noProof="1" smtClean="0"/>
              <a:t>	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Scanner keyboard 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Scanner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0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in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/>
          </a:p>
          <a:p>
            <a:pPr lvl="1"/>
            <a:r>
              <a:rPr lang="en-US" noProof="1" smtClean="0"/>
              <a:t>Lớp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noProof="1" smtClean="0"/>
              <a:t> được định nghĩa trong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noProof="1" smtClean="0"/>
              <a:t>, vì vậy ta phải thêm vào lệnh sau ở </a:t>
            </a:r>
            <a:r>
              <a:rPr lang="en-US" noProof="1" smtClean="0">
                <a:solidFill>
                  <a:srgbClr val="00B050"/>
                </a:solidFill>
              </a:rPr>
              <a:t>đầu chương trình</a:t>
            </a:r>
            <a:r>
              <a:rPr lang="en-US" noProof="1" smtClean="0"/>
              <a:t>:</a:t>
            </a:r>
          </a:p>
          <a:p>
            <a:pPr marL="457200" lvl="1" indent="0">
              <a:buNone/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vi-V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vi-V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 smtClean="0"/>
              <a:t>Đọc dữ liệu từ bàn phím: dùng các hàm</a:t>
            </a:r>
          </a:p>
          <a:p>
            <a:pPr lvl="2"/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nextLine()</a:t>
            </a:r>
            <a:r>
              <a:rPr lang="en-US" noProof="1" smtClean="0"/>
              <a:t>: đọc một chuỗi ký tự</a:t>
            </a:r>
          </a:p>
          <a:p>
            <a:pPr lvl="2"/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nextInt()</a:t>
            </a:r>
            <a:r>
              <a:rPr lang="en-US" noProof="1" smtClean="0"/>
              <a:t>: đọc một số nguyên kiểu int</a:t>
            </a:r>
          </a:p>
          <a:p>
            <a:pPr lvl="2"/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 nextLong()</a:t>
            </a:r>
            <a:r>
              <a:rPr lang="en-US" noProof="1" smtClean="0"/>
              <a:t>: đọc một số nguyên kiểu long</a:t>
            </a:r>
          </a:p>
          <a:p>
            <a:pPr lvl="2"/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 nextFloat()</a:t>
            </a:r>
            <a:r>
              <a:rPr lang="en-US" noProof="1" smtClean="0"/>
              <a:t>: đọc một số thực kiểu float</a:t>
            </a:r>
          </a:p>
          <a:p>
            <a:pPr lvl="2"/>
            <a:r>
              <a:rPr lang="en-US" noProof="1" smtClean="0"/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Nhập/Xuất căn bản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446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Đọc dữ liệu từ bàn phím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pPr lvl="1"/>
            <a:endParaRPr lang="vi-VN" dirty="0" smtClean="0"/>
          </a:p>
          <a:p>
            <a:pPr lvl="1"/>
            <a:endParaRPr lang="vi-VN" dirty="0"/>
          </a:p>
          <a:p>
            <a:r>
              <a:rPr lang="vi-VN" b="1" dirty="0" smtClean="0"/>
              <a:t>Lưu ý</a:t>
            </a:r>
            <a:r>
              <a:rPr lang="vi-VN" dirty="0" smtClean="0"/>
              <a:t>: g/sử a, b khác 0 và phương trình luôn có nghiệm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Nhập/Xuất căn bản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565484" y="1306629"/>
            <a:ext cx="8303879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00FF"/>
                </a:solidFill>
                <a:latin typeface="Consolas" panose="020B0609020204030204" pitchFamily="49" charset="0"/>
              </a:rPr>
              <a:t>java.util.Scanner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00FF"/>
                </a:solidFill>
                <a:latin typeface="Consolas" panose="020B0609020204030204" pitchFamily="49" charset="0"/>
              </a:rPr>
              <a:t>PTB1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args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[])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i="1" spc="20" dirty="0" smtClean="0">
                <a:solidFill>
                  <a:srgbClr val="40808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//Tạo </a:t>
            </a:r>
            <a:r>
              <a:rPr lang="vi-VN" sz="1600" i="1" spc="20" dirty="0">
                <a:solidFill>
                  <a:srgbClr val="40808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đối tượng thuộc lớp Scanner để nhập dữ liệu từ bàn phím</a:t>
            </a:r>
            <a:endParaRPr lang="vi-V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Scanner keyboard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Scanner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in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dirty="0">
                <a:solidFill>
                  <a:srgbClr val="BA2121"/>
                </a:solidFill>
                <a:latin typeface="Consolas" panose="020B0609020204030204" pitchFamily="49" charset="0"/>
              </a:rPr>
              <a:t>"a = "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a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keyboard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nextInt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();	 	</a:t>
            </a:r>
            <a:r>
              <a:rPr lang="vi-VN" sz="1600" i="1" spc="20" dirty="0" smtClean="0">
                <a:solidFill>
                  <a:srgbClr val="40808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//đọc một số nguyên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dirty="0">
                <a:solidFill>
                  <a:srgbClr val="BA2121"/>
                </a:solidFill>
                <a:latin typeface="Consolas" panose="020B0609020204030204" pitchFamily="49" charset="0"/>
              </a:rPr>
              <a:t>"b = "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b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keyboard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nextInt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printf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dirty="0">
                <a:solidFill>
                  <a:srgbClr val="BA2121"/>
                </a:solidFill>
                <a:latin typeface="Consolas" panose="020B0609020204030204" pitchFamily="49" charset="0"/>
              </a:rPr>
              <a:t>"Nghiem cua PT x = %.2f"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-(</a:t>
            </a:r>
            <a:r>
              <a:rPr lang="vi-VN" dirty="0">
                <a:solidFill>
                  <a:srgbClr val="B00040"/>
                </a:solidFill>
                <a:latin typeface="Consolas" panose="020B0609020204030204" pitchFamily="49" charset="0"/>
              </a:rPr>
              <a:t>float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3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Đọc dữ liệu từ bàn phím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Chú ý tr/hợp dữ liệu </a:t>
            </a:r>
            <a:r>
              <a:rPr lang="vi-VN" dirty="0" smtClean="0">
                <a:solidFill>
                  <a:srgbClr val="00B050"/>
                </a:solidFill>
              </a:rPr>
              <a:t>còn sót trong bộ đệm </a:t>
            </a:r>
            <a:r>
              <a:rPr lang="vi-VN" dirty="0" smtClean="0"/>
              <a:t>bàn phím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Nhập/Xuất căn bản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938528"/>
            <a:ext cx="8461248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java.util.Scanner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ScannerFlush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args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i="1" dirty="0">
                <a:solidFill>
                  <a:srgbClr val="408080"/>
                </a:solidFill>
                <a:latin typeface="Consolas" panose="020B0609020204030204" pitchFamily="49" charset="0"/>
              </a:rPr>
              <a:t>//Tạo đối tượng thuộc lớp Scanner để nhập dữ liệu từ bàn phím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Scanner keyboard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in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String name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long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"Enter your ID: 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ID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keyboard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nextLong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"Enter your name: 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name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keyboard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nextLine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"ID :"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", name: "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2848" y="4362116"/>
            <a:ext cx="264566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keyboard</a:t>
            </a:r>
            <a:r>
              <a:rPr lang="vi-VN" sz="1600" b="1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b="1" dirty="0" smtClean="0">
                <a:solidFill>
                  <a:srgbClr val="7D9029"/>
                </a:solidFill>
                <a:latin typeface="Consolas" panose="020B0609020204030204" pitchFamily="49" charset="0"/>
              </a:rPr>
              <a:t>nextLine</a:t>
            </a:r>
            <a:r>
              <a:rPr lang="vi-VN" sz="1600" b="1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7" idx="1"/>
            <a:endCxn id="11" idx="3"/>
          </p:cNvCxnSpPr>
          <p:nvPr/>
        </p:nvCxnSpPr>
        <p:spPr>
          <a:xfrm flipH="1">
            <a:off x="2139696" y="4531393"/>
            <a:ext cx="388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096" y="4346727"/>
            <a:ext cx="609600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vi-VN" dirty="0" smtClean="0">
                <a:sym typeface="Symbol" panose="05050102010706020507" pitchFamily="18" charset="2"/>
              </a:rPr>
              <a:t>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543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Cấu trúc điều khiển trong Java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Cấu trúc điều khiển trong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4894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Cấu trúc điều khiển </a:t>
            </a:r>
            <a:r>
              <a:rPr lang="en-US" sz="3200" noProof="1" smtClean="0"/>
              <a:t>(control structure)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Cấu trúc điều khiển: điều khiển cách thức thực hiện các lệnh trong chương trình.</a:t>
            </a:r>
          </a:p>
          <a:p>
            <a:r>
              <a:rPr lang="en-US" noProof="1" smtClean="0"/>
              <a:t>Có 3 cấu trúc điều khiển:</a:t>
            </a:r>
          </a:p>
          <a:p>
            <a:pPr lvl="1"/>
            <a:r>
              <a:rPr lang="en-US" noProof="1" smtClean="0"/>
              <a:t>Tuần tự (sequence, </a:t>
            </a:r>
            <a:r>
              <a:rPr lang="en-US" noProof="1" smtClean="0">
                <a:solidFill>
                  <a:srgbClr val="00B050"/>
                </a:solidFill>
              </a:rPr>
              <a:t>mặc nhiên</a:t>
            </a:r>
            <a:r>
              <a:rPr lang="en-US" noProof="1" smtClean="0"/>
              <a:t>)</a:t>
            </a:r>
          </a:p>
          <a:p>
            <a:pPr lvl="1"/>
            <a:r>
              <a:rPr lang="en-US" noProof="1" smtClean="0"/>
              <a:t>Lựa chọn (selection)</a:t>
            </a:r>
          </a:p>
          <a:p>
            <a:pPr lvl="1"/>
            <a:r>
              <a:rPr lang="en-US" noProof="1" smtClean="0"/>
              <a:t>Lặp (repetition)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</a:t>
            </a:r>
            <a:r>
              <a:rPr lang="vi-VN" dirty="0" smtClean="0"/>
              <a:t>ấu trúc điều khiển trong Java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6424444" y="3037110"/>
            <a:ext cx="1698171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Câu lệnh 1</a:t>
            </a:r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6424444" y="3690249"/>
            <a:ext cx="1698171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Câu lệnh 2</a:t>
            </a:r>
            <a:endParaRPr lang="en-US" noProof="1"/>
          </a:p>
        </p:txBody>
      </p:sp>
      <p:sp>
        <p:nvSpPr>
          <p:cNvPr id="7" name="Rectangle 6"/>
          <p:cNvSpPr/>
          <p:nvPr/>
        </p:nvSpPr>
        <p:spPr>
          <a:xfrm>
            <a:off x="6424444" y="4956625"/>
            <a:ext cx="1698171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Câu lệnh n</a:t>
            </a:r>
            <a:endParaRPr lang="en-US" noProof="1"/>
          </a:p>
        </p:txBody>
      </p:sp>
      <p:sp>
        <p:nvSpPr>
          <p:cNvPr id="8" name="Oval 7"/>
          <p:cNvSpPr/>
          <p:nvPr/>
        </p:nvSpPr>
        <p:spPr>
          <a:xfrm>
            <a:off x="7061257" y="2392125"/>
            <a:ext cx="424543" cy="4245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61256" y="5608634"/>
            <a:ext cx="424543" cy="4245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7273530" y="3461653"/>
            <a:ext cx="0" cy="22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7273528" y="4114792"/>
            <a:ext cx="2" cy="29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5" idx="0"/>
          </p:cNvCxnSpPr>
          <p:nvPr/>
        </p:nvCxnSpPr>
        <p:spPr>
          <a:xfrm>
            <a:off x="7273529" y="2816668"/>
            <a:ext cx="1" cy="22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flipH="1">
            <a:off x="7273528" y="5381168"/>
            <a:ext cx="2" cy="22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7273528" y="4687885"/>
            <a:ext cx="2" cy="26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77535" y="4275753"/>
            <a:ext cx="119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 .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721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Cấu trúc rẽ nhánh </a:t>
            </a:r>
            <a:r>
              <a:rPr lang="en-US" sz="3200" noProof="1" smtClean="0"/>
              <a:t>(selection structure)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Lựa chọn 1 trong 2 công việc (khối lệnh) để thực hiện dựa trên 1 điều kiện cho sẵn.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Các lệnh rẽ nhánh: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if … else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switch … case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</a:t>
            </a:r>
            <a:r>
              <a:rPr lang="vi-VN" dirty="0"/>
              <a:t>ấu trúc điều khiển trong Java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081327" y="2202089"/>
            <a:ext cx="6689355" cy="2939470"/>
            <a:chOff x="830480" y="2497053"/>
            <a:chExt cx="6689355" cy="2939470"/>
          </a:xfrm>
        </p:grpSpPr>
        <p:sp>
          <p:nvSpPr>
            <p:cNvPr id="5" name="Oval 4"/>
            <p:cNvSpPr/>
            <p:nvPr/>
          </p:nvSpPr>
          <p:spPr>
            <a:xfrm>
              <a:off x="3977479" y="2497053"/>
              <a:ext cx="424543" cy="42454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3152887" y="3240150"/>
              <a:ext cx="2073729" cy="1035602"/>
            </a:xfrm>
            <a:prstGeom prst="diamond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noProof="1" smtClean="0"/>
                <a:t>Biểu thức điều kiện</a:t>
              </a:r>
              <a:endParaRPr lang="en-US" noProof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0480" y="3545678"/>
              <a:ext cx="1698171" cy="42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Khối lệnh 1</a:t>
              </a:r>
              <a:endParaRPr lang="en-US" noProof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21664" y="3545679"/>
              <a:ext cx="1698171" cy="42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Khối lệnh 2</a:t>
              </a:r>
              <a:endParaRPr lang="en-US" noProof="1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4189751" y="2921596"/>
              <a:ext cx="1" cy="318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8" idx="1"/>
            </p:cNvCxnSpPr>
            <p:nvPr/>
          </p:nvCxnSpPr>
          <p:spPr>
            <a:xfrm>
              <a:off x="5226616" y="3757951"/>
              <a:ext cx="595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1"/>
              <a:endCxn id="7" idx="3"/>
            </p:cNvCxnSpPr>
            <p:nvPr/>
          </p:nvCxnSpPr>
          <p:spPr>
            <a:xfrm flipH="1" flipV="1">
              <a:off x="2528651" y="3757950"/>
              <a:ext cx="6242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977479" y="4594547"/>
              <a:ext cx="424543" cy="42454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7" idx="2"/>
              <a:endCxn id="13" idx="2"/>
            </p:cNvCxnSpPr>
            <p:nvPr/>
          </p:nvCxnSpPr>
          <p:spPr>
            <a:xfrm rot="16200000" flipH="1">
              <a:off x="2410223" y="3239563"/>
              <a:ext cx="836598" cy="22979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2"/>
              <a:endCxn id="13" idx="6"/>
            </p:cNvCxnSpPr>
            <p:nvPr/>
          </p:nvCxnSpPr>
          <p:spPr>
            <a:xfrm rot="5400000">
              <a:off x="5118088" y="3254156"/>
              <a:ext cx="836597" cy="22687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4"/>
            </p:cNvCxnSpPr>
            <p:nvPr/>
          </p:nvCxnSpPr>
          <p:spPr>
            <a:xfrm flipH="1">
              <a:off x="4189750" y="5019090"/>
              <a:ext cx="1" cy="417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68262" y="3428647"/>
              <a:ext cx="90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 smtClean="0"/>
                <a:t>sai</a:t>
              </a:r>
              <a:endParaRPr lang="en-US" noProof="1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5063" y="3428645"/>
              <a:ext cx="90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 smtClean="0"/>
                <a:t>đúng</a:t>
              </a:r>
              <a:endParaRPr 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34562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Lệnh rẽ nhánh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if … else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Lệnh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noProof="1" smtClean="0"/>
              <a:t> đầy đủ:</a:t>
            </a:r>
            <a:endParaRPr lang="en-US" b="1" noProof="1" smtClean="0">
              <a:solidFill>
                <a:srgbClr val="0F7001"/>
              </a:solidFill>
              <a:latin typeface="Consolas-Bold" charset="0"/>
            </a:endParaRPr>
          </a:p>
          <a:p>
            <a:pPr marL="914400" lvl="2" indent="0">
              <a:buNone/>
            </a:pPr>
            <a:endParaRPr lang="en-US" sz="1000" b="1" noProof="1" smtClean="0">
              <a:solidFill>
                <a:srgbClr val="0F7001"/>
              </a:solidFill>
              <a:latin typeface="Consolas-Bold" charset="0"/>
            </a:endParaRPr>
          </a:p>
          <a:p>
            <a:pPr marL="914400" lvl="2" indent="0">
              <a:buNone/>
            </a:pPr>
            <a:r>
              <a:rPr lang="en-US" b="1" noProof="1" smtClean="0">
                <a:solidFill>
                  <a:srgbClr val="0F7001"/>
                </a:solidFill>
                <a:latin typeface="Consolas-Bold" charset="0"/>
              </a:rPr>
              <a:t>if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biểu thức điều kiện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)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charset="0"/>
            </a:endParaRPr>
          </a:p>
          <a:p>
            <a:pPr marL="914400" lvl="2" indent="0">
              <a:buNone/>
            </a:pP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  statement T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;</a:t>
            </a:r>
            <a:endParaRPr lang="en-US" noProof="1" smtClean="0">
              <a:solidFill>
                <a:prstClr val="black"/>
              </a:solidFill>
              <a:latin typeface="Consolas" charset="0"/>
            </a:endParaRPr>
          </a:p>
          <a:p>
            <a:pPr marL="914400" lvl="2" indent="0">
              <a:buNone/>
            </a:pP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}</a:t>
            </a:r>
            <a:endParaRPr lang="en-US" noProof="1" smtClean="0">
              <a:solidFill>
                <a:prstClr val="black"/>
              </a:solidFill>
              <a:latin typeface="Consolas" charset="0"/>
            </a:endParaRPr>
          </a:p>
          <a:p>
            <a:pPr marL="914400" lvl="2" indent="0">
              <a:buNone/>
            </a:pPr>
            <a:r>
              <a:rPr lang="en-US" b="1" noProof="1" smtClean="0">
                <a:solidFill>
                  <a:srgbClr val="0F7001"/>
                </a:solidFill>
                <a:latin typeface="Consolas-Bold" charset="0"/>
              </a:rPr>
              <a:t>else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charset="0"/>
            </a:endParaRPr>
          </a:p>
          <a:p>
            <a:pPr marL="914400" lvl="2" indent="0">
              <a:buNone/>
            </a:pP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  statement F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;</a:t>
            </a:r>
            <a:endParaRPr lang="en-US" noProof="1" smtClean="0">
              <a:solidFill>
                <a:prstClr val="black"/>
              </a:solidFill>
              <a:latin typeface="Consolas" charset="0"/>
            </a:endParaRPr>
          </a:p>
          <a:p>
            <a:pPr marL="914400" lvl="2" indent="0">
              <a:buNone/>
            </a:pP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}</a:t>
            </a:r>
          </a:p>
          <a:p>
            <a:pPr marL="914400" lvl="2" indent="0">
              <a:buNone/>
            </a:pPr>
            <a:endParaRPr lang="en-US" sz="1100" noProof="1" smtClean="0"/>
          </a:p>
          <a:p>
            <a:pPr lvl="1"/>
            <a:r>
              <a:rPr lang="en-US" noProof="1" smtClean="0">
                <a:latin typeface="+mn-lt"/>
                <a:ea typeface="Courier New" charset="0"/>
                <a:cs typeface="Courier New" charset="0"/>
              </a:rPr>
              <a:t>Nếu điều kiện đúng, thực hiện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statement T</a:t>
            </a:r>
            <a:r>
              <a:rPr lang="en-US" noProof="1" smtClean="0">
                <a:latin typeface="+mn-lt"/>
                <a:ea typeface="Courier New" charset="0"/>
                <a:cs typeface="Courier New" charset="0"/>
              </a:rPr>
              <a:t>, ngược lại thực hiện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statement F</a:t>
            </a:r>
            <a:r>
              <a:rPr lang="en-US" noProof="1" smtClean="0">
                <a:latin typeface="+mn-lt"/>
                <a:ea typeface="Courier New" charset="0"/>
                <a:cs typeface="Courier New" charset="0"/>
              </a:rPr>
              <a:t>.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Statement T/F</a:t>
            </a:r>
            <a:r>
              <a:rPr lang="en-US" noProof="1" smtClean="0"/>
              <a:t> có thể là một hoặc nhiều câu lệnh</a:t>
            </a:r>
          </a:p>
          <a:p>
            <a:pPr lvl="1"/>
            <a:r>
              <a:rPr lang="en-US" noProof="1" smtClean="0"/>
              <a:t>Trong trường hợp chỉ có 1 câu lệnh thì không cần cặp dấu ngoặc nhọn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</a:t>
            </a:r>
            <a:r>
              <a:rPr lang="vi-VN" dirty="0"/>
              <a:t>ấu trúc điều khiển trong Java	 </a:t>
            </a:r>
            <a:r>
              <a:rPr lang="vi-VN" dirty="0" smtClean="0"/>
              <a:t>⤷ Cấu trúc rẽ nhánh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7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Lệnh rẽ nhánh </a:t>
            </a:r>
            <a:r>
              <a:rPr lang="en-US" noProof="1">
                <a:latin typeface="Courier New" charset="0"/>
                <a:ea typeface="Courier New" charset="0"/>
                <a:cs typeface="Courier New" charset="0"/>
              </a:rPr>
              <a:t>if … else</a:t>
            </a:r>
            <a:endParaRPr lang="en-US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Ví dụ: tìm giá trị lớn nhất (max):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</a:t>
            </a:r>
            <a:r>
              <a:rPr lang="vi-VN" dirty="0"/>
              <a:t>ấu trúc điều khiển trong Java	 ⤷ Cấu trúc rẽ nhánh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2264" y="1935463"/>
            <a:ext cx="266824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000" b="1" noProof="1" smtClean="0">
                <a:solidFill>
                  <a:srgbClr val="0F7001"/>
                </a:solidFill>
                <a:latin typeface="Consolas-Bold" charset="0"/>
              </a:rPr>
              <a:t> if</a:t>
            </a:r>
            <a:r>
              <a:rPr lang="es-ES_tradnl" sz="2000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 sz="2000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es-ES_tradnl" sz="2000" noProof="1" smtClean="0">
                <a:solidFill>
                  <a:prstClr val="black"/>
                </a:solidFill>
                <a:latin typeface="Consolas" charset="0"/>
              </a:rPr>
              <a:t>x </a:t>
            </a:r>
            <a:r>
              <a:rPr lang="es-ES_tradnl" sz="2000" noProof="1" smtClean="0">
                <a:solidFill>
                  <a:srgbClr val="535353"/>
                </a:solidFill>
                <a:latin typeface="Consolas" charset="0"/>
              </a:rPr>
              <a:t>&gt;</a:t>
            </a:r>
            <a:r>
              <a:rPr lang="es-ES_tradnl" sz="2000" noProof="1" smtClean="0">
                <a:solidFill>
                  <a:prstClr val="black"/>
                </a:solidFill>
                <a:latin typeface="Consolas" charset="0"/>
              </a:rPr>
              <a:t> y</a:t>
            </a:r>
            <a:r>
              <a:rPr lang="es-ES_tradnl" sz="2000" noProof="1" smtClean="0">
                <a:solidFill>
                  <a:srgbClr val="535353"/>
                </a:solidFill>
                <a:latin typeface="Consolas" charset="0"/>
              </a:rPr>
              <a:t>) {</a:t>
            </a:r>
            <a:endParaRPr lang="es-ES_tradnl" sz="2000" noProof="1" smtClean="0">
              <a:solidFill>
                <a:prstClr val="black"/>
              </a:solidFill>
              <a:latin typeface="Consolas" charset="0"/>
            </a:endParaRPr>
          </a:p>
          <a:p>
            <a:r>
              <a:rPr lang="fr-FR" sz="2000" noProof="1" smtClean="0">
                <a:solidFill>
                  <a:prstClr val="black"/>
                </a:solidFill>
                <a:latin typeface="Consolas" charset="0"/>
              </a:rPr>
              <a:t>    max </a:t>
            </a:r>
            <a:r>
              <a:rPr lang="fr-FR" sz="2000" noProof="1" smtClean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fr-FR" sz="2000" noProof="1" smtClean="0">
                <a:solidFill>
                  <a:prstClr val="black"/>
                </a:solidFill>
                <a:latin typeface="Consolas" charset="0"/>
              </a:rPr>
              <a:t> x</a:t>
            </a:r>
            <a:r>
              <a:rPr lang="fr-FR" sz="2000" noProof="1" smtClean="0">
                <a:solidFill>
                  <a:srgbClr val="535353"/>
                </a:solidFill>
                <a:latin typeface="Consolas" charset="0"/>
              </a:rPr>
              <a:t>;</a:t>
            </a:r>
          </a:p>
          <a:p>
            <a:r>
              <a:rPr lang="fr-FR" sz="2000" noProof="1" smtClean="0">
                <a:solidFill>
                  <a:srgbClr val="535353"/>
                </a:solidFill>
                <a:latin typeface="Consolas" charset="0"/>
              </a:rPr>
              <a:t> }</a:t>
            </a:r>
            <a:endParaRPr lang="fr-FR" sz="2000" noProof="1" smtClean="0">
              <a:solidFill>
                <a:prstClr val="black"/>
              </a:solidFill>
              <a:latin typeface="Consolas" charset="0"/>
            </a:endParaRPr>
          </a:p>
          <a:p>
            <a:r>
              <a:rPr lang="fr-FR" sz="2000" b="1" noProof="1" smtClean="0">
                <a:solidFill>
                  <a:srgbClr val="0F7001"/>
                </a:solidFill>
                <a:latin typeface="Consolas-Bold" charset="0"/>
              </a:rPr>
              <a:t> else </a:t>
            </a:r>
            <a:r>
              <a:rPr lang="es-ES_tradnl" sz="2000" noProof="1">
                <a:solidFill>
                  <a:srgbClr val="535353"/>
                </a:solidFill>
                <a:latin typeface="Consolas" charset="0"/>
              </a:rPr>
              <a:t>{</a:t>
            </a:r>
            <a:endParaRPr lang="fr-FR" sz="2000" noProof="1" smtClean="0">
              <a:solidFill>
                <a:prstClr val="black"/>
              </a:solidFill>
              <a:latin typeface="Consolas" charset="0"/>
            </a:endParaRPr>
          </a:p>
          <a:p>
            <a:r>
              <a:rPr lang="es-ES_tradnl" sz="2000" noProof="1" smtClean="0">
                <a:solidFill>
                  <a:prstClr val="black"/>
                </a:solidFill>
                <a:latin typeface="Consolas" charset="0"/>
              </a:rPr>
              <a:t>    max </a:t>
            </a:r>
            <a:r>
              <a:rPr lang="es-ES_tradnl" sz="2000" noProof="1" smtClean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es-ES_tradnl" sz="2000" noProof="1" smtClean="0">
                <a:solidFill>
                  <a:prstClr val="black"/>
                </a:solidFill>
                <a:latin typeface="Consolas" charset="0"/>
              </a:rPr>
              <a:t> y</a:t>
            </a:r>
            <a:r>
              <a:rPr lang="es-ES_tradnl" sz="2000" noProof="1" smtClean="0">
                <a:solidFill>
                  <a:srgbClr val="535353"/>
                </a:solidFill>
                <a:latin typeface="Consolas" charset="0"/>
              </a:rPr>
              <a:t>;</a:t>
            </a:r>
          </a:p>
          <a:p>
            <a:r>
              <a:rPr lang="es-ES_tradnl" sz="2000" noProof="1" smtClean="0">
                <a:solidFill>
                  <a:srgbClr val="535353"/>
                </a:solidFill>
                <a:latin typeface="Consolas" charset="0"/>
              </a:rPr>
              <a:t> }</a:t>
            </a:r>
            <a:endParaRPr lang="en-US" sz="2000" noProof="1"/>
          </a:p>
        </p:txBody>
      </p:sp>
      <p:grpSp>
        <p:nvGrpSpPr>
          <p:cNvPr id="50" name="Group 49"/>
          <p:cNvGrpSpPr/>
          <p:nvPr/>
        </p:nvGrpSpPr>
        <p:grpSpPr>
          <a:xfrm>
            <a:off x="1286853" y="4120801"/>
            <a:ext cx="6689355" cy="2016675"/>
            <a:chOff x="1286853" y="3611141"/>
            <a:chExt cx="6689355" cy="2016675"/>
          </a:xfrm>
        </p:grpSpPr>
        <p:sp>
          <p:nvSpPr>
            <p:cNvPr id="8" name="Diamond 7"/>
            <p:cNvSpPr/>
            <p:nvPr/>
          </p:nvSpPr>
          <p:spPr>
            <a:xfrm>
              <a:off x="3609260" y="3929695"/>
              <a:ext cx="2073729" cy="1035602"/>
            </a:xfrm>
            <a:prstGeom prst="diamond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noProof="1" smtClean="0"/>
                <a:t>x &gt; y ?</a:t>
              </a:r>
              <a:endParaRPr lang="en-US" noProof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6853" y="4235223"/>
              <a:ext cx="1698171" cy="42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max = x</a:t>
              </a:r>
              <a:endParaRPr lang="en-US" noProof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8037" y="4235224"/>
              <a:ext cx="1698171" cy="42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max = y</a:t>
              </a:r>
              <a:endParaRPr lang="en-US" noProof="1"/>
            </a:p>
          </p:txBody>
        </p:sp>
        <p:cxnSp>
          <p:nvCxnSpPr>
            <p:cNvPr id="11" name="Straight Arrow Connector 10"/>
            <p:cNvCxnSpPr>
              <a:stCxn id="9" idx="4"/>
              <a:endCxn id="10" idx="0"/>
            </p:cNvCxnSpPr>
            <p:nvPr/>
          </p:nvCxnSpPr>
          <p:spPr>
            <a:xfrm>
              <a:off x="4646124" y="3611141"/>
              <a:ext cx="1" cy="318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2" idx="1"/>
            </p:cNvCxnSpPr>
            <p:nvPr/>
          </p:nvCxnSpPr>
          <p:spPr>
            <a:xfrm>
              <a:off x="5682989" y="4447496"/>
              <a:ext cx="595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1"/>
              <a:endCxn id="11" idx="3"/>
            </p:cNvCxnSpPr>
            <p:nvPr/>
          </p:nvCxnSpPr>
          <p:spPr>
            <a:xfrm flipH="1" flipV="1">
              <a:off x="2985024" y="4447495"/>
              <a:ext cx="6242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7" idx="4"/>
            </p:cNvCxnSpPr>
            <p:nvPr/>
          </p:nvCxnSpPr>
          <p:spPr>
            <a:xfrm flipH="1">
              <a:off x="4631530" y="5210383"/>
              <a:ext cx="1" cy="417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624635" y="4118192"/>
              <a:ext cx="90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 smtClean="0"/>
                <a:t>sai</a:t>
              </a:r>
              <a:endParaRPr lang="en-US" noProof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1436" y="4118190"/>
              <a:ext cx="90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 smtClean="0"/>
                <a:t>đúng</a:t>
              </a:r>
              <a:endParaRPr lang="en-US" noProof="1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105416" y="5220908"/>
              <a:ext cx="5029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7127123" y="4674757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105416" y="467909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87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Lệnh rẽ nhánh </a:t>
            </a:r>
            <a:r>
              <a:rPr lang="en-US" noProof="1">
                <a:latin typeface="Courier New" charset="0"/>
                <a:ea typeface="Courier New" charset="0"/>
                <a:cs typeface="Courier New" charset="0"/>
              </a:rPr>
              <a:t>if … else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Lệnh rẽ nhánh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noProof="1" smtClean="0"/>
              <a:t> không có mệnh đề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noProof="1" smtClean="0"/>
              <a:t>:</a:t>
            </a:r>
          </a:p>
          <a:p>
            <a:pPr marL="914400" lvl="2" indent="0">
              <a:buNone/>
            </a:pPr>
            <a:endParaRPr lang="en-US" sz="1600" b="1" noProof="1" smtClean="0">
              <a:solidFill>
                <a:srgbClr val="0F7001"/>
              </a:solidFill>
              <a:latin typeface="Consolas-Bold" charset="0"/>
            </a:endParaRPr>
          </a:p>
          <a:p>
            <a:pPr marL="914400" lvl="2" indent="0">
              <a:buNone/>
            </a:pPr>
            <a:r>
              <a:rPr lang="en-US" b="1" noProof="1" smtClean="0">
                <a:solidFill>
                  <a:srgbClr val="0F7001"/>
                </a:solidFill>
                <a:latin typeface="Consolas-Bold" charset="0"/>
              </a:rPr>
              <a:t>if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biểu thức điều kiện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)</a:t>
            </a: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charset="0"/>
            </a:endParaRPr>
          </a:p>
          <a:p>
            <a:pPr marL="914400" lvl="2" indent="0">
              <a:buNone/>
            </a:pPr>
            <a:r>
              <a:rPr lang="en-US" noProof="1" smtClean="0">
                <a:solidFill>
                  <a:prstClr val="black"/>
                </a:solidFill>
                <a:latin typeface="Consolas" charset="0"/>
              </a:rPr>
              <a:t>   statement T</a:t>
            </a: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;</a:t>
            </a:r>
            <a:endParaRPr lang="en-US" noProof="1" smtClean="0">
              <a:solidFill>
                <a:prstClr val="black"/>
              </a:solidFill>
              <a:latin typeface="Consolas" charset="0"/>
            </a:endParaRPr>
          </a:p>
          <a:p>
            <a:pPr marL="914400" lvl="2" indent="0">
              <a:buNone/>
            </a:pPr>
            <a:r>
              <a:rPr lang="en-US" noProof="1" smtClean="0">
                <a:solidFill>
                  <a:srgbClr val="535353"/>
                </a:solidFill>
                <a:latin typeface="Consolas" charset="0"/>
              </a:rPr>
              <a:t>}</a:t>
            </a:r>
          </a:p>
          <a:p>
            <a:pPr marL="914400" lvl="2" indent="0">
              <a:buNone/>
            </a:pPr>
            <a:endParaRPr lang="en-US" sz="1600" noProof="1" smtClean="0">
              <a:solidFill>
                <a:prstClr val="black"/>
              </a:solidFill>
              <a:latin typeface="Consolas" charset="0"/>
            </a:endParaRPr>
          </a:p>
          <a:p>
            <a:pPr lvl="1"/>
            <a:r>
              <a:rPr lang="en-US" noProof="1" smtClean="0"/>
              <a:t>Nếu điều kiện đúng, thực hiện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statement 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</a:t>
            </a:r>
            <a:r>
              <a:rPr lang="vi-VN" dirty="0"/>
              <a:t>ấu trúc điều khiển trong Java	 ⤷ Cấu trúc rẽ nhánh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808" y="4552771"/>
            <a:ext cx="26682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000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s-ES_tradnl" sz="2000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_tradnl" sz="2000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s-ES_tradnl" sz="2000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_tradnl" sz="2000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s-ES_tradnl" sz="2000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s-ES_tradnl" sz="2000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fr-FR" sz="2000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FR" sz="2000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-x</a:t>
            </a:r>
            <a:r>
              <a:rPr lang="fr-FR" sz="2000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2000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fr-FR" sz="2000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92165" y="4105811"/>
            <a:ext cx="4089104" cy="1966156"/>
            <a:chOff x="3609260" y="3611141"/>
            <a:chExt cx="4089104" cy="1966156"/>
          </a:xfrm>
        </p:grpSpPr>
        <p:sp>
          <p:nvSpPr>
            <p:cNvPr id="9" name="Diamond 8"/>
            <p:cNvSpPr/>
            <p:nvPr/>
          </p:nvSpPr>
          <p:spPr>
            <a:xfrm>
              <a:off x="3609260" y="3929695"/>
              <a:ext cx="2073729" cy="1035602"/>
            </a:xfrm>
            <a:prstGeom prst="diamond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noProof="1" smtClean="0"/>
                <a:t>x &lt; 0 ?</a:t>
              </a:r>
              <a:endParaRPr lang="en-US" noProof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78037" y="4250214"/>
              <a:ext cx="1420327" cy="424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x = -x </a:t>
              </a:r>
              <a:endParaRPr lang="en-US" noProof="1"/>
            </a:p>
          </p:txBody>
        </p:sp>
        <p:cxnSp>
          <p:nvCxnSpPr>
            <p:cNvPr id="12" name="Straight Arrow Connector 11"/>
            <p:cNvCxnSpPr>
              <a:endCxn id="16" idx="0"/>
            </p:cNvCxnSpPr>
            <p:nvPr/>
          </p:nvCxnSpPr>
          <p:spPr>
            <a:xfrm>
              <a:off x="4646124" y="3611141"/>
              <a:ext cx="1" cy="318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6" idx="3"/>
            </p:cNvCxnSpPr>
            <p:nvPr/>
          </p:nvCxnSpPr>
          <p:spPr>
            <a:xfrm>
              <a:off x="5682989" y="4447496"/>
              <a:ext cx="595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24635" y="4118192"/>
              <a:ext cx="90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 smtClean="0"/>
                <a:t>đúng</a:t>
              </a:r>
              <a:endParaRPr lang="en-US" noProof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09213" y="5060542"/>
              <a:ext cx="82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noProof="1" smtClean="0"/>
                <a:t>sai</a:t>
              </a:r>
              <a:endParaRPr lang="en-US" noProof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646522" y="4965297"/>
              <a:ext cx="0" cy="61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2"/>
              <a:endCxn id="17" idx="3"/>
            </p:cNvCxnSpPr>
            <p:nvPr/>
          </p:nvCxnSpPr>
          <p:spPr>
            <a:xfrm rot="5400000">
              <a:off x="5524857" y="3781863"/>
              <a:ext cx="570451" cy="2356239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895187" y="4096502"/>
            <a:ext cx="26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 smtClean="0"/>
              <a:t>Tìm giá trị tuyệt đối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0513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Cấu trúc một chương trình Java</a:t>
            </a:r>
            <a:endParaRPr lang="en-US" noProof="1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b="1" noProof="1" smtClean="0"/>
          </a:p>
          <a:p>
            <a:r>
              <a:rPr lang="en-US" b="1" noProof="1" smtClean="0"/>
              <a:t>Chú ý</a:t>
            </a:r>
            <a:r>
              <a:rPr lang="en-US" noProof="1" smtClean="0"/>
              <a:t>: </a:t>
            </a:r>
          </a:p>
          <a:p>
            <a:pPr lvl="1"/>
            <a:r>
              <a:rPr lang="en-US" noProof="1" smtClean="0"/>
              <a:t>tên chương trình và tên tập tin phải giống nhau</a:t>
            </a:r>
          </a:p>
          <a:p>
            <a:pPr lvl="1"/>
            <a:r>
              <a:rPr lang="en-US" noProof="1" smtClean="0"/>
              <a:t>hàm </a:t>
            </a:r>
            <a:r>
              <a:rPr lang="en-US" noProof="1" smtClean="0">
                <a:solidFill>
                  <a:srgbClr val="00B050"/>
                </a:solidFill>
              </a:rPr>
              <a:t>main() </a:t>
            </a:r>
            <a:r>
              <a:rPr lang="en-US" noProof="1" smtClean="0"/>
              <a:t>có chức năng giống như hàm main() trong </a:t>
            </a:r>
            <a:r>
              <a:rPr lang="en-US" noProof="1" smtClean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Cấu trúc một chương trình </a:t>
            </a:r>
            <a:r>
              <a:rPr lang="en-US" noProof="1" smtClean="0"/>
              <a:t>Java</a:t>
            </a:r>
            <a:endParaRPr lang="en-US" noProof="1"/>
          </a:p>
        </p:txBody>
      </p:sp>
      <p:sp>
        <p:nvSpPr>
          <p:cNvPr id="10" name="TextBox 9"/>
          <p:cNvSpPr txBox="1"/>
          <p:nvPr/>
        </p:nvSpPr>
        <p:spPr>
          <a:xfrm>
            <a:off x="723900" y="1976755"/>
            <a:ext cx="7391400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/* HelloWorld.java */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HelloWorld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args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[])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	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"Hello!"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	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"How are you?"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679" y="4210545"/>
            <a:ext cx="629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các lệnh trong chương trình</a:t>
            </a:r>
          </a:p>
          <a:p>
            <a:r>
              <a:rPr lang="en-US" noProof="1" smtClean="0"/>
              <a:t>lệnh System.out.println() dùng để hiển thị một chuỗi ra màn hình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3675" y="1937862"/>
            <a:ext cx="250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chương trình chính (điểm bắt đầu, entry point, của chương trình)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00" y="1352590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chú thích</a:t>
            </a:r>
            <a:endParaRPr lang="en-US" noProof="1"/>
          </a:p>
        </p:txBody>
      </p:sp>
      <p:cxnSp>
        <p:nvCxnSpPr>
          <p:cNvPr id="16" name="Straight Connector 15"/>
          <p:cNvCxnSpPr/>
          <p:nvPr/>
        </p:nvCxnSpPr>
        <p:spPr>
          <a:xfrm>
            <a:off x="685800" y="1995805"/>
            <a:ext cx="0" cy="30847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07656" y="1092964"/>
            <a:ext cx="3315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tên chương trình</a:t>
            </a:r>
          </a:p>
          <a:p>
            <a:r>
              <a:rPr lang="en-US" i="1" noProof="1" smtClean="0"/>
              <a:t>(phải giống tên tập tin, </a:t>
            </a:r>
            <a:br>
              <a:rPr lang="en-US" i="1" noProof="1" smtClean="0"/>
            </a:br>
            <a:r>
              <a:rPr lang="en-US" i="1" noProof="1" smtClean="0"/>
              <a:t>không bao gồm phần mở rộng)</a:t>
            </a:r>
            <a:endParaRPr lang="en-US" i="1" noProof="1"/>
          </a:p>
        </p:txBody>
      </p:sp>
      <p:cxnSp>
        <p:nvCxnSpPr>
          <p:cNvPr id="19" name="Elbow Connector 18"/>
          <p:cNvCxnSpPr>
            <a:stCxn id="6" idx="1"/>
            <a:endCxn id="23" idx="1"/>
          </p:cNvCxnSpPr>
          <p:nvPr/>
        </p:nvCxnSpPr>
        <p:spPr>
          <a:xfrm rot="10800000" flipH="1" flipV="1">
            <a:off x="393699" y="1537255"/>
            <a:ext cx="266701" cy="624165"/>
          </a:xfrm>
          <a:prstGeom prst="bentConnector3">
            <a:avLst>
              <a:gd name="adj1" fmla="val -35714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401" y="1976755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57450" y="2707336"/>
            <a:ext cx="12477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90504" y="2509970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7" idx="1"/>
            <a:endCxn id="30" idx="3"/>
          </p:cNvCxnSpPr>
          <p:nvPr/>
        </p:nvCxnSpPr>
        <p:spPr>
          <a:xfrm flipH="1">
            <a:off x="3720704" y="1554629"/>
            <a:ext cx="386952" cy="114000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96050" y="2737645"/>
            <a:ext cx="0" cy="111045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86488" y="3049154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8" idx="2"/>
            <a:endCxn id="42" idx="3"/>
          </p:cNvCxnSpPr>
          <p:nvPr/>
        </p:nvCxnSpPr>
        <p:spPr>
          <a:xfrm flipH="1">
            <a:off x="6516688" y="2861192"/>
            <a:ext cx="1279525" cy="37262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59730" y="3032464"/>
            <a:ext cx="0" cy="5394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95424" y="3214770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2"/>
            <a:endCxn id="9" idx="1"/>
          </p:cNvCxnSpPr>
          <p:nvPr/>
        </p:nvCxnSpPr>
        <p:spPr>
          <a:xfrm>
            <a:off x="1660524" y="3584102"/>
            <a:ext cx="463155" cy="94960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4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Lệnh rẽ nhánh if … else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</a:t>
            </a:r>
            <a:r>
              <a:rPr lang="vi-VN" dirty="0"/>
              <a:t>ấu trúc điều khiển trong Java	 ⤷ Cấu trúc rẽ nhánh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700" y="1200150"/>
            <a:ext cx="8475663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java.util.Scanner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PTB1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args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Scanner 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keyboard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in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"a = 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a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keyboard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nextInt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"b = 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b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keyboard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nextInt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0)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0)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"PT vo so nghiem"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else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"PT vo nghiem"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else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printf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"PT co nghiem x = %.2f"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-(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float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Lệnh lựa chọn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switch … case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</a:t>
            </a:r>
            <a:r>
              <a:rPr lang="vi-VN" dirty="0"/>
              <a:t>ấu trúc điều khiển trong Java	 ⤷ Cấu trúc rẽ nhánh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700" y="1505316"/>
            <a:ext cx="314876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switch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value1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statements_1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break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value_2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statements_2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break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...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value_n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statements_n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break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b="1" dirty="0">
                <a:solidFill>
                  <a:srgbClr val="A0A000"/>
                </a:solidFill>
                <a:latin typeface="Consolas" panose="020B0609020204030204" pitchFamily="49" charset="0"/>
              </a:rPr>
              <a:t>default: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statements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ight Brace 62"/>
          <p:cNvSpPr/>
          <p:nvPr/>
        </p:nvSpPr>
        <p:spPr>
          <a:xfrm>
            <a:off x="2324678" y="4893781"/>
            <a:ext cx="153983" cy="548640"/>
          </a:xfrm>
          <a:prstGeom prst="rightBrace">
            <a:avLst>
              <a:gd name="adj1" fmla="val 18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62313" y="4820689"/>
            <a:ext cx="103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Không </a:t>
            </a:r>
            <a:br>
              <a:rPr lang="en-US" noProof="1" smtClean="0"/>
            </a:br>
            <a:r>
              <a:rPr lang="en-US" noProof="1" smtClean="0"/>
              <a:t>bắt buộc</a:t>
            </a:r>
            <a:endParaRPr lang="en-US" noProof="1"/>
          </a:p>
        </p:txBody>
      </p:sp>
      <p:sp>
        <p:nvSpPr>
          <p:cNvPr id="7" name="Oval 6"/>
          <p:cNvSpPr/>
          <p:nvPr/>
        </p:nvSpPr>
        <p:spPr>
          <a:xfrm>
            <a:off x="4651982" y="1282864"/>
            <a:ext cx="274320" cy="274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50307" y="5677429"/>
            <a:ext cx="274320" cy="274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1437" y="3348306"/>
            <a:ext cx="59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. . . 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170001" y="1959945"/>
            <a:ext cx="12801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noProof="1" smtClean="0"/>
              <a:t>Statements_ 1</a:t>
            </a:r>
            <a:endParaRPr lang="en-US" sz="1600" noProof="1"/>
          </a:p>
        </p:txBody>
      </p:sp>
      <p:cxnSp>
        <p:nvCxnSpPr>
          <p:cNvPr id="55" name="Straight Arrow Connector 54"/>
          <p:cNvCxnSpPr>
            <a:stCxn id="43" idx="2"/>
            <a:endCxn id="46" idx="0"/>
          </p:cNvCxnSpPr>
          <p:nvPr/>
        </p:nvCxnSpPr>
        <p:spPr>
          <a:xfrm flipH="1">
            <a:off x="4787467" y="4503796"/>
            <a:ext cx="1675" cy="29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13" idx="1"/>
          </p:cNvCxnSpPr>
          <p:nvPr/>
        </p:nvCxnSpPr>
        <p:spPr>
          <a:xfrm>
            <a:off x="5640401" y="2097105"/>
            <a:ext cx="52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39" idx="0"/>
          </p:cNvCxnSpPr>
          <p:nvPr/>
        </p:nvCxnSpPr>
        <p:spPr>
          <a:xfrm flipH="1">
            <a:off x="4787468" y="2409043"/>
            <a:ext cx="1675" cy="22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37885" y="1785167"/>
            <a:ext cx="1702516" cy="623876"/>
            <a:chOff x="4049298" y="2943616"/>
            <a:chExt cx="2073729" cy="623876"/>
          </a:xfrm>
        </p:grpSpPr>
        <p:sp>
          <p:nvSpPr>
            <p:cNvPr id="32" name="Diamond 31"/>
            <p:cNvSpPr/>
            <p:nvPr/>
          </p:nvSpPr>
          <p:spPr>
            <a:xfrm>
              <a:off x="4049298" y="2943616"/>
              <a:ext cx="2073729" cy="623876"/>
            </a:xfrm>
            <a:prstGeom prst="diamond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noProof="1" smtClean="0"/>
                <a:t> </a:t>
              </a:r>
              <a:endParaRPr lang="en-US" noProof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49298" y="3082920"/>
              <a:ext cx="2073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 smtClean="0">
                  <a:solidFill>
                    <a:schemeClr val="bg1"/>
                  </a:solidFill>
                </a:rPr>
                <a:t>exp=value_1?</a:t>
              </a:r>
              <a:endParaRPr lang="en-US" sz="1600" noProof="1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>
            <a:stCxn id="7" idx="4"/>
            <a:endCxn id="32" idx="0"/>
          </p:cNvCxnSpPr>
          <p:nvPr/>
        </p:nvCxnSpPr>
        <p:spPr>
          <a:xfrm>
            <a:off x="4789142" y="1557184"/>
            <a:ext cx="1" cy="22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936210" y="2638529"/>
            <a:ext cx="1702516" cy="623876"/>
            <a:chOff x="4049298" y="2943616"/>
            <a:chExt cx="2073729" cy="623876"/>
          </a:xfrm>
        </p:grpSpPr>
        <p:sp>
          <p:nvSpPr>
            <p:cNvPr id="39" name="Diamond 38"/>
            <p:cNvSpPr/>
            <p:nvPr/>
          </p:nvSpPr>
          <p:spPr>
            <a:xfrm>
              <a:off x="4049298" y="2943616"/>
              <a:ext cx="2073729" cy="623876"/>
            </a:xfrm>
            <a:prstGeom prst="diamond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noProof="1" smtClean="0"/>
                <a:t> </a:t>
              </a:r>
              <a:endParaRPr lang="en-US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49298" y="3082920"/>
              <a:ext cx="2073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 smtClean="0">
                  <a:solidFill>
                    <a:schemeClr val="bg1"/>
                  </a:solidFill>
                </a:rPr>
                <a:t>exp=value_2?</a:t>
              </a:r>
              <a:endParaRPr lang="en-US" sz="1600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37884" y="3879920"/>
            <a:ext cx="1702516" cy="623876"/>
            <a:chOff x="4049298" y="2943616"/>
            <a:chExt cx="2073729" cy="623876"/>
          </a:xfrm>
        </p:grpSpPr>
        <p:sp>
          <p:nvSpPr>
            <p:cNvPr id="43" name="Diamond 42"/>
            <p:cNvSpPr/>
            <p:nvPr/>
          </p:nvSpPr>
          <p:spPr>
            <a:xfrm>
              <a:off x="4049298" y="2943616"/>
              <a:ext cx="2073729" cy="623876"/>
            </a:xfrm>
            <a:prstGeom prst="diamond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noProof="1" smtClean="0"/>
                <a:t> </a:t>
              </a:r>
              <a:endParaRPr lang="en-US" noProof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49298" y="3082920"/>
              <a:ext cx="2073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 smtClean="0">
                  <a:solidFill>
                    <a:schemeClr val="bg1"/>
                  </a:solidFill>
                </a:rPr>
                <a:t>exp=value_n?</a:t>
              </a:r>
              <a:endParaRPr lang="en-US" sz="1600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36209" y="4799912"/>
            <a:ext cx="1702516" cy="476932"/>
            <a:chOff x="4049298" y="2943616"/>
            <a:chExt cx="2073729" cy="623876"/>
          </a:xfrm>
        </p:grpSpPr>
        <p:sp>
          <p:nvSpPr>
            <p:cNvPr id="46" name="Diamond 45"/>
            <p:cNvSpPr/>
            <p:nvPr/>
          </p:nvSpPr>
          <p:spPr>
            <a:xfrm>
              <a:off x="4049298" y="2943616"/>
              <a:ext cx="2073729" cy="623876"/>
            </a:xfrm>
            <a:prstGeom prst="diamond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noProof="1" smtClean="0"/>
                <a:t> </a:t>
              </a:r>
              <a:endParaRPr lang="en-US" noProof="1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49298" y="3035703"/>
              <a:ext cx="2073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 smtClean="0">
                  <a:solidFill>
                    <a:schemeClr val="bg1"/>
                  </a:solidFill>
                </a:rPr>
                <a:t>default?</a:t>
              </a:r>
              <a:endParaRPr lang="en-US" sz="1600" noProof="1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39" idx="2"/>
          </p:cNvCxnSpPr>
          <p:nvPr/>
        </p:nvCxnSpPr>
        <p:spPr>
          <a:xfrm>
            <a:off x="4787468" y="3262405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0"/>
          </p:cNvCxnSpPr>
          <p:nvPr/>
        </p:nvCxnSpPr>
        <p:spPr>
          <a:xfrm>
            <a:off x="4787469" y="3628975"/>
            <a:ext cx="1673" cy="25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170001" y="2813307"/>
            <a:ext cx="12801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noProof="1" smtClean="0"/>
              <a:t>Statements_ 2</a:t>
            </a:r>
            <a:endParaRPr lang="en-US" sz="1600" noProof="1"/>
          </a:p>
        </p:txBody>
      </p:sp>
      <p:cxnSp>
        <p:nvCxnSpPr>
          <p:cNvPr id="60" name="Straight Arrow Connector 59"/>
          <p:cNvCxnSpPr>
            <a:stCxn id="39" idx="3"/>
            <a:endCxn id="59" idx="1"/>
          </p:cNvCxnSpPr>
          <p:nvPr/>
        </p:nvCxnSpPr>
        <p:spPr>
          <a:xfrm>
            <a:off x="5638726" y="2950467"/>
            <a:ext cx="53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87521" y="2321081"/>
            <a:ext cx="643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 smtClean="0"/>
              <a:t>sai</a:t>
            </a:r>
            <a:endParaRPr lang="en-US" sz="1600" noProof="1"/>
          </a:p>
        </p:txBody>
      </p:sp>
      <p:sp>
        <p:nvSpPr>
          <p:cNvPr id="66" name="TextBox 65"/>
          <p:cNvSpPr txBox="1"/>
          <p:nvPr/>
        </p:nvSpPr>
        <p:spPr>
          <a:xfrm>
            <a:off x="5504288" y="1791419"/>
            <a:ext cx="740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 smtClean="0"/>
              <a:t>đúng</a:t>
            </a:r>
            <a:endParaRPr lang="en-US" sz="1600" noProof="1"/>
          </a:p>
        </p:txBody>
      </p:sp>
      <p:sp>
        <p:nvSpPr>
          <p:cNvPr id="67" name="Rectangle 66"/>
          <p:cNvSpPr/>
          <p:nvPr/>
        </p:nvSpPr>
        <p:spPr>
          <a:xfrm>
            <a:off x="7782851" y="1959945"/>
            <a:ext cx="548640" cy="274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noProof="1" smtClean="0"/>
              <a:t>break</a:t>
            </a:r>
            <a:endParaRPr lang="en-US" sz="1600" noProof="1"/>
          </a:p>
        </p:txBody>
      </p:sp>
      <p:cxnSp>
        <p:nvCxnSpPr>
          <p:cNvPr id="68" name="Straight Arrow Connector 67"/>
          <p:cNvCxnSpPr>
            <a:stCxn id="13" idx="3"/>
            <a:endCxn id="67" idx="1"/>
          </p:cNvCxnSpPr>
          <p:nvPr/>
        </p:nvCxnSpPr>
        <p:spPr>
          <a:xfrm>
            <a:off x="7450161" y="2097105"/>
            <a:ext cx="33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3" idx="2"/>
            <a:endCxn id="59" idx="0"/>
          </p:cNvCxnSpPr>
          <p:nvPr/>
        </p:nvCxnSpPr>
        <p:spPr>
          <a:xfrm>
            <a:off x="6810081" y="2234265"/>
            <a:ext cx="0" cy="5790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75399" y="2357678"/>
            <a:ext cx="1600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noProof="1" smtClean="0"/>
              <a:t>(nếu ko có break)</a:t>
            </a:r>
            <a:endParaRPr lang="en-US" sz="1600" i="1" noProof="1"/>
          </a:p>
        </p:txBody>
      </p:sp>
      <p:cxnSp>
        <p:nvCxnSpPr>
          <p:cNvPr id="75" name="Elbow Connector 74"/>
          <p:cNvCxnSpPr>
            <a:stCxn id="76" idx="2"/>
            <a:endCxn id="10" idx="6"/>
          </p:cNvCxnSpPr>
          <p:nvPr/>
        </p:nvCxnSpPr>
        <p:spPr>
          <a:xfrm rot="5400000">
            <a:off x="4964128" y="2066408"/>
            <a:ext cx="3708680" cy="3787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13975" y="1767355"/>
            <a:ext cx="39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 smtClean="0"/>
              <a:t> </a:t>
            </a:r>
            <a:endParaRPr lang="en-US" sz="1600" noProof="1"/>
          </a:p>
        </p:txBody>
      </p:sp>
      <p:cxnSp>
        <p:nvCxnSpPr>
          <p:cNvPr id="80" name="Straight Arrow Connector 79"/>
          <p:cNvCxnSpPr>
            <a:stCxn id="67" idx="3"/>
            <a:endCxn id="76" idx="2"/>
          </p:cNvCxnSpPr>
          <p:nvPr/>
        </p:nvCxnSpPr>
        <p:spPr>
          <a:xfrm>
            <a:off x="8331491" y="2097105"/>
            <a:ext cx="380818" cy="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798107" y="2813307"/>
            <a:ext cx="548640" cy="274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noProof="1" smtClean="0"/>
              <a:t>break</a:t>
            </a:r>
            <a:endParaRPr lang="en-US" sz="1600" noProof="1"/>
          </a:p>
        </p:txBody>
      </p:sp>
      <p:cxnSp>
        <p:nvCxnSpPr>
          <p:cNvPr id="84" name="Straight Arrow Connector 83"/>
          <p:cNvCxnSpPr>
            <a:endCxn id="83" idx="1"/>
          </p:cNvCxnSpPr>
          <p:nvPr/>
        </p:nvCxnSpPr>
        <p:spPr>
          <a:xfrm>
            <a:off x="7465417" y="2950467"/>
            <a:ext cx="33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3" idx="3"/>
          </p:cNvCxnSpPr>
          <p:nvPr/>
        </p:nvCxnSpPr>
        <p:spPr>
          <a:xfrm>
            <a:off x="8346747" y="2950467"/>
            <a:ext cx="380818" cy="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787521" y="3151117"/>
            <a:ext cx="643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 smtClean="0"/>
              <a:t>sai</a:t>
            </a:r>
            <a:endParaRPr lang="en-US" sz="1600" noProof="1"/>
          </a:p>
        </p:txBody>
      </p:sp>
      <p:sp>
        <p:nvSpPr>
          <p:cNvPr id="87" name="TextBox 86"/>
          <p:cNvSpPr txBox="1"/>
          <p:nvPr/>
        </p:nvSpPr>
        <p:spPr>
          <a:xfrm>
            <a:off x="5493661" y="2655257"/>
            <a:ext cx="740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 smtClean="0"/>
              <a:t>đúng</a:t>
            </a:r>
            <a:endParaRPr lang="en-US" sz="1600" noProof="1"/>
          </a:p>
        </p:txBody>
      </p:sp>
      <p:sp>
        <p:nvSpPr>
          <p:cNvPr id="89" name="Rectangle 88"/>
          <p:cNvSpPr/>
          <p:nvPr/>
        </p:nvSpPr>
        <p:spPr>
          <a:xfrm>
            <a:off x="6170001" y="4051604"/>
            <a:ext cx="12801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noProof="1" smtClean="0"/>
              <a:t>Statements_n</a:t>
            </a:r>
            <a:endParaRPr lang="en-US" sz="1600" noProof="1"/>
          </a:p>
        </p:txBody>
      </p:sp>
      <p:cxnSp>
        <p:nvCxnSpPr>
          <p:cNvPr id="90" name="Straight Arrow Connector 89"/>
          <p:cNvCxnSpPr>
            <a:endCxn id="89" idx="1"/>
          </p:cNvCxnSpPr>
          <p:nvPr/>
        </p:nvCxnSpPr>
        <p:spPr>
          <a:xfrm>
            <a:off x="5638726" y="4188764"/>
            <a:ext cx="53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798107" y="4051604"/>
            <a:ext cx="548640" cy="274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noProof="1" smtClean="0"/>
              <a:t>break</a:t>
            </a:r>
            <a:endParaRPr lang="en-US" sz="1600" noProof="1"/>
          </a:p>
        </p:txBody>
      </p:sp>
      <p:cxnSp>
        <p:nvCxnSpPr>
          <p:cNvPr id="92" name="Straight Arrow Connector 91"/>
          <p:cNvCxnSpPr>
            <a:endCxn id="91" idx="1"/>
          </p:cNvCxnSpPr>
          <p:nvPr/>
        </p:nvCxnSpPr>
        <p:spPr>
          <a:xfrm>
            <a:off x="7465417" y="4188764"/>
            <a:ext cx="33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3"/>
          </p:cNvCxnSpPr>
          <p:nvPr/>
        </p:nvCxnSpPr>
        <p:spPr>
          <a:xfrm>
            <a:off x="8346747" y="4188764"/>
            <a:ext cx="380818" cy="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493661" y="3893554"/>
            <a:ext cx="740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 smtClean="0"/>
              <a:t>đúng</a:t>
            </a:r>
            <a:endParaRPr lang="en-US" sz="1600" noProof="1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822316" y="3116387"/>
            <a:ext cx="0" cy="3958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9" idx="0"/>
          </p:cNvCxnSpPr>
          <p:nvPr/>
        </p:nvCxnSpPr>
        <p:spPr>
          <a:xfrm>
            <a:off x="6818468" y="3693946"/>
            <a:ext cx="3848" cy="3640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043743" y="3091445"/>
            <a:ext cx="1600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noProof="1" smtClean="0"/>
              <a:t>(nếu ko có break)</a:t>
            </a:r>
            <a:endParaRPr lang="en-US" sz="1600" i="1" noProof="1"/>
          </a:p>
        </p:txBody>
      </p:sp>
      <p:sp>
        <p:nvSpPr>
          <p:cNvPr id="99" name="TextBox 98"/>
          <p:cNvSpPr txBox="1"/>
          <p:nvPr/>
        </p:nvSpPr>
        <p:spPr>
          <a:xfrm>
            <a:off x="6018092" y="3693946"/>
            <a:ext cx="1600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noProof="1" smtClean="0"/>
              <a:t>(nếu ko có break)</a:t>
            </a:r>
            <a:endParaRPr lang="en-US" sz="1600" i="1" noProof="1"/>
          </a:p>
        </p:txBody>
      </p:sp>
      <p:sp>
        <p:nvSpPr>
          <p:cNvPr id="102" name="Rectangle 101"/>
          <p:cNvSpPr/>
          <p:nvPr/>
        </p:nvSpPr>
        <p:spPr>
          <a:xfrm>
            <a:off x="6154745" y="4906023"/>
            <a:ext cx="128016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noProof="1" smtClean="0"/>
              <a:t>Statements</a:t>
            </a:r>
            <a:endParaRPr lang="en-US" sz="1600" noProof="1"/>
          </a:p>
        </p:txBody>
      </p:sp>
      <p:cxnSp>
        <p:nvCxnSpPr>
          <p:cNvPr id="103" name="Straight Arrow Connector 102"/>
          <p:cNvCxnSpPr>
            <a:endCxn id="102" idx="1"/>
          </p:cNvCxnSpPr>
          <p:nvPr/>
        </p:nvCxnSpPr>
        <p:spPr>
          <a:xfrm>
            <a:off x="5623470" y="5043183"/>
            <a:ext cx="53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450161" y="5043183"/>
            <a:ext cx="1262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772285" y="4438523"/>
            <a:ext cx="643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 smtClean="0"/>
              <a:t>sai</a:t>
            </a:r>
            <a:endParaRPr lang="en-US" sz="1600" noProof="1"/>
          </a:p>
        </p:txBody>
      </p:sp>
      <p:sp>
        <p:nvSpPr>
          <p:cNvPr id="109" name="TextBox 108"/>
          <p:cNvSpPr txBox="1"/>
          <p:nvPr/>
        </p:nvSpPr>
        <p:spPr>
          <a:xfrm>
            <a:off x="5529757" y="4764120"/>
            <a:ext cx="643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 smtClean="0"/>
              <a:t>có</a:t>
            </a:r>
            <a:endParaRPr lang="en-US" sz="1600" noProof="1"/>
          </a:p>
        </p:txBody>
      </p:sp>
      <p:sp>
        <p:nvSpPr>
          <p:cNvPr id="110" name="TextBox 109"/>
          <p:cNvSpPr txBox="1"/>
          <p:nvPr/>
        </p:nvSpPr>
        <p:spPr>
          <a:xfrm>
            <a:off x="4720763" y="5311145"/>
            <a:ext cx="739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 smtClean="0"/>
              <a:t>không</a:t>
            </a:r>
            <a:endParaRPr lang="en-US" sz="1600" noProof="1"/>
          </a:p>
        </p:txBody>
      </p:sp>
      <p:cxnSp>
        <p:nvCxnSpPr>
          <p:cNvPr id="112" name="Straight Arrow Connector 111"/>
          <p:cNvCxnSpPr>
            <a:stCxn id="46" idx="2"/>
            <a:endCxn id="10" idx="0"/>
          </p:cNvCxnSpPr>
          <p:nvPr/>
        </p:nvCxnSpPr>
        <p:spPr>
          <a:xfrm>
            <a:off x="4787467" y="5276844"/>
            <a:ext cx="0" cy="40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" idx="4"/>
          </p:cNvCxnSpPr>
          <p:nvPr/>
        </p:nvCxnSpPr>
        <p:spPr>
          <a:xfrm>
            <a:off x="4787467" y="595174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0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Lệnh lựa chọn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switch … case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Giải thích:</a:t>
            </a:r>
          </a:p>
          <a:p>
            <a:pPr lvl="1"/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noProof="1" smtClean="0"/>
              <a:t> phải là một biểu thức có giá trị </a:t>
            </a:r>
            <a:r>
              <a:rPr lang="en-US" noProof="1" smtClean="0">
                <a:solidFill>
                  <a:srgbClr val="00B050"/>
                </a:solidFill>
              </a:rPr>
              <a:t>kiểu số nguyên </a:t>
            </a:r>
            <a:r>
              <a:rPr lang="en-US" noProof="1" smtClean="0"/>
              <a:t>hoặc kiểu </a:t>
            </a:r>
            <a:r>
              <a:rPr lang="en-US" noProof="1" smtClean="0">
                <a:solidFill>
                  <a:srgbClr val="00B050"/>
                </a:solidFill>
              </a:rPr>
              <a:t>ký tự </a:t>
            </a:r>
            <a:r>
              <a:rPr lang="en-US" noProof="1" smtClean="0"/>
              <a:t>(từ Java 7 trở đi có thể là kiểu chuỗi)</a:t>
            </a:r>
          </a:p>
          <a:p>
            <a:pPr lvl="1"/>
            <a:r>
              <a:rPr lang="en-US" noProof="1" smtClean="0">
                <a:solidFill>
                  <a:srgbClr val="00B050"/>
                </a:solidFill>
              </a:rPr>
              <a:t>Mệnh đề </a:t>
            </a:r>
            <a:r>
              <a:rPr lang="en-US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noProof="1" smtClean="0">
                <a:solidFill>
                  <a:srgbClr val="00B050"/>
                </a:solidFill>
              </a:rPr>
              <a:t> </a:t>
            </a:r>
            <a:r>
              <a:rPr lang="en-US" noProof="1" smtClean="0"/>
              <a:t>nào có giá trị bằng với giá trị của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noProof="1" smtClean="0"/>
              <a:t>, thì các câu lệnh từ mệnh đề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noProof="1" smtClean="0"/>
              <a:t> đó cho đến hết lệnh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noProof="1" smtClean="0"/>
              <a:t> sẽ được thực hiện, hoặc cho đến khi gặp lệnh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lvl="1"/>
            <a:r>
              <a:rPr lang="en-US" noProof="1" smtClean="0"/>
              <a:t>Lệnh </a:t>
            </a:r>
            <a:r>
              <a:rPr lang="en-US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noProof="1" smtClean="0">
                <a:solidFill>
                  <a:srgbClr val="00B050"/>
                </a:solidFill>
              </a:rPr>
              <a:t> </a:t>
            </a:r>
            <a:r>
              <a:rPr lang="en-US" noProof="1" smtClean="0"/>
              <a:t>dùng để thoát ra khỏi cấu trúc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pPr lvl="1"/>
            <a:r>
              <a:rPr lang="en-US" noProof="1" smtClean="0"/>
              <a:t>Các câu lệnh trong </a:t>
            </a:r>
            <a:r>
              <a:rPr lang="en-US" noProof="1" smtClean="0">
                <a:solidFill>
                  <a:srgbClr val="00B050"/>
                </a:solidFill>
              </a:rPr>
              <a:t>mệnh đề </a:t>
            </a:r>
            <a:r>
              <a:rPr lang="en-US" noProof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noProof="1" smtClean="0">
                <a:solidFill>
                  <a:srgbClr val="00B050"/>
                </a:solidFill>
              </a:rPr>
              <a:t> </a:t>
            </a:r>
            <a:r>
              <a:rPr lang="en-US" noProof="1" smtClean="0"/>
              <a:t>(không bắt buộc) sẽ được thực hiện nếu giá trị của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noProof="1" smtClean="0"/>
              <a:t> không nằm trong các giá trị được liệt kê trong các mệnh đề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</a:t>
            </a:r>
            <a:r>
              <a:rPr lang="vi-VN" dirty="0"/>
              <a:t>ấu trúc điều khiển trong Java	 ⤷ Cấu trúc rẽ nhánh</a:t>
            </a:r>
          </a:p>
        </p:txBody>
      </p:sp>
    </p:spTree>
    <p:extLst>
      <p:ext uri="{BB962C8B-B14F-4D97-AF65-F5344CB8AC3E}">
        <p14:creationId xmlns:p14="http://schemas.microsoft.com/office/powerpoint/2010/main" val="154868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Lệnh lựa chọn </a:t>
            </a:r>
            <a:r>
              <a:rPr lang="en-US" noProof="1">
                <a:latin typeface="Courier New" charset="0"/>
                <a:ea typeface="Courier New" charset="0"/>
                <a:cs typeface="Courier New" charset="0"/>
              </a:rPr>
              <a:t>switch … case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</a:t>
            </a:r>
            <a:r>
              <a:rPr lang="vi-VN" dirty="0"/>
              <a:t>ấu trúc điều khiển trong Java	 ⤷ Cấu trúc rẽ nhánh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8291" y="1179095"/>
            <a:ext cx="6126480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28600"/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switch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'A'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"The grade is A."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break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'B'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"The grade is B."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break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'C'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"The grade is C."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break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'D'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"The grade is D."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break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'F'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"The grade is F."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break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default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"The grade is invalid."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/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0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Lệnh lựa chọn </a:t>
            </a:r>
            <a:r>
              <a:rPr lang="en-US" noProof="1">
                <a:latin typeface="Courier New" charset="0"/>
                <a:ea typeface="Courier New" charset="0"/>
                <a:cs typeface="Courier New" charset="0"/>
              </a:rPr>
              <a:t>switch … case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</a:t>
            </a:r>
            <a:r>
              <a:rPr lang="vi-VN" dirty="0"/>
              <a:t>ấu trúc điều khiển trong Java	 ⤷ Cấu trúc rẽ nhánh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8291" y="1155032"/>
            <a:ext cx="6126480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68275"/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switch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1: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3: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5:</a:t>
            </a:r>
            <a:endParaRPr lang="vi-V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7:</a:t>
            </a:r>
            <a:endParaRPr lang="vi-V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8:</a:t>
            </a:r>
            <a:endParaRPr lang="vi-V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10: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12: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"31-day month"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break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4: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6: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9: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11: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"30-day month"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break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default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"28/29-day month"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8275"/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6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Cấu trúc lặp (repetition/loop)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Được sử dụng để thực hiện </a:t>
            </a:r>
            <a:r>
              <a:rPr lang="en-US" noProof="1" smtClean="0">
                <a:solidFill>
                  <a:srgbClr val="00B050"/>
                </a:solidFill>
              </a:rPr>
              <a:t>lặp đi lặp lại</a:t>
            </a:r>
            <a:r>
              <a:rPr lang="en-US" noProof="1" smtClean="0"/>
              <a:t> 1 tác vụ (khối lệnh) 1 số lần dựa vào điều kiện cho trước</a:t>
            </a:r>
          </a:p>
          <a:p>
            <a:endParaRPr lang="en-US" noProof="1" smtClean="0"/>
          </a:p>
          <a:p>
            <a:r>
              <a:rPr lang="en-US" noProof="1" smtClean="0"/>
              <a:t>Các lệnh lặp: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while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</a:p>
          <a:p>
            <a:pPr lvl="1"/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do … while</a:t>
            </a:r>
          </a:p>
          <a:p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C</a:t>
            </a:r>
            <a:r>
              <a:rPr lang="vi-VN" noProof="1" smtClean="0"/>
              <a:t>ấu trúc điều khiển trong Java	 ⤷ Cấu trúc </a:t>
            </a:r>
            <a:r>
              <a:rPr lang="en-US" noProof="1" smtClean="0"/>
              <a:t>lặp</a:t>
            </a:r>
            <a:endParaRPr lang="vi-VN" noProof="1"/>
          </a:p>
        </p:txBody>
      </p:sp>
      <p:grpSp>
        <p:nvGrpSpPr>
          <p:cNvPr id="156" name="Group 155"/>
          <p:cNvGrpSpPr/>
          <p:nvPr/>
        </p:nvGrpSpPr>
        <p:grpSpPr>
          <a:xfrm>
            <a:off x="3725060" y="2439231"/>
            <a:ext cx="5066746" cy="3660815"/>
            <a:chOff x="1712653" y="2454222"/>
            <a:chExt cx="5066746" cy="3660815"/>
          </a:xfrm>
        </p:grpSpPr>
        <p:sp>
          <p:nvSpPr>
            <p:cNvPr id="6" name="Oval 5"/>
            <p:cNvSpPr/>
            <p:nvPr/>
          </p:nvSpPr>
          <p:spPr>
            <a:xfrm>
              <a:off x="3105069" y="2454222"/>
              <a:ext cx="424543" cy="42454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2280477" y="3197319"/>
              <a:ext cx="2073729" cy="1035602"/>
            </a:xfrm>
            <a:prstGeom prst="diamond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noProof="1" smtClean="0"/>
                <a:t>Biểu thức điều kiện</a:t>
              </a:r>
              <a:endParaRPr lang="en-US" noProof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5341" y="4639957"/>
              <a:ext cx="1404000" cy="36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Câu lệnh 1</a:t>
              </a:r>
              <a:endParaRPr lang="en-US" noProof="1"/>
            </a:p>
          </p:txBody>
        </p:sp>
        <p:sp>
          <p:nvSpPr>
            <p:cNvPr id="13" name="Oval 12"/>
            <p:cNvSpPr/>
            <p:nvPr/>
          </p:nvSpPr>
          <p:spPr>
            <a:xfrm>
              <a:off x="3105068" y="5345779"/>
              <a:ext cx="424543" cy="42454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97073" y="4635331"/>
              <a:ext cx="70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. . . 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12653" y="3385814"/>
              <a:ext cx="46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 smtClean="0"/>
                <a:t>sai</a:t>
              </a:r>
              <a:endParaRPr lang="en-US" noProof="1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39340" y="4639957"/>
              <a:ext cx="1240059" cy="36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Câu lệnh n</a:t>
              </a:r>
              <a:endParaRPr lang="en-US" noProof="1"/>
            </a:p>
          </p:txBody>
        </p:sp>
        <p:cxnSp>
          <p:nvCxnSpPr>
            <p:cNvPr id="32" name="Straight Arrow Connector 31"/>
            <p:cNvCxnSpPr>
              <a:stCxn id="7" idx="2"/>
              <a:endCxn id="8" idx="0"/>
            </p:cNvCxnSpPr>
            <p:nvPr/>
          </p:nvCxnSpPr>
          <p:spPr>
            <a:xfrm flipH="1">
              <a:off x="3317341" y="4232921"/>
              <a:ext cx="1" cy="40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95862" y="4228295"/>
              <a:ext cx="90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 smtClean="0"/>
                <a:t>đúng</a:t>
              </a:r>
              <a:endParaRPr lang="en-US" noProof="1"/>
            </a:p>
          </p:txBody>
        </p:sp>
        <p:cxnSp>
          <p:nvCxnSpPr>
            <p:cNvPr id="140" name="Straight Arrow Connector 139"/>
            <p:cNvCxnSpPr>
              <a:stCxn id="8" idx="3"/>
              <a:endCxn id="17" idx="1"/>
            </p:cNvCxnSpPr>
            <p:nvPr/>
          </p:nvCxnSpPr>
          <p:spPr>
            <a:xfrm flipV="1">
              <a:off x="4019341" y="4819997"/>
              <a:ext cx="477732" cy="3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7" idx="3"/>
              <a:endCxn id="29" idx="1"/>
            </p:cNvCxnSpPr>
            <p:nvPr/>
          </p:nvCxnSpPr>
          <p:spPr>
            <a:xfrm>
              <a:off x="5203292" y="4819997"/>
              <a:ext cx="336048" cy="3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>
              <a:stCxn id="7" idx="1"/>
              <a:endCxn id="13" idx="2"/>
            </p:cNvCxnSpPr>
            <p:nvPr/>
          </p:nvCxnSpPr>
          <p:spPr>
            <a:xfrm rot="10800000" flipH="1" flipV="1">
              <a:off x="2280476" y="3715119"/>
              <a:ext cx="824591" cy="1842931"/>
            </a:xfrm>
            <a:prstGeom prst="bentConnector3">
              <a:avLst>
                <a:gd name="adj1" fmla="val -622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/>
            <p:cNvGrpSpPr/>
            <p:nvPr/>
          </p:nvGrpSpPr>
          <p:grpSpPr>
            <a:xfrm>
              <a:off x="2855214" y="2846429"/>
              <a:ext cx="462128" cy="369332"/>
              <a:chOff x="2855214" y="2846429"/>
              <a:chExt cx="462128" cy="369332"/>
            </a:xfrm>
          </p:grpSpPr>
          <p:cxnSp>
            <p:nvCxnSpPr>
              <p:cNvPr id="133" name="Straight Arrow Connector 132"/>
              <p:cNvCxnSpPr>
                <a:stCxn id="6" idx="4"/>
                <a:endCxn id="7" idx="0"/>
              </p:cNvCxnSpPr>
              <p:nvPr/>
            </p:nvCxnSpPr>
            <p:spPr>
              <a:xfrm>
                <a:off x="3317341" y="2878765"/>
                <a:ext cx="1" cy="318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2855214" y="2846429"/>
                <a:ext cx="460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 </a:t>
                </a:r>
                <a:endParaRPr lang="en-US" dirty="0"/>
              </a:p>
            </p:txBody>
          </p:sp>
        </p:grpSp>
        <p:cxnSp>
          <p:nvCxnSpPr>
            <p:cNvPr id="153" name="Elbow Connector 152"/>
            <p:cNvCxnSpPr>
              <a:stCxn id="29" idx="0"/>
              <a:endCxn id="150" idx="3"/>
            </p:cNvCxnSpPr>
            <p:nvPr/>
          </p:nvCxnSpPr>
          <p:spPr>
            <a:xfrm rot="16200000" flipV="1">
              <a:off x="3933322" y="2413908"/>
              <a:ext cx="1608862" cy="28432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3" idx="4"/>
            </p:cNvCxnSpPr>
            <p:nvPr/>
          </p:nvCxnSpPr>
          <p:spPr>
            <a:xfrm flipH="1">
              <a:off x="3316135" y="5770322"/>
              <a:ext cx="1205" cy="344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52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Lệnh lặp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while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5064856" y="1280160"/>
            <a:ext cx="3804823" cy="4948518"/>
          </a:xfrm>
        </p:spPr>
        <p:txBody>
          <a:bodyPr/>
          <a:lstStyle/>
          <a:p>
            <a:pPr marL="376238" indent="-376238">
              <a:buFont typeface="+mj-lt"/>
              <a:buAutoNum type="arabicPeriod"/>
            </a:pPr>
            <a:r>
              <a:rPr lang="en-US" sz="2400" noProof="1" smtClean="0"/>
              <a:t>Kiểm tra “biểu thức điều kiện”</a:t>
            </a:r>
          </a:p>
          <a:p>
            <a:pPr marL="376238" indent="-376238">
              <a:buFont typeface="+mj-lt"/>
              <a:buAutoNum type="arabicPeriod"/>
            </a:pPr>
            <a:r>
              <a:rPr lang="en-US" sz="2400" noProof="1" smtClean="0"/>
              <a:t>Nếu đúng, thực hiện thân vòng lặp</a:t>
            </a:r>
            <a:br>
              <a:rPr lang="en-US" sz="2400" noProof="1" smtClean="0"/>
            </a:br>
            <a:r>
              <a:rPr lang="en-US" sz="2400" noProof="1" smtClean="0"/>
              <a:t>Ngược lại, thoát khỏi vòng lặp</a:t>
            </a:r>
          </a:p>
          <a:p>
            <a:pPr marL="376238" indent="-376238">
              <a:buFont typeface="+mj-lt"/>
              <a:buAutoNum type="arabicPeriod"/>
            </a:pPr>
            <a:r>
              <a:rPr lang="en-US" sz="2400" noProof="1" smtClean="0"/>
              <a:t>Trở lại bước 1.</a:t>
            </a:r>
          </a:p>
          <a:p>
            <a:endParaRPr lang="en-US" sz="2400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C</a:t>
            </a:r>
            <a:r>
              <a:rPr lang="vi-VN" noProof="1" smtClean="0"/>
              <a:t>ấu trúc điều khiển trong Java	 ⤷ Cấu trúc </a:t>
            </a:r>
            <a:r>
              <a:rPr lang="en-US" noProof="1" smtClean="0"/>
              <a:t>lặp</a:t>
            </a:r>
            <a:endParaRPr lang="vi-VN" noProof="1"/>
          </a:p>
        </p:txBody>
      </p:sp>
      <p:sp>
        <p:nvSpPr>
          <p:cNvPr id="5" name="TextBox 4"/>
          <p:cNvSpPr txBox="1"/>
          <p:nvPr/>
        </p:nvSpPr>
        <p:spPr>
          <a:xfrm>
            <a:off x="393700" y="1256260"/>
            <a:ext cx="386964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biểu thức điều kiện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câu lệnh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câu lệnh n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8690" y="2841919"/>
            <a:ext cx="4916846" cy="3408977"/>
            <a:chOff x="408690" y="2841919"/>
            <a:chExt cx="4916846" cy="3408977"/>
          </a:xfrm>
        </p:grpSpPr>
        <p:sp>
          <p:nvSpPr>
            <p:cNvPr id="7" name="Oval 6"/>
            <p:cNvSpPr/>
            <p:nvPr/>
          </p:nvSpPr>
          <p:spPr>
            <a:xfrm>
              <a:off x="1801106" y="2841919"/>
              <a:ext cx="424543" cy="42454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976514" y="3570026"/>
              <a:ext cx="2073729" cy="1035602"/>
            </a:xfrm>
            <a:prstGeom prst="diamond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noProof="1" smtClean="0"/>
                <a:t>Biểu thức điều kiện</a:t>
              </a:r>
              <a:endParaRPr lang="en-US" noProof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11378" y="5012664"/>
              <a:ext cx="1404000" cy="36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Câu lệnh 1</a:t>
              </a:r>
              <a:endParaRPr lang="en-US" noProof="1"/>
            </a:p>
          </p:txBody>
        </p:sp>
        <p:sp>
          <p:nvSpPr>
            <p:cNvPr id="10" name="Oval 9"/>
            <p:cNvSpPr/>
            <p:nvPr/>
          </p:nvSpPr>
          <p:spPr>
            <a:xfrm>
              <a:off x="1801105" y="5613556"/>
              <a:ext cx="424543" cy="42454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93110" y="5008038"/>
              <a:ext cx="59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. . . 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8690" y="3758521"/>
              <a:ext cx="46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 smtClean="0"/>
                <a:t>sai</a:t>
              </a:r>
              <a:endParaRPr lang="en-US" noProof="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85477" y="5012664"/>
              <a:ext cx="1240059" cy="36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Câu lệnh n</a:t>
              </a:r>
              <a:endParaRPr lang="en-US" noProof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1899" y="4601002"/>
              <a:ext cx="90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 smtClean="0"/>
                <a:t>đúng</a:t>
              </a:r>
              <a:endParaRPr lang="en-US" noProof="1"/>
            </a:p>
          </p:txBody>
        </p:sp>
        <p:cxnSp>
          <p:nvCxnSpPr>
            <p:cNvPr id="16" name="Straight Arrow Connector 15"/>
            <p:cNvCxnSpPr>
              <a:stCxn id="12" idx="3"/>
            </p:cNvCxnSpPr>
            <p:nvPr/>
          </p:nvCxnSpPr>
          <p:spPr>
            <a:xfrm flipV="1">
              <a:off x="2715378" y="5192704"/>
              <a:ext cx="477732" cy="3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749429" y="5192704"/>
              <a:ext cx="336048" cy="3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1"/>
              <a:endCxn id="10" idx="2"/>
            </p:cNvCxnSpPr>
            <p:nvPr/>
          </p:nvCxnSpPr>
          <p:spPr>
            <a:xfrm rot="10800000" flipH="1" flipV="1">
              <a:off x="976513" y="4087826"/>
              <a:ext cx="824591" cy="1738001"/>
            </a:xfrm>
            <a:prstGeom prst="bentConnector3">
              <a:avLst>
                <a:gd name="adj1" fmla="val -640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551251" y="3219136"/>
              <a:ext cx="460921" cy="369332"/>
              <a:chOff x="2855214" y="2846429"/>
              <a:chExt cx="460921" cy="369332"/>
            </a:xfrm>
          </p:grpSpPr>
          <p:cxnSp>
            <p:nvCxnSpPr>
              <p:cNvPr id="22" name="Straight Arrow Connector 21"/>
              <p:cNvCxnSpPr>
                <a:stCxn id="7" idx="4"/>
                <a:endCxn id="8" idx="0"/>
              </p:cNvCxnSpPr>
              <p:nvPr/>
            </p:nvCxnSpPr>
            <p:spPr>
              <a:xfrm>
                <a:off x="3302351" y="2893755"/>
                <a:ext cx="1" cy="3035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855214" y="2846429"/>
                <a:ext cx="460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 </a:t>
                </a:r>
                <a:endParaRPr lang="en-US" dirty="0"/>
              </a:p>
            </p:txBody>
          </p:sp>
        </p:grpSp>
        <p:cxnSp>
          <p:nvCxnSpPr>
            <p:cNvPr id="20" name="Elbow Connector 19"/>
            <p:cNvCxnSpPr>
              <a:stCxn id="13" idx="0"/>
            </p:cNvCxnSpPr>
            <p:nvPr/>
          </p:nvCxnSpPr>
          <p:spPr>
            <a:xfrm rot="16200000" flipV="1">
              <a:off x="2554409" y="2861566"/>
              <a:ext cx="1608862" cy="269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0" idx="4"/>
            </p:cNvCxnSpPr>
            <p:nvPr/>
          </p:nvCxnSpPr>
          <p:spPr>
            <a:xfrm flipH="1">
              <a:off x="2012172" y="6038099"/>
              <a:ext cx="1205" cy="212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8" idx="2"/>
              <a:endCxn id="9" idx="0"/>
            </p:cNvCxnSpPr>
            <p:nvPr/>
          </p:nvCxnSpPr>
          <p:spPr>
            <a:xfrm flipH="1">
              <a:off x="2013378" y="4605628"/>
              <a:ext cx="1" cy="40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ight Brace 62"/>
          <p:cNvSpPr/>
          <p:nvPr/>
        </p:nvSpPr>
        <p:spPr>
          <a:xfrm>
            <a:off x="2311645" y="1648918"/>
            <a:ext cx="153983" cy="756000"/>
          </a:xfrm>
          <a:prstGeom prst="rightBrace">
            <a:avLst>
              <a:gd name="adj1" fmla="val 18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32043" y="1842252"/>
            <a:ext cx="17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thân vòng lặp</a:t>
            </a:r>
            <a:endParaRPr lang="en-US" sz="2000" b="1" noProof="1"/>
          </a:p>
        </p:txBody>
      </p:sp>
    </p:spTree>
    <p:extLst>
      <p:ext uri="{BB962C8B-B14F-4D97-AF65-F5344CB8AC3E}">
        <p14:creationId xmlns:p14="http://schemas.microsoft.com/office/powerpoint/2010/main" val="132676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Lệnh lặp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while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Lưu ý:</a:t>
            </a:r>
          </a:p>
          <a:p>
            <a:pPr lvl="1"/>
            <a:r>
              <a:rPr lang="en-US" noProof="1" smtClean="0"/>
              <a:t>Điều kiện được kiểm tra trước khi thực hiện thân vòng lặp</a:t>
            </a:r>
          </a:p>
          <a:p>
            <a:pPr marL="457200" lvl="1" indent="0">
              <a:buNone/>
            </a:pPr>
            <a:r>
              <a:rPr lang="en-US" noProof="1" smtClean="0"/>
              <a:t>	⇒ Thân vòng có thể không được thực hiện lần nào cả nếu 		điều kiện sai từ đầu</a:t>
            </a:r>
          </a:p>
          <a:p>
            <a:pPr lvl="1"/>
            <a:r>
              <a:rPr lang="en-US" noProof="1" smtClean="0"/>
              <a:t>Vòng lặp với số lần lặp vô tận được gọi là vòng lặp vô tận (infinite loop)</a:t>
            </a:r>
          </a:p>
          <a:p>
            <a:pPr lvl="1"/>
            <a:r>
              <a:rPr lang="en-US" noProof="1" smtClean="0"/>
              <a:t>Để không bị trường hợp lặp vô tận, trong thân vòng lặp phải có ít nhất 1 lệnh thay đổi giá trị của biểu thức điều kiện</a:t>
            </a:r>
          </a:p>
          <a:p>
            <a:pPr lvl="1"/>
            <a:r>
              <a:rPr lang="en-US" noProof="1" smtClean="0"/>
              <a:t>Vòng lặp while thường được sử dụng cho các trường hợp chưa xác định số lần lặp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fr-FR" sz="1800" noProof="1" smtClean="0">
                <a:solidFill>
                  <a:srgbClr val="9E0031"/>
                </a:solidFill>
                <a:latin typeface="Consolas" charset="0"/>
              </a:rPr>
              <a:t>int</a:t>
            </a:r>
            <a:r>
              <a:rPr lang="fr-FR" sz="1800" noProof="1" smtClean="0">
                <a:solidFill>
                  <a:prstClr val="black"/>
                </a:solidFill>
                <a:latin typeface="Consolas" charset="0"/>
              </a:rPr>
              <a:t> x </a:t>
            </a:r>
            <a:r>
              <a:rPr lang="fr-FR" sz="1800" noProof="1" smtClean="0">
                <a:solidFill>
                  <a:srgbClr val="535353"/>
                </a:solidFill>
                <a:latin typeface="Consolas" charset="0"/>
              </a:rPr>
              <a:t>=</a:t>
            </a:r>
            <a:r>
              <a:rPr lang="fr-FR" sz="1800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fr-FR" sz="1800" noProof="1" smtClean="0">
                <a:solidFill>
                  <a:srgbClr val="535353"/>
                </a:solidFill>
                <a:latin typeface="Consolas" charset="0"/>
              </a:rPr>
              <a:t>20;</a:t>
            </a:r>
            <a:endParaRPr lang="fr-FR" sz="1800" noProof="1" smtClean="0">
              <a:solidFill>
                <a:prstClr val="black"/>
              </a:solidFill>
              <a:latin typeface="Consolas" charset="0"/>
            </a:endParaRPr>
          </a:p>
          <a:p>
            <a:pPr marL="457200" lvl="1" indent="0">
              <a:buNone/>
            </a:pPr>
            <a:r>
              <a:rPr lang="en-US" sz="1800" b="1" noProof="1" smtClean="0">
                <a:solidFill>
                  <a:srgbClr val="0F7001"/>
                </a:solidFill>
                <a:latin typeface="Consolas-Bold" charset="0"/>
              </a:rPr>
              <a:t>while</a:t>
            </a:r>
            <a:r>
              <a:rPr lang="en-US" sz="1800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800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en-US" sz="1800" noProof="1" smtClean="0">
                <a:solidFill>
                  <a:prstClr val="black"/>
                </a:solidFill>
                <a:latin typeface="Consolas" charset="0"/>
              </a:rPr>
              <a:t>x </a:t>
            </a:r>
            <a:r>
              <a:rPr lang="en-US" sz="1800" noProof="1" smtClean="0">
                <a:solidFill>
                  <a:srgbClr val="535353"/>
                </a:solidFill>
                <a:latin typeface="Consolas" charset="0"/>
              </a:rPr>
              <a:t>&gt;</a:t>
            </a:r>
            <a:r>
              <a:rPr lang="en-US" sz="1800" noProof="1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800" noProof="1" smtClean="0">
                <a:solidFill>
                  <a:srgbClr val="535353"/>
                </a:solidFill>
                <a:latin typeface="Consolas" charset="0"/>
              </a:rPr>
              <a:t>0)</a:t>
            </a:r>
            <a:endParaRPr lang="en-US" sz="1800" noProof="1" smtClean="0">
              <a:solidFill>
                <a:prstClr val="black"/>
              </a:solidFill>
              <a:latin typeface="Consolas" charset="0"/>
            </a:endParaRPr>
          </a:p>
          <a:p>
            <a:pPr marL="457200" lvl="1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 charset="0"/>
              </a:rPr>
              <a:t>   System</a:t>
            </a:r>
            <a:r>
              <a:rPr lang="en-US" sz="1800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en-US" sz="1800" noProof="1" smtClean="0">
                <a:solidFill>
                  <a:srgbClr val="6A801F"/>
                </a:solidFill>
                <a:latin typeface="Consolas" charset="0"/>
              </a:rPr>
              <a:t>out</a:t>
            </a:r>
            <a:r>
              <a:rPr lang="en-US" sz="1800" noProof="1" smtClean="0">
                <a:solidFill>
                  <a:srgbClr val="535353"/>
                </a:solidFill>
                <a:latin typeface="Consolas" charset="0"/>
              </a:rPr>
              <a:t>.</a:t>
            </a:r>
            <a:r>
              <a:rPr lang="en-US" sz="1800" noProof="1" smtClean="0">
                <a:solidFill>
                  <a:srgbClr val="6A801F"/>
                </a:solidFill>
                <a:latin typeface="Consolas" charset="0"/>
              </a:rPr>
              <a:t>println</a:t>
            </a:r>
            <a:r>
              <a:rPr lang="en-US" sz="1800" noProof="1" smtClean="0">
                <a:solidFill>
                  <a:srgbClr val="535353"/>
                </a:solidFill>
                <a:latin typeface="Consolas" charset="0"/>
              </a:rPr>
              <a:t>(</a:t>
            </a:r>
            <a:r>
              <a:rPr lang="en-US" sz="1800" noProof="1" smtClean="0">
                <a:solidFill>
                  <a:srgbClr val="A90E1A"/>
                </a:solidFill>
                <a:latin typeface="Consolas" charset="0"/>
              </a:rPr>
              <a:t>"x is greater than 0"</a:t>
            </a:r>
            <a:r>
              <a:rPr lang="en-US" sz="1800" noProof="1" smtClean="0">
                <a:solidFill>
                  <a:srgbClr val="535353"/>
                </a:solidFill>
                <a:latin typeface="Consolas" charset="0"/>
              </a:rPr>
              <a:t>);</a:t>
            </a:r>
            <a:endParaRPr lang="en-US" sz="1800" noProof="1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</a:t>
            </a:r>
            <a:r>
              <a:rPr lang="vi-VN" noProof="1"/>
              <a:t>ấu trúc điều khiển trong Java	 ⤷ Cấu trúc </a:t>
            </a:r>
            <a:r>
              <a:rPr lang="en-US" noProof="1"/>
              <a:t>lặp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5444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Lệnh lặp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while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Ví dụ: Hiển thị các giá trị 2</a:t>
            </a:r>
            <a:r>
              <a:rPr lang="en-US" baseline="30000" noProof="1" smtClean="0"/>
              <a:t>i</a:t>
            </a:r>
            <a:r>
              <a:rPr lang="en-US" noProof="1" smtClean="0"/>
              <a:t> với 2</a:t>
            </a:r>
            <a:r>
              <a:rPr lang="en-US" baseline="30000" noProof="1" smtClean="0"/>
              <a:t>i</a:t>
            </a:r>
            <a:r>
              <a:rPr lang="en-US" noProof="1" smtClean="0"/>
              <a:t> &lt;= 2</a:t>
            </a:r>
            <a:r>
              <a:rPr lang="en-US" baseline="30000" noProof="1" smtClean="0"/>
              <a:t>N</a:t>
            </a:r>
            <a:r>
              <a:rPr lang="en-US" noProof="1" smtClean="0"/>
              <a:t>, N được truyền qua đối số dòng lệnh.</a:t>
            </a:r>
          </a:p>
          <a:p>
            <a:endParaRPr lang="en-US" noProof="1" smtClean="0"/>
          </a:p>
          <a:p>
            <a:pPr lvl="1"/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</a:t>
            </a:r>
            <a:r>
              <a:rPr lang="vi-VN" noProof="1"/>
              <a:t>ấu trúc điều khiển trong Java	 ⤷ Cấu trúc </a:t>
            </a:r>
            <a:r>
              <a:rPr lang="en-US" noProof="1"/>
              <a:t>lặp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711946" y="2297416"/>
            <a:ext cx="5998343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PowersOfTwo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9E00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args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noProof="1" smtClean="0">
                <a:solidFill>
                  <a:srgbClr val="9E00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6A80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  <a:endParaRPr lang="en-US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a-DK" noProof="1" smtClean="0">
                <a:solidFill>
                  <a:srgbClr val="9E00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da-D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a-D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da-DK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sk-SK" noProof="1" smtClean="0">
                <a:solidFill>
                  <a:srgbClr val="9E00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k-S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sk-SK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System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 smtClean="0">
                <a:solidFill>
                  <a:srgbClr val="6A80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A90E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"\t"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v 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k-S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sk-S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sk-S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sk-SK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k-SK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k-SK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82"/>
          <a:stretch/>
        </p:blipFill>
        <p:spPr>
          <a:xfrm>
            <a:off x="6314781" y="3721404"/>
            <a:ext cx="2216955" cy="2425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246058" y="3352072"/>
            <a:ext cx="265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i="1" noProof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java PowersOfTwo </a:t>
            </a:r>
            <a:r>
              <a:rPr lang="en-US" b="1" i="1" noProof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endParaRPr lang="en-US" b="1" i="1" noProof="1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7857" y="2702088"/>
            <a:ext cx="10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>
                <a:latin typeface="Consolas" charset="0"/>
                <a:ea typeface="Consolas" charset="0"/>
                <a:cs typeface="Consolas" charset="0"/>
              </a:rPr>
              <a:t>args[0]</a:t>
            </a:r>
            <a:endParaRPr lang="en-US" b="1" i="1" noProof="1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038585" y="3071420"/>
            <a:ext cx="58274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2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Lệnh lặp </a:t>
            </a:r>
            <a:r>
              <a:rPr lang="en-US" noProof="1">
                <a:latin typeface="Courier New" charset="0"/>
                <a:ea typeface="Courier New" charset="0"/>
                <a:cs typeface="Courier New" charset="0"/>
              </a:rPr>
              <a:t>do …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4745740" y="1280160"/>
            <a:ext cx="4123940" cy="4948518"/>
          </a:xfrm>
        </p:spPr>
        <p:txBody>
          <a:bodyPr/>
          <a:lstStyle/>
          <a:p>
            <a:pPr marL="376238" indent="-376238">
              <a:buFont typeface="+mj-lt"/>
              <a:buAutoNum type="arabicPeriod"/>
            </a:pPr>
            <a:r>
              <a:rPr lang="en-US" sz="2400" noProof="1" smtClean="0"/>
              <a:t>Thực hiện thân vòng lặp</a:t>
            </a:r>
          </a:p>
          <a:p>
            <a:pPr marL="376238" indent="-376238">
              <a:buFont typeface="+mj-lt"/>
              <a:buAutoNum type="arabicPeriod"/>
            </a:pPr>
            <a:r>
              <a:rPr lang="en-US" sz="2400" noProof="1" smtClean="0"/>
              <a:t>Định giá “biểu thức điều kiện”:</a:t>
            </a:r>
          </a:p>
          <a:p>
            <a:pPr marL="739775" lvl="1" indent="-282575">
              <a:buFont typeface="+mj-lt"/>
              <a:buAutoNum type="alphaLcParenR"/>
            </a:pPr>
            <a:r>
              <a:rPr lang="en-US" sz="2000" noProof="1" smtClean="0"/>
              <a:t>Nếu đúng, trở lại bước 1</a:t>
            </a:r>
          </a:p>
          <a:p>
            <a:pPr marL="739775" lvl="1" indent="-282575">
              <a:buFont typeface="+mj-lt"/>
              <a:buAutoNum type="alphaLcParenR"/>
            </a:pPr>
            <a:r>
              <a:rPr lang="en-US" sz="2000" noProof="1" smtClean="0"/>
              <a:t>Ngược lại, thoát khỏi vòng lặp</a:t>
            </a:r>
          </a:p>
          <a:p>
            <a:pPr marL="833438" lvl="1" indent="-376238">
              <a:buFont typeface="+mj-lt"/>
              <a:buAutoNum type="alphaLcParenR"/>
            </a:pPr>
            <a:endParaRPr lang="en-US" sz="2000" noProof="1" smtClean="0"/>
          </a:p>
          <a:p>
            <a:r>
              <a:rPr lang="en-US" sz="2400" b="1" noProof="1"/>
              <a:t>Nhận xét</a:t>
            </a:r>
            <a:r>
              <a:rPr lang="en-US" sz="2400" b="1" noProof="1" smtClean="0"/>
              <a:t>:</a:t>
            </a:r>
            <a:r>
              <a:rPr lang="en-US" sz="2400" noProof="1" smtClean="0"/>
              <a:t> </a:t>
            </a:r>
          </a:p>
          <a:p>
            <a:pPr lvl="1"/>
            <a:r>
              <a:rPr lang="en-US" sz="2000" noProof="1" smtClean="0"/>
              <a:t>Thân </a:t>
            </a:r>
            <a:r>
              <a:rPr lang="en-US" sz="2000" noProof="1"/>
              <a:t>vòng lặp luôn được thực hiện </a:t>
            </a:r>
            <a:r>
              <a:rPr lang="en-US" sz="2000" noProof="1">
                <a:solidFill>
                  <a:srgbClr val="00B050"/>
                </a:solidFill>
              </a:rPr>
              <a:t>ít nhất 1 </a:t>
            </a:r>
            <a:r>
              <a:rPr lang="en-US" sz="2000" noProof="1" smtClean="0">
                <a:solidFill>
                  <a:srgbClr val="00B050"/>
                </a:solidFill>
              </a:rPr>
              <a:t>lần</a:t>
            </a:r>
          </a:p>
          <a:p>
            <a:pPr lvl="1"/>
            <a:r>
              <a:rPr lang="en-US" sz="2000" noProof="1" smtClean="0"/>
              <a:t>Chú ý trường hợp vòng lặp vô tận</a:t>
            </a:r>
            <a:endParaRPr lang="en-US" sz="2000" noProof="1"/>
          </a:p>
          <a:p>
            <a:pPr lvl="1"/>
            <a:r>
              <a:rPr lang="en-US" sz="2000" noProof="1" smtClean="0"/>
              <a:t>Thường được sử dụng trong trường hợp số lần lặp chưa xác định</a:t>
            </a:r>
            <a:endParaRPr lang="en-US" sz="2000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</a:t>
            </a:r>
            <a:r>
              <a:rPr lang="vi-VN" noProof="1"/>
              <a:t>ấu trúc điều khiển trong Java	 ⤷ Cấu trúc </a:t>
            </a:r>
            <a:r>
              <a:rPr lang="en-US" noProof="1"/>
              <a:t>lặp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256260"/>
            <a:ext cx="405304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câu lệnh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câu lệnh n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biểu thức điều kiện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Right Brace 62"/>
          <p:cNvSpPr/>
          <p:nvPr/>
        </p:nvSpPr>
        <p:spPr>
          <a:xfrm>
            <a:off x="2311645" y="1648918"/>
            <a:ext cx="153983" cy="756000"/>
          </a:xfrm>
          <a:prstGeom prst="rightBrace">
            <a:avLst>
              <a:gd name="adj1" fmla="val 18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32043" y="1842252"/>
            <a:ext cx="17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thân vòng lặp</a:t>
            </a:r>
            <a:endParaRPr lang="en-US" sz="2000" b="1" noProof="1"/>
          </a:p>
        </p:txBody>
      </p:sp>
      <p:grpSp>
        <p:nvGrpSpPr>
          <p:cNvPr id="57" name="Group 56"/>
          <p:cNvGrpSpPr/>
          <p:nvPr/>
        </p:nvGrpSpPr>
        <p:grpSpPr>
          <a:xfrm>
            <a:off x="524146" y="2830965"/>
            <a:ext cx="2586677" cy="3331370"/>
            <a:chOff x="448990" y="2818439"/>
            <a:chExt cx="2586677" cy="3331370"/>
          </a:xfrm>
        </p:grpSpPr>
        <p:sp>
          <p:nvSpPr>
            <p:cNvPr id="7" name="Oval 6"/>
            <p:cNvSpPr/>
            <p:nvPr/>
          </p:nvSpPr>
          <p:spPr>
            <a:xfrm>
              <a:off x="1861642" y="2818439"/>
              <a:ext cx="274320" cy="2743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961938" y="4894994"/>
              <a:ext cx="2073729" cy="779205"/>
            </a:xfrm>
            <a:prstGeom prst="diamond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noProof="1" smtClean="0"/>
                <a:t>Biểu thức điều kiện</a:t>
              </a:r>
              <a:endParaRPr lang="en-US" noProof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190" y="3320856"/>
              <a:ext cx="1255224" cy="36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Câu lệnh 1</a:t>
              </a:r>
              <a:endParaRPr lang="en-US" noProof="1"/>
            </a:p>
          </p:txBody>
        </p:sp>
        <p:sp>
          <p:nvSpPr>
            <p:cNvPr id="10" name="Oval 9"/>
            <p:cNvSpPr/>
            <p:nvPr/>
          </p:nvSpPr>
          <p:spPr>
            <a:xfrm>
              <a:off x="1861642" y="5875489"/>
              <a:ext cx="274320" cy="2743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01222" y="3780349"/>
              <a:ext cx="59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. . . 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2552" y="5561465"/>
              <a:ext cx="46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sai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8773" y="4324910"/>
              <a:ext cx="1240059" cy="36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1" smtClean="0"/>
                <a:t>Câu lệnh n</a:t>
              </a:r>
              <a:endParaRPr lang="en-US" noProof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8990" y="5242237"/>
              <a:ext cx="90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đúng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 flipH="1">
              <a:off x="1997252" y="3688056"/>
              <a:ext cx="1550" cy="264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2"/>
              <a:endCxn id="13" idx="0"/>
            </p:cNvCxnSpPr>
            <p:nvPr/>
          </p:nvCxnSpPr>
          <p:spPr>
            <a:xfrm>
              <a:off x="1997253" y="4149681"/>
              <a:ext cx="1550" cy="175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1"/>
              <a:endCxn id="23" idx="1"/>
            </p:cNvCxnSpPr>
            <p:nvPr/>
          </p:nvCxnSpPr>
          <p:spPr>
            <a:xfrm rot="10800000" flipH="1">
              <a:off x="961937" y="3178335"/>
              <a:ext cx="1027723" cy="2106263"/>
            </a:xfrm>
            <a:prstGeom prst="bentConnector3">
              <a:avLst>
                <a:gd name="adj1" fmla="val -393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89661" y="2993668"/>
              <a:ext cx="460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8" idx="2"/>
              <a:endCxn id="10" idx="0"/>
            </p:cNvCxnSpPr>
            <p:nvPr/>
          </p:nvCxnSpPr>
          <p:spPr>
            <a:xfrm flipH="1">
              <a:off x="1998802" y="5674199"/>
              <a:ext cx="1" cy="201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3" idx="2"/>
              <a:endCxn id="8" idx="0"/>
            </p:cNvCxnSpPr>
            <p:nvPr/>
          </p:nvCxnSpPr>
          <p:spPr>
            <a:xfrm>
              <a:off x="1998803" y="4692110"/>
              <a:ext cx="0" cy="202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9" idx="0"/>
            </p:cNvCxnSpPr>
            <p:nvPr/>
          </p:nvCxnSpPr>
          <p:spPr>
            <a:xfrm>
              <a:off x="1998802" y="3092759"/>
              <a:ext cx="0" cy="228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8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 2 – Chương trình có nhiều hàm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Kết quả</a:t>
            </a:r>
            <a:br>
              <a:rPr lang="en-US" noProof="1" smtClean="0"/>
            </a:br>
            <a:r>
              <a:rPr lang="en-US" noProof="1" smtClean="0"/>
              <a:t>thực thi</a:t>
            </a:r>
            <a:br>
              <a:rPr lang="en-US" noProof="1" smtClean="0"/>
            </a:br>
            <a:r>
              <a:rPr lang="en-US" noProof="1" smtClean="0"/>
              <a:t>chương trình: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 smtClean="0"/>
              <a:t>Cấu trúc một chương trình Java</a:t>
            </a:r>
            <a:endParaRPr lang="en-US" noProof="1"/>
          </a:p>
        </p:txBody>
      </p:sp>
      <p:sp>
        <p:nvSpPr>
          <p:cNvPr id="5" name="TextBox 4"/>
          <p:cNvSpPr txBox="1"/>
          <p:nvPr/>
        </p:nvSpPr>
        <p:spPr>
          <a:xfrm>
            <a:off x="723900" y="1719580"/>
            <a:ext cx="7391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Arithmetic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"The sum of 2 and 3 =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5);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"7 + 8 =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avg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(7,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8));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float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avg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float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float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)/2;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6925" y="1221641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chương trình chính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527925" y="1976795"/>
            <a:ext cx="357187" cy="1110455"/>
            <a:chOff x="3938588" y="4920020"/>
            <a:chExt cx="357187" cy="11104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295775" y="4920020"/>
              <a:ext cx="0" cy="111045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38588" y="5002929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7" idx="2"/>
            <a:endCxn id="9" idx="3"/>
          </p:cNvCxnSpPr>
          <p:nvPr/>
        </p:nvCxnSpPr>
        <p:spPr>
          <a:xfrm>
            <a:off x="7129463" y="1590973"/>
            <a:ext cx="728662" cy="65339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5058" y="4277390"/>
            <a:ext cx="343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hàm tính trung bình hai số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avg()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565900" y="3389592"/>
            <a:ext cx="330200" cy="829983"/>
            <a:chOff x="3995738" y="4920020"/>
            <a:chExt cx="330200" cy="111045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295775" y="4920020"/>
              <a:ext cx="0" cy="111045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95738" y="5002929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 flipV="1">
            <a:off x="6896100" y="3589584"/>
            <a:ext cx="733425" cy="68780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0862" y="2965467"/>
            <a:ext cx="109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gọi hàm</a:t>
            </a:r>
            <a:endParaRPr lang="en-US" i="1" noProof="1"/>
          </a:p>
        </p:txBody>
      </p:sp>
      <p:cxnSp>
        <p:nvCxnSpPr>
          <p:cNvPr id="32" name="Straight Connector 31"/>
          <p:cNvCxnSpPr/>
          <p:nvPr/>
        </p:nvCxnSpPr>
        <p:spPr>
          <a:xfrm>
            <a:off x="5810250" y="2883820"/>
            <a:ext cx="42068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5150" y="2732341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1" idx="3"/>
            <a:endCxn id="33" idx="3"/>
          </p:cNvCxnSpPr>
          <p:nvPr/>
        </p:nvCxnSpPr>
        <p:spPr>
          <a:xfrm flipV="1">
            <a:off x="5460206" y="2917007"/>
            <a:ext cx="515144" cy="23312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84" y="4691606"/>
            <a:ext cx="4799999" cy="15700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591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Lệnh lặp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do … while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</a:t>
            </a:r>
            <a:r>
              <a:rPr lang="vi-VN" noProof="1"/>
              <a:t>ấu trúc điều khiển trong Java	 ⤷ Cấu trúc </a:t>
            </a:r>
            <a:r>
              <a:rPr lang="en-US" noProof="1"/>
              <a:t>lặp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393700" y="1390389"/>
            <a:ext cx="84756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Needed for the Scanner class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DoWhileSqrt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	    </a:t>
            </a:r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number that will be calculated the square root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char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repeat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To hold 'y' or 'n'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Scanner keyboard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Scanner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in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   do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"Enter a number: "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n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keyboard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nextInt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keyboard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nextLine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"SQRT of "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 is "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sqrt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(n));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"Continue (y/n)? "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repeat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keyboard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nextLine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charAt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(0);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Read a line.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repeat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'Y'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||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repeat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'y'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4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Lệnh lặp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393696" y="3089820"/>
            <a:ext cx="5038925" cy="3138858"/>
          </a:xfrm>
        </p:spPr>
        <p:txBody>
          <a:bodyPr/>
          <a:lstStyle/>
          <a:p>
            <a:pPr marL="376238" indent="-376238">
              <a:buFont typeface="+mj-lt"/>
              <a:buAutoNum type="arabicPeriod"/>
            </a:pPr>
            <a:r>
              <a:rPr lang="en-US" sz="2400" noProof="1" smtClean="0"/>
              <a:t>Thực hiện biểu thức khởi tạo</a:t>
            </a:r>
          </a:p>
          <a:p>
            <a:pPr marL="376238" indent="-376238">
              <a:buFont typeface="+mj-lt"/>
              <a:buAutoNum type="arabicPeriod"/>
            </a:pPr>
            <a:r>
              <a:rPr lang="en-US" sz="2400" noProof="1" smtClean="0"/>
              <a:t>Thực hiện thân vòng lặp</a:t>
            </a:r>
          </a:p>
          <a:p>
            <a:pPr marL="376238" indent="-376238">
              <a:buFont typeface="+mj-lt"/>
              <a:buAutoNum type="arabicPeriod"/>
            </a:pPr>
            <a:r>
              <a:rPr lang="en-US" sz="2400" noProof="1" smtClean="0"/>
              <a:t>Thực hiện biểu thức tăng/lặp</a:t>
            </a:r>
          </a:p>
          <a:p>
            <a:pPr marL="376238" indent="-376238">
              <a:buFont typeface="+mj-lt"/>
              <a:buAutoNum type="arabicPeriod"/>
            </a:pPr>
            <a:r>
              <a:rPr lang="en-US" sz="2400" noProof="1" smtClean="0"/>
              <a:t>Định giá “biểu thức điều kiện”:</a:t>
            </a:r>
          </a:p>
          <a:p>
            <a:pPr marL="739775" lvl="1" indent="-282575">
              <a:buFont typeface="+mj-lt"/>
              <a:buAutoNum type="alphaLcParenR"/>
            </a:pPr>
            <a:r>
              <a:rPr lang="en-US" sz="2000" noProof="1" smtClean="0"/>
              <a:t>Nếu đúng, trở lại </a:t>
            </a:r>
            <a:r>
              <a:rPr lang="en-US" sz="2000" b="1" noProof="1" smtClean="0">
                <a:solidFill>
                  <a:srgbClr val="00B050"/>
                </a:solidFill>
              </a:rPr>
              <a:t>bước 2</a:t>
            </a:r>
          </a:p>
          <a:p>
            <a:pPr marL="739775" lvl="1" indent="-282575">
              <a:buFont typeface="+mj-lt"/>
              <a:buAutoNum type="alphaLcParenR"/>
            </a:pPr>
            <a:r>
              <a:rPr lang="en-US" sz="2000" noProof="1" smtClean="0"/>
              <a:t>Ngược lại, thoát khỏi vòng lặp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</a:t>
            </a:r>
            <a:r>
              <a:rPr lang="vi-VN" noProof="1"/>
              <a:t>ấu trúc điều khiển trong Java	 ⤷ Cấu trúc </a:t>
            </a:r>
            <a:r>
              <a:rPr lang="en-US" noProof="1"/>
              <a:t>lặp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3699" y="1256260"/>
            <a:ext cx="477955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condition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increment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statement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1;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...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statement n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ight Brace 62"/>
          <p:cNvSpPr/>
          <p:nvPr/>
        </p:nvSpPr>
        <p:spPr>
          <a:xfrm>
            <a:off x="2311645" y="1636392"/>
            <a:ext cx="153983" cy="756000"/>
          </a:xfrm>
          <a:prstGeom prst="rightBrace">
            <a:avLst>
              <a:gd name="adj1" fmla="val 18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32043" y="1829726"/>
            <a:ext cx="17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thân vòng lặp</a:t>
            </a:r>
            <a:endParaRPr lang="en-US" sz="2000" b="1" noProof="1"/>
          </a:p>
        </p:txBody>
      </p:sp>
      <p:sp>
        <p:nvSpPr>
          <p:cNvPr id="7" name="Oval 6"/>
          <p:cNvSpPr/>
          <p:nvPr/>
        </p:nvSpPr>
        <p:spPr>
          <a:xfrm>
            <a:off x="7378335" y="1280160"/>
            <a:ext cx="274320" cy="274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6478631" y="4696997"/>
            <a:ext cx="2073729" cy="779205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noProof="1" smtClean="0"/>
              <a:t>condition?</a:t>
            </a:r>
            <a:endParaRPr lang="en-US" noProof="1"/>
          </a:p>
        </p:txBody>
      </p:sp>
      <p:sp>
        <p:nvSpPr>
          <p:cNvPr id="9" name="Rectangle 8"/>
          <p:cNvSpPr/>
          <p:nvPr/>
        </p:nvSpPr>
        <p:spPr>
          <a:xfrm>
            <a:off x="6783927" y="1707421"/>
            <a:ext cx="1463136" cy="3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init</a:t>
            </a:r>
            <a:endParaRPr lang="en-US" noProof="1"/>
          </a:p>
        </p:txBody>
      </p:sp>
      <p:sp>
        <p:nvSpPr>
          <p:cNvPr id="10" name="Oval 9"/>
          <p:cNvSpPr/>
          <p:nvPr/>
        </p:nvSpPr>
        <p:spPr>
          <a:xfrm>
            <a:off x="7378335" y="5752648"/>
            <a:ext cx="274320" cy="274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10322" y="2797813"/>
            <a:ext cx="5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. .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92766" y="2373273"/>
            <a:ext cx="1445460" cy="3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Statement 1</a:t>
            </a:r>
            <a:endParaRPr lang="en-US" noProof="1"/>
          </a:p>
        </p:txBody>
      </p:sp>
      <p:sp>
        <p:nvSpPr>
          <p:cNvPr id="15" name="TextBox 14"/>
          <p:cNvSpPr txBox="1"/>
          <p:nvPr/>
        </p:nvSpPr>
        <p:spPr>
          <a:xfrm>
            <a:off x="6026448" y="5056789"/>
            <a:ext cx="9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đúng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2"/>
            <a:endCxn id="13" idx="0"/>
          </p:cNvCxnSpPr>
          <p:nvPr/>
        </p:nvCxnSpPr>
        <p:spPr>
          <a:xfrm>
            <a:off x="7515495" y="2074621"/>
            <a:ext cx="1" cy="29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27" idx="0"/>
          </p:cNvCxnSpPr>
          <p:nvPr/>
        </p:nvCxnSpPr>
        <p:spPr>
          <a:xfrm>
            <a:off x="7506353" y="3167145"/>
            <a:ext cx="0" cy="25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  <a:endCxn id="23" idx="1"/>
          </p:cNvCxnSpPr>
          <p:nvPr/>
        </p:nvCxnSpPr>
        <p:spPr>
          <a:xfrm rot="10800000" flipH="1">
            <a:off x="6478630" y="2216252"/>
            <a:ext cx="1027723" cy="2870349"/>
          </a:xfrm>
          <a:prstGeom prst="bentConnector3">
            <a:avLst>
              <a:gd name="adj1" fmla="val -38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06354" y="2031585"/>
            <a:ext cx="46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8" idx="2"/>
            <a:endCxn id="10" idx="0"/>
          </p:cNvCxnSpPr>
          <p:nvPr/>
        </p:nvCxnSpPr>
        <p:spPr>
          <a:xfrm flipH="1">
            <a:off x="7515495" y="5476202"/>
            <a:ext cx="1" cy="2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2"/>
          </p:cNvCxnSpPr>
          <p:nvPr/>
        </p:nvCxnSpPr>
        <p:spPr>
          <a:xfrm>
            <a:off x="7515496" y="2740473"/>
            <a:ext cx="0" cy="20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4"/>
            <a:endCxn id="9" idx="0"/>
          </p:cNvCxnSpPr>
          <p:nvPr/>
        </p:nvCxnSpPr>
        <p:spPr>
          <a:xfrm>
            <a:off x="7515495" y="1554480"/>
            <a:ext cx="0" cy="15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83623" y="3424933"/>
            <a:ext cx="1445460" cy="3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Statement n</a:t>
            </a:r>
            <a:endParaRPr lang="en-US" noProof="1"/>
          </a:p>
        </p:txBody>
      </p:sp>
      <p:sp>
        <p:nvSpPr>
          <p:cNvPr id="34" name="Rectangle 33"/>
          <p:cNvSpPr/>
          <p:nvPr/>
        </p:nvSpPr>
        <p:spPr>
          <a:xfrm>
            <a:off x="6793853" y="4058515"/>
            <a:ext cx="1445460" cy="3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increment</a:t>
            </a:r>
            <a:endParaRPr lang="en-US" noProof="1"/>
          </a:p>
        </p:txBody>
      </p:sp>
      <p:cxnSp>
        <p:nvCxnSpPr>
          <p:cNvPr id="35" name="Straight Arrow Connector 34"/>
          <p:cNvCxnSpPr>
            <a:stCxn id="27" idx="2"/>
            <a:endCxn id="34" idx="0"/>
          </p:cNvCxnSpPr>
          <p:nvPr/>
        </p:nvCxnSpPr>
        <p:spPr>
          <a:xfrm>
            <a:off x="7506353" y="3792133"/>
            <a:ext cx="10230" cy="26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2"/>
            <a:endCxn id="8" idx="0"/>
          </p:cNvCxnSpPr>
          <p:nvPr/>
        </p:nvCxnSpPr>
        <p:spPr>
          <a:xfrm flipH="1">
            <a:off x="7515496" y="4425715"/>
            <a:ext cx="1087" cy="27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87770" y="5392181"/>
            <a:ext cx="9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1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Lệnh lặp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Nhận xét:</a:t>
            </a:r>
          </a:p>
          <a:p>
            <a:pPr lvl="1"/>
            <a:r>
              <a:rPr lang="en-US" noProof="1" smtClean="0"/>
              <a:t>Biểu thức </a:t>
            </a:r>
            <a:r>
              <a:rPr lang="en-US" noProof="1" smtClean="0">
                <a:solidFill>
                  <a:srgbClr val="00B050"/>
                </a:solidFill>
              </a:rPr>
              <a:t>khởi tạo</a:t>
            </a:r>
            <a:r>
              <a:rPr lang="en-US" noProof="1" smtClean="0"/>
              <a:t> (init) được thực hiện 1 lần duy nhất trước khi vào vòng lặp.</a:t>
            </a:r>
          </a:p>
          <a:p>
            <a:pPr lvl="2"/>
            <a:r>
              <a:rPr lang="en-US" noProof="1" smtClean="0"/>
              <a:t>Có thể khai báo biến trong biểu thức khởi tạo</a:t>
            </a:r>
          </a:p>
          <a:p>
            <a:pPr lvl="1"/>
            <a:r>
              <a:rPr lang="en-US" noProof="1" smtClean="0"/>
              <a:t>Chức năng của biểu thức </a:t>
            </a:r>
            <a:r>
              <a:rPr lang="en-US" noProof="1" smtClean="0">
                <a:solidFill>
                  <a:srgbClr val="00B050"/>
                </a:solidFill>
              </a:rPr>
              <a:t>điều kiện </a:t>
            </a:r>
            <a:r>
              <a:rPr lang="en-US" noProof="1" smtClean="0"/>
              <a:t>tương tự lệnh lặp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lvl="1"/>
            <a:r>
              <a:rPr lang="en-US" noProof="1" smtClean="0"/>
              <a:t>Biểu thức </a:t>
            </a:r>
            <a:r>
              <a:rPr lang="en-US" noProof="1" smtClean="0">
                <a:solidFill>
                  <a:srgbClr val="00B050"/>
                </a:solidFill>
              </a:rPr>
              <a:t>lặp/tăng</a:t>
            </a:r>
            <a:r>
              <a:rPr lang="en-US" noProof="1" smtClean="0"/>
              <a:t> (increment) được thực hiện sau mỗi lần thực hiện xong thân vòng lặp</a:t>
            </a:r>
          </a:p>
          <a:p>
            <a:pPr lvl="1"/>
            <a:r>
              <a:rPr lang="en-US" noProof="1" smtClean="0"/>
              <a:t>Cả ba biểu thức trong lệnh lặp đều </a:t>
            </a:r>
            <a:r>
              <a:rPr lang="en-US" noProof="1" smtClean="0">
                <a:solidFill>
                  <a:srgbClr val="00B050"/>
                </a:solidFill>
              </a:rPr>
              <a:t>không bắt buộc</a:t>
            </a:r>
          </a:p>
          <a:p>
            <a:pPr lvl="1"/>
            <a:r>
              <a:rPr lang="en-US" noProof="1" smtClean="0"/>
              <a:t>Lệnh lặp for thường được sử dụng trong trường hợp biết trước số lần lặp</a:t>
            </a:r>
          </a:p>
          <a:p>
            <a:pPr lvl="1"/>
            <a:r>
              <a:rPr lang="en-US" noProof="1" smtClean="0"/>
              <a:t>Lệnh lặp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noProof="1" smtClean="0"/>
              <a:t> chuyển về lệnh lặp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noProof="1" smtClean="0"/>
              <a:t> và ngược lại</a:t>
            </a:r>
          </a:p>
          <a:p>
            <a:pPr lvl="1"/>
            <a:r>
              <a:rPr lang="en-US" noProof="1" smtClean="0"/>
              <a:t>Biểu thức khởi tạo và lặp có thể chứa nhiều lệnh, cách nhau bằng dấu </a:t>
            </a:r>
            <a:r>
              <a:rPr lang="en-US" noProof="1" smtClean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</a:t>
            </a:r>
            <a:r>
              <a:rPr lang="vi-VN" noProof="1"/>
              <a:t>ấu trúc điều khiển trong Java	 ⤷ Cấu trúc </a:t>
            </a:r>
            <a:r>
              <a:rPr lang="en-US" noProof="1"/>
              <a:t>lặp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5015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Lệnh lặp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</a:t>
            </a:r>
            <a:r>
              <a:rPr lang="vi-VN" noProof="1"/>
              <a:t>ấu trúc điều khiển trong Java	 ⤷ Cấu trúc </a:t>
            </a:r>
            <a:r>
              <a:rPr lang="en-US" noProof="1"/>
              <a:t>lặp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302707"/>
            <a:ext cx="8475663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408080"/>
                </a:solidFill>
                <a:latin typeface="Consolas" panose="020B0609020204030204" pitchFamily="49" charset="0"/>
              </a:rPr>
              <a:t>// Needed for the Scanner 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ForSum_1_N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 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S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canner 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keyboard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in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i="1" dirty="0">
                <a:solidFill>
                  <a:srgbClr val="408080"/>
                </a:solidFill>
                <a:latin typeface="Consolas" panose="020B0609020204030204" pitchFamily="49" charset="0"/>
              </a:rPr>
              <a:t>// Get the maximum value to display.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"n = 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n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keyboard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nextInt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i="1" dirty="0">
                <a:solidFill>
                  <a:srgbClr val="408080"/>
                </a:solidFill>
                <a:latin typeface="Consolas" panose="020B0609020204030204" pitchFamily="49" charset="0"/>
              </a:rPr>
              <a:t>// Calculate the sum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0;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n-NO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1;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&lt;=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++)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sum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"1 + </a:t>
            </a:r>
            <a:r>
              <a:rPr lang="vi-VN" sz="16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2 + ... 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+ "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 = "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9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Lệnh lặp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vi-V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Chuyển đổi giữa lệnh lặp for và while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</a:t>
            </a:r>
            <a:r>
              <a:rPr lang="vi-VN" noProof="1"/>
              <a:t>ấu trúc điều khiển trong Java	 ⤷ Cấu trúc </a:t>
            </a:r>
            <a:r>
              <a:rPr lang="en-US" noProof="1"/>
              <a:t>lặp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2061065"/>
            <a:ext cx="447892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condition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increment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statement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1;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...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statement n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699" y="4087923"/>
            <a:ext cx="447892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ro-RO" b="1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o-RO" b="1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noProof="1" smtClean="0">
              <a:solidFill>
                <a:srgbClr val="53535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increment;</a:t>
            </a:r>
            <a:endParaRPr lang="ro-RO" b="1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2527" y="2061065"/>
            <a:ext cx="334785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o-RO" noProof="1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noProof="1" smtClean="0">
              <a:solidFill>
                <a:srgbClr val="53535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527" y="4087923"/>
            <a:ext cx="335882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condition</a:t>
            </a:r>
            <a:r>
              <a:rPr lang="en-US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 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statement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1;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...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statement n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432744" y="3538393"/>
            <a:ext cx="400833" cy="51929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Down Arrow 9"/>
          <p:cNvSpPr/>
          <p:nvPr/>
        </p:nvSpPr>
        <p:spPr>
          <a:xfrm>
            <a:off x="7046037" y="3538393"/>
            <a:ext cx="400833" cy="51929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410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Lệnh lặp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</a:t>
            </a:r>
            <a:r>
              <a:rPr lang="vi-VN" noProof="1"/>
              <a:t>ấu trúc điều khiển trong Java	 ⤷ Cấu trúc </a:t>
            </a:r>
            <a:r>
              <a:rPr lang="en-US" noProof="1"/>
              <a:t>lặp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2273071" y="1252464"/>
            <a:ext cx="484217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da-DK" noProof="1">
                <a:solidFill>
                  <a:srgbClr val="9E00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da-D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a-D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da-DK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noProof="1" smtClean="0">
                <a:solidFill>
                  <a:srgbClr val="9E00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sk-S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k-S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sk-SK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>
                <a:solidFill>
                  <a:srgbClr val="6A80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>
                <a:solidFill>
                  <a:srgbClr val="6A80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>
                <a:solidFill>
                  <a:srgbClr val="A90E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"\t"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o-RO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k-SK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sk-S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k-S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sk-S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sk-S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noProof="1" smtClean="0">
              <a:solidFill>
                <a:srgbClr val="53535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sk-SK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k-SK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230698" y="3266570"/>
            <a:ext cx="400833" cy="46337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1" name="TextBox 10"/>
          <p:cNvSpPr txBox="1"/>
          <p:nvPr/>
        </p:nvSpPr>
        <p:spPr>
          <a:xfrm>
            <a:off x="2273071" y="4799986"/>
            <a:ext cx="484218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sk-SK" noProof="1">
                <a:solidFill>
                  <a:srgbClr val="9E00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sk-S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k-S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en-US" b="1" noProof="1" smtClean="0">
              <a:solidFill>
                <a:srgbClr val="0F700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b="1" noProof="1">
                <a:solidFill>
                  <a:srgbClr val="9E00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b="1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b="1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a-DK" b="1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N; </a:t>
            </a:r>
            <a:r>
              <a:rPr lang="ro-RO" b="1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b="1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>
                <a:solidFill>
                  <a:srgbClr val="6A80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>
                <a:solidFill>
                  <a:srgbClr val="6A80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>
                <a:solidFill>
                  <a:srgbClr val="A90E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"\t"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ro-RO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noProof="1" smtClean="0">
              <a:solidFill>
                <a:srgbClr val="53535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k-S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sk-S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k-S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sk-S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sk-SK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o-RO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k-SK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 flipH="1">
            <a:off x="2192056" y="1364340"/>
            <a:ext cx="125260" cy="457200"/>
          </a:xfrm>
          <a:prstGeom prst="rightBrace">
            <a:avLst>
              <a:gd name="adj1" fmla="val 2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ight Brace 11"/>
          <p:cNvSpPr/>
          <p:nvPr/>
        </p:nvSpPr>
        <p:spPr>
          <a:xfrm>
            <a:off x="4033382" y="2479032"/>
            <a:ext cx="125260" cy="457200"/>
          </a:xfrm>
          <a:prstGeom prst="rightBrace">
            <a:avLst>
              <a:gd name="adj1" fmla="val 2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Elbow Connector 15"/>
          <p:cNvCxnSpPr>
            <a:stCxn id="27" idx="2"/>
            <a:endCxn id="17" idx="0"/>
          </p:cNvCxnSpPr>
          <p:nvPr/>
        </p:nvCxnSpPr>
        <p:spPr>
          <a:xfrm rot="16200000" flipH="1">
            <a:off x="1731090" y="1695875"/>
            <a:ext cx="2011289" cy="2098107"/>
          </a:xfrm>
          <a:prstGeom prst="bentConnector3">
            <a:avLst>
              <a:gd name="adj1" fmla="val 88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77447" y="1369953"/>
            <a:ext cx="102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noProof="1" smtClean="0"/>
              <a:t>khởi tạo</a:t>
            </a:r>
            <a:endParaRPr lang="en-US" b="1" noProof="1"/>
          </a:p>
        </p:txBody>
      </p:sp>
      <p:sp>
        <p:nvSpPr>
          <p:cNvPr id="33" name="TextBox 32"/>
          <p:cNvSpPr txBox="1"/>
          <p:nvPr/>
        </p:nvSpPr>
        <p:spPr>
          <a:xfrm>
            <a:off x="4330249" y="2522966"/>
            <a:ext cx="164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Biểu thức tăng</a:t>
            </a:r>
            <a:endParaRPr lang="en-US" b="1" noProof="1"/>
          </a:p>
        </p:txBody>
      </p:sp>
      <p:sp>
        <p:nvSpPr>
          <p:cNvPr id="43" name="TextBox 42"/>
          <p:cNvSpPr txBox="1"/>
          <p:nvPr/>
        </p:nvSpPr>
        <p:spPr>
          <a:xfrm>
            <a:off x="1659294" y="3729940"/>
            <a:ext cx="606973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noProof="1" smtClean="0">
                <a:solidFill>
                  <a:srgbClr val="0F7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b="1" noProof="1">
                <a:solidFill>
                  <a:srgbClr val="9E00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b="1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b="1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a-DK" b="1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 </a:t>
            </a:r>
            <a:r>
              <a:rPr lang="sk-SK" b="1" noProof="1" smtClean="0">
                <a:solidFill>
                  <a:srgbClr val="9E003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k-SK" b="1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sk-SK" b="1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N; </a:t>
            </a:r>
            <a:r>
              <a:rPr lang="ro-RO" b="1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b="1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k-SK" b="1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b="1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sk-SK" b="1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k-SK" b="1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b="1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ro-RO" noProof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>
                <a:solidFill>
                  <a:srgbClr val="6A80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o-RO" noProof="1">
                <a:solidFill>
                  <a:srgbClr val="6A80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>
                <a:solidFill>
                  <a:srgbClr val="A90E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"\t"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o-RO" noProof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ro-RO" noProof="1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o-RO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sk-SK" noProof="1" smtClean="0">
                <a:solidFill>
                  <a:srgbClr val="53535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k-SK" noProof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33" idx="2"/>
            <a:endCxn id="35" idx="0"/>
          </p:cNvCxnSpPr>
          <p:nvPr/>
        </p:nvCxnSpPr>
        <p:spPr>
          <a:xfrm>
            <a:off x="5152582" y="2892298"/>
            <a:ext cx="980132" cy="84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413" y="5341118"/>
            <a:ext cx="1766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1" smtClean="0"/>
              <a:t>Thông thường </a:t>
            </a:r>
            <a:endParaRPr lang="en-US" sz="2000" noProof="1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17523" y="3800404"/>
            <a:ext cx="19127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28588" y="37505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vi-V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634782" y="3798270"/>
            <a:ext cx="13923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33788" y="3738402"/>
            <a:ext cx="59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2104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Các cấu trúc điều khiển lồng nhau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Các cấu trúc điều khiển có thể được lồng nhau:</a:t>
            </a:r>
          </a:p>
          <a:p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</a:t>
            </a:r>
            <a:r>
              <a:rPr lang="vi-VN" noProof="1"/>
              <a:t>ấu trúc điều khiển trong Java	 ⤷ Cấu trúc </a:t>
            </a:r>
            <a:r>
              <a:rPr lang="en-US" noProof="1"/>
              <a:t>lặp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697826" y="1943180"/>
            <a:ext cx="51735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0)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0)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“PT 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vo nghiem"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else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“PT vo 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so nghiem"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else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...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826" y="3441033"/>
            <a:ext cx="363353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=0;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lang="nn-NO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++)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b-NO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j</a:t>
            </a:r>
            <a:r>
              <a:rPr lang="nb-NO" sz="1600" dirty="0">
                <a:solidFill>
                  <a:srgbClr val="666666"/>
                </a:solidFill>
                <a:latin typeface="Consolas" panose="020B0609020204030204" pitchFamily="49" charset="0"/>
              </a:rPr>
              <a:t>=0;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nb-NO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&lt;=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b-NO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j</a:t>
            </a:r>
            <a:r>
              <a:rPr lang="nb-NO" sz="1600" dirty="0">
                <a:solidFill>
                  <a:srgbClr val="666666"/>
                </a:solidFill>
                <a:latin typeface="Consolas" panose="020B0609020204030204" pitchFamily="49" charset="0"/>
              </a:rPr>
              <a:t>++)</a:t>
            </a:r>
            <a:endParaRPr lang="nb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"*"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895" y="4916055"/>
            <a:ext cx="363353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0;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=0;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++)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%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0)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sum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671" y="4608095"/>
            <a:ext cx="31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 smtClean="0"/>
              <a:t>Tính tổng các số chẵn từ 1..N</a:t>
            </a:r>
            <a:endParaRPr lang="vi-VN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37399" y="1940974"/>
            <a:ext cx="17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 smtClean="0"/>
              <a:t>Giải PT bậc 1</a:t>
            </a:r>
            <a:endParaRPr lang="vi-VN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94012" y="5076406"/>
            <a:ext cx="1275347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vi-VN" sz="1400" dirty="0" smtClean="0">
                <a:latin typeface="Consolas" panose="020B0609020204030204" pitchFamily="49" charset="0"/>
              </a:rPr>
              <a:t>*</a:t>
            </a:r>
          </a:p>
          <a:p>
            <a:r>
              <a:rPr lang="vi-VN" sz="1400" dirty="0" smtClean="0">
                <a:latin typeface="Consolas" panose="020B0609020204030204" pitchFamily="49" charset="0"/>
              </a:rPr>
              <a:t>* *</a:t>
            </a:r>
          </a:p>
          <a:p>
            <a:r>
              <a:rPr lang="vi-VN" sz="1400" dirty="0" smtClean="0">
                <a:latin typeface="Consolas" panose="020B0609020204030204" pitchFamily="49" charset="0"/>
              </a:rPr>
              <a:t>* * *</a:t>
            </a:r>
          </a:p>
          <a:p>
            <a:r>
              <a:rPr lang="vi-VN" sz="1400" dirty="0" smtClean="0">
                <a:latin typeface="Consolas" panose="020B0609020204030204" pitchFamily="49" charset="0"/>
              </a:rPr>
              <a:t>* * * *</a:t>
            </a:r>
          </a:p>
          <a:p>
            <a:r>
              <a:rPr lang="vi-VN" sz="1400" dirty="0" smtClean="0">
                <a:latin typeface="Consolas" panose="020B0609020204030204" pitchFamily="49" charset="0"/>
              </a:rPr>
              <a:t>* * * * *</a:t>
            </a:r>
            <a:endParaRPr lang="vi-VN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4445" y="3117623"/>
            <a:ext cx="27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 smtClean="0"/>
              <a:t>Hiển thị tam giác các dấu *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352416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51506"/>
            <a:ext cx="8475663" cy="638175"/>
          </a:xfrm>
        </p:spPr>
        <p:txBody>
          <a:bodyPr/>
          <a:lstStyle/>
          <a:p>
            <a:r>
              <a:rPr lang="en-US" noProof="1" smtClean="0"/>
              <a:t>Lệnh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noProof="1" smtClean="0"/>
              <a:t> và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Lệnh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vi-VN" dirty="0" smtClean="0"/>
              <a:t>: Kết thúc một vòng lặp</a:t>
            </a:r>
          </a:p>
          <a:p>
            <a:pPr lvl="1"/>
            <a:r>
              <a:rPr lang="vi-VN" dirty="0" smtClean="0"/>
              <a:t>Khi gặp lệnh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vi-VN" dirty="0" smtClean="0"/>
              <a:t>, vòng lặp sẽ kết thúc ngay lặp tức, bất kể giá trị của biểu thức điều kiện</a:t>
            </a:r>
          </a:p>
          <a:p>
            <a:pPr lvl="1"/>
            <a:r>
              <a:rPr lang="vi-VN" dirty="0" smtClean="0"/>
              <a:t>Lệnh này còn được sử dụng trong câu lệnh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vi-V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vi-VN" dirty="0" smtClean="0"/>
              <a:t>Lệnh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vi-VN" dirty="0" smtClean="0"/>
              <a:t>: Bắt đầu chu kỳ lặp mới</a:t>
            </a:r>
          </a:p>
          <a:p>
            <a:pPr lvl="1"/>
            <a:r>
              <a:rPr lang="vi-VN" dirty="0" smtClean="0"/>
              <a:t>Khi gặp lệnh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vi-VN" dirty="0" smtClean="0"/>
              <a:t>, chương trình sẽ trở về đầu vòng lặp để thực hiện chu kỳ lặp mới</a:t>
            </a:r>
          </a:p>
          <a:p>
            <a:pPr lvl="1"/>
            <a:r>
              <a:rPr lang="vi-VN" dirty="0" smtClean="0"/>
              <a:t>Các lệnh dưới lệnh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vi-VN" dirty="0" smtClean="0"/>
              <a:t> sẽ bị bỏ qua</a:t>
            </a:r>
          </a:p>
          <a:p>
            <a:pPr lvl="2"/>
            <a:endParaRPr lang="vi-VN" dirty="0" smtClean="0"/>
          </a:p>
          <a:p>
            <a:r>
              <a:rPr lang="vi-VN" b="1" dirty="0" smtClean="0"/>
              <a:t>Chú ý</a:t>
            </a:r>
            <a:r>
              <a:rPr lang="vi-VN" dirty="0" smtClean="0"/>
              <a:t>: Chỉ sử dụng 2 lệnh này khi thật cần thiết vì chúng phá vỡ tính cấu trúc của chương trình.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</a:t>
            </a:r>
            <a:r>
              <a:rPr lang="vi-VN" dirty="0"/>
              <a:t>ấu trúc điều khiển trong </a:t>
            </a:r>
            <a:r>
              <a:rPr lang="vi-VN" dirty="0" smtClean="0"/>
              <a:t>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01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Lựa chọn lệnh lặp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Lệnh lặp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noProof="1" smtClean="0"/>
              <a:t>:</a:t>
            </a:r>
          </a:p>
          <a:p>
            <a:pPr lvl="1"/>
            <a:r>
              <a:rPr lang="en-US" noProof="1" smtClean="0"/>
              <a:t>Kiểm tra điều kiện trước (pre-test loop)</a:t>
            </a:r>
          </a:p>
          <a:p>
            <a:pPr lvl="1"/>
            <a:r>
              <a:rPr lang="en-US" noProof="1" smtClean="0"/>
              <a:t>Sử dụng trong trường hợp ta không muốn thực hiện thân vòng lặp nếu điều kiện sai trước khi </a:t>
            </a:r>
          </a:p>
          <a:p>
            <a:r>
              <a:rPr lang="en-US" noProof="1" smtClean="0"/>
              <a:t>Lệnh lặp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en-US" noProof="1" smtClean="0"/>
              <a:t>:</a:t>
            </a:r>
          </a:p>
          <a:p>
            <a:pPr lvl="1"/>
            <a:r>
              <a:rPr lang="en-US" noProof="1" smtClean="0"/>
              <a:t>Kiểm tra điều kiện sau (post-test loop)</a:t>
            </a:r>
          </a:p>
          <a:p>
            <a:pPr lvl="1"/>
            <a:r>
              <a:rPr lang="en-US" noProof="1" smtClean="0"/>
              <a:t>Sử dụng trong trường hợp</a:t>
            </a:r>
          </a:p>
          <a:p>
            <a:r>
              <a:rPr lang="en-US" noProof="1" smtClean="0"/>
              <a:t>Lệnh lặp </a:t>
            </a:r>
            <a:r>
              <a:rPr lang="en-US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noProof="1" smtClean="0"/>
              <a:t>:</a:t>
            </a:r>
          </a:p>
          <a:p>
            <a:pPr lvl="1"/>
            <a:r>
              <a:rPr lang="en-US" noProof="1" smtClean="0"/>
              <a:t>Kiểm tra điều kiện trước (pre-test loop)</a:t>
            </a:r>
          </a:p>
          <a:p>
            <a:pPr lvl="1"/>
            <a:r>
              <a:rPr lang="en-US" noProof="1" smtClean="0"/>
              <a:t>Thường được sử dụng trong trường hợp lặp với biến đếm (counting variable)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</a:t>
            </a:r>
            <a:r>
              <a:rPr lang="vi-VN" dirty="0"/>
              <a:t>ấu trúc điều khiển trong </a:t>
            </a:r>
            <a:r>
              <a:rPr lang="vi-VN" dirty="0" smtClean="0"/>
              <a:t>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1529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Mảng (array)</a:t>
            </a:r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Mảng (array)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1721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 3 – Giao diện đồ họa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Cấu trúc một chương trình Java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507564"/>
            <a:ext cx="7391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vi-VN" b="1" noProof="1" smtClean="0">
                <a:solidFill>
                  <a:srgbClr val="008000"/>
                </a:solidFill>
                <a:latin typeface="Consolas" charset="0"/>
              </a:rPr>
              <a:t>import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vi-VN" b="1" noProof="1" smtClean="0">
                <a:solidFill>
                  <a:srgbClr val="0000FF"/>
                </a:solidFill>
                <a:latin typeface="Consolas" charset="0"/>
              </a:rPr>
              <a:t>javax.swing.JFrame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;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vi-VN" b="1" noProof="1" smtClean="0">
                <a:solidFill>
                  <a:srgbClr val="008000"/>
                </a:solidFill>
                <a:latin typeface="Consolas" charset="0"/>
              </a:rPr>
              <a:t>class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vi-VN" b="1" noProof="1" smtClean="0">
                <a:solidFill>
                  <a:srgbClr val="0000FF"/>
                </a:solidFill>
                <a:latin typeface="Consolas" charset="0"/>
              </a:rPr>
              <a:t>MyGUIApp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{</a:t>
            </a:r>
            <a:endParaRPr lang="vi-VN" noProof="1" smtClean="0">
              <a:solidFill>
                <a:srgbClr val="000000"/>
              </a:solidFill>
              <a:latin typeface="Consolas" charset="0"/>
            </a:endParaRPr>
          </a:p>
          <a:p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vi-VN" b="1" noProof="1" smtClean="0">
                <a:solidFill>
                  <a:srgbClr val="008000"/>
                </a:solidFill>
                <a:latin typeface="Consolas" charset="0"/>
              </a:rPr>
              <a:t>public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vi-VN" b="1" noProof="1" smtClean="0">
                <a:solidFill>
                  <a:srgbClr val="008000"/>
                </a:solidFill>
                <a:latin typeface="Consolas" charset="0"/>
              </a:rPr>
              <a:t>static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vi-VN" noProof="1" smtClean="0">
                <a:solidFill>
                  <a:srgbClr val="B00040"/>
                </a:solidFill>
                <a:latin typeface="Consolas" charset="0"/>
              </a:rPr>
              <a:t>void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vi-VN" noProof="1" smtClean="0">
                <a:solidFill>
                  <a:srgbClr val="0000FF"/>
                </a:solidFill>
                <a:latin typeface="Consolas" charset="0"/>
              </a:rPr>
              <a:t>main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(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String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[]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args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)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{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     JFrame myWindow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;</a:t>
            </a:r>
            <a:endParaRPr lang="vi-VN" noProof="1" smtClean="0">
              <a:solidFill>
                <a:srgbClr val="000000"/>
              </a:solidFill>
              <a:latin typeface="Consolas" charset="0"/>
            </a:endParaRPr>
          </a:p>
          <a:p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     myWindow 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=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vi-VN" b="1" noProof="1" smtClean="0">
                <a:solidFill>
                  <a:srgbClr val="008000"/>
                </a:solidFill>
                <a:latin typeface="Consolas" charset="0"/>
              </a:rPr>
              <a:t>new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JFrame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();</a:t>
            </a:r>
            <a:endParaRPr lang="vi-VN" noProof="1" smtClean="0">
              <a:solidFill>
                <a:srgbClr val="000000"/>
              </a:solidFill>
              <a:latin typeface="Consolas" charset="0"/>
            </a:endParaRPr>
          </a:p>
          <a:p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     myWindow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.</a:t>
            </a:r>
            <a:r>
              <a:rPr lang="vi-VN" noProof="1" smtClean="0">
                <a:solidFill>
                  <a:srgbClr val="7D9029"/>
                </a:solidFill>
                <a:latin typeface="Consolas" charset="0"/>
              </a:rPr>
              <a:t>setSize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(300,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200);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     myWindow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.</a:t>
            </a:r>
            <a:r>
              <a:rPr lang="vi-VN" noProof="1" smtClean="0">
                <a:solidFill>
                  <a:srgbClr val="7D9029"/>
                </a:solidFill>
                <a:latin typeface="Consolas" charset="0"/>
              </a:rPr>
              <a:t>setTitle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(</a:t>
            </a:r>
            <a:r>
              <a:rPr lang="vi-VN" noProof="1" smtClean="0">
                <a:solidFill>
                  <a:srgbClr val="BA2121"/>
                </a:solidFill>
                <a:latin typeface="Consolas" charset="0"/>
              </a:rPr>
              <a:t>"My First Java Program"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);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     myWindow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.</a:t>
            </a:r>
            <a:r>
              <a:rPr lang="vi-VN" noProof="1" smtClean="0">
                <a:solidFill>
                  <a:srgbClr val="7D9029"/>
                </a:solidFill>
                <a:latin typeface="Consolas" charset="0"/>
              </a:rPr>
              <a:t>setVisible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(</a:t>
            </a:r>
            <a:r>
              <a:rPr lang="vi-VN" b="1" noProof="1" smtClean="0">
                <a:solidFill>
                  <a:srgbClr val="008000"/>
                </a:solidFill>
                <a:latin typeface="Consolas" charset="0"/>
              </a:rPr>
              <a:t>true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);</a:t>
            </a:r>
            <a:endParaRPr lang="vi-VN" noProof="1" smtClean="0">
              <a:solidFill>
                <a:srgbClr val="000000"/>
              </a:solidFill>
              <a:latin typeface="Consolas" charset="0"/>
            </a:endParaRPr>
          </a:p>
          <a:p>
            <a:r>
              <a:rPr lang="vi-VN" noProof="1" smtClean="0">
                <a:solidFill>
                  <a:srgbClr val="000000"/>
                </a:solidFill>
                <a:latin typeface="Courier New" charset="0"/>
              </a:rPr>
              <a:t>￼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}</a:t>
            </a:r>
            <a:r>
              <a:rPr lang="vi-VN" noProof="1" smtClean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vi-VN" noProof="1" smtClean="0">
                <a:solidFill>
                  <a:srgbClr val="666666"/>
                </a:solidFill>
                <a:latin typeface="Consolas" charset="0"/>
              </a:rPr>
              <a:t>}</a:t>
            </a:r>
            <a:endParaRPr lang="vi-VN" noProof="1">
              <a:solidFill>
                <a:srgbClr val="000000"/>
              </a:solidFill>
              <a:latin typeface="Consolas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45859" y="1559858"/>
            <a:ext cx="0" cy="26894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31531" y="1163633"/>
            <a:ext cx="30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Khai báo sử dụng  lớp JFrame</a:t>
            </a:r>
            <a:endParaRPr lang="en-US" noProof="1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H="1">
            <a:off x="3845859" y="1348299"/>
            <a:ext cx="785672" cy="3191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3700" y="1346200"/>
            <a:ext cx="4366559" cy="4891088"/>
          </a:xfrm>
        </p:spPr>
        <p:txBody>
          <a:bodyPr/>
          <a:lstStyle/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pPr lvl="1"/>
            <a:endParaRPr lang="en-US" noProof="1" smtClean="0"/>
          </a:p>
          <a:p>
            <a:endParaRPr lang="en-US" noProof="1" smtClean="0"/>
          </a:p>
          <a:p>
            <a:pPr lvl="1"/>
            <a:endParaRPr lang="en-US" noProof="1" smtClean="0"/>
          </a:p>
          <a:p>
            <a:endParaRPr lang="en-US" noProof="1" smtClean="0"/>
          </a:p>
          <a:p>
            <a:r>
              <a:rPr lang="en-US" sz="2400" noProof="1" smtClean="0"/>
              <a:t>Lệnh </a:t>
            </a:r>
            <a:r>
              <a:rPr lang="en-US" sz="2400" noProof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2400" noProof="1" smtClean="0"/>
              <a:t>: khai báo sử dụng các lớp (thư viện lớp) từ bên ngoài</a:t>
            </a:r>
            <a:endParaRPr lang="en-US" sz="2400" noProof="1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9363" y="3602398"/>
            <a:ext cx="3810000" cy="2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Mảng </a:t>
            </a:r>
            <a:r>
              <a:rPr lang="en-US" sz="3200" noProof="1" smtClean="0"/>
              <a:t>(array)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Là một dãy các phần tử (giá trị) có cùng kiểu dữ liệu</a:t>
            </a:r>
          </a:p>
          <a:p>
            <a:r>
              <a:rPr lang="en-US" noProof="1" smtClean="0"/>
              <a:t>Là một biến </a:t>
            </a:r>
            <a:r>
              <a:rPr lang="en-US" noProof="1" smtClean="0">
                <a:solidFill>
                  <a:srgbClr val="00B050"/>
                </a:solidFill>
              </a:rPr>
              <a:t>kiểu tham chiếu</a:t>
            </a:r>
            <a:r>
              <a:rPr lang="en-US" noProof="1" smtClean="0"/>
              <a:t>:</a:t>
            </a:r>
          </a:p>
          <a:p>
            <a:pPr lvl="1"/>
            <a:r>
              <a:rPr lang="en-US" noProof="1" smtClean="0"/>
              <a:t>Khai báo: 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kiểu dữ liệu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&gt; &lt;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tên mảng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&gt;[];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 smtClean="0"/>
              <a:t>Tạo mảng: 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tên mảng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kiểu dữ liệu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&gt;;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noProof="1" smtClean="0"/>
              <a:t>	</a:t>
            </a:r>
            <a:r>
              <a:rPr lang="en-US" sz="20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gpa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[];</a:t>
            </a:r>
            <a:endParaRPr lang="en-US" sz="20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	gpa 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[5];</a:t>
            </a:r>
          </a:p>
          <a:p>
            <a:pPr marL="457200" lvl="1" indent="0">
              <a:buNone/>
            </a:pPr>
            <a:endParaRPr lang="en-US" sz="2000" noProof="1" smtClean="0"/>
          </a:p>
          <a:p>
            <a:r>
              <a:rPr lang="en-US" noProof="1" smtClean="0"/>
              <a:t>Có thể vừa khai báo vừa khởi tạo</a:t>
            </a:r>
          </a:p>
          <a:p>
            <a:pPr marL="914400" lvl="2" indent="0">
              <a:buNone/>
            </a:pP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{2,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4,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6,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8};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monthName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"Jan"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"Feb"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"March"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,…};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Mảng (array)</a:t>
            </a:r>
            <a:endParaRPr lang="vi-VN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94009"/>
              </p:ext>
            </p:extLst>
          </p:nvPr>
        </p:nvGraphicFramePr>
        <p:xfrm>
          <a:off x="6642211" y="3420904"/>
          <a:ext cx="1824625" cy="7416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4925"/>
                <a:gridCol w="364925"/>
                <a:gridCol w="364925"/>
                <a:gridCol w="364925"/>
                <a:gridCol w="364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885151" y="2865317"/>
            <a:ext cx="2346724" cy="1110176"/>
            <a:chOff x="562395" y="4891935"/>
            <a:chExt cx="2623574" cy="1110176"/>
          </a:xfrm>
        </p:grpSpPr>
        <p:sp>
          <p:nvSpPr>
            <p:cNvPr id="40" name="TextBox 39"/>
            <p:cNvSpPr txBox="1"/>
            <p:nvPr/>
          </p:nvSpPr>
          <p:spPr>
            <a:xfrm>
              <a:off x="562395" y="5285260"/>
              <a:ext cx="81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gpa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65128" y="5371868"/>
              <a:ext cx="81419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48" name="Arc 47"/>
            <p:cNvSpPr/>
            <p:nvPr/>
          </p:nvSpPr>
          <p:spPr>
            <a:xfrm rot="10247691">
              <a:off x="1624022" y="4891935"/>
              <a:ext cx="1561947" cy="1110176"/>
            </a:xfrm>
            <a:prstGeom prst="arc">
              <a:avLst/>
            </a:prstGeom>
            <a:ln>
              <a:solidFill>
                <a:schemeClr val="tx1"/>
              </a:solidFill>
              <a:headEnd type="triangl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00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Mảng </a:t>
            </a:r>
            <a:r>
              <a:rPr lang="en-US" sz="3200" noProof="1" smtClean="0"/>
              <a:t>(array)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Các phần tử của mảng được truy xuất thông qua chỉ số</a:t>
            </a:r>
          </a:p>
          <a:p>
            <a:r>
              <a:rPr lang="en-US" noProof="1" smtClean="0"/>
              <a:t>Chỉ số của mảng bắt đầu từ 0</a:t>
            </a:r>
          </a:p>
          <a:p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Mảng (array)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729273" y="2416296"/>
            <a:ext cx="814009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Fibonaci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args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[])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fibo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fibo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[0]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fibo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[1]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1;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=2;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10;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++)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fibo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fibo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-1]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fibo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-2];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=0;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10;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++)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fibo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]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  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1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692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307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Trữ các chuỗi và cung cấp các thao tác trên chuỗi</a:t>
            </a:r>
          </a:p>
          <a:p>
            <a:pPr marL="914400" lvl="2" indent="0">
              <a:buNone/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s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"Hello"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s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"Hello"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/>
              <a:t>Không thể thay đổi giá trị của chuỗi (immutable)</a:t>
            </a:r>
          </a:p>
          <a:p>
            <a:pPr lvl="1"/>
            <a:r>
              <a:rPr lang="en-US" noProof="1" smtClean="0"/>
              <a:t>Các phương thức của lớp này thường trả về 1 chuỗi</a:t>
            </a:r>
          </a:p>
          <a:p>
            <a:pPr marL="914400" lvl="2" indent="0">
              <a:buNone/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concat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"World"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replace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"W"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 W"</a:t>
            </a:r>
            <a:r>
              <a:rPr lang="en-US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Phụ lục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331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char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charAt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index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beginIndex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beginIndex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endIndex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boolean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contains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CharSequence 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boolean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equals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Object another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boolean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isEmpty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concat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str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replace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oldStr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newStr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trim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indexOf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substring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indexOf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substring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fromIndex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toLowerCase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toUpperCase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692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</a:t>
            </a:r>
            <a:r>
              <a:rPr lang="en-US" noProof="1" smtClean="0">
                <a:latin typeface="Courier New" charset="0"/>
                <a:ea typeface="Courier New" charset="0"/>
                <a:cs typeface="Courier New" charset="0"/>
              </a:rPr>
              <a:t>Math</a:t>
            </a:r>
            <a:endParaRPr lang="en-US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Cung cấp các hàm toán học</a:t>
            </a:r>
          </a:p>
          <a:p>
            <a:r>
              <a:rPr lang="en-US" noProof="1" smtClean="0"/>
              <a:t>Hầu hết các phương thức là tĩnh (static, gọi từ lớp)</a:t>
            </a:r>
          </a:p>
          <a:p>
            <a:r>
              <a:rPr lang="en-US" noProof="1" smtClean="0"/>
              <a:t>Một số hàm thông dụng như: </a:t>
            </a:r>
          </a:p>
          <a:p>
            <a:pPr lvl="1"/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noProof="1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abs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lvl="1"/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noProof="1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noProof="1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log10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lvl="1"/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noProof="1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round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000" noProof="1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noProof="1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lvl="1"/>
            <a:r>
              <a:rPr lang="en-US" sz="2000" noProof="1" smtClean="0">
                <a:solidFill>
                  <a:srgbClr val="B0004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sz="2000" noProof="1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noProof="1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sz="2000" noProof="1" smtClean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lvl="1"/>
            <a:endParaRPr lang="en-US" sz="2000" noProof="1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noProof="1" smtClean="0"/>
              <a:t>Một số hàm khác: </a:t>
            </a:r>
            <a:r>
              <a:rPr lang="en-US" sz="2400" noProof="1" smtClean="0">
                <a:latin typeface="Consolas" charset="0"/>
                <a:ea typeface="Consolas" charset="0"/>
                <a:cs typeface="Consolas" charset="0"/>
              </a:rPr>
              <a:t>sin, cos, asin, acos, exp, floor, ceil, pow, min, max</a:t>
            </a:r>
            <a:endParaRPr lang="en-US" noProof="1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141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Dịch và thực thi một chương trình Java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Dịch và thực thi một chương trình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5072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66660</TotalTime>
  <Words>7390</Words>
  <Application>Microsoft Macintosh PowerPoint</Application>
  <PresentationFormat>On-screen Show (4:3)</PresentationFormat>
  <Paragraphs>1313</Paragraphs>
  <Slides>87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Ngôn ngữ Lập trình Java</vt:lpstr>
      <vt:lpstr>Mục tiêu</vt:lpstr>
      <vt:lpstr>Nội dung</vt:lpstr>
      <vt:lpstr>PowerPoint Presentation</vt:lpstr>
      <vt:lpstr>Ví dụ 1 – Hello World</vt:lpstr>
      <vt:lpstr>Cấu trúc một chương trình Java</vt:lpstr>
      <vt:lpstr>Ví dụ 2 – Chương trình có nhiều hàm</vt:lpstr>
      <vt:lpstr>Ví dụ 3 – Giao diện đồ họa</vt:lpstr>
      <vt:lpstr>PowerPoint Presentation</vt:lpstr>
      <vt:lpstr>Đặc điểm của Java</vt:lpstr>
      <vt:lpstr>Quá trình phát triển 1 chương trình Java </vt:lpstr>
      <vt:lpstr>Quá trình phát triển 1 chương trình Java</vt:lpstr>
      <vt:lpstr>Quá trình phát triển 1 chương trình Java</vt:lpstr>
      <vt:lpstr>Quá trình phát triển 1 chương trình Java</vt:lpstr>
      <vt:lpstr>Dịch và thực thi 1 chương trình  Java</vt:lpstr>
      <vt:lpstr>Môi trường dịch và thực thi chương trình</vt:lpstr>
      <vt:lpstr>Môi trường dịch và thực thi chương trình</vt:lpstr>
      <vt:lpstr>Môi trường dịch và thực thi chương trình</vt:lpstr>
      <vt:lpstr>Đối số dòng lệnh (command line argument)</vt:lpstr>
      <vt:lpstr>Đối số dòng lệnh (command line argument)</vt:lpstr>
      <vt:lpstr>Thiết lập môi trường phát triển</vt:lpstr>
      <vt:lpstr>Thiết lập môi trường phát triển</vt:lpstr>
      <vt:lpstr>PowerPoint Presentation</vt:lpstr>
      <vt:lpstr>Câu lệnh &amp; Chú thích (Statement &amp; Comment)</vt:lpstr>
      <vt:lpstr>Biến và Định danh (Variable &amp; Identifier)</vt:lpstr>
      <vt:lpstr>Biến và Định danh (Variable &amp; Identifier)</vt:lpstr>
      <vt:lpstr>Phạm vi của biến</vt:lpstr>
      <vt:lpstr>Từ khóa (Keywords)</vt:lpstr>
      <vt:lpstr>Các kiểu dữ liệu nguyên thủy</vt:lpstr>
      <vt:lpstr>Kiểu dữ liệu số (numeric datatype)</vt:lpstr>
      <vt:lpstr>Kiểu dữ liệu số (numeric datatype)</vt:lpstr>
      <vt:lpstr>Kiểu dữ liệu số (numeric datatype)</vt:lpstr>
      <vt:lpstr>Kiểu dữ liệu số (numeric datatype)</vt:lpstr>
      <vt:lpstr>Kiểu dữ liệu luận lý (boolean datatype)</vt:lpstr>
      <vt:lpstr>Kiểu dữ liệu luận lý (boolean datatype)</vt:lpstr>
      <vt:lpstr>Kiểu dữ liệu ký tự (char datatype)</vt:lpstr>
      <vt:lpstr>Kiểu dữ liệu ký tự (char datatype)</vt:lpstr>
      <vt:lpstr>Gán giá trị cho biến</vt:lpstr>
      <vt:lpstr>Khởi tạo giá trị cho biến</vt:lpstr>
      <vt:lpstr>Toán tử toán học (arithmetic operators)</vt:lpstr>
      <vt:lpstr>Các toán tử khác</vt:lpstr>
      <vt:lpstr>Biểu thức (expression)</vt:lpstr>
      <vt:lpstr>Biểu thức (expression)</vt:lpstr>
      <vt:lpstr>Ép kiểu (type casting)</vt:lpstr>
      <vt:lpstr>Ép kiểu (type casting)</vt:lpstr>
      <vt:lpstr>Ép kiểu (type casting)</vt:lpstr>
      <vt:lpstr>Kiểu dữ liệu chuỗi (String datatype)</vt:lpstr>
      <vt:lpstr>Kiểu dữ liệu chuỗi (String datatype)</vt:lpstr>
      <vt:lpstr>PowerPoint Presentation</vt:lpstr>
      <vt:lpstr>Xuất dữ liệu ra màn hình</vt:lpstr>
      <vt:lpstr>Đọc dữ liệu từ bàn phím</vt:lpstr>
      <vt:lpstr>Đọc dữ liệu từ bàn phím</vt:lpstr>
      <vt:lpstr>Đọc dữ liệu từ bàn phím</vt:lpstr>
      <vt:lpstr>PowerPoint Presentation</vt:lpstr>
      <vt:lpstr>Cấu trúc điều khiển (control structure)</vt:lpstr>
      <vt:lpstr>Cấu trúc rẽ nhánh (selection structure)</vt:lpstr>
      <vt:lpstr>Lệnh rẽ nhánh if … else</vt:lpstr>
      <vt:lpstr>Lệnh rẽ nhánh if … else</vt:lpstr>
      <vt:lpstr>Lệnh rẽ nhánh if … else</vt:lpstr>
      <vt:lpstr>Lệnh rẽ nhánh if … else</vt:lpstr>
      <vt:lpstr>Lệnh lựa chọn switch … case</vt:lpstr>
      <vt:lpstr>Lệnh lựa chọn switch … case</vt:lpstr>
      <vt:lpstr>Lệnh lựa chọn switch … case</vt:lpstr>
      <vt:lpstr>Lệnh lựa chọn switch … case</vt:lpstr>
      <vt:lpstr>Cấu trúc lặp (repetition/loop)</vt:lpstr>
      <vt:lpstr>Lệnh lặp while</vt:lpstr>
      <vt:lpstr>Lệnh lặp while</vt:lpstr>
      <vt:lpstr>Lệnh lặp while</vt:lpstr>
      <vt:lpstr>Lệnh lặp do … while</vt:lpstr>
      <vt:lpstr>Lệnh lặp do … while</vt:lpstr>
      <vt:lpstr>Lệnh lặp for</vt:lpstr>
      <vt:lpstr>Lệnh lặp for</vt:lpstr>
      <vt:lpstr>Lệnh lặp for</vt:lpstr>
      <vt:lpstr>Lệnh lặp for</vt:lpstr>
      <vt:lpstr>Lệnh lặp for</vt:lpstr>
      <vt:lpstr>Các cấu trúc điều khiển lồng nhau</vt:lpstr>
      <vt:lpstr>Lệnh break và continue</vt:lpstr>
      <vt:lpstr>Lựa chọn lệnh lặp</vt:lpstr>
      <vt:lpstr>PowerPoint Presentation</vt:lpstr>
      <vt:lpstr>Mảng (array)</vt:lpstr>
      <vt:lpstr>Mảng (array)</vt:lpstr>
      <vt:lpstr>Question?</vt:lpstr>
      <vt:lpstr>PowerPoint Presentation</vt:lpstr>
      <vt:lpstr>PowerPoint Presentation</vt:lpstr>
      <vt:lpstr>Lớp String</vt:lpstr>
      <vt:lpstr>Lớp String</vt:lpstr>
      <vt:lpstr>Lớp Math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Cong AN</dc:creator>
  <cp:lastModifiedBy>Cong Huy Nguyen</cp:lastModifiedBy>
  <cp:revision>1125</cp:revision>
  <dcterms:created xsi:type="dcterms:W3CDTF">2014-12-01T14:39:04Z</dcterms:created>
  <dcterms:modified xsi:type="dcterms:W3CDTF">2016-07-31T16:00:07Z</dcterms:modified>
</cp:coreProperties>
</file>