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256" r:id="rId2"/>
    <p:sldId id="386" r:id="rId3"/>
    <p:sldId id="267" r:id="rId4"/>
    <p:sldId id="390" r:id="rId5"/>
    <p:sldId id="387" r:id="rId6"/>
    <p:sldId id="389" r:id="rId7"/>
    <p:sldId id="388" r:id="rId8"/>
    <p:sldId id="385" r:id="rId9"/>
    <p:sldId id="391" r:id="rId10"/>
    <p:sldId id="392" r:id="rId11"/>
    <p:sldId id="393" r:id="rId12"/>
    <p:sldId id="395" r:id="rId13"/>
    <p:sldId id="396" r:id="rId14"/>
    <p:sldId id="397" r:id="rId15"/>
    <p:sldId id="394" r:id="rId16"/>
    <p:sldId id="398" r:id="rId17"/>
    <p:sldId id="399" r:id="rId18"/>
    <p:sldId id="404" r:id="rId19"/>
    <p:sldId id="420" r:id="rId20"/>
    <p:sldId id="445" r:id="rId21"/>
    <p:sldId id="450" r:id="rId22"/>
    <p:sldId id="400" r:id="rId23"/>
    <p:sldId id="403" r:id="rId24"/>
    <p:sldId id="401" r:id="rId25"/>
    <p:sldId id="402" r:id="rId26"/>
    <p:sldId id="410" r:id="rId27"/>
    <p:sldId id="406" r:id="rId28"/>
    <p:sldId id="408" r:id="rId29"/>
    <p:sldId id="407" r:id="rId30"/>
    <p:sldId id="409" r:id="rId31"/>
    <p:sldId id="414" r:id="rId32"/>
    <p:sldId id="415" r:id="rId33"/>
    <p:sldId id="416" r:id="rId34"/>
    <p:sldId id="411" r:id="rId35"/>
    <p:sldId id="413" r:id="rId36"/>
    <p:sldId id="421" r:id="rId37"/>
    <p:sldId id="412" r:id="rId38"/>
    <p:sldId id="417" r:id="rId39"/>
    <p:sldId id="418" r:id="rId40"/>
    <p:sldId id="419" r:id="rId41"/>
    <p:sldId id="422" r:id="rId42"/>
    <p:sldId id="423" r:id="rId43"/>
    <p:sldId id="433" r:id="rId44"/>
    <p:sldId id="434" r:id="rId45"/>
    <p:sldId id="436" r:id="rId46"/>
    <p:sldId id="435" r:id="rId47"/>
    <p:sldId id="424" r:id="rId48"/>
    <p:sldId id="425" r:id="rId49"/>
    <p:sldId id="426" r:id="rId50"/>
    <p:sldId id="428" r:id="rId51"/>
    <p:sldId id="429" r:id="rId52"/>
    <p:sldId id="427" r:id="rId53"/>
    <p:sldId id="430" r:id="rId54"/>
    <p:sldId id="452" r:id="rId55"/>
    <p:sldId id="432" r:id="rId56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00099"/>
    <a:srgbClr val="984807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24" autoAdjust="0"/>
    <p:restoredTop sz="83158" autoAdjust="0"/>
  </p:normalViewPr>
  <p:slideViewPr>
    <p:cSldViewPr snapToGrid="0">
      <p:cViewPr varScale="1">
        <p:scale>
          <a:sx n="81" d="100"/>
          <a:sy n="81" d="100"/>
        </p:scale>
        <p:origin x="-7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57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45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59BAD3B-8202-4A0C-AD7D-3FA83F525AF3}" type="datetimeFigureOut">
              <a:rPr lang="vi-VN"/>
              <a:pPr>
                <a:defRPr/>
              </a:pPr>
              <a:t>7/31/16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AF6165F-62F8-42FD-AB11-CD263678FDF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2123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C58F1B1-E64A-4A14-A975-2F64B1EFE38F}" type="datetimeFigureOut">
              <a:rPr lang="vi-VN"/>
              <a:pPr>
                <a:defRPr/>
              </a:pPr>
              <a:t>7/31/16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3F466BA-CB67-4CE6-9899-9B98460A2E3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1982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A0B3AA-F068-4BCD-9DAE-3A931B7C942C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1082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1" dirty="0" smtClean="0"/>
              <a:t>Lưu</a:t>
            </a:r>
            <a:r>
              <a:rPr lang="vi-VN" b="1" baseline="0" dirty="0" smtClean="0"/>
              <a:t> ý:</a:t>
            </a:r>
            <a:r>
              <a:rPr lang="vi-VN" baseline="0" dirty="0" smtClean="0"/>
              <a:t> </a:t>
            </a:r>
            <a:r>
              <a:rPr lang="vi-VN" dirty="0" smtClean="0"/>
              <a:t>Ta chỉ</a:t>
            </a:r>
            <a:r>
              <a:rPr lang="vi-VN" baseline="0" dirty="0" smtClean="0"/>
              <a:t> có thể truy xuất các thành phần của lớp là kiểu của tham chiếu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6402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Lưu</a:t>
            </a:r>
            <a:r>
              <a:rPr lang="vi-VN" baseline="0" dirty="0" smtClean="0"/>
              <a:t> ý: muốn truy xuất thành phần lớp con thông qua tham chiếu lớp cha, cần phải ép kiểu (down cast)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28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6332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Đặt</a:t>
            </a:r>
            <a:r>
              <a:rPr lang="vi-VN" baseline="0" dirty="0" smtClean="0"/>
              <a:t> vấn đề: quản lý các hình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baseline="0" dirty="0" smtClean="0"/>
              <a:t>Hình: có nhiều loại như hình tròn, hình chữ nhật, hình tam giác,...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baseline="0" dirty="0" smtClean="0"/>
              <a:t>Các loại hình đều phải có một số thuộc tính chung như màu sắc,... và các phương thức chung như...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baseline="0" dirty="0" smtClean="0"/>
              <a:t>Có thể có nhiều người tham gia cài đặt  --&gt; làm thế nào để các người dùng thống nhất với nhau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29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3494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33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0241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chuần</a:t>
            </a:r>
            <a:r>
              <a:rPr lang="en-US" baseline="0" dirty="0" smtClean="0"/>
              <a:t> ISO/CMM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nghĩa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35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8314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37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14533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inheritance of implementation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ability to inherit method definitions from multiple classes. Problems arise with this type of multiple inheritance, such as name conflicts and ambiguity.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Java programming language supports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inheritance of type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is the ability of a class to implement more than one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reason why the Java programming language does not permit you to extend more than one class is to avoid the issues of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inheritance of state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is the ability to inherit fields from multiple classes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JAVA: A simple, object oriented, distributed, interpreted, robust, secure, architecture neutral, portable, high performance, multithreaded, dynamic language.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41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4992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inheritance of implementation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ability to inherit method definitions from multiple classes. Problems arise with this type of multiple inheritance, such as name conflicts and ambiguity.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Java programming language supports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inheritance of type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is the ability of a class to implement more than one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reason why the Java programming language does not permit you to extend more than one class is to avoid the issues of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inheritance of state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is the ability to inherit fields from multiple classes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JAVA: A simple, object oriented, distributed, interpreted, robust, secure, architecture neutral, portable, high performance, multithreaded, dynamic language.</a:t>
            </a:r>
            <a:endParaRPr lang="vi-VN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42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7970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Delegation </a:t>
            </a:r>
          </a:p>
          <a:p>
            <a:r>
              <a:rPr lang="vi-VN" dirty="0" smtClean="0"/>
              <a:t>Default methods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43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1635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44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641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6EC43-F801-4E44-BB36-B7835EA566E8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935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45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6387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46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748570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NTU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47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03644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53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19998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54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9773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trùng</a:t>
            </a:r>
            <a:r>
              <a:rPr lang="en-US" baseline="0" dirty="0" smtClean="0"/>
              <a:t>: 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sống</a:t>
            </a:r>
            <a:r>
              <a:rPr lang="en-US" baseline="0" dirty="0" smtClean="0"/>
              <a:t>; </a:t>
            </a:r>
            <a:r>
              <a:rPr lang="en-US" dirty="0" err="1" smtClean="0"/>
              <a:t>Có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cặp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chân</a:t>
            </a:r>
            <a:r>
              <a:rPr lang="en-US" baseline="0" dirty="0" smtClean="0"/>
              <a:t>; </a:t>
            </a:r>
            <a:r>
              <a:rPr lang="en-US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mắt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kép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râu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810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Lưu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="1" baseline="0" dirty="0" smtClean="0"/>
              <a:t>inheritance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="1" baseline="0" dirty="0" smtClean="0"/>
              <a:t>composition</a:t>
            </a:r>
            <a:endParaRPr lang="vi-V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6390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2.</a:t>
            </a: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π.r.h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+ 2.</a:t>
            </a: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π.r.r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7113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2.</a:t>
            </a: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π.r.h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+ 2.</a:t>
            </a: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π.r.r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9494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Lưu</a:t>
            </a:r>
            <a:r>
              <a:rPr lang="en-US" baseline="0" dirty="0" smtClean="0"/>
              <a:t> ý: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cha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6385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9105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2.</a:t>
            </a: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π.r.h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+ 2.</a:t>
            </a: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π.r.r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F466BA-CB67-4CE6-9899-9B98460A2E36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7548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1"/>
          <p:cNvSpPr>
            <a:spLocks noChangeArrowheads="1"/>
          </p:cNvSpPr>
          <p:nvPr userDrawn="1"/>
        </p:nvSpPr>
        <p:spPr bwMode="ltGray">
          <a:xfrm>
            <a:off x="777875" y="4905375"/>
            <a:ext cx="7826375" cy="50482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vi-VN" sz="2200" cap="all" spc="100" noProof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CT176</a:t>
            </a:r>
            <a:r>
              <a:rPr lang="vi-VN" altLang="vi-VN" sz="2200" cap="all" spc="100" noProof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– </a:t>
            </a:r>
            <a:r>
              <a:rPr lang="en-US" altLang="vi-VN" sz="2200" cap="all" spc="100" noProof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LẬP</a:t>
            </a:r>
            <a:r>
              <a:rPr lang="en-US" altLang="vi-VN" sz="2200" cap="all" spc="100" baseline="0" noProof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TRÌNH HƯỚNG ĐỐI TƯỢNG</a:t>
            </a:r>
            <a:endParaRPr lang="vi-VN" altLang="vi-VN" sz="2200" cap="all" spc="100" noProof="1" smtClean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77875" y="4848225"/>
            <a:ext cx="806926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4183312"/>
            <a:ext cx="8301646" cy="628592"/>
          </a:xfrm>
        </p:spPr>
        <p:txBody>
          <a:bodyPr anchor="b">
            <a:noAutofit/>
          </a:bodyPr>
          <a:lstStyle>
            <a:lvl1pPr algn="l">
              <a:defRPr sz="4400" b="1">
                <a:effectLst/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vi-VN" noProof="1" smtClean="0"/>
              <a:t>Click to edit Master title style</a:t>
            </a:r>
            <a:endParaRPr lang="vi-V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40" y="3535773"/>
            <a:ext cx="7223760" cy="573108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 noProof="1" smtClean="0"/>
              <a:t>Click to edit Master subtitle style</a:t>
            </a:r>
            <a:endParaRPr lang="vi-VN" noProof="1"/>
          </a:p>
        </p:txBody>
      </p:sp>
      <p:sp>
        <p:nvSpPr>
          <p:cNvPr id="8" name="Rectangle 7"/>
          <p:cNvSpPr/>
          <p:nvPr userDrawn="1"/>
        </p:nvSpPr>
        <p:spPr>
          <a:xfrm>
            <a:off x="4691062" y="451025"/>
            <a:ext cx="4263415" cy="3027599"/>
          </a:xfrm>
          <a:prstGeom prst="rect">
            <a:avLst/>
          </a:prstGeom>
          <a:blipFill dpi="0" rotWithShape="1">
            <a:blip r:embed="rId2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://www.byte-notes.com/sites/default/files/field/image/plymorphism-in-C%2B%2B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4"/>
          <a:stretch/>
        </p:blipFill>
        <p:spPr bwMode="auto">
          <a:xfrm>
            <a:off x="318135" y="475289"/>
            <a:ext cx="3669027" cy="242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52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93700" y="1011238"/>
            <a:ext cx="8475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ooter Placeholder 1"/>
          <p:cNvSpPr txBox="1">
            <a:spLocks/>
          </p:cNvSpPr>
          <p:nvPr userDrawn="1"/>
        </p:nvSpPr>
        <p:spPr bwMode="auto">
          <a:xfrm>
            <a:off x="365125" y="6472238"/>
            <a:ext cx="8504238" cy="2555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vi-VN" sz="1400" b="0" noProof="1" smtClean="0">
                <a:solidFill>
                  <a:schemeClr val="bg1"/>
                </a:solidFill>
                <a:latin typeface="+mn-lt"/>
              </a:rPr>
              <a:t>CT176</a:t>
            </a:r>
            <a:r>
              <a:rPr lang="en-US" altLang="vi-VN" sz="1400" b="0" baseline="0" noProof="1" smtClean="0">
                <a:solidFill>
                  <a:schemeClr val="bg1"/>
                </a:solidFill>
                <a:latin typeface="+mn-lt"/>
              </a:rPr>
              <a:t> – Lập trình Hướng đối tượng                                        </a:t>
            </a:r>
            <a:fld id="{9D65F665-9D3F-4191-9092-C815A7394D20}" type="slidenum"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pPr eaLnBrk="1" hangingPunct="1">
                <a:defRPr/>
              </a:pPr>
              <a:t>‹#›</a:t>
            </a:fld>
            <a:endParaRPr lang="en-US" altLang="vi-VN" sz="1050" b="0" noProof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 smtClean="0"/>
              <a:t>Click to edit Master title style</a:t>
            </a:r>
            <a:endParaRPr lang="vi-V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noProof="1" smtClean="0"/>
              <a:t>Click to edit Master text styles</a:t>
            </a:r>
          </a:p>
          <a:p>
            <a:pPr lvl="1"/>
            <a:r>
              <a:rPr lang="vi-VN" noProof="1" smtClean="0"/>
              <a:t>Second level</a:t>
            </a:r>
          </a:p>
          <a:p>
            <a:pPr lvl="2"/>
            <a:r>
              <a:rPr lang="vi-VN" noProof="1" smtClean="0"/>
              <a:t>Third level</a:t>
            </a:r>
          </a:p>
          <a:p>
            <a:pPr lvl="3"/>
            <a:r>
              <a:rPr lang="vi-VN" noProof="1" smtClean="0"/>
              <a:t>Fourth level</a:t>
            </a:r>
          </a:p>
          <a:p>
            <a:pPr lvl="4"/>
            <a:r>
              <a:rPr lang="vi-VN" noProof="1" smtClean="0"/>
              <a:t>Fifth level</a:t>
            </a:r>
            <a:endParaRPr lang="vi-VN" noProof="1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93700" y="22225"/>
            <a:ext cx="8475663" cy="279400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B3B84-2085-4EA3-891A-969D6226F649}" type="slidenum">
              <a:rPr lang="vi-VN"/>
              <a:pPr>
                <a:defRPr/>
              </a:pPr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6375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393700" y="1009650"/>
            <a:ext cx="8475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1"/>
          <p:cNvSpPr txBox="1">
            <a:spLocks/>
          </p:cNvSpPr>
          <p:nvPr userDrawn="1"/>
        </p:nvSpPr>
        <p:spPr bwMode="auto">
          <a:xfrm>
            <a:off x="365125" y="6472238"/>
            <a:ext cx="8504238" cy="2555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t>CT</a:t>
            </a:r>
            <a:r>
              <a:rPr lang="en-US" altLang="vi-VN" sz="1400" b="0" noProof="1" smtClean="0">
                <a:solidFill>
                  <a:schemeClr val="bg1"/>
                </a:solidFill>
                <a:latin typeface="+mn-lt"/>
              </a:rPr>
              <a:t>176</a:t>
            </a:r>
            <a:r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t> – </a:t>
            </a:r>
            <a:r>
              <a:rPr lang="en-US" altLang="vi-VN" sz="1400" b="0" noProof="1" smtClean="0">
                <a:solidFill>
                  <a:schemeClr val="bg1"/>
                </a:solidFill>
                <a:latin typeface="+mn-lt"/>
              </a:rPr>
              <a:t>Lập</a:t>
            </a:r>
            <a:r>
              <a:rPr lang="en-US" altLang="vi-VN" sz="1400" b="0" baseline="0" noProof="1" smtClean="0">
                <a:solidFill>
                  <a:schemeClr val="bg1"/>
                </a:solidFill>
                <a:latin typeface="+mn-lt"/>
              </a:rPr>
              <a:t> trình Hướng đối tượng</a:t>
            </a:r>
            <a:r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t>                           </a:t>
            </a:r>
            <a:r>
              <a:rPr lang="en-US" altLang="vi-VN" sz="1400" b="0" noProof="1" smtClean="0">
                <a:solidFill>
                  <a:schemeClr val="bg1"/>
                </a:solidFill>
                <a:latin typeface="+mn-lt"/>
              </a:rPr>
              <a:t>  </a:t>
            </a:r>
            <a:r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vi-VN" sz="1400" b="0" noProof="1" smtClean="0">
                <a:solidFill>
                  <a:schemeClr val="bg1"/>
                </a:solidFill>
                <a:latin typeface="+mn-lt"/>
              </a:rPr>
              <a:t>        </a:t>
            </a:r>
            <a:fld id="{228D6384-5DA0-423B-AB56-DA2D7248C070}" type="slidenum"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pPr eaLnBrk="1" hangingPunct="1">
                <a:defRPr/>
              </a:pPr>
              <a:t>‹#›</a:t>
            </a:fld>
            <a:r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t>			</a:t>
            </a:r>
            <a:endParaRPr lang="en-US" altLang="vi-VN" sz="1050" b="0" noProof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1"/>
          </p:nvPr>
        </p:nvSpPr>
        <p:spPr>
          <a:xfrm>
            <a:off x="393700" y="18288"/>
            <a:ext cx="7853363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AC5F3-328B-48B1-9EA0-7984FE70746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763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 txBox="1">
            <a:spLocks/>
          </p:cNvSpPr>
          <p:nvPr userDrawn="1"/>
        </p:nvSpPr>
        <p:spPr bwMode="auto">
          <a:xfrm>
            <a:off x="365125" y="6472238"/>
            <a:ext cx="8504238" cy="2555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lang="ro-RO" altLang="vi-VN" sz="1400" b="0" kern="1200" noProof="1" smtClean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+mn-cs"/>
              </a:rPr>
              <a:t>CT</a:t>
            </a:r>
            <a:r>
              <a:rPr lang="en-US" altLang="vi-VN" sz="1400" b="0" kern="1200" noProof="1" smtClean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+mn-cs"/>
              </a:rPr>
              <a:t>176</a:t>
            </a:r>
            <a:r>
              <a:rPr lang="ro-RO" altLang="vi-VN" sz="1400" b="0" kern="1200" noProof="1" smtClean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+mn-cs"/>
              </a:rPr>
              <a:t> – </a:t>
            </a:r>
            <a:r>
              <a:rPr lang="en-US" altLang="vi-VN" sz="1400" b="0" kern="1200" noProof="1" smtClean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+mn-cs"/>
              </a:rPr>
              <a:t>Lập</a:t>
            </a:r>
            <a:r>
              <a:rPr lang="en-US" altLang="vi-VN" sz="1400" b="0" kern="1200" baseline="0" noProof="1" smtClean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+mn-cs"/>
              </a:rPr>
              <a:t> trình Hướng đối tượng</a:t>
            </a:r>
            <a:r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t>                       </a:t>
            </a:r>
            <a:r>
              <a:rPr lang="en-US" altLang="vi-VN" sz="1400" b="0" noProof="1" smtClean="0">
                <a:solidFill>
                  <a:schemeClr val="bg1"/>
                </a:solidFill>
                <a:latin typeface="+mn-lt"/>
              </a:rPr>
              <a:t>  </a:t>
            </a:r>
            <a:r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vi-VN" sz="1400" b="0" noProof="1" smtClean="0">
                <a:solidFill>
                  <a:schemeClr val="bg1"/>
                </a:solidFill>
                <a:latin typeface="+mn-lt"/>
              </a:rPr>
              <a:t>        </a:t>
            </a:r>
            <a:fld id="{13AA2C44-BCF0-46C0-A24E-584E5263D53F}" type="slidenum"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pPr eaLnBrk="1" hangingPunct="1">
                <a:defRPr/>
              </a:pPr>
              <a:t>‹#›</a:t>
            </a:fld>
            <a:endParaRPr lang="en-US" altLang="vi-VN" sz="1050" b="0" noProof="1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93700" y="1018651"/>
            <a:ext cx="8475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4160520" cy="49485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280160"/>
            <a:ext cx="4160520" cy="49485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393700" y="9699"/>
            <a:ext cx="7853363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5F766-85B3-4D74-8982-0C151704468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3664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7"/>
          <p:cNvSpPr>
            <a:spLocks noChangeShapeType="1"/>
          </p:cNvSpPr>
          <p:nvPr userDrawn="1"/>
        </p:nvSpPr>
        <p:spPr bwMode="gray">
          <a:xfrm>
            <a:off x="365125" y="6459538"/>
            <a:ext cx="8504238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3700" y="1050925"/>
            <a:ext cx="8475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ooter Placeholder 1"/>
          <p:cNvSpPr txBox="1">
            <a:spLocks/>
          </p:cNvSpPr>
          <p:nvPr userDrawn="1"/>
        </p:nvSpPr>
        <p:spPr bwMode="auto">
          <a:xfrm>
            <a:off x="365125" y="6472238"/>
            <a:ext cx="8504238" cy="2555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lang="ro-RO" altLang="vi-VN" sz="1400" b="0" kern="1200" noProof="1" smtClean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+mn-cs"/>
              </a:rPr>
              <a:t>CT</a:t>
            </a:r>
            <a:r>
              <a:rPr lang="en-US" altLang="vi-VN" sz="1400" b="0" kern="1200" noProof="1" smtClean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+mn-cs"/>
              </a:rPr>
              <a:t>176</a:t>
            </a:r>
            <a:r>
              <a:rPr lang="ro-RO" altLang="vi-VN" sz="1400" b="0" kern="1200" noProof="1" smtClean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+mn-cs"/>
              </a:rPr>
              <a:t> – </a:t>
            </a:r>
            <a:r>
              <a:rPr lang="en-US" altLang="vi-VN" sz="1400" b="0" kern="1200" noProof="1" smtClean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+mn-cs"/>
              </a:rPr>
              <a:t>Lập</a:t>
            </a:r>
            <a:r>
              <a:rPr lang="en-US" altLang="vi-VN" sz="1400" b="0" kern="1200" baseline="0" noProof="1" smtClean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+mn-cs"/>
              </a:rPr>
              <a:t> trình Hướng đối tượng</a:t>
            </a:r>
            <a:r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t>                       </a:t>
            </a:r>
            <a:r>
              <a:rPr lang="en-US" altLang="vi-VN" sz="1400" b="0" noProof="1" smtClean="0">
                <a:solidFill>
                  <a:schemeClr val="bg1"/>
                </a:solidFill>
                <a:latin typeface="+mn-lt"/>
              </a:rPr>
              <a:t>  </a:t>
            </a:r>
            <a:r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vi-VN" sz="1400" b="0" noProof="1" smtClean="0">
                <a:solidFill>
                  <a:schemeClr val="bg1"/>
                </a:solidFill>
                <a:latin typeface="+mn-lt"/>
              </a:rPr>
              <a:t>        </a:t>
            </a:r>
            <a:fld id="{C972516D-B664-4F84-A12B-480B1DC19806}" type="slidenum">
              <a:rPr lang="ro-RO" altLang="vi-VN" sz="1400" b="0" noProof="1" smtClean="0">
                <a:solidFill>
                  <a:schemeClr val="bg1"/>
                </a:solidFill>
                <a:latin typeface="+mn-lt"/>
              </a:rPr>
              <a:pPr eaLnBrk="1" hangingPunct="1">
                <a:defRPr/>
              </a:pPr>
              <a:t>‹#›</a:t>
            </a:fld>
            <a:endParaRPr lang="en-US" altLang="vi-VN" sz="1050" b="0" noProof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355928"/>
            <a:ext cx="8018780" cy="64203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0"/>
            <a:ext cx="41605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53381"/>
            <a:ext cx="4160520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280160"/>
            <a:ext cx="41605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053381"/>
            <a:ext cx="4160520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F518A-7443-413D-AA6F-C3E2767A2AB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807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 descr="Light horizontal"/>
          <p:cNvSpPr>
            <a:spLocks noChangeArrowheads="1"/>
          </p:cNvSpPr>
          <p:nvPr userDrawn="1"/>
        </p:nvSpPr>
        <p:spPr bwMode="gray">
          <a:xfrm>
            <a:off x="0" y="9525"/>
            <a:ext cx="1476375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 altLang="vi-VN" sz="1800" noProof="1" smtClean="0"/>
          </a:p>
        </p:txBody>
      </p:sp>
      <p:sp>
        <p:nvSpPr>
          <p:cNvPr id="4" name="Rectangle 19"/>
          <p:cNvSpPr>
            <a:spLocks noChangeArrowheads="1"/>
          </p:cNvSpPr>
          <p:nvPr userDrawn="1"/>
        </p:nvSpPr>
        <p:spPr bwMode="ltGray">
          <a:xfrm flipV="1">
            <a:off x="0" y="3919538"/>
            <a:ext cx="9144000" cy="11064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noProof="1" smtClean="0">
              <a:solidFill>
                <a:srgbClr val="23387D"/>
              </a:solidFill>
              <a:ea typeface="MS PGothic" panose="020B0600070205080204" pitchFamily="34" charset="-128"/>
            </a:endParaRPr>
          </a:p>
        </p:txBody>
      </p:sp>
      <p:sp>
        <p:nvSpPr>
          <p:cNvPr id="5" name="AutoShape 21"/>
          <p:cNvSpPr>
            <a:spLocks noChangeArrowheads="1"/>
          </p:cNvSpPr>
          <p:nvPr userDrawn="1"/>
        </p:nvSpPr>
        <p:spPr bwMode="ltGray">
          <a:xfrm>
            <a:off x="1474788" y="4808538"/>
            <a:ext cx="7129462" cy="504825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vi-VN" altLang="vi-VN" cap="all" noProof="1" smtClean="0">
                <a:solidFill>
                  <a:schemeClr val="bg1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CT</a:t>
            </a:r>
            <a:r>
              <a:rPr lang="en-US" altLang="vi-VN" cap="all" noProof="1" smtClean="0">
                <a:solidFill>
                  <a:schemeClr val="bg1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176 – LẬP TRÌNH</a:t>
            </a:r>
            <a:r>
              <a:rPr lang="en-US" altLang="vi-VN" cap="all" baseline="0" noProof="1" smtClean="0">
                <a:solidFill>
                  <a:schemeClr val="bg1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 HƯỚNG ĐỐI TƯỢNG</a:t>
            </a:r>
            <a:endParaRPr lang="vi-VN" altLang="vi-VN" cap="all" noProof="1" smtClean="0">
              <a:solidFill>
                <a:schemeClr val="bg1"/>
              </a:solidFill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14" descr="question-fac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57200"/>
            <a:ext cx="1905000" cy="321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4043422"/>
            <a:ext cx="6738620" cy="628592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8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Que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 descr="Light horizontal"/>
          <p:cNvSpPr>
            <a:spLocks noChangeArrowheads="1"/>
          </p:cNvSpPr>
          <p:nvPr userDrawn="1"/>
        </p:nvSpPr>
        <p:spPr bwMode="gray">
          <a:xfrm>
            <a:off x="0" y="9525"/>
            <a:ext cx="1476375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 altLang="vi-VN" sz="1800" noProof="1" smtClean="0"/>
          </a:p>
        </p:txBody>
      </p:sp>
      <p:sp>
        <p:nvSpPr>
          <p:cNvPr id="4" name="Rectangle 19"/>
          <p:cNvSpPr>
            <a:spLocks noChangeArrowheads="1"/>
          </p:cNvSpPr>
          <p:nvPr userDrawn="1"/>
        </p:nvSpPr>
        <p:spPr bwMode="ltGray">
          <a:xfrm flipV="1">
            <a:off x="0" y="3919538"/>
            <a:ext cx="9144000" cy="11064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noProof="1" smtClean="0">
              <a:solidFill>
                <a:srgbClr val="23387D"/>
              </a:solidFill>
              <a:ea typeface="MS PGothic" panose="020B0600070205080204" pitchFamily="34" charset="-128"/>
            </a:endParaRPr>
          </a:p>
        </p:txBody>
      </p:sp>
      <p:sp>
        <p:nvSpPr>
          <p:cNvPr id="5" name="AutoShape 21"/>
          <p:cNvSpPr>
            <a:spLocks noChangeArrowheads="1"/>
          </p:cNvSpPr>
          <p:nvPr userDrawn="1"/>
        </p:nvSpPr>
        <p:spPr bwMode="ltGray">
          <a:xfrm>
            <a:off x="1474788" y="4808538"/>
            <a:ext cx="7129462" cy="504825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vi-VN" altLang="vi-VN" cap="all" noProof="1" smtClean="0">
                <a:solidFill>
                  <a:schemeClr val="bg1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CTH608 – Semantic WEB</a:t>
            </a:r>
          </a:p>
        </p:txBody>
      </p:sp>
      <p:pic>
        <p:nvPicPr>
          <p:cNvPr id="6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25" y="476250"/>
            <a:ext cx="4117975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4043422"/>
            <a:ext cx="7524406" cy="628592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2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ue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 descr="Light horizontal"/>
          <p:cNvSpPr>
            <a:spLocks noChangeArrowheads="1"/>
          </p:cNvSpPr>
          <p:nvPr userDrawn="1"/>
        </p:nvSpPr>
        <p:spPr bwMode="gray">
          <a:xfrm>
            <a:off x="0" y="9525"/>
            <a:ext cx="1476375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 altLang="vi-VN" sz="1800" noProof="1" smtClean="0"/>
          </a:p>
        </p:txBody>
      </p:sp>
      <p:sp>
        <p:nvSpPr>
          <p:cNvPr id="4" name="Rectangle 19"/>
          <p:cNvSpPr>
            <a:spLocks noChangeArrowheads="1"/>
          </p:cNvSpPr>
          <p:nvPr userDrawn="1"/>
        </p:nvSpPr>
        <p:spPr bwMode="ltGray">
          <a:xfrm flipV="1">
            <a:off x="0" y="3919538"/>
            <a:ext cx="9144000" cy="11064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noProof="1" smtClean="0">
              <a:solidFill>
                <a:srgbClr val="23387D"/>
              </a:solidFill>
              <a:ea typeface="MS PGothic" panose="020B0600070205080204" pitchFamily="34" charset="-128"/>
            </a:endParaRPr>
          </a:p>
        </p:txBody>
      </p:sp>
      <p:sp>
        <p:nvSpPr>
          <p:cNvPr id="5" name="AutoShape 21"/>
          <p:cNvSpPr>
            <a:spLocks noChangeArrowheads="1"/>
          </p:cNvSpPr>
          <p:nvPr userDrawn="1"/>
        </p:nvSpPr>
        <p:spPr bwMode="ltGray">
          <a:xfrm>
            <a:off x="1474788" y="4808538"/>
            <a:ext cx="7129462" cy="504825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vi-VN" altLang="vi-VN" cap="all" noProof="1" smtClean="0">
                <a:solidFill>
                  <a:schemeClr val="bg1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CT176 – LẬP</a:t>
            </a:r>
            <a:r>
              <a:rPr lang="vi-VN" altLang="vi-VN" cap="all" baseline="0" noProof="1" smtClean="0">
                <a:solidFill>
                  <a:schemeClr val="bg1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 TRÌNH HƯỚNG ĐỐI TƯỢNG</a:t>
            </a:r>
            <a:endParaRPr lang="vi-VN" altLang="vi-VN" cap="all" noProof="1" smtClean="0">
              <a:solidFill>
                <a:schemeClr val="bg1"/>
              </a:solidFill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2238"/>
            <a:ext cx="1741488" cy="365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4043422"/>
            <a:ext cx="7524406" cy="628592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 txBox="1">
            <a:spLocks/>
          </p:cNvSpPr>
          <p:nvPr userDrawn="1"/>
        </p:nvSpPr>
        <p:spPr bwMode="auto">
          <a:xfrm>
            <a:off x="365125" y="6472238"/>
            <a:ext cx="8504238" cy="2555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lang="ro-RO" altLang="vi-VN" sz="1000" noProof="1" smtClean="0">
                <a:solidFill>
                  <a:srgbClr val="23387D"/>
                </a:solidFill>
                <a:latin typeface="Verdana" panose="020B0604030504040204" pitchFamily="34" charset="0"/>
              </a:rPr>
              <a:t>CT</a:t>
            </a:r>
            <a:r>
              <a:rPr lang="en-US" altLang="vi-VN" sz="1000" noProof="1" smtClean="0">
                <a:solidFill>
                  <a:srgbClr val="23387D"/>
                </a:solidFill>
                <a:latin typeface="Verdana" panose="020B0604030504040204" pitchFamily="34" charset="0"/>
              </a:rPr>
              <a:t>176</a:t>
            </a:r>
            <a:r>
              <a:rPr lang="ro-RO" altLang="vi-VN" sz="1000" noProof="1" smtClean="0">
                <a:solidFill>
                  <a:srgbClr val="23387D"/>
                </a:solidFill>
                <a:latin typeface="Verdana" panose="020B0604030504040204" pitchFamily="34" charset="0"/>
              </a:rPr>
              <a:t> – </a:t>
            </a:r>
            <a:r>
              <a:rPr lang="en-US" altLang="vi-VN" sz="1000" noProof="1" smtClean="0">
                <a:solidFill>
                  <a:srgbClr val="23387D"/>
                </a:solidFill>
                <a:latin typeface="Verdana" panose="020B0604030504040204" pitchFamily="34" charset="0"/>
              </a:rPr>
              <a:t>Lập</a:t>
            </a:r>
            <a:r>
              <a:rPr lang="en-US" altLang="vi-VN" sz="1000" baseline="0" noProof="1" smtClean="0">
                <a:solidFill>
                  <a:srgbClr val="23387D"/>
                </a:solidFill>
                <a:latin typeface="Verdana" panose="020B0604030504040204" pitchFamily="34" charset="0"/>
              </a:rPr>
              <a:t> trình Hướng đối tượng</a:t>
            </a:r>
            <a:r>
              <a:rPr lang="ro-RO" altLang="vi-VN" sz="1000" noProof="1" smtClean="0">
                <a:solidFill>
                  <a:srgbClr val="23387D"/>
                </a:solidFill>
                <a:latin typeface="Verdana" panose="020B0604030504040204" pitchFamily="34" charset="0"/>
              </a:rPr>
              <a:t>                                 </a:t>
            </a:r>
            <a:r>
              <a:rPr lang="en-US" altLang="vi-VN" sz="1000" noProof="1" smtClean="0">
                <a:solidFill>
                  <a:srgbClr val="23387D"/>
                </a:solidFill>
                <a:latin typeface="Verdana" panose="020B0604030504040204" pitchFamily="34" charset="0"/>
              </a:rPr>
              <a:t>  </a:t>
            </a:r>
            <a:fld id="{4C298186-727A-4341-8796-7A07FC9CCA43}" type="slidenum">
              <a:rPr lang="ro-RO" altLang="vi-VN" sz="1000" noProof="1" smtClean="0">
                <a:solidFill>
                  <a:srgbClr val="23387D"/>
                </a:solidFill>
                <a:latin typeface="Verdana" panose="020B0604030504040204" pitchFamily="34" charset="0"/>
              </a:rPr>
              <a:pPr eaLnBrk="1" hangingPunct="1">
                <a:defRPr/>
              </a:pPr>
              <a:t>‹#›</a:t>
            </a:fld>
            <a:endParaRPr lang="en-US" altLang="vi-VN" sz="1000" noProof="1">
              <a:solidFill>
                <a:srgbClr val="23387D"/>
              </a:solidFill>
              <a:latin typeface="Verdana" panose="020B0604030504040204" pitchFamily="34" charset="0"/>
            </a:endParaRPr>
          </a:p>
        </p:txBody>
      </p:sp>
      <p:sp>
        <p:nvSpPr>
          <p:cNvPr id="4" name="Line 17"/>
          <p:cNvSpPr>
            <a:spLocks noChangeShapeType="1"/>
          </p:cNvSpPr>
          <p:nvPr userDrawn="1"/>
        </p:nvSpPr>
        <p:spPr bwMode="gray">
          <a:xfrm>
            <a:off x="365125" y="6459538"/>
            <a:ext cx="8504238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5125" y="2334638"/>
            <a:ext cx="8504238" cy="1381327"/>
          </a:xfrm>
        </p:spPr>
        <p:txBody>
          <a:bodyPr anchor="ctr"/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5"/>
          </p:nvPr>
        </p:nvSpPr>
        <p:spPr>
          <a:xfrm>
            <a:off x="393700" y="13758"/>
            <a:ext cx="7853363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7657E-BE2A-478C-AC9E-06D0E6C4BAE4}" type="slidenum">
              <a:rPr lang="vi-VN"/>
              <a:pPr>
                <a:defRPr/>
              </a:pPr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4005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/>
          <p:cNvSpPr>
            <a:spLocks noChangeArrowheads="1"/>
          </p:cNvSpPr>
          <p:nvPr userDrawn="1"/>
        </p:nvSpPr>
        <p:spPr bwMode="invGray">
          <a:xfrm>
            <a:off x="0" y="0"/>
            <a:ext cx="9144000" cy="311150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1" hangingPunct="1">
              <a:defRPr/>
            </a:pPr>
            <a:endParaRPr lang="vi-VN" altLang="vi-VN" sz="1350" kern="0" noProof="1" smtClean="0">
              <a:solidFill>
                <a:srgbClr val="23387D"/>
              </a:solidFill>
            </a:endParaRPr>
          </a:p>
        </p:txBody>
      </p:sp>
      <p:sp>
        <p:nvSpPr>
          <p:cNvPr id="11" name="Rectangle 16"/>
          <p:cNvSpPr>
            <a:spLocks noChangeArrowheads="1"/>
          </p:cNvSpPr>
          <p:nvPr userDrawn="1"/>
        </p:nvSpPr>
        <p:spPr bwMode="invGray">
          <a:xfrm>
            <a:off x="3175" y="6337300"/>
            <a:ext cx="9144000" cy="5175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1" hangingPunct="1">
              <a:defRPr/>
            </a:pPr>
            <a:endParaRPr lang="vi-VN" altLang="vi-VN" sz="1350" kern="0" noProof="1" smtClean="0">
              <a:solidFill>
                <a:srgbClr val="23387D"/>
              </a:solidFill>
            </a:endParaRPr>
          </a:p>
        </p:txBody>
      </p:sp>
      <p:sp>
        <p:nvSpPr>
          <p:cNvPr id="8" name="Rectangle 16"/>
          <p:cNvSpPr>
            <a:spLocks noChangeArrowheads="1"/>
          </p:cNvSpPr>
          <p:nvPr userDrawn="1"/>
        </p:nvSpPr>
        <p:spPr bwMode="invGray">
          <a:xfrm>
            <a:off x="0" y="6419850"/>
            <a:ext cx="9144000" cy="442913"/>
          </a:xfrm>
          <a:prstGeom prst="rect">
            <a:avLst/>
          </a:prstGeom>
          <a:solidFill>
            <a:srgbClr val="984807">
              <a:alpha val="74902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1" hangingPunct="1">
              <a:defRPr/>
            </a:pPr>
            <a:endParaRPr lang="vi-VN" altLang="vi-VN" sz="1350" kern="0" noProof="1" smtClean="0">
              <a:solidFill>
                <a:srgbClr val="23387D"/>
              </a:solidFill>
            </a:endParaRP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3700" y="1346200"/>
            <a:ext cx="8475663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noProof="1" smtClean="0"/>
              <a:t>Click to edit Master text styles</a:t>
            </a:r>
          </a:p>
          <a:p>
            <a:pPr lvl="1"/>
            <a:r>
              <a:rPr lang="en-US" altLang="vi-VN" noProof="1" smtClean="0"/>
              <a:t>Second level</a:t>
            </a:r>
          </a:p>
          <a:p>
            <a:pPr lvl="2"/>
            <a:r>
              <a:rPr lang="en-US" altLang="vi-VN" noProof="1" smtClean="0"/>
              <a:t>Third level</a:t>
            </a:r>
          </a:p>
          <a:p>
            <a:pPr lvl="3"/>
            <a:r>
              <a:rPr lang="en-US" altLang="vi-VN" noProof="1" smtClean="0"/>
              <a:t>Fourth level</a:t>
            </a:r>
          </a:p>
          <a:p>
            <a:pPr lvl="4"/>
            <a:r>
              <a:rPr lang="en-US" altLang="vi-VN" noProof="1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9275" y="6523038"/>
            <a:ext cx="8320088" cy="233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19563" y="6523038"/>
            <a:ext cx="1268412" cy="233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9DAFA193-5BEE-4FC8-A10A-CBCA6638B38A}" type="slidenum">
              <a:rPr lang="vi-VN"/>
              <a:pPr>
                <a:defRPr/>
              </a:pPr>
              <a:t>‹#›</a:t>
            </a:fld>
            <a:endParaRPr lang="vi-VN" dirty="0"/>
          </a:p>
        </p:txBody>
      </p:sp>
      <p:sp>
        <p:nvSpPr>
          <p:cNvPr id="1032" name="Title Placeholder 1"/>
          <p:cNvSpPr>
            <a:spLocks noGrp="1"/>
          </p:cNvSpPr>
          <p:nvPr>
            <p:ph type="title"/>
          </p:nvPr>
        </p:nvSpPr>
        <p:spPr bwMode="auto">
          <a:xfrm>
            <a:off x="393700" y="363538"/>
            <a:ext cx="84756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noProof="1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3700" y="22225"/>
            <a:ext cx="7853363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85750" indent="-285750" algn="l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6" r:id="rId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Calibri" panose="020F0502020204030204" pitchFamily="34" charset="0"/>
          <a:ea typeface="Verdana" panose="020B0604030504040204" pitchFamily="34" charset="0"/>
          <a:cs typeface="Calibri" panose="020F050202020403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Verdana" panose="020B0604030504040204" pitchFamily="34" charset="0"/>
          <a:cs typeface="Calibri" panose="020F05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Verdana" panose="020B0604030504040204" pitchFamily="34" charset="0"/>
          <a:cs typeface="Calibri" panose="020F05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Verdana" panose="020B0604030504040204" pitchFamily="34" charset="0"/>
          <a:cs typeface="Calibri" panose="020F05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Verdana" panose="020B0604030504040204" pitchFamily="34" charset="0"/>
          <a:cs typeface="Calibri" panose="020F05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70000"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1" smtClean="0"/>
              <a:t>Thừa kế và đa hình</a:t>
            </a:r>
            <a:endParaRPr lang="en-US" noProof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vi-V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Qui tắc trong thừa kế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dirty="0" smtClean="0"/>
              <a:t>Lớp con </a:t>
            </a:r>
            <a:r>
              <a:rPr lang="vi-VN" dirty="0" smtClean="0">
                <a:solidFill>
                  <a:srgbClr val="00B050"/>
                </a:solidFill>
              </a:rPr>
              <a:t>thừa kế </a:t>
            </a:r>
            <a:r>
              <a:rPr lang="vi-VN" dirty="0" smtClean="0"/>
              <a:t>(có) </a:t>
            </a:r>
            <a:r>
              <a:rPr lang="vi-VN" dirty="0" smtClean="0">
                <a:solidFill>
                  <a:srgbClr val="00B050"/>
                </a:solidFill>
              </a:rPr>
              <a:t>tất cả các thành phần</a:t>
            </a:r>
            <a:r>
              <a:rPr lang="vi-VN" dirty="0" smtClean="0"/>
              <a:t> của lớp cha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 smtClean="0"/>
              <a:t>Lớp con có thể </a:t>
            </a:r>
            <a:r>
              <a:rPr lang="vi-VN" dirty="0" smtClean="0">
                <a:solidFill>
                  <a:srgbClr val="00B050"/>
                </a:solidFill>
              </a:rPr>
              <a:t>truy xuất</a:t>
            </a:r>
            <a:r>
              <a:rPr lang="vi-VN" dirty="0" smtClean="0"/>
              <a:t> các thành phần </a:t>
            </a:r>
            <a:r>
              <a:rPr lang="vi-VN" dirty="0" smtClean="0">
                <a:solidFill>
                  <a:srgbClr val="00B050"/>
                </a:solidFill>
              </a:rPr>
              <a:t>public</a:t>
            </a:r>
            <a:r>
              <a:rPr lang="vi-VN" dirty="0" smtClean="0"/>
              <a:t> và </a:t>
            </a:r>
            <a:r>
              <a:rPr lang="vi-VN" dirty="0" smtClean="0">
                <a:solidFill>
                  <a:srgbClr val="00B050"/>
                </a:solidFill>
              </a:rPr>
              <a:t>protected</a:t>
            </a:r>
            <a:r>
              <a:rPr lang="vi-VN" dirty="0" smtClean="0"/>
              <a:t> của lớp cha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 smtClean="0"/>
              <a:t>Lớp con có thể </a:t>
            </a:r>
            <a:r>
              <a:rPr lang="vi-VN" dirty="0" smtClean="0">
                <a:solidFill>
                  <a:srgbClr val="00B050"/>
                </a:solidFill>
              </a:rPr>
              <a:t>có thêm </a:t>
            </a:r>
            <a:r>
              <a:rPr lang="vi-VN" dirty="0" smtClean="0"/>
              <a:t>các thuộc tính, các phương thức mới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 smtClean="0"/>
              <a:t>Lớp con có thể </a:t>
            </a:r>
            <a:r>
              <a:rPr lang="vi-VN" dirty="0" smtClean="0">
                <a:solidFill>
                  <a:srgbClr val="00B050"/>
                </a:solidFill>
              </a:rPr>
              <a:t>nạp đè</a:t>
            </a:r>
            <a:r>
              <a:rPr lang="vi-VN" dirty="0" smtClean="0"/>
              <a:t> (overriding) các phương thức của lớp cha</a:t>
            </a:r>
          </a:p>
          <a:p>
            <a:pPr marL="514350" indent="-514350">
              <a:buFont typeface="+mj-lt"/>
              <a:buAutoNum type="arabicPeriod"/>
            </a:pP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 smtClean="0"/>
              <a:t>Thừa kế trong Java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24410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Ví dụ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 smtClean="0"/>
              <a:t>Thừa kế trong Java</a:t>
            </a:r>
            <a:endParaRPr lang="vi-V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706436"/>
              </p:ext>
            </p:extLst>
          </p:nvPr>
        </p:nvGraphicFramePr>
        <p:xfrm>
          <a:off x="2451590" y="1365547"/>
          <a:ext cx="4332866" cy="22047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8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Circle</a:t>
                      </a:r>
                      <a:endParaRPr lang="en-US" noProof="1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-radius: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+Circle()</a:t>
                      </a:r>
                    </a:p>
                    <a:p>
                      <a:r>
                        <a:rPr lang="en-US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+Circle(radius:</a:t>
                      </a:r>
                      <a:r>
                        <a:rPr lang="en-US" baseline="0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double)</a:t>
                      </a:r>
                      <a:endParaRPr lang="en-US" noProof="1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r>
                        <a:rPr lang="en-US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+getRadius():</a:t>
                      </a:r>
                      <a:r>
                        <a:rPr lang="en-US" baseline="0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double</a:t>
                      </a:r>
                    </a:p>
                    <a:p>
                      <a:r>
                        <a:rPr lang="en-US" baseline="0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+getArea(): double</a:t>
                      </a:r>
                    </a:p>
                    <a:p>
                      <a:r>
                        <a:rPr lang="en-US" baseline="0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+setRadius(radius: double): void</a:t>
                      </a:r>
                      <a:endParaRPr lang="en-US" noProof="1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4933"/>
              </p:ext>
            </p:extLst>
          </p:nvPr>
        </p:nvGraphicFramePr>
        <p:xfrm>
          <a:off x="2438202" y="4214750"/>
          <a:ext cx="4359640" cy="193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59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Cylinder</a:t>
                      </a:r>
                      <a:endParaRPr lang="en-US" noProof="1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-height: double</a:t>
                      </a:r>
                      <a:endParaRPr lang="en-US" noProof="1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+getHeight():</a:t>
                      </a:r>
                      <a:r>
                        <a:rPr lang="en-US" baseline="0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double</a:t>
                      </a:r>
                    </a:p>
                    <a:p>
                      <a:r>
                        <a:rPr lang="en-US" baseline="0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+getVolume(): double</a:t>
                      </a:r>
                    </a:p>
                    <a:p>
                      <a:r>
                        <a:rPr lang="en-US" baseline="0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+setHeight(height: double): void</a:t>
                      </a:r>
                    </a:p>
                    <a:p>
                      <a:r>
                        <a:rPr lang="en-US" baseline="0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+getArea(): double</a:t>
                      </a:r>
                      <a:endParaRPr lang="en-US" noProof="1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6" idx="0"/>
            <a:endCxn id="5" idx="2"/>
          </p:cNvCxnSpPr>
          <p:nvPr/>
        </p:nvCxnSpPr>
        <p:spPr>
          <a:xfrm flipV="1">
            <a:off x="4618022" y="3570266"/>
            <a:ext cx="1" cy="644484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77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Ví dụ</a:t>
            </a:r>
            <a:endParaRPr lang="vi-V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 smtClean="0"/>
              <a:t>Thừa kế trong Java</a:t>
            </a:r>
            <a:endParaRPr lang="vi-VN" dirty="0"/>
          </a:p>
        </p:txBody>
      </p:sp>
      <p:sp>
        <p:nvSpPr>
          <p:cNvPr id="5" name="TextBox 4"/>
          <p:cNvSpPr txBox="1"/>
          <p:nvPr/>
        </p:nvSpPr>
        <p:spPr>
          <a:xfrm>
            <a:off x="393700" y="1355123"/>
            <a:ext cx="4118141" cy="4647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Circle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private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double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radius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Circle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    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radius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0;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Circle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float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r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   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radius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r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double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getRadius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radius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double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getArea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Math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PI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radius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radius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setRadius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double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r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radius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r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sz="16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56222" y="1355123"/>
            <a:ext cx="421314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noProof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Cylinder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extends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Circle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private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double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height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double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getHeight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height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setHeight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double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h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height 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h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double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getVolume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b="1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getArea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height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sz="16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739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Ví dụ</a:t>
            </a:r>
            <a:endParaRPr lang="vi-V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 smtClean="0"/>
              <a:t>Thừa kế trong Java</a:t>
            </a:r>
            <a:endParaRPr lang="vi-VN" dirty="0"/>
          </a:p>
        </p:txBody>
      </p:sp>
      <p:sp>
        <p:nvSpPr>
          <p:cNvPr id="5" name="TextBox 4"/>
          <p:cNvSpPr txBox="1"/>
          <p:nvPr/>
        </p:nvSpPr>
        <p:spPr>
          <a:xfrm>
            <a:off x="393701" y="1607786"/>
            <a:ext cx="539750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UseCylinder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Cylinder cy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Cylinder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cy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setRadius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(10.0);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cy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setHeight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(5.0);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System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BA2121"/>
                </a:solidFill>
                <a:latin typeface="Consolas" panose="020B0609020204030204" pitchFamily="49" charset="0"/>
              </a:rPr>
              <a:t>"Cylinder radius: "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cy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 smtClean="0">
                <a:solidFill>
                  <a:srgbClr val="7D9029"/>
                </a:solidFill>
                <a:latin typeface="Consolas" panose="020B0609020204030204" pitchFamily="49" charset="0"/>
              </a:rPr>
              <a:t>getRadius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());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System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BA2121"/>
                </a:solidFill>
                <a:latin typeface="Consolas" panose="020B0609020204030204" pitchFamily="49" charset="0"/>
              </a:rPr>
              <a:t>"Cylinder height: "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cy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 smtClean="0">
                <a:solidFill>
                  <a:srgbClr val="7D9029"/>
                </a:solidFill>
                <a:latin typeface="Consolas" panose="020B0609020204030204" pitchFamily="49" charset="0"/>
              </a:rPr>
              <a:t>getHeight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());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System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printf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BA2121"/>
                </a:solidFill>
                <a:latin typeface="Consolas" panose="020B0609020204030204" pitchFamily="49" charset="0"/>
              </a:rPr>
              <a:t>"Cylinder volume: %.2f"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cy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 smtClean="0">
                <a:solidFill>
                  <a:srgbClr val="7D9029"/>
                </a:solidFill>
                <a:latin typeface="Consolas" panose="020B0609020204030204" pitchFamily="49" charset="0"/>
              </a:rPr>
              <a:t>getVolume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());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n 3"/>
          <p:cNvSpPr/>
          <p:nvPr/>
        </p:nvSpPr>
        <p:spPr>
          <a:xfrm>
            <a:off x="6043447" y="1742813"/>
            <a:ext cx="2674884" cy="3302153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8" name="TextBox 7"/>
          <p:cNvSpPr txBox="1"/>
          <p:nvPr/>
        </p:nvSpPr>
        <p:spPr>
          <a:xfrm>
            <a:off x="6148137" y="1840834"/>
            <a:ext cx="2538663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noProof="1" smtClean="0"/>
              <a:t>cy: Cylinder</a:t>
            </a:r>
          </a:p>
          <a:p>
            <a:pPr algn="just"/>
            <a:endParaRPr lang="en-US" u="sng" noProof="1" smtClean="0"/>
          </a:p>
          <a:p>
            <a:pPr algn="just"/>
            <a:r>
              <a:rPr lang="en-US" noProof="1" smtClean="0">
                <a:solidFill>
                  <a:srgbClr val="FFFF00"/>
                </a:solidFill>
              </a:rPr>
              <a:t>-radius: double</a:t>
            </a:r>
          </a:p>
          <a:p>
            <a:pPr algn="just"/>
            <a:r>
              <a:rPr lang="en-US" noProof="1" smtClean="0"/>
              <a:t>-height: double</a:t>
            </a:r>
          </a:p>
          <a:p>
            <a:pPr algn="just">
              <a:spcBef>
                <a:spcPts val="600"/>
              </a:spcBef>
            </a:pPr>
            <a:r>
              <a:rPr lang="en-US" noProof="1" smtClean="0">
                <a:solidFill>
                  <a:srgbClr val="FFFF00"/>
                </a:solidFill>
              </a:rPr>
              <a:t>+getRadius(): double</a:t>
            </a:r>
          </a:p>
          <a:p>
            <a:pPr algn="just"/>
            <a:r>
              <a:rPr lang="en-US" noProof="1" smtClean="0">
                <a:solidFill>
                  <a:srgbClr val="FFFF00"/>
                </a:solidFill>
              </a:rPr>
              <a:t>+getArea(): double</a:t>
            </a:r>
          </a:p>
          <a:p>
            <a:pPr algn="just"/>
            <a:r>
              <a:rPr lang="en-US" noProof="1" smtClean="0">
                <a:solidFill>
                  <a:srgbClr val="FFFF00"/>
                </a:solidFill>
              </a:rPr>
              <a:t>+setRadius(double): void</a:t>
            </a:r>
          </a:p>
          <a:p>
            <a:pPr algn="just"/>
            <a:r>
              <a:rPr lang="en-US" noProof="1" smtClean="0"/>
              <a:t>+getHeight(): double</a:t>
            </a:r>
          </a:p>
          <a:p>
            <a:pPr algn="just"/>
            <a:r>
              <a:rPr lang="en-US" noProof="1" smtClean="0"/>
              <a:t>+getVolume(): double</a:t>
            </a:r>
          </a:p>
          <a:p>
            <a:pPr algn="just"/>
            <a:r>
              <a:rPr lang="en-US" noProof="1" smtClean="0"/>
              <a:t>+setHeight(double): void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043447" y="3006232"/>
            <a:ext cx="2664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076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Bài tập</a:t>
            </a:r>
            <a:endParaRPr lang="en-US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1" smtClean="0"/>
              <a:t>Thừa kế trong Java</a:t>
            </a:r>
            <a:endParaRPr lang="en-US" noProof="1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216322"/>
              </p:ext>
            </p:extLst>
          </p:nvPr>
        </p:nvGraphicFramePr>
        <p:xfrm>
          <a:off x="2884415" y="1317424"/>
          <a:ext cx="3421178" cy="27482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11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Point</a:t>
                      </a:r>
                      <a:endParaRPr lang="en-US" noProof="1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-x: int</a:t>
                      </a:r>
                    </a:p>
                    <a:p>
                      <a:r>
                        <a:rPr lang="en-US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-y: 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+Point()</a:t>
                      </a:r>
                    </a:p>
                    <a:p>
                      <a:r>
                        <a:rPr lang="en-US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+Point(x: int, y: int)</a:t>
                      </a:r>
                    </a:p>
                    <a:p>
                      <a:r>
                        <a:rPr lang="en-US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+getX():</a:t>
                      </a:r>
                      <a:r>
                        <a:rPr lang="en-US" baseline="0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int</a:t>
                      </a:r>
                    </a:p>
                    <a:p>
                      <a:r>
                        <a:rPr lang="en-US" baseline="0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+setX(x: int): void</a:t>
                      </a:r>
                    </a:p>
                    <a:p>
                      <a:r>
                        <a:rPr lang="en-US" baseline="0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+getY(): int</a:t>
                      </a:r>
                    </a:p>
                    <a:p>
                      <a:r>
                        <a:rPr lang="en-US" baseline="0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+setY(y: int): 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147374"/>
              </p:ext>
            </p:extLst>
          </p:nvPr>
        </p:nvGraphicFramePr>
        <p:xfrm>
          <a:off x="2619622" y="4625162"/>
          <a:ext cx="3950764" cy="1376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076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Point3D</a:t>
                      </a:r>
                      <a:endParaRPr lang="en-US" noProof="1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-z: int</a:t>
                      </a:r>
                      <a:endParaRPr lang="en-US" noProof="1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+getZ(): int</a:t>
                      </a:r>
                      <a:endParaRPr lang="en-US" baseline="0" noProof="1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r>
                        <a:rPr lang="en-US" baseline="0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+setZ(z: int): 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stCxn id="5" idx="0"/>
            <a:endCxn id="4" idx="2"/>
          </p:cNvCxnSpPr>
          <p:nvPr/>
        </p:nvCxnSpPr>
        <p:spPr>
          <a:xfrm flipV="1">
            <a:off x="4595004" y="4065703"/>
            <a:ext cx="0" cy="559459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36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Hàm xây dựng trong thừa kế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Khi đối tượng thuộc lớp con được tạo ra:</a:t>
            </a:r>
          </a:p>
          <a:p>
            <a:pPr lvl="1"/>
            <a:r>
              <a:rPr lang="en-US" noProof="1" smtClean="0"/>
              <a:t>Hàm xây dựng tượng ứng của lớp con sẽ được gọi</a:t>
            </a:r>
          </a:p>
          <a:p>
            <a:pPr lvl="1"/>
            <a:r>
              <a:rPr lang="en-US" noProof="1" smtClean="0"/>
              <a:t>Nếu hàm XD của lớp con không gọi đến hàm XD của lớp cha, </a:t>
            </a:r>
            <a:r>
              <a:rPr lang="en-US" noProof="1" smtClean="0">
                <a:solidFill>
                  <a:srgbClr val="00B050"/>
                </a:solidFill>
              </a:rPr>
              <a:t>hàm XD mặc nhiên </a:t>
            </a:r>
            <a:r>
              <a:rPr lang="en-US" noProof="1" smtClean="0"/>
              <a:t>của lớp cha sẽ tự động được gọi trước khi hàm XD lớp con được thực hiện</a:t>
            </a:r>
          </a:p>
          <a:p>
            <a:pPr marL="457200" lvl="1" indent="0">
              <a:buNone/>
            </a:pPr>
            <a:endParaRPr lang="en-US" sz="10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Cylinder cy </a:t>
            </a:r>
            <a:r>
              <a:rPr lang="en-US" sz="20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20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en-US" sz="20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Cylinder</a:t>
            </a:r>
            <a:r>
              <a:rPr lang="en-US" sz="20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endParaRPr lang="en-US" noProof="1" smtClean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2000" noProof="1" smtClean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2000" noProof="1" smtClean="0"/>
          </a:p>
          <a:p>
            <a:r>
              <a:rPr lang="en-US" noProof="1" smtClean="0"/>
              <a:t>Nếu muốn gọi hàm xây dựng của </a:t>
            </a:r>
            <a:br>
              <a:rPr lang="en-US" noProof="1" smtClean="0"/>
            </a:br>
            <a:r>
              <a:rPr lang="en-US" noProof="1" smtClean="0"/>
              <a:t>lớp cha, ta sử dụng từ khóa </a:t>
            </a:r>
            <a:r>
              <a:rPr lang="en-US" noProof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noProof="1" smtClean="0"/>
              <a:t>: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super</a:t>
            </a:r>
            <a:r>
              <a:rPr lang="en-US" sz="20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([</a:t>
            </a:r>
            <a:r>
              <a:rPr lang="en-US" sz="20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các tham số cho hàm XD của lớp cha</a:t>
            </a:r>
            <a:r>
              <a:rPr lang="en-US" sz="20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]);</a:t>
            </a:r>
            <a:endParaRPr lang="en-US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 smtClean="0"/>
              <a:t>Thừa kế trong Java</a:t>
            </a:r>
            <a:endParaRPr lang="en-US" noProof="1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341909"/>
              </p:ext>
            </p:extLst>
          </p:nvPr>
        </p:nvGraphicFramePr>
        <p:xfrm>
          <a:off x="6232349" y="3242470"/>
          <a:ext cx="2119647" cy="1010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96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cy: Cylinder</a:t>
                      </a:r>
                      <a:endParaRPr lang="en-US" u="sng" noProof="1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rgbClr val="FFFF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-radius: 0</a:t>
                      </a:r>
                    </a:p>
                    <a:p>
                      <a:r>
                        <a:rPr lang="en-US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-height: 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6232358" y="3850105"/>
            <a:ext cx="2637005" cy="1126191"/>
            <a:chOff x="6749716" y="4487783"/>
            <a:chExt cx="2119647" cy="1126191"/>
          </a:xfrm>
        </p:grpSpPr>
        <p:sp>
          <p:nvSpPr>
            <p:cNvPr id="6" name="TextBox 5"/>
            <p:cNvSpPr txBox="1"/>
            <p:nvPr/>
          </p:nvSpPr>
          <p:spPr>
            <a:xfrm>
              <a:off x="6749716" y="5029199"/>
              <a:ext cx="2119647" cy="584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Circle() { radius=0; }</a:t>
              </a:r>
            </a:p>
            <a:p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Cylinder() {}</a:t>
              </a:r>
              <a:endParaRPr lang="vi-VN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7861890" y="4487783"/>
              <a:ext cx="435200" cy="63767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6711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Hàm xây dựng trong thừa kế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 smtClean="0"/>
              <a:t>Thừa kế trong Java</a:t>
            </a:r>
            <a:endParaRPr lang="vi-VN" dirty="0"/>
          </a:p>
        </p:txBody>
      </p:sp>
      <p:sp>
        <p:nvSpPr>
          <p:cNvPr id="6" name="TextBox 5"/>
          <p:cNvSpPr txBox="1"/>
          <p:nvPr/>
        </p:nvSpPr>
        <p:spPr>
          <a:xfrm>
            <a:off x="393701" y="1319029"/>
            <a:ext cx="4647520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Cylinder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extends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Circle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r>
              <a:rPr lang="en-US" sz="1600" i="1" spc="20" noProof="1" smtClean="0">
                <a:solidFill>
                  <a:srgbClr val="40808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</a:t>
            </a:r>
          </a:p>
          <a:p>
            <a:r>
              <a:rPr lang="en-US" sz="1600" i="1" spc="20" noProof="1" smtClean="0">
                <a:solidFill>
                  <a:srgbClr val="40808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 //các dữ liệu thành viên...</a:t>
            </a:r>
            <a:endParaRPr lang="en-US" sz="1600" b="1" noProof="1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  public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Cylinder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super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height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0;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  }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  public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Cylinder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r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height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super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noProof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.height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height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  </a:t>
            </a:r>
            <a:r>
              <a:rPr lang="en-US" sz="1600" i="1" spc="20" noProof="1" smtClean="0">
                <a:solidFill>
                  <a:srgbClr val="40808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//các hàm thành viên khác...</a:t>
            </a:r>
            <a:endParaRPr lang="en-US" sz="1600" noProof="1" smtClean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sz="16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700" y="5043484"/>
            <a:ext cx="464752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Cylinder cy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Cylinder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(5,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2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vi-VN" sz="1600" i="1" dirty="0">
                <a:solidFill>
                  <a:srgbClr val="408080"/>
                </a:solidFill>
                <a:latin typeface="Consolas" panose="020B0609020204030204" pitchFamily="49" charset="0"/>
              </a:rPr>
              <a:t>//...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871437"/>
              </p:ext>
            </p:extLst>
          </p:nvPr>
        </p:nvGraphicFramePr>
        <p:xfrm>
          <a:off x="5702965" y="1343966"/>
          <a:ext cx="2119647" cy="1010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96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cy: Cylinder</a:t>
                      </a:r>
                      <a:endParaRPr lang="en-US" u="sng" noProof="1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rgbClr val="FFFF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-radius: 5</a:t>
                      </a:r>
                    </a:p>
                    <a:p>
                      <a:r>
                        <a:rPr lang="en-US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-height: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739056" y="3693693"/>
            <a:ext cx="62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vi-VN" dirty="0"/>
          </a:p>
        </p:txBody>
      </p:sp>
      <p:sp>
        <p:nvSpPr>
          <p:cNvPr id="19" name="TextBox 18"/>
          <p:cNvSpPr txBox="1"/>
          <p:nvPr/>
        </p:nvSpPr>
        <p:spPr>
          <a:xfrm>
            <a:off x="6472985" y="1715158"/>
            <a:ext cx="69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vi-VN" dirty="0"/>
          </a:p>
        </p:txBody>
      </p:sp>
      <p:grpSp>
        <p:nvGrpSpPr>
          <p:cNvPr id="25" name="Group 24"/>
          <p:cNvGrpSpPr/>
          <p:nvPr/>
        </p:nvGrpSpPr>
        <p:grpSpPr>
          <a:xfrm>
            <a:off x="5702965" y="1899824"/>
            <a:ext cx="2544098" cy="2655296"/>
            <a:chOff x="5702965" y="1899824"/>
            <a:chExt cx="2544098" cy="2655296"/>
          </a:xfrm>
        </p:grpSpPr>
        <p:sp>
          <p:nvSpPr>
            <p:cNvPr id="10" name="TextBox 9"/>
            <p:cNvSpPr txBox="1"/>
            <p:nvPr/>
          </p:nvSpPr>
          <p:spPr>
            <a:xfrm>
              <a:off x="5702965" y="2493017"/>
              <a:ext cx="2544098" cy="20621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Cylinder(5, 2) { 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super(5);</a:t>
              </a:r>
            </a:p>
            <a:p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height = 2;</a:t>
              </a:r>
            </a:p>
            <a:p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Cycle(double r) {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radius = r;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vi-VN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55627" y="2731168"/>
              <a:ext cx="697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</a:t>
              </a:r>
              <a:endParaRPr lang="vi-VN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257" y="3965608"/>
              <a:ext cx="697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</a:t>
              </a:r>
              <a:endParaRPr lang="vi-VN" dirty="0"/>
            </a:p>
          </p:txBody>
        </p:sp>
        <p:cxnSp>
          <p:nvCxnSpPr>
            <p:cNvPr id="22" name="Elbow Connector 21"/>
            <p:cNvCxnSpPr>
              <a:stCxn id="20" idx="3"/>
              <a:endCxn id="19" idx="3"/>
            </p:cNvCxnSpPr>
            <p:nvPr/>
          </p:nvCxnSpPr>
          <p:spPr>
            <a:xfrm flipH="1" flipV="1">
              <a:off x="7170821" y="1899824"/>
              <a:ext cx="213272" cy="2250450"/>
            </a:xfrm>
            <a:prstGeom prst="bentConnector3">
              <a:avLst>
                <a:gd name="adj1" fmla="val -298996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Elbow Connector 14"/>
          <p:cNvCxnSpPr>
            <a:stCxn id="12" idx="1"/>
            <a:endCxn id="13" idx="1"/>
          </p:cNvCxnSpPr>
          <p:nvPr/>
        </p:nvCxnSpPr>
        <p:spPr>
          <a:xfrm rot="10800000" flipV="1">
            <a:off x="5739057" y="2915833"/>
            <a:ext cx="216571" cy="962525"/>
          </a:xfrm>
          <a:prstGeom prst="bentConnector3">
            <a:avLst>
              <a:gd name="adj1" fmla="val 20555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72985" y="2004610"/>
            <a:ext cx="69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vi-VN" dirty="0"/>
          </a:p>
        </p:txBody>
      </p:sp>
      <p:sp>
        <p:nvSpPr>
          <p:cNvPr id="28" name="TextBox 27"/>
          <p:cNvSpPr txBox="1"/>
          <p:nvPr/>
        </p:nvSpPr>
        <p:spPr>
          <a:xfrm>
            <a:off x="6557207" y="2967135"/>
            <a:ext cx="69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vi-VN" dirty="0"/>
          </a:p>
        </p:txBody>
      </p:sp>
      <p:cxnSp>
        <p:nvCxnSpPr>
          <p:cNvPr id="30" name="Elbow Connector 29"/>
          <p:cNvCxnSpPr>
            <a:stCxn id="28" idx="3"/>
            <a:endCxn id="27" idx="3"/>
          </p:cNvCxnSpPr>
          <p:nvPr/>
        </p:nvCxnSpPr>
        <p:spPr>
          <a:xfrm flipH="1" flipV="1">
            <a:off x="7170821" y="2189276"/>
            <a:ext cx="84222" cy="962525"/>
          </a:xfrm>
          <a:prstGeom prst="bentConnector3">
            <a:avLst>
              <a:gd name="adj1" fmla="val -52856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28201" y="5108310"/>
            <a:ext cx="3524118" cy="783193"/>
          </a:xfrm>
          <a:prstGeom prst="roundRect">
            <a:avLst/>
          </a:prstGeom>
          <a:solidFill>
            <a:schemeClr val="accent6"/>
          </a:solidFill>
          <a:ln>
            <a:solidFill>
              <a:srgbClr val="FFC000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vi-VN" sz="2000" b="1" dirty="0" smtClean="0">
                <a:solidFill>
                  <a:srgbClr val="000000"/>
                </a:solidFill>
                <a:cs typeface="Calibri" panose="020F0502020204030204" pitchFamily="34" charset="0"/>
              </a:rPr>
              <a:t>Hàm xây dựng của lớp cha phải được gọi đầu tiên</a:t>
            </a:r>
            <a:endParaRPr lang="vi-VN" sz="2000" b="1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64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Từ khóa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Là một tham chiếu đến lớp cha hay các lớp tổ tiên (ancestor) của một lớp</a:t>
            </a:r>
          </a:p>
          <a:p>
            <a:r>
              <a:rPr lang="en-US" noProof="1" smtClean="0"/>
              <a:t>Cho phép các phương thức của lớp con truy xuất đến các thành phần lớp cha:</a:t>
            </a:r>
          </a:p>
          <a:p>
            <a:pPr lvl="1"/>
            <a:r>
              <a:rPr lang="en-US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super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([đối số])</a:t>
            </a:r>
            <a:r>
              <a:rPr lang="en-US" noProof="1" smtClean="0"/>
              <a:t>: truy xuất đến </a:t>
            </a:r>
            <a:r>
              <a:rPr lang="en-US" noProof="1" smtClean="0">
                <a:solidFill>
                  <a:srgbClr val="00B050"/>
                </a:solidFill>
              </a:rPr>
              <a:t>hàm xây dựng </a:t>
            </a:r>
            <a:r>
              <a:rPr lang="en-US" noProof="1" smtClean="0"/>
              <a:t>lớp cha</a:t>
            </a:r>
          </a:p>
          <a:p>
            <a:pPr lvl="1"/>
            <a:r>
              <a:rPr lang="en-US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super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.&lt;pthức|ttính&gt;</a:t>
            </a:r>
            <a:r>
              <a:rPr lang="en-US" noProof="1" smtClean="0"/>
              <a:t>: truy xuất đến </a:t>
            </a:r>
            <a:r>
              <a:rPr lang="en-US" noProof="1" smtClean="0">
                <a:solidFill>
                  <a:srgbClr val="00B050"/>
                </a:solidFill>
              </a:rPr>
              <a:t>thành viên </a:t>
            </a:r>
            <a:r>
              <a:rPr lang="en-US" noProof="1" smtClean="0"/>
              <a:t>lớp cha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 smtClean="0"/>
              <a:t>Thừa kế trong Java</a:t>
            </a:r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983249" y="4057424"/>
            <a:ext cx="7886114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Cylinder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vi-VN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B00040"/>
                </a:solidFill>
                <a:latin typeface="Consolas" panose="020B0609020204030204" pitchFamily="49" charset="0"/>
              </a:rPr>
              <a:t>double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0000FF"/>
                </a:solidFill>
                <a:latin typeface="Consolas" panose="020B0609020204030204" pitchFamily="49" charset="0"/>
              </a:rPr>
              <a:t>getArea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(2*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Math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 smtClean="0">
                <a:solidFill>
                  <a:srgbClr val="7D9029"/>
                </a:solidFill>
                <a:latin typeface="Consolas" panose="020B0609020204030204" pitchFamily="49" charset="0"/>
              </a:rPr>
              <a:t>PI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radius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height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(2*</a:t>
            </a:r>
            <a:r>
              <a:rPr lang="vi-VN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super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 smtClean="0">
                <a:solidFill>
                  <a:srgbClr val="7D9029"/>
                </a:solidFill>
                <a:latin typeface="Consolas" panose="020B0609020204030204" pitchFamily="49" charset="0"/>
              </a:rPr>
              <a:t>getArea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());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</a:p>
          <a:p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vi-VN" sz="1600" i="1" dirty="0">
                <a:solidFill>
                  <a:srgbClr val="408080"/>
                </a:solidFill>
                <a:latin typeface="Consolas" panose="020B0609020204030204" pitchFamily="49" charset="0"/>
              </a:rPr>
              <a:t>//...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763126" y="5030215"/>
            <a:ext cx="161223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45725" y="5354053"/>
            <a:ext cx="3701668" cy="323165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ctr"/>
            <a:r>
              <a:rPr lang="vi-VN" i="1" dirty="0" smtClean="0"/>
              <a:t>gọi hàm </a:t>
            </a:r>
            <a:r>
              <a:rPr lang="vi-VN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getArea()</a:t>
            </a:r>
            <a:r>
              <a:rPr lang="vi-VN" i="1" dirty="0" smtClean="0"/>
              <a:t> của lớp </a:t>
            </a:r>
            <a:r>
              <a:rPr lang="vi-VN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Circle</a:t>
            </a:r>
            <a:endParaRPr lang="vi-VN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6581274" y="5041232"/>
            <a:ext cx="216568" cy="3128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149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Bài tập</a:t>
            </a:r>
            <a:endParaRPr lang="en-US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1" smtClean="0"/>
              <a:t>Thừa kế trong Java</a:t>
            </a:r>
            <a:endParaRPr lang="en-US" noProof="1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79935"/>
              </p:ext>
            </p:extLst>
          </p:nvPr>
        </p:nvGraphicFramePr>
        <p:xfrm>
          <a:off x="2884415" y="1317424"/>
          <a:ext cx="3421178" cy="2504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11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Point</a:t>
                      </a:r>
                      <a:endParaRPr lang="en-US" sz="1600" noProof="1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-x: int</a:t>
                      </a:r>
                    </a:p>
                    <a:p>
                      <a:r>
                        <a:rPr lang="en-US" sz="1600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-y: 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+Point()</a:t>
                      </a:r>
                    </a:p>
                    <a:p>
                      <a:r>
                        <a:rPr lang="en-US" sz="1600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+Point(x: int, y: int)</a:t>
                      </a:r>
                    </a:p>
                    <a:p>
                      <a:r>
                        <a:rPr lang="en-US" sz="1600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+getX():</a:t>
                      </a:r>
                      <a:r>
                        <a:rPr lang="en-US" sz="1600" baseline="0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int</a:t>
                      </a:r>
                    </a:p>
                    <a:p>
                      <a:r>
                        <a:rPr lang="en-US" sz="1600" baseline="0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+setX(x: int): void</a:t>
                      </a:r>
                    </a:p>
                    <a:p>
                      <a:r>
                        <a:rPr lang="en-US" sz="1600" baseline="0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+getY(): int</a:t>
                      </a:r>
                    </a:p>
                    <a:p>
                      <a:r>
                        <a:rPr lang="en-US" sz="1600" baseline="0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+setY(y: int): 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21268"/>
              </p:ext>
            </p:extLst>
          </p:nvPr>
        </p:nvGraphicFramePr>
        <p:xfrm>
          <a:off x="2619622" y="4305673"/>
          <a:ext cx="3950764" cy="1772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076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Point3D</a:t>
                      </a:r>
                      <a:endParaRPr lang="en-US" sz="1600" noProof="1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-z: int</a:t>
                      </a:r>
                      <a:endParaRPr lang="en-US" sz="1600" noProof="1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+Point3D()</a:t>
                      </a:r>
                    </a:p>
                    <a:p>
                      <a:r>
                        <a:rPr lang="en-US" sz="1600" b="1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+Point3D(x:</a:t>
                      </a:r>
                      <a:r>
                        <a:rPr lang="en-US" sz="1600" b="1" baseline="0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int, y: int, z: int</a:t>
                      </a:r>
                      <a:r>
                        <a:rPr lang="en-US" sz="1600" b="1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)</a:t>
                      </a:r>
                    </a:p>
                    <a:p>
                      <a:r>
                        <a:rPr lang="en-US" sz="1600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+getZ(): int</a:t>
                      </a:r>
                      <a:endParaRPr lang="en-US" sz="1600" baseline="0" noProof="1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r>
                        <a:rPr lang="en-US" sz="1600" baseline="0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+setZ(z: int): 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stCxn id="5" idx="0"/>
            <a:endCxn id="4" idx="2"/>
          </p:cNvCxnSpPr>
          <p:nvPr/>
        </p:nvCxnSpPr>
        <p:spPr>
          <a:xfrm flipV="1">
            <a:off x="4595004" y="3821864"/>
            <a:ext cx="0" cy="483809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799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Thành phần protected và final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Thành phần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protected:</a:t>
            </a:r>
            <a:endParaRPr lang="en-US" noProof="1" smtClean="0"/>
          </a:p>
          <a:p>
            <a:pPr lvl="1"/>
            <a:r>
              <a:rPr lang="en-US" noProof="1" smtClean="0"/>
              <a:t>Có thể được truy xuất bởi các phương thức trong lớp con và các phương thức trong cùng gói (package)</a:t>
            </a:r>
          </a:p>
          <a:p>
            <a:pPr lvl="1"/>
            <a:r>
              <a:rPr lang="en-US" noProof="1" smtClean="0"/>
              <a:t>Đây là một hình thức giới hạn truy cập nằm giữa </a:t>
            </a:r>
            <a:r>
              <a:rPr lang="en-US" noProof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noProof="1" smtClean="0"/>
              <a:t> và </a:t>
            </a:r>
            <a:r>
              <a:rPr lang="en-US" noProof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 lvl="1"/>
            <a:r>
              <a:rPr lang="en-US" noProof="1" smtClean="0"/>
              <a:t>Về mặt </a:t>
            </a:r>
            <a:r>
              <a:rPr lang="en-US" noProof="1" smtClean="0">
                <a:solidFill>
                  <a:srgbClr val="00B050"/>
                </a:solidFill>
              </a:rPr>
              <a:t>ngữ nghĩa</a:t>
            </a:r>
            <a:r>
              <a:rPr lang="en-US" noProof="1" smtClean="0"/>
              <a:t>, đây là các thành phần dành cho các lớp con cháu</a:t>
            </a:r>
          </a:p>
          <a:p>
            <a:r>
              <a:rPr lang="en-US" noProof="1" smtClean="0"/>
              <a:t>Thành phần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noProof="1" smtClean="0"/>
              <a:t>:</a:t>
            </a:r>
          </a:p>
          <a:p>
            <a:pPr lvl="1"/>
            <a:r>
              <a:rPr lang="en-US" noProof="1" smtClean="0"/>
              <a:t>Là các thành phần </a:t>
            </a:r>
            <a:r>
              <a:rPr lang="en-US" noProof="1" smtClean="0">
                <a:solidFill>
                  <a:srgbClr val="00B050"/>
                </a:solidFill>
              </a:rPr>
              <a:t>không được phép nạp đè </a:t>
            </a:r>
            <a:r>
              <a:rPr lang="en-US" noProof="1" smtClean="0"/>
              <a:t>trong lớp con</a:t>
            </a:r>
          </a:p>
          <a:p>
            <a:pPr lvl="1"/>
            <a:r>
              <a:rPr lang="en-US" noProof="1" smtClean="0"/>
              <a:t>Được sử dụng để đảm bảo thành phần này chỉ được sử dụng bởi các lớp con hơn là thay đổi (nạp đè) chúng</a:t>
            </a:r>
            <a:endParaRPr lang="en-US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 smtClean="0"/>
              <a:t>Thừa kế trong Java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27937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Mục tiêu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vi-VN" noProof="1" smtClean="0"/>
              <a:t>Chương này nhằm giới thiệu </a:t>
            </a:r>
            <a:br>
              <a:rPr lang="vi-VN" noProof="1" smtClean="0"/>
            </a:br>
            <a:r>
              <a:rPr lang="vi-VN" noProof="1" smtClean="0">
                <a:solidFill>
                  <a:srgbClr val="00B050"/>
                </a:solidFill>
              </a:rPr>
              <a:t>tính thừa kế</a:t>
            </a:r>
            <a:r>
              <a:rPr lang="vi-VN" noProof="1" smtClean="0"/>
              <a:t> và </a:t>
            </a:r>
            <a:r>
              <a:rPr lang="vi-VN" noProof="1" smtClean="0">
                <a:solidFill>
                  <a:srgbClr val="00B050"/>
                </a:solidFill>
              </a:rPr>
              <a:t>tính đa hình</a:t>
            </a:r>
            <a:r>
              <a:rPr lang="vi-VN" noProof="1" smtClean="0"/>
              <a:t> trong Java</a:t>
            </a:r>
          </a:p>
          <a:p>
            <a:pPr marL="0" indent="0" algn="ctr">
              <a:buNone/>
            </a:pPr>
            <a:endParaRPr lang="vi-VN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1610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Lớp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java.lang.Object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Java tổ chức các lớp dựa trên cách tiếp cận </a:t>
            </a:r>
            <a:r>
              <a:rPr lang="en-US" noProof="1" smtClean="0">
                <a:solidFill>
                  <a:srgbClr val="00B050"/>
                </a:solidFill>
              </a:rPr>
              <a:t>gốc chung</a:t>
            </a:r>
            <a:r>
              <a:rPr lang="en-US" noProof="1" smtClean="0"/>
              <a:t>:</a:t>
            </a:r>
          </a:p>
          <a:p>
            <a:pPr lvl="1"/>
            <a:r>
              <a:rPr lang="en-US" noProof="1" smtClean="0"/>
              <a:t>Các lớp trong Java tạo thành cây phân cấp, trong đó lớp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noProof="1" smtClean="0"/>
              <a:t> là gốc (root) của cây</a:t>
            </a:r>
          </a:p>
          <a:p>
            <a:pPr lvl="1"/>
            <a:r>
              <a:rPr lang="en-US" noProof="1" smtClean="0"/>
              <a:t>Tất cả các lớp trong Java đều là con/cháu của lớp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</a:p>
          <a:p>
            <a:pPr lvl="1"/>
            <a:r>
              <a:rPr lang="en-US" noProof="1" smtClean="0"/>
              <a:t>Nếu một lớp không được khai báo thừa kế từ bất kỳ lớp nào, lớp đó mặc nhiên sẽ là lớp con của lớp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</a:p>
          <a:p>
            <a:pPr lvl="1"/>
            <a:r>
              <a:rPr lang="en-US" noProof="1" smtClean="0"/>
              <a:t>Một tham chiếu thuộc lớp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noProof="1" smtClean="0"/>
              <a:t> có thể tham chiếu đến đối tượng thuộc bất kỳ lớp nào</a:t>
            </a:r>
          </a:p>
          <a:p>
            <a:pPr lvl="1"/>
            <a:r>
              <a:rPr lang="en-US" noProof="1" smtClean="0"/>
              <a:t>Lớp này định nghĩa và cài đặt các phương thức và thuộc tính cơ bản mà một đối tượng bắt buộc phải có trong môi trường thực thi Java (JRE)</a:t>
            </a:r>
          </a:p>
          <a:p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 smtClean="0"/>
              <a:t>Thừa kế trong Java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06628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Lớp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java.lang.Object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1" smtClean="0"/>
          </a:p>
          <a:p>
            <a:endParaRPr lang="en-US" noProof="1"/>
          </a:p>
          <a:p>
            <a:endParaRPr lang="en-US" noProof="1" smtClean="0"/>
          </a:p>
          <a:p>
            <a:pPr lvl="1"/>
            <a:endParaRPr lang="en-US" noProof="1"/>
          </a:p>
          <a:p>
            <a:pPr lvl="1"/>
            <a:endParaRPr lang="en-US" noProof="1" smtClean="0"/>
          </a:p>
          <a:p>
            <a:endParaRPr lang="en-US" noProof="1" smtClean="0"/>
          </a:p>
          <a:p>
            <a:pPr lvl="1"/>
            <a:endParaRPr lang="en-US" noProof="1"/>
          </a:p>
          <a:p>
            <a:r>
              <a:rPr lang="en-US" noProof="1" smtClean="0"/>
              <a:t>Ngoài ra, còn các phương thức cần thiết để các đối tượng có thể thực thi trong môi trường đa luồng (multi-threading)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 smtClean="0"/>
              <a:t>Thừa kế trong Java</a:t>
            </a:r>
            <a:endParaRPr lang="en-US" noProof="1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1664432"/>
              </p:ext>
            </p:extLst>
          </p:nvPr>
        </p:nvGraphicFramePr>
        <p:xfrm>
          <a:off x="393700" y="1346200"/>
          <a:ext cx="8475664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760"/>
                <a:gridCol w="57699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1" smtClean="0"/>
                        <a:t>Phương</a:t>
                      </a:r>
                      <a:r>
                        <a:rPr lang="en-US" baseline="0" noProof="1" smtClean="0"/>
                        <a:t> thức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Mô</a:t>
                      </a:r>
                      <a:r>
                        <a:rPr lang="en-US" baseline="0" noProof="1" smtClean="0"/>
                        <a:t> tả</a:t>
                      </a:r>
                      <a:endParaRPr lang="en-US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R="0" algn="l" rtl="0"/>
                      <a:r>
                        <a:rPr lang="en-US" sz="1800" b="1" i="0" u="none" strike="noStrike" baseline="0" noProof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b="0" i="0" u="none" strike="noStrike" baseline="0" noProof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i="0" u="none" strike="noStrike" baseline="0" noProof="1" smtClean="0">
                          <a:solidFill>
                            <a:srgbClr val="B00040"/>
                          </a:solidFill>
                          <a:latin typeface="Consolas" panose="020B0609020204030204" pitchFamily="49" charset="0"/>
                        </a:rPr>
                        <a:t>boolean</a:t>
                      </a:r>
                      <a:r>
                        <a:rPr lang="en-US" sz="1800" b="0" i="0" u="none" strike="noStrike" baseline="0" noProof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i="0" u="none" strike="noStrike" baseline="0" noProof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equals</a:t>
                      </a:r>
                      <a:r>
                        <a:rPr lang="en-US" sz="1800" b="0" i="0" u="none" strike="noStrike" baseline="0" noProof="1" smtClean="0">
                          <a:solidFill>
                            <a:srgbClr val="666666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i="0" u="none" strike="noStrike" baseline="0" noProof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Object obj</a:t>
                      </a:r>
                      <a:r>
                        <a:rPr lang="en-US" sz="1800" b="0" i="0" u="none" strike="noStrike" baseline="0" noProof="1" smtClean="0">
                          <a:solidFill>
                            <a:srgbClr val="666666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  <a:endParaRPr lang="en-US" sz="1800" b="0" i="0" u="none" strike="noStrike" baseline="0" noProof="1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So sách</a:t>
                      </a:r>
                      <a:r>
                        <a:rPr lang="en-US" baseline="0" noProof="1" smtClean="0"/>
                        <a:t> hai đối tượng có “bằng” nhau hay không</a:t>
                      </a:r>
                      <a:endParaRPr lang="en-US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baseline="0" noProof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b="0" i="0" u="none" strike="noStrike" baseline="0" noProof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String </a:t>
                      </a:r>
                      <a:r>
                        <a:rPr lang="en-US" sz="1800" b="0" i="0" u="none" strike="noStrike" baseline="0" noProof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toString</a:t>
                      </a:r>
                      <a:r>
                        <a:rPr lang="en-US" sz="1800" b="0" i="0" u="none" strike="noStrike" baseline="0" noProof="1" smtClean="0">
                          <a:solidFill>
                            <a:srgbClr val="666666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Trả về</a:t>
                      </a:r>
                      <a:r>
                        <a:rPr lang="en-US" baseline="0" noProof="1" smtClean="0"/>
                        <a:t> chuỗi mô tả cho đối tượng</a:t>
                      </a:r>
                      <a:endParaRPr lang="en-US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baseline="0" noProof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b="0" i="0" u="none" strike="noStrike" baseline="0" noProof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i="0" u="none" strike="noStrike" baseline="0" noProof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n-US" sz="1800" b="0" i="0" u="none" strike="noStrike" baseline="0" noProof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Class </a:t>
                      </a:r>
                      <a:r>
                        <a:rPr lang="en-US" sz="1800" b="0" i="0" u="none" strike="noStrike" baseline="0" noProof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getClass</a:t>
                      </a:r>
                      <a:r>
                        <a:rPr lang="en-US" sz="1800" b="0" i="0" u="none" strike="noStrike" baseline="0" noProof="1" smtClean="0">
                          <a:solidFill>
                            <a:srgbClr val="666666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Trả</a:t>
                      </a:r>
                      <a:r>
                        <a:rPr lang="en-US" baseline="0" noProof="1" smtClean="0"/>
                        <a:t> về kiểu (lớp) của đối tượng</a:t>
                      </a:r>
                      <a:endParaRPr lang="en-US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baseline="0" noProof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protected</a:t>
                      </a:r>
                      <a:r>
                        <a:rPr lang="en-US" sz="1800" b="0" i="0" u="none" strike="noStrike" baseline="0" noProof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i="0" u="none" strike="noStrike" baseline="0" noProof="1" smtClean="0">
                          <a:solidFill>
                            <a:srgbClr val="B00040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b="0" i="0" u="none" strike="noStrike" baseline="0" noProof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i="0" u="none" strike="noStrike" baseline="0" noProof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finalize</a:t>
                      </a:r>
                      <a:r>
                        <a:rPr lang="en-US" sz="1800" b="0" i="0" u="none" strike="noStrike" baseline="0" noProof="1" smtClean="0">
                          <a:solidFill>
                            <a:srgbClr val="666666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Hàm</a:t>
                      </a:r>
                      <a:r>
                        <a:rPr lang="en-US" baseline="0" noProof="1" smtClean="0"/>
                        <a:t> hủy của đối tượng, sẽ được gọi bởi bộ thu hồi rác (garbage collector)</a:t>
                      </a:r>
                      <a:endParaRPr lang="en-US" noProof="1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432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vi-VN" dirty="0" smtClean="0"/>
              <a:t>Nạp đè hàm &amp; tính đa hình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60617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Nạp đè hàm </a:t>
            </a:r>
            <a:r>
              <a:rPr lang="vi-VN" sz="3200" dirty="0" smtClean="0"/>
              <a:t>(method overriding)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Lớp con có thể có thành viên (thuộc tính/phương thức) trùng với thành viên của lớp cha</a:t>
            </a:r>
          </a:p>
          <a:p>
            <a:r>
              <a:rPr lang="vi-VN" dirty="0" smtClean="0"/>
              <a:t>Định nghĩa một hàm thành viên lớp con có </a:t>
            </a:r>
            <a:r>
              <a:rPr lang="vi-VN" dirty="0" smtClean="0">
                <a:solidFill>
                  <a:srgbClr val="00B050"/>
                </a:solidFill>
              </a:rPr>
              <a:t>chữ ký</a:t>
            </a:r>
            <a:r>
              <a:rPr lang="vi-VN" dirty="0" smtClean="0"/>
              <a:t> trùng với hàm thành viên lớp cha gọi là </a:t>
            </a:r>
            <a:r>
              <a:rPr lang="vi-VN" dirty="0" smtClean="0">
                <a:solidFill>
                  <a:srgbClr val="00B050"/>
                </a:solidFill>
              </a:rPr>
              <a:t>nạp đè hàm</a:t>
            </a:r>
          </a:p>
          <a:p>
            <a:pPr lvl="1"/>
            <a:r>
              <a:rPr lang="vi-VN" dirty="0" smtClean="0"/>
              <a:t>Chữ ký hàm (method signature): bao gồm tên hàm + đối số</a:t>
            </a:r>
          </a:p>
          <a:p>
            <a:pPr marL="457200" lvl="1" indent="0">
              <a:spcBef>
                <a:spcPts val="2400"/>
              </a:spcBef>
              <a:spcAft>
                <a:spcPts val="1200"/>
              </a:spcAft>
              <a:buNone/>
            </a:pPr>
            <a:r>
              <a:rPr lang="vi-VN" sz="2000" dirty="0"/>
              <a:t>	</a:t>
            </a:r>
            <a:r>
              <a:rPr lang="en-US" sz="2000" b="1" noProof="1">
                <a:solidFill>
                  <a:srgbClr val="008000"/>
                </a:solidFill>
                <a:latin typeface="Consolas" panose="020B0609020204030204" pitchFamily="49" charset="0"/>
              </a:rPr>
              <a:t> public</a:t>
            </a:r>
            <a:r>
              <a:rPr lang="en-US" sz="20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noProof="1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en-US" sz="20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noProof="1">
                <a:solidFill>
                  <a:srgbClr val="0000FF"/>
                </a:solidFill>
                <a:latin typeface="Consolas" panose="020B0609020204030204" pitchFamily="49" charset="0"/>
              </a:rPr>
              <a:t>setHeight</a:t>
            </a:r>
            <a:r>
              <a:rPr lang="en-US" sz="2000" noProof="1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2000" noProof="1">
                <a:solidFill>
                  <a:srgbClr val="B00040"/>
                </a:solidFill>
                <a:latin typeface="Consolas" panose="020B0609020204030204" pitchFamily="49" charset="0"/>
              </a:rPr>
              <a:t>double</a:t>
            </a:r>
            <a:r>
              <a:rPr lang="en-US" sz="2000" noProof="1">
                <a:solidFill>
                  <a:srgbClr val="000000"/>
                </a:solidFill>
                <a:latin typeface="Consolas" panose="020B0609020204030204" pitchFamily="49" charset="0"/>
              </a:rPr>
              <a:t> h</a:t>
            </a:r>
            <a:r>
              <a:rPr lang="en-US" sz="20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 { ... }</a:t>
            </a:r>
            <a:endParaRPr lang="en-US" dirty="0" smtClean="0"/>
          </a:p>
          <a:p>
            <a:pPr lvl="1"/>
            <a:r>
              <a:rPr lang="vi-VN" dirty="0" smtClean="0"/>
              <a:t>Khi một phương thức của lớp cha bị đè, nó sẽ </a:t>
            </a:r>
            <a:r>
              <a:rPr lang="vi-VN" dirty="0" smtClean="0">
                <a:solidFill>
                  <a:srgbClr val="00B050"/>
                </a:solidFill>
              </a:rPr>
              <a:t>bị “che” đi</a:t>
            </a:r>
            <a:r>
              <a:rPr lang="vi-VN" dirty="0" smtClean="0"/>
              <a:t> bởi phương thức của lớp cha</a:t>
            </a:r>
          </a:p>
          <a:p>
            <a:pPr lvl="1"/>
            <a:r>
              <a:rPr lang="vi-VN" dirty="0" smtClean="0"/>
              <a:t>Các thành viên </a:t>
            </a:r>
            <a:r>
              <a:rPr lang="vi-VN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vi-VN" dirty="0" smtClean="0"/>
              <a:t> của lớp cha không thể bị nạp đè</a:t>
            </a:r>
          </a:p>
          <a:p>
            <a:pPr lvl="1"/>
            <a:r>
              <a:rPr lang="vi-VN" dirty="0" smtClean="0"/>
              <a:t>Muốn gọi hàm bị che đi ở lớp cha, ta dùng tham chiếu </a:t>
            </a:r>
            <a:r>
              <a:rPr lang="vi-VN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vi-VN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 </a:t>
            </a:r>
            <a:r>
              <a:rPr lang="vi-VN" sz="20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super</a:t>
            </a:r>
            <a:r>
              <a:rPr lang="vi-VN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2000" dirty="0" smtClean="0">
                <a:solidFill>
                  <a:srgbClr val="7D9029"/>
                </a:solidFill>
                <a:latin typeface="Consolas" panose="020B0609020204030204" pitchFamily="49" charset="0"/>
              </a:rPr>
              <a:t>getArea</a:t>
            </a:r>
            <a:r>
              <a:rPr lang="vi-VN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()	</a:t>
            </a:r>
            <a:r>
              <a:rPr lang="vi-VN" sz="2000" i="1" dirty="0"/>
              <a:t>(</a:t>
            </a:r>
            <a:r>
              <a:rPr lang="vi-VN" sz="2000" i="1" dirty="0" smtClean="0"/>
              <a:t>xem ví dụ trong phần từ khóa </a:t>
            </a:r>
            <a:r>
              <a:rPr lang="vi-VN" sz="20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vi-VN" sz="2000" i="1" dirty="0" smtClean="0"/>
              <a:t>)</a:t>
            </a:r>
            <a:endParaRPr lang="vi-VN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 smtClean="0"/>
              <a:t>Nạp đè hàm và tính đa hình</a:t>
            </a:r>
            <a:endParaRPr lang="vi-VN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205909" y="3723700"/>
            <a:ext cx="26330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3899970" y="3415229"/>
            <a:ext cx="517793" cy="2864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283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Sự tương thích giữa tham chiếu &amp; đối tượng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Một </a:t>
            </a:r>
            <a:r>
              <a:rPr lang="vi-VN" dirty="0" smtClean="0">
                <a:solidFill>
                  <a:srgbClr val="00B050"/>
                </a:solidFill>
              </a:rPr>
              <a:t>tham chiếu thuộc lớp cha </a:t>
            </a:r>
            <a:r>
              <a:rPr lang="vi-VN" dirty="0" smtClean="0"/>
              <a:t>có thể tham chiếu đến:</a:t>
            </a:r>
          </a:p>
          <a:p>
            <a:pPr lvl="1"/>
            <a:r>
              <a:rPr lang="vi-VN" dirty="0" smtClean="0"/>
              <a:t>Đối tượng </a:t>
            </a:r>
            <a:r>
              <a:rPr lang="vi-VN" dirty="0"/>
              <a:t>thuộc lớp cha</a:t>
            </a:r>
          </a:p>
          <a:p>
            <a:pPr lvl="1"/>
            <a:r>
              <a:rPr lang="vi-VN" dirty="0"/>
              <a:t>Đối tượng thuộc lớp con</a:t>
            </a:r>
          </a:p>
          <a:p>
            <a:r>
              <a:rPr lang="vi-VN" dirty="0" smtClean="0"/>
              <a:t>Một </a:t>
            </a:r>
            <a:r>
              <a:rPr lang="vi-VN" dirty="0" smtClean="0">
                <a:solidFill>
                  <a:srgbClr val="00B050"/>
                </a:solidFill>
              </a:rPr>
              <a:t>tham chiếu thuộc lớp con </a:t>
            </a:r>
            <a:r>
              <a:rPr lang="vi-VN" dirty="0" smtClean="0"/>
              <a:t>chỉ có thể tham chiếu đến đối tượng thuộc lớp con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 smtClean="0"/>
              <a:t>Nạp đè hàm và tính đa hình</a:t>
            </a:r>
            <a:endParaRPr lang="vi-V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85290"/>
              </p:ext>
            </p:extLst>
          </p:nvPr>
        </p:nvGraphicFramePr>
        <p:xfrm>
          <a:off x="5456814" y="3670024"/>
          <a:ext cx="1434197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4197"/>
              </a:tblGrid>
              <a:tr h="278646"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Parent</a:t>
                      </a:r>
                      <a:endParaRPr lang="en-US" noProof="1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06122">
                <a:tc>
                  <a:txBody>
                    <a:bodyPr/>
                    <a:lstStyle/>
                    <a:p>
                      <a:endParaRPr lang="en-US" sz="1200" noProof="1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06122">
                <a:tc>
                  <a:txBody>
                    <a:bodyPr/>
                    <a:lstStyle/>
                    <a:p>
                      <a:endParaRPr lang="en-US" sz="1200" baseline="0" noProof="1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376602"/>
              </p:ext>
            </p:extLst>
          </p:nvPr>
        </p:nvGraphicFramePr>
        <p:xfrm>
          <a:off x="5391715" y="5205943"/>
          <a:ext cx="1564395" cy="9753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439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Child</a:t>
                      </a:r>
                      <a:endParaRPr lang="en-US" noProof="1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noProof="1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baseline="0" noProof="1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6" idx="0"/>
            <a:endCxn id="5" idx="2"/>
          </p:cNvCxnSpPr>
          <p:nvPr/>
        </p:nvCxnSpPr>
        <p:spPr>
          <a:xfrm flipV="1">
            <a:off x="6173912" y="4584424"/>
            <a:ext cx="0" cy="621519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49625" y="3735620"/>
            <a:ext cx="2966444" cy="227754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Parent p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p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Parent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(...);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p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Child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(...);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Child c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c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Child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(...);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c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Parent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(...);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770" y="5675641"/>
            <a:ext cx="277792" cy="2743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771" y="4050105"/>
            <a:ext cx="297473" cy="26734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056" y="4392176"/>
            <a:ext cx="297473" cy="2673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068" y="5337432"/>
            <a:ext cx="297473" cy="26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52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Tính đa hình </a:t>
            </a:r>
            <a:r>
              <a:rPr lang="vi-VN" sz="3200" dirty="0" smtClean="0"/>
              <a:t>(polymorphism)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Cùng </a:t>
            </a:r>
            <a:r>
              <a:rPr lang="vi-VN" dirty="0" smtClean="0">
                <a:solidFill>
                  <a:srgbClr val="00B050"/>
                </a:solidFill>
              </a:rPr>
              <a:t>1 thông điệp </a:t>
            </a:r>
            <a:r>
              <a:rPr lang="vi-VN" dirty="0" smtClean="0"/>
              <a:t>nhưng sẽ được </a:t>
            </a:r>
            <a:r>
              <a:rPr lang="vi-VN" dirty="0" smtClean="0">
                <a:solidFill>
                  <a:srgbClr val="00B050"/>
                </a:solidFill>
              </a:rPr>
              <a:t>xử lý khác nhau </a:t>
            </a:r>
            <a:r>
              <a:rPr lang="vi-VN" dirty="0" smtClean="0"/>
              <a:t>tùy vào ngữ cảnh cụ thể</a:t>
            </a:r>
          </a:p>
          <a:p>
            <a:r>
              <a:rPr lang="vi-VN" dirty="0" smtClean="0"/>
              <a:t>Chỉ được thể hiện khi có sử dụng </a:t>
            </a:r>
            <a:r>
              <a:rPr lang="vi-VN" dirty="0" smtClean="0">
                <a:solidFill>
                  <a:srgbClr val="00B050"/>
                </a:solidFill>
              </a:rPr>
              <a:t>thừa kế </a:t>
            </a:r>
            <a:r>
              <a:rPr lang="vi-VN" dirty="0" smtClean="0"/>
              <a:t>+ </a:t>
            </a:r>
            <a:r>
              <a:rPr lang="vi-VN" dirty="0" smtClean="0">
                <a:solidFill>
                  <a:srgbClr val="00B050"/>
                </a:solidFill>
              </a:rPr>
              <a:t>nạp đè hàm</a:t>
            </a:r>
          </a:p>
          <a:p>
            <a:pPr lvl="1"/>
            <a:endParaRPr lang="vi-VN" dirty="0" smtClean="0"/>
          </a:p>
          <a:p>
            <a:pPr lvl="1"/>
            <a:endParaRPr lang="vi-VN" dirty="0"/>
          </a:p>
          <a:p>
            <a:pPr lvl="1"/>
            <a:endParaRPr lang="vi-VN" dirty="0" smtClean="0"/>
          </a:p>
          <a:p>
            <a:pPr lvl="1"/>
            <a:endParaRPr lang="vi-VN" dirty="0" smtClean="0"/>
          </a:p>
          <a:p>
            <a:pPr lvl="1"/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 smtClean="0"/>
              <a:t>Nạp đè hàm và tính </a:t>
            </a:r>
            <a:r>
              <a:rPr lang="vi-VN" dirty="0"/>
              <a:t>đa </a:t>
            </a:r>
            <a:r>
              <a:rPr lang="vi-VN" dirty="0" smtClean="0"/>
              <a:t>hình</a:t>
            </a:r>
            <a:endParaRPr lang="vi-VN" dirty="0"/>
          </a:p>
        </p:txBody>
      </p:sp>
      <p:sp>
        <p:nvSpPr>
          <p:cNvPr id="6" name="TextBox 5"/>
          <p:cNvSpPr txBox="1"/>
          <p:nvPr/>
        </p:nvSpPr>
        <p:spPr>
          <a:xfrm>
            <a:off x="393700" y="2835743"/>
            <a:ext cx="520614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Animal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0000FF"/>
                </a:solidFill>
                <a:latin typeface="Consolas" panose="020B0609020204030204" pitchFamily="49" charset="0"/>
              </a:rPr>
              <a:t>eat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System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 smtClean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 smtClean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BA2121"/>
                </a:solidFill>
                <a:latin typeface="Consolas" panose="020B0609020204030204" pitchFamily="49" charset="0"/>
              </a:rPr>
              <a:t>"Eating</a:t>
            </a:r>
            <a:r>
              <a:rPr lang="vi-VN" sz="1600" dirty="0" smtClean="0">
                <a:solidFill>
                  <a:srgbClr val="BA2121"/>
                </a:solidFill>
                <a:latin typeface="Consolas" panose="020B0609020204030204" pitchFamily="49" charset="0"/>
              </a:rPr>
              <a:t>..."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); }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vi-VN" sz="1200" b="1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vi-VN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Monkey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b="1" spc="2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extends</a:t>
            </a:r>
            <a:r>
              <a:rPr lang="vi-VN" sz="1600" spc="2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Animal 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eat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   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 smtClean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 smtClean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BA2121"/>
                </a:solidFill>
                <a:latin typeface="Consolas" panose="020B0609020204030204" pitchFamily="49" charset="0"/>
              </a:rPr>
              <a:t>"Eating fruits</a:t>
            </a:r>
            <a:r>
              <a:rPr lang="vi-VN" sz="1600" dirty="0" smtClean="0">
                <a:solidFill>
                  <a:srgbClr val="BA2121"/>
                </a:solidFill>
                <a:latin typeface="Consolas" panose="020B0609020204030204" pitchFamily="49" charset="0"/>
              </a:rPr>
              <a:t>..."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vi-V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BabyDog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b="1" spc="2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extends</a:t>
            </a:r>
            <a:r>
              <a:rPr lang="vi-VN" sz="1600" spc="20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</a:rPr>
              <a:t> Animal 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eat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   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 smtClean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 smtClean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BA2121"/>
                </a:solidFill>
                <a:latin typeface="Consolas" panose="020B0609020204030204" pitchFamily="49" charset="0"/>
              </a:rPr>
              <a:t>"Drinking milk</a:t>
            </a:r>
            <a:r>
              <a:rPr lang="vi-VN" sz="1600" dirty="0" smtClean="0">
                <a:solidFill>
                  <a:srgbClr val="BA2121"/>
                </a:solidFill>
                <a:latin typeface="Consolas" panose="020B0609020204030204" pitchFamily="49" charset="0"/>
              </a:rPr>
              <a:t>..."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); }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75586" y="2835743"/>
            <a:ext cx="3193777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Animal a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[]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Animal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[3];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[0]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Animal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[1]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Monkey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[2]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BabyDog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nn-NO" sz="1600" dirty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</a:t>
            </a:r>
            <a:r>
              <a:rPr lang="nn-NO" sz="1600" dirty="0">
                <a:solidFill>
                  <a:srgbClr val="666666"/>
                </a:solidFill>
                <a:latin typeface="Consolas" panose="020B0609020204030204" pitchFamily="49" charset="0"/>
              </a:rPr>
              <a:t>=0;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</a:t>
            </a:r>
            <a:r>
              <a:rPr lang="nn-NO" sz="1600" dirty="0">
                <a:solidFill>
                  <a:srgbClr val="666666"/>
                </a:solidFill>
                <a:latin typeface="Consolas" panose="020B0609020204030204" pitchFamily="49" charset="0"/>
              </a:rPr>
              <a:t>&lt;3;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</a:t>
            </a:r>
            <a:r>
              <a:rPr lang="nn-NO" sz="1600" dirty="0">
                <a:solidFill>
                  <a:srgbClr val="666666"/>
                </a:solidFill>
                <a:latin typeface="Consolas" panose="020B0609020204030204" pitchFamily="49" charset="0"/>
              </a:rPr>
              <a:t>++)</a:t>
            </a:r>
            <a:endParaRPr lang="nn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a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[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].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eat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4797" t="23340" r="12054" b="30748"/>
          <a:stretch/>
        </p:blipFill>
        <p:spPr>
          <a:xfrm>
            <a:off x="5849957" y="5580034"/>
            <a:ext cx="2016087" cy="6720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4938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Liên kết tĩnh và liên kết động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Tính đa hình được thực hiện bởi </a:t>
            </a:r>
            <a:r>
              <a:rPr lang="vi-VN" dirty="0" smtClean="0">
                <a:solidFill>
                  <a:srgbClr val="00B050"/>
                </a:solidFill>
              </a:rPr>
              <a:t>liên kết động </a:t>
            </a:r>
            <a:r>
              <a:rPr lang="vi-VN" dirty="0" smtClean="0"/>
              <a:t>(dynamic binding):</a:t>
            </a:r>
          </a:p>
          <a:p>
            <a:pPr lvl="1"/>
            <a:r>
              <a:rPr lang="vi-VN" dirty="0" smtClean="0"/>
              <a:t>Liên kết giữa </a:t>
            </a:r>
            <a:r>
              <a:rPr lang="vi-VN" dirty="0" smtClean="0">
                <a:solidFill>
                  <a:srgbClr val="00B050"/>
                </a:solidFill>
              </a:rPr>
              <a:t>lời gọi hàm </a:t>
            </a:r>
            <a:r>
              <a:rPr lang="vi-VN" dirty="0" smtClean="0"/>
              <a:t>và </a:t>
            </a:r>
            <a:r>
              <a:rPr lang="vi-VN" dirty="0" smtClean="0">
                <a:solidFill>
                  <a:srgbClr val="00B050"/>
                </a:solidFill>
              </a:rPr>
              <a:t>định nghĩa hàm </a:t>
            </a:r>
            <a:r>
              <a:rPr lang="vi-VN" dirty="0" smtClean="0"/>
              <a:t>sẽ được thực hiện </a:t>
            </a:r>
            <a:r>
              <a:rPr lang="vi-VN" dirty="0" smtClean="0">
                <a:solidFill>
                  <a:srgbClr val="00B050"/>
                </a:solidFill>
              </a:rPr>
              <a:t>lúc thực thi </a:t>
            </a:r>
            <a:r>
              <a:rPr lang="vi-VN" dirty="0" smtClean="0"/>
              <a:t>chương trình (runtime)</a:t>
            </a:r>
          </a:p>
          <a:p>
            <a:pPr lvl="1"/>
            <a:r>
              <a:rPr lang="vi-VN" dirty="0" smtClean="0"/>
              <a:t>Liên kết động chỉ được áp dụng cho các</a:t>
            </a:r>
            <a:br>
              <a:rPr lang="vi-VN" dirty="0" smtClean="0"/>
            </a:br>
            <a:r>
              <a:rPr lang="vi-VN" dirty="0" smtClean="0"/>
              <a:t>phương thức và thuộc tính </a:t>
            </a:r>
            <a:r>
              <a:rPr lang="vi-VN" dirty="0" smtClean="0">
                <a:solidFill>
                  <a:srgbClr val="00B050"/>
                </a:solidFill>
              </a:rPr>
              <a:t>bị nạp đè</a:t>
            </a:r>
          </a:p>
          <a:p>
            <a:r>
              <a:rPr lang="vi-VN" dirty="0" smtClean="0"/>
              <a:t>Liên kết giữa lời gọi hàm và định</a:t>
            </a:r>
            <a:br>
              <a:rPr lang="vi-VN" dirty="0" smtClean="0"/>
            </a:br>
            <a:r>
              <a:rPr lang="vi-VN" dirty="0" smtClean="0"/>
              <a:t>nghĩa hàm không bị nạp đè:</a:t>
            </a:r>
          </a:p>
          <a:p>
            <a:pPr lvl="1"/>
            <a:r>
              <a:rPr lang="vi-VN" dirty="0" smtClean="0"/>
              <a:t>Được thực hiện </a:t>
            </a:r>
            <a:r>
              <a:rPr lang="vi-VN" dirty="0" smtClean="0">
                <a:solidFill>
                  <a:srgbClr val="00B050"/>
                </a:solidFill>
              </a:rPr>
              <a:t>lúc biên dịch</a:t>
            </a:r>
          </a:p>
          <a:p>
            <a:pPr lvl="1"/>
            <a:r>
              <a:rPr lang="vi-VN" dirty="0" smtClean="0"/>
              <a:t>Được gọi là </a:t>
            </a:r>
            <a:r>
              <a:rPr lang="vi-VN" dirty="0" smtClean="0">
                <a:solidFill>
                  <a:srgbClr val="00B050"/>
                </a:solidFill>
              </a:rPr>
              <a:t>liên kết tĩnh </a:t>
            </a:r>
            <a:br>
              <a:rPr lang="vi-VN" dirty="0" smtClean="0">
                <a:solidFill>
                  <a:srgbClr val="00B050"/>
                </a:solidFill>
              </a:rPr>
            </a:br>
            <a:r>
              <a:rPr lang="vi-VN" dirty="0" smtClean="0"/>
              <a:t>(static binding)</a:t>
            </a:r>
          </a:p>
          <a:p>
            <a:pPr lvl="1"/>
            <a:r>
              <a:rPr lang="vi-VN" dirty="0" smtClean="0"/>
              <a:t>Áp dụng cho cả thuộc tính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Nạp đè hàm và tính đa hình		 </a:t>
            </a:r>
            <a:r>
              <a:rPr lang="vi-VN" dirty="0" smtClean="0"/>
              <a:t>⤷ Tính đa hình</a:t>
            </a:r>
            <a:endParaRPr lang="vi-V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071772"/>
              </p:ext>
            </p:extLst>
          </p:nvPr>
        </p:nvGraphicFramePr>
        <p:xfrm>
          <a:off x="6902948" y="2886417"/>
          <a:ext cx="1266745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6745"/>
              </a:tblGrid>
              <a:tr h="278646"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Animal</a:t>
                      </a:r>
                      <a:endParaRPr lang="en-US" noProof="1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06122">
                <a:tc>
                  <a:txBody>
                    <a:bodyPr/>
                    <a:lstStyle/>
                    <a:p>
                      <a:endParaRPr lang="en-US" sz="1200" noProof="1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2912">
                <a:tc>
                  <a:txBody>
                    <a:bodyPr/>
                    <a:lstStyle/>
                    <a:p>
                      <a:r>
                        <a:rPr lang="en-US" sz="1200" baseline="0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+eat()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011699"/>
              </p:ext>
            </p:extLst>
          </p:nvPr>
        </p:nvGraphicFramePr>
        <p:xfrm>
          <a:off x="7799942" y="4269507"/>
          <a:ext cx="1079651" cy="9753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65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BabyDog</a:t>
                      </a:r>
                      <a:endParaRPr lang="en-US" noProof="1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noProof="1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aseline="0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+eat()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53275"/>
              </p:ext>
            </p:extLst>
          </p:nvPr>
        </p:nvGraphicFramePr>
        <p:xfrm>
          <a:off x="6174636" y="4269507"/>
          <a:ext cx="1079651" cy="9753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65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Monkey</a:t>
                      </a:r>
                      <a:endParaRPr lang="en-US" noProof="1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noProof="1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aseline="0" noProof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+eat()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739364" y="5609527"/>
            <a:ext cx="17296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[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].</a:t>
            </a:r>
            <a:r>
              <a:rPr lang="vi-VN" dirty="0">
                <a:solidFill>
                  <a:srgbClr val="7D9029"/>
                </a:solidFill>
                <a:latin typeface="Consolas" panose="020B0609020204030204" pitchFamily="49" charset="0"/>
              </a:rPr>
              <a:t>eat</a:t>
            </a:r>
            <a:r>
              <a:rPr lang="vi-VN" dirty="0" smtClean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7516052" y="5664612"/>
            <a:ext cx="65885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921129" y="5177928"/>
            <a:ext cx="165253" cy="475668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6863510" y="5100812"/>
            <a:ext cx="861864" cy="552783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16483" y="3426244"/>
            <a:ext cx="43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 </a:t>
            </a:r>
            <a:endParaRPr lang="vi-VN" dirty="0"/>
          </a:p>
        </p:txBody>
      </p:sp>
      <p:cxnSp>
        <p:nvCxnSpPr>
          <p:cNvPr id="32" name="Elbow Connector 31"/>
          <p:cNvCxnSpPr>
            <a:stCxn id="9" idx="0"/>
            <a:endCxn id="30" idx="2"/>
          </p:cNvCxnSpPr>
          <p:nvPr/>
        </p:nvCxnSpPr>
        <p:spPr>
          <a:xfrm rot="5400000" flipH="1" flipV="1">
            <a:off x="6636661" y="3873377"/>
            <a:ext cx="473931" cy="318331"/>
          </a:xfrm>
          <a:prstGeom prst="bentConnector3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19407" y="3422412"/>
            <a:ext cx="43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 </a:t>
            </a:r>
            <a:endParaRPr lang="vi-VN" dirty="0"/>
          </a:p>
        </p:txBody>
      </p:sp>
      <p:cxnSp>
        <p:nvCxnSpPr>
          <p:cNvPr id="37" name="Elbow Connector 36"/>
          <p:cNvCxnSpPr>
            <a:stCxn id="6" idx="0"/>
            <a:endCxn id="35" idx="2"/>
          </p:cNvCxnSpPr>
          <p:nvPr/>
        </p:nvCxnSpPr>
        <p:spPr>
          <a:xfrm rot="16200000" flipV="1">
            <a:off x="7948861" y="3878600"/>
            <a:ext cx="477763" cy="304051"/>
          </a:xfrm>
          <a:prstGeom prst="bentConnector3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7249100" y="3700016"/>
            <a:ext cx="550843" cy="195358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134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Liên kết tĩnh và liên kết động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Nạp đè hàm và tính đa hình		 ⤷ Tính đa hình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211" y="1325266"/>
            <a:ext cx="4230851" cy="489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Animal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static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count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0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Animal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count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++;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Monkey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extends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Animal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static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count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0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Monkey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count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++;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BabyDog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extends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Animal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static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count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0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BabyDog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count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++;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87311" y="1325266"/>
            <a:ext cx="3982054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Animal a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[]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Animal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[3];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[0]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Animal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[1]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Monkey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[2]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BabyDog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nn-NO" sz="1600" dirty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</a:t>
            </a:r>
            <a:r>
              <a:rPr lang="nn-NO" sz="1600" dirty="0">
                <a:solidFill>
                  <a:srgbClr val="666666"/>
                </a:solidFill>
                <a:latin typeface="Consolas" panose="020B0609020204030204" pitchFamily="49" charset="0"/>
              </a:rPr>
              <a:t>=0;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</a:t>
            </a:r>
            <a:r>
              <a:rPr lang="nn-NO" sz="1600" dirty="0">
                <a:solidFill>
                  <a:srgbClr val="666666"/>
                </a:solidFill>
                <a:latin typeface="Consolas" panose="020B0609020204030204" pitchFamily="49" charset="0"/>
              </a:rPr>
              <a:t>&lt;3;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</a:t>
            </a:r>
            <a:r>
              <a:rPr lang="nn-NO" sz="1600" dirty="0">
                <a:solidFill>
                  <a:srgbClr val="666666"/>
                </a:solidFill>
                <a:latin typeface="Consolas" panose="020B0609020204030204" pitchFamily="49" charset="0"/>
              </a:rPr>
              <a:t>++)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System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[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].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count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</a:p>
          <a:p>
            <a:endParaRPr lang="vi-VN" sz="1600" dirty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count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Monkey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count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BabyDog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count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87311" y="4561490"/>
            <a:ext cx="1345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 smtClean="0"/>
              <a:t>Kết quả: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12221" y="4561490"/>
            <a:ext cx="13453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 smtClean="0"/>
              <a:t>3</a:t>
            </a:r>
          </a:p>
          <a:p>
            <a:r>
              <a:rPr lang="vi-VN" sz="1600" dirty="0" smtClean="0"/>
              <a:t>3</a:t>
            </a:r>
          </a:p>
          <a:p>
            <a:r>
              <a:rPr lang="vi-VN" sz="1600" dirty="0" smtClean="0"/>
              <a:t>3</a:t>
            </a:r>
          </a:p>
          <a:p>
            <a:r>
              <a:rPr lang="vi-VN" sz="1600" dirty="0" smtClean="0"/>
              <a:t>3</a:t>
            </a:r>
          </a:p>
          <a:p>
            <a:r>
              <a:rPr lang="vi-VN" sz="1600" dirty="0" smtClean="0"/>
              <a:t>1</a:t>
            </a:r>
          </a:p>
          <a:p>
            <a:r>
              <a:rPr lang="vi-VN" sz="1600" dirty="0" smtClean="0"/>
              <a:t>1</a:t>
            </a:r>
          </a:p>
        </p:txBody>
      </p:sp>
      <p:pic>
        <p:nvPicPr>
          <p:cNvPr id="6150" name="Picture 6" descr="http://i1.wp.com/blog.rightstart.com/wp-content/uploads/2014/07/surprised-kid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18"/>
          <a:stretch/>
        </p:blipFill>
        <p:spPr bwMode="auto">
          <a:xfrm>
            <a:off x="6598416" y="4671220"/>
            <a:ext cx="1410466" cy="135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image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71" b="16795"/>
          <a:stretch>
            <a:fillRect/>
          </a:stretch>
        </p:blipFill>
        <p:spPr bwMode="auto">
          <a:xfrm>
            <a:off x="7903668" y="4513863"/>
            <a:ext cx="965695" cy="43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067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Ghi nhớ về tính đa hình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Một </a:t>
            </a:r>
            <a:r>
              <a:rPr lang="vi-VN" dirty="0" smtClean="0">
                <a:solidFill>
                  <a:srgbClr val="00B050"/>
                </a:solidFill>
              </a:rPr>
              <a:t>tham chiếu kiểu lớp cha</a:t>
            </a:r>
            <a:r>
              <a:rPr lang="vi-VN" dirty="0" smtClean="0"/>
              <a:t>:</a:t>
            </a:r>
          </a:p>
          <a:p>
            <a:pPr lvl="1"/>
            <a:r>
              <a:rPr lang="vi-VN" dirty="0" smtClean="0"/>
              <a:t>Có thể </a:t>
            </a:r>
            <a:r>
              <a:rPr lang="vi-VN" dirty="0" smtClean="0">
                <a:solidFill>
                  <a:srgbClr val="00B050"/>
                </a:solidFill>
              </a:rPr>
              <a:t>tham chiếu </a:t>
            </a:r>
            <a:r>
              <a:rPr lang="vi-VN" dirty="0" smtClean="0"/>
              <a:t>đến đối tượng của lớp cha và đối tượng của lớp con</a:t>
            </a:r>
          </a:p>
          <a:p>
            <a:pPr lvl="1"/>
            <a:r>
              <a:rPr lang="vi-VN" dirty="0" smtClean="0"/>
              <a:t>Chỉ có thể </a:t>
            </a:r>
            <a:r>
              <a:rPr lang="vi-VN" dirty="0" smtClean="0">
                <a:solidFill>
                  <a:srgbClr val="00B050"/>
                </a:solidFill>
              </a:rPr>
              <a:t>truy xuất </a:t>
            </a:r>
            <a:r>
              <a:rPr lang="vi-VN" dirty="0" smtClean="0"/>
              <a:t>các thành phần của lớp cha</a:t>
            </a:r>
          </a:p>
          <a:p>
            <a:r>
              <a:rPr lang="vi-VN" dirty="0" smtClean="0"/>
              <a:t>Liên kết động chỉ được áp dụng cho các phương thức  </a:t>
            </a:r>
            <a:r>
              <a:rPr lang="vi-VN" dirty="0" smtClean="0">
                <a:solidFill>
                  <a:srgbClr val="00B050"/>
                </a:solidFill>
              </a:rPr>
              <a:t>bị ghi đè </a:t>
            </a:r>
            <a:r>
              <a:rPr lang="vi-VN" dirty="0" smtClean="0"/>
              <a:t>(overriding)</a:t>
            </a:r>
          </a:p>
          <a:p>
            <a:r>
              <a:rPr lang="vi-VN" dirty="0" smtClean="0"/>
              <a:t>Không thể nạp đè các thành phần </a:t>
            </a:r>
            <a:r>
              <a:rPr lang="vi-VN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vi-VN" dirty="0" smtClean="0"/>
              <a:t> của lớp cha</a:t>
            </a:r>
          </a:p>
          <a:p>
            <a:r>
              <a:rPr lang="vi-VN" dirty="0" smtClean="0"/>
              <a:t>Các phương thức </a:t>
            </a:r>
            <a:r>
              <a:rPr lang="vi-VN" dirty="0" smtClean="0">
                <a:solidFill>
                  <a:srgbClr val="00B050"/>
                </a:solidFill>
              </a:rPr>
              <a:t>bị chồng </a:t>
            </a:r>
            <a:r>
              <a:rPr lang="vi-VN" dirty="0" smtClean="0"/>
              <a:t>(overloading) không được áp dụng liên kết động</a:t>
            </a:r>
          </a:p>
          <a:p>
            <a:endParaRPr lang="vi-V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Nạp đè hàm và tính đa hình		 ⤷ Tính đa hình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126537" y="5349768"/>
            <a:ext cx="5009988" cy="58858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 smtClean="0">
                <a:solidFill>
                  <a:schemeClr val="tx1"/>
                </a:solidFill>
              </a:rPr>
              <a:t>Đa hình </a:t>
            </a:r>
            <a:r>
              <a:rPr lang="vi-V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 Thừa kế + Nạp đè hàm</a:t>
            </a:r>
            <a:endParaRPr lang="vi-V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941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Ứng dụng của tính đa hình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346200"/>
            <a:ext cx="5549899" cy="4891088"/>
          </a:xfrm>
        </p:spPr>
        <p:txBody>
          <a:bodyPr/>
          <a:lstStyle/>
          <a:p>
            <a:r>
              <a:rPr lang="vi-VN" dirty="0" smtClean="0"/>
              <a:t>Tách rời giữa “</a:t>
            </a:r>
            <a:r>
              <a:rPr lang="vi-VN" dirty="0" smtClean="0">
                <a:solidFill>
                  <a:srgbClr val="00B050"/>
                </a:solidFill>
              </a:rPr>
              <a:t>giao diện</a:t>
            </a:r>
            <a:r>
              <a:rPr lang="vi-VN" dirty="0" smtClean="0"/>
              <a:t>” (interface) và “</a:t>
            </a:r>
            <a:r>
              <a:rPr lang="vi-VN" dirty="0" smtClean="0">
                <a:solidFill>
                  <a:srgbClr val="00B050"/>
                </a:solidFill>
              </a:rPr>
              <a:t>cài đặt</a:t>
            </a:r>
            <a:r>
              <a:rPr lang="vi-VN" dirty="0" smtClean="0"/>
              <a:t>” (implementation), cho phép nhiều người lập trình cùng tham gia vào giải quyết một vấn đề phức tạp dựa trên một “giao diện” đã định nghĩa sẵn</a:t>
            </a:r>
          </a:p>
          <a:p>
            <a:r>
              <a:rPr lang="vi-VN" dirty="0" smtClean="0"/>
              <a:t>Cho phép </a:t>
            </a:r>
            <a:r>
              <a:rPr lang="vi-VN" dirty="0" smtClean="0">
                <a:solidFill>
                  <a:srgbClr val="00B050"/>
                </a:solidFill>
              </a:rPr>
              <a:t>quản lý các đối tượng </a:t>
            </a:r>
            <a:r>
              <a:rPr lang="vi-VN" dirty="0" smtClean="0"/>
              <a:t>trong chương trình một cách hiệu quả hơn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Nạp đè hàm và tính đa hình		 ⤷ Tính đa hình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721" y="2285524"/>
            <a:ext cx="2755642" cy="30124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35101" y="1569355"/>
            <a:ext cx="191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i="1" dirty="0" smtClean="0"/>
              <a:t>giao diện chung</a:t>
            </a:r>
            <a:endParaRPr lang="vi-VN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535101" y="5719846"/>
            <a:ext cx="191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i="1" dirty="0" smtClean="0"/>
              <a:t>các cài đặt</a:t>
            </a:r>
            <a:endParaRPr lang="vi-VN" i="1" dirty="0"/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6894786" y="5324239"/>
            <a:ext cx="596756" cy="3956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</p:cNvCxnSpPr>
          <p:nvPr/>
        </p:nvCxnSpPr>
        <p:spPr>
          <a:xfrm flipV="1">
            <a:off x="7491542" y="5311101"/>
            <a:ext cx="591502" cy="4087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5" idx="0"/>
          </p:cNvCxnSpPr>
          <p:nvPr/>
        </p:nvCxnSpPr>
        <p:spPr>
          <a:xfrm>
            <a:off x="7491542" y="1938687"/>
            <a:ext cx="0" cy="3468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993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noProof="1" smtClean="0"/>
              <a:t>Nội dung</a:t>
            </a:r>
          </a:p>
        </p:txBody>
      </p:sp>
      <p:sp>
        <p:nvSpPr>
          <p:cNvPr id="16387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noProof="1" smtClean="0"/>
              <a:t>Thừa kế</a:t>
            </a:r>
          </a:p>
          <a:p>
            <a:pPr lvl="1"/>
            <a:r>
              <a:rPr lang="en-US" altLang="vi-VN" noProof="1" smtClean="0"/>
              <a:t>Thừa kế là gì?</a:t>
            </a:r>
          </a:p>
          <a:p>
            <a:pPr lvl="1"/>
            <a:r>
              <a:rPr lang="en-US" altLang="vi-VN" noProof="1" smtClean="0"/>
              <a:t>Thừa kế trong Java</a:t>
            </a:r>
          </a:p>
          <a:p>
            <a:pPr lvl="1"/>
            <a:r>
              <a:rPr lang="en-US" altLang="vi-VN" noProof="1" smtClean="0"/>
              <a:t>Hàm xây dựng trong thừa kế</a:t>
            </a:r>
          </a:p>
          <a:p>
            <a:r>
              <a:rPr lang="en-US" altLang="vi-VN" noProof="1"/>
              <a:t>Đ</a:t>
            </a:r>
            <a:r>
              <a:rPr lang="en-US" altLang="vi-VN" noProof="1" smtClean="0"/>
              <a:t>a hình</a:t>
            </a:r>
          </a:p>
          <a:p>
            <a:pPr lvl="1"/>
            <a:r>
              <a:rPr lang="en-US" altLang="vi-VN" noProof="1" smtClean="0"/>
              <a:t>Nạp đè phương thức</a:t>
            </a:r>
          </a:p>
          <a:p>
            <a:pPr lvl="1"/>
            <a:r>
              <a:rPr lang="en-US" altLang="vi-VN" noProof="1" smtClean="0"/>
              <a:t>Đa hình</a:t>
            </a:r>
          </a:p>
          <a:p>
            <a:pPr lvl="1"/>
            <a:r>
              <a:rPr lang="en-US" altLang="vi-VN" noProof="1" smtClean="0"/>
              <a:t>Ứng dụng của tính đa hình</a:t>
            </a:r>
          </a:p>
          <a:p>
            <a:r>
              <a:rPr lang="en-US" altLang="vi-VN" noProof="1" smtClean="0"/>
              <a:t>Lớp trừu tượng &amp; Phương thức trừu tượng</a:t>
            </a:r>
          </a:p>
          <a:p>
            <a:r>
              <a:rPr lang="en-US" altLang="vi-VN" noProof="1" smtClean="0"/>
              <a:t>Đa thừa kế (multiple inheritance)</a:t>
            </a:r>
          </a:p>
          <a:p>
            <a:r>
              <a:rPr lang="en-US" altLang="vi-VN" noProof="1" smtClean="0"/>
              <a:t>Giao diện (interface)</a:t>
            </a:r>
            <a:endParaRPr lang="en-US" altLang="vi-VN" noProof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vi-V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Ứng dụng của tính đa hình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Nạp đè hàm và tính đa hình		 ⤷ Tính đa hình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700" y="1220163"/>
            <a:ext cx="8475663" cy="5062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Shape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  private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String color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endParaRPr lang="en-US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600" b="1" noProof="1">
                <a:solidFill>
                  <a:srgbClr val="008000"/>
                </a:solidFill>
                <a:latin typeface="Consolas" panose="020B0609020204030204" pitchFamily="49" charset="0"/>
              </a:rPr>
              <a:t>  public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0000FF"/>
                </a:solidFill>
                <a:latin typeface="Consolas" panose="020B0609020204030204" pitchFamily="49" charset="0"/>
              </a:rPr>
              <a:t>Shape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String color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noProof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en-US" sz="1600" noProof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7D9029"/>
                </a:solidFill>
                <a:latin typeface="Consolas" panose="020B0609020204030204" pitchFamily="49" charset="0"/>
              </a:rPr>
              <a:t>color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color</a:t>
            </a:r>
            <a:r>
              <a:rPr lang="en-US" sz="1600" noProof="1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en-US" sz="16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noProof="1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sz="16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noProof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0000FF"/>
                </a:solidFill>
                <a:latin typeface="Consolas" panose="020B0609020204030204" pitchFamily="49" charset="0"/>
              </a:rPr>
              <a:t>Shape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noProof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en-US" sz="1600" noProof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7D9029"/>
                </a:solidFill>
                <a:latin typeface="Consolas" panose="020B0609020204030204" pitchFamily="49" charset="0"/>
              </a:rPr>
              <a:t>color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sz="1600" noProof="1">
                <a:solidFill>
                  <a:srgbClr val="BA2121"/>
                </a:solidFill>
                <a:latin typeface="Consolas" panose="020B0609020204030204" pitchFamily="49" charset="0"/>
              </a:rPr>
              <a:t>"Unknown"</a:t>
            </a:r>
            <a:r>
              <a:rPr lang="en-US" sz="1600" noProof="1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en-US" sz="16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</a:p>
          <a:p>
            <a:pPr lvl="0"/>
            <a:endParaRPr lang="en-US" sz="1200" noProof="1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lvl="0"/>
            <a:endParaRPr lang="en-US" sz="11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  public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toString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"color=\""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color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"\""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  public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double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getArea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System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"Shape unknown! Cannot compute area!"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-1;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i="1" noProof="1" smtClean="0">
                <a:solidFill>
                  <a:srgbClr val="408080"/>
                </a:solidFill>
                <a:latin typeface="Consolas" panose="020B0609020204030204" pitchFamily="49" charset="0"/>
              </a:rPr>
              <a:t>// error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vi-VN" sz="1600" noProof="1" smtClean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58909" y="2812523"/>
            <a:ext cx="4762719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0000FF"/>
                </a:solidFill>
                <a:latin typeface="Consolas" panose="020B0609020204030204" pitchFamily="49" charset="0"/>
              </a:rPr>
              <a:t>inputValue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Scanner s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Scanner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in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System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 smtClean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 smtClean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BA2121"/>
                </a:solidFill>
                <a:latin typeface="Consolas" panose="020B0609020204030204" pitchFamily="49" charset="0"/>
              </a:rPr>
              <a:t>"Choose color: "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color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nextLine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sz="16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/>
          <p:cNvCxnSpPr>
            <a:endCxn id="8" idx="3"/>
          </p:cNvCxnSpPr>
          <p:nvPr/>
        </p:nvCxnSpPr>
        <p:spPr>
          <a:xfrm flipH="1">
            <a:off x="911304" y="3838892"/>
            <a:ext cx="31320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3728" y="3546505"/>
            <a:ext cx="267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 smtClean="0">
                <a:sym typeface="Symbol" panose="05050102010706020507" pitchFamily="18" charset="2"/>
              </a:rPr>
              <a:t></a:t>
            </a:r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566387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Ứng dụng của tính đa hình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Nạp đè hàm và tính đa hình		 ⤷ Tính đa hình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700" y="1220162"/>
            <a:ext cx="8475663" cy="5009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Rectangle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extends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Shape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  private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len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, 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width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050" noProof="1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r>
              <a:rPr lang="en-US" sz="1600" b="1" noProof="1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0000FF"/>
                </a:solidFill>
                <a:latin typeface="Consolas" panose="020B0609020204030204" pitchFamily="49" charset="0"/>
              </a:rPr>
              <a:t>Rectangle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super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len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	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width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en-US" sz="16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  public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Rectangle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String color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len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width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super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);  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len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len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  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width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width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  public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toString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"Rectangle ("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len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", "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+ 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width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"), “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+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super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toString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  public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double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getArea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len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* 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width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noProof="1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sz="16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3074" y="4231856"/>
            <a:ext cx="4762719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0000FF"/>
                </a:solidFill>
                <a:latin typeface="Consolas" panose="020B0609020204030204" pitchFamily="49" charset="0"/>
              </a:rPr>
              <a:t>inputValue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Scanner s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Scanner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in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super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inputValue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System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BA2121"/>
                </a:solidFill>
                <a:latin typeface="Consolas" panose="020B0609020204030204" pitchFamily="49" charset="0"/>
              </a:rPr>
              <a:t>"Enter length: "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length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nextInt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System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BA2121"/>
                </a:solidFill>
                <a:latin typeface="Consolas" panose="020B0609020204030204" pitchFamily="49" charset="0"/>
              </a:rPr>
              <a:t>"Enter width: "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width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nextInt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sz="16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/>
          <p:cNvCxnSpPr>
            <a:endCxn id="9" idx="3"/>
          </p:cNvCxnSpPr>
          <p:nvPr/>
        </p:nvCxnSpPr>
        <p:spPr>
          <a:xfrm flipH="1">
            <a:off x="901043" y="5618356"/>
            <a:ext cx="31320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3467" y="5325969"/>
            <a:ext cx="267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 smtClean="0">
                <a:sym typeface="Symbol" panose="05050102010706020507" pitchFamily="18" charset="2"/>
              </a:rPr>
              <a:t></a:t>
            </a:r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1751746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Ứng dụng của tính đa hình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Nạp đè hàm và tính đa hình		 ⤷ Tính đa hình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700" y="1220157"/>
            <a:ext cx="8475663" cy="5009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Triangle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extends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Shape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  private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base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, 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height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5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noProof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 public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0000FF"/>
                </a:solidFill>
                <a:latin typeface="Consolas" panose="020B0609020204030204" pitchFamily="49" charset="0"/>
              </a:rPr>
              <a:t>Triangle</a:t>
            </a:r>
            <a:r>
              <a:rPr lang="en-US" sz="1600" noProof="1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String color</a:t>
            </a:r>
            <a:r>
              <a:rPr lang="en-US" sz="1600" noProof="1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base</a:t>
            </a:r>
            <a:r>
              <a:rPr lang="en-US" sz="1600" noProof="1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height</a:t>
            </a:r>
            <a:r>
              <a:rPr lang="en-US" sz="1600" noProof="1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super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();  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base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  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height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 0;</a:t>
            </a:r>
            <a:endParaRPr lang="en-US" sz="16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05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  public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Triangle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String color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base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height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super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); 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base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base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height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height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  public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toString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"Triangle ("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base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", "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height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A2121"/>
                </a:solidFill>
                <a:latin typeface="Consolas" panose="020B0609020204030204" pitchFamily="49" charset="0"/>
              </a:rPr>
              <a:t>"), "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super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toString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  public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double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getArea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0.5*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base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*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height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noProof="1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sz="16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3074" y="4231856"/>
            <a:ext cx="4762719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0000FF"/>
                </a:solidFill>
                <a:latin typeface="Consolas" panose="020B0609020204030204" pitchFamily="49" charset="0"/>
              </a:rPr>
              <a:t>inputValue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Scanner s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Scanner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in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super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inputValue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System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BA2121"/>
                </a:solidFill>
                <a:latin typeface="Consolas" panose="020B0609020204030204" pitchFamily="49" charset="0"/>
              </a:rPr>
              <a:t>"Enter </a:t>
            </a:r>
            <a:r>
              <a:rPr lang="vi-VN" sz="1600" dirty="0" smtClean="0">
                <a:solidFill>
                  <a:srgbClr val="BA2121"/>
                </a:solidFill>
                <a:latin typeface="Consolas" panose="020B0609020204030204" pitchFamily="49" charset="0"/>
              </a:rPr>
              <a:t>base: </a:t>
            </a:r>
            <a:r>
              <a:rPr lang="vi-VN" sz="1600" dirty="0">
                <a:solidFill>
                  <a:srgbClr val="BA2121"/>
                </a:solidFill>
                <a:latin typeface="Consolas" panose="020B0609020204030204" pitchFamily="49" charset="0"/>
              </a:rPr>
              <a:t>"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vi-VN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 smtClean="0">
                <a:solidFill>
                  <a:srgbClr val="7D9029"/>
                </a:solidFill>
                <a:latin typeface="Consolas" panose="020B0609020204030204" pitchFamily="49" charset="0"/>
              </a:rPr>
              <a:t>base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nextInt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System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BA2121"/>
                </a:solidFill>
                <a:latin typeface="Consolas" panose="020B0609020204030204" pitchFamily="49" charset="0"/>
              </a:rPr>
              <a:t>"Enter </a:t>
            </a:r>
            <a:r>
              <a:rPr lang="vi-VN" sz="1600" dirty="0" smtClean="0">
                <a:solidFill>
                  <a:srgbClr val="BA2121"/>
                </a:solidFill>
                <a:latin typeface="Consolas" panose="020B0609020204030204" pitchFamily="49" charset="0"/>
              </a:rPr>
              <a:t>height: </a:t>
            </a:r>
            <a:r>
              <a:rPr lang="vi-VN" sz="1600" dirty="0">
                <a:solidFill>
                  <a:srgbClr val="BA2121"/>
                </a:solidFill>
                <a:latin typeface="Consolas" panose="020B0609020204030204" pitchFamily="49" charset="0"/>
              </a:rPr>
              <a:t>"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vi-VN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 smtClean="0">
                <a:solidFill>
                  <a:srgbClr val="7D9029"/>
                </a:solidFill>
                <a:latin typeface="Consolas" panose="020B0609020204030204" pitchFamily="49" charset="0"/>
              </a:rPr>
              <a:t>height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nextInt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sz="16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/>
          <p:cNvCxnSpPr>
            <a:endCxn id="8" idx="3"/>
          </p:cNvCxnSpPr>
          <p:nvPr/>
        </p:nvCxnSpPr>
        <p:spPr>
          <a:xfrm flipH="1">
            <a:off x="901043" y="5618356"/>
            <a:ext cx="31320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3467" y="5325969"/>
            <a:ext cx="267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 smtClean="0">
                <a:sym typeface="Symbol" panose="05050102010706020507" pitchFamily="18" charset="2"/>
              </a:rPr>
              <a:t></a:t>
            </a:r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1024726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Ứng dụng của tính đa hình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Nạp đè hàm và tính đa hình		 ⤷ Tính đa hình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700" y="1220157"/>
            <a:ext cx="8475663" cy="5032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vi-VN" sz="1500" b="1" dirty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500" b="1" dirty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TestShape2</a:t>
            </a:r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500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vi-V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b="1" dirty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008000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sz="15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666666"/>
                </a:solidFill>
                <a:latin typeface="Consolas" panose="020B0609020204030204" pitchFamily="49" charset="0"/>
              </a:rPr>
              <a:t>[]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500" dirty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Shape </a:t>
            </a:r>
            <a:r>
              <a:rPr lang="vi-VN" sz="1500" dirty="0">
                <a:solidFill>
                  <a:srgbClr val="666666"/>
                </a:solidFill>
                <a:latin typeface="Consolas" panose="020B0609020204030204" pitchFamily="49" charset="0"/>
              </a:rPr>
              <a:t>[]</a:t>
            </a:r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sList </a:t>
            </a:r>
            <a:r>
              <a:rPr lang="vi-VN" sz="15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500" b="1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 Shape</a:t>
            </a:r>
            <a:r>
              <a:rPr lang="vi-VN" sz="1500" dirty="0">
                <a:solidFill>
                  <a:srgbClr val="666666"/>
                </a:solidFill>
                <a:latin typeface="Consolas" panose="020B0609020204030204" pitchFamily="49" charset="0"/>
              </a:rPr>
              <a:t>[10];</a:t>
            </a:r>
            <a:endParaRPr lang="vi-V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vi-VN" sz="1500" dirty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 opt</a:t>
            </a:r>
            <a:r>
              <a:rPr lang="vi-VN" sz="1500" dirty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 count </a:t>
            </a:r>
            <a:r>
              <a:rPr lang="vi-VN" sz="15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500" dirty="0">
                <a:solidFill>
                  <a:srgbClr val="666666"/>
                </a:solidFill>
                <a:latin typeface="Consolas" panose="020B0609020204030204" pitchFamily="49" charset="0"/>
              </a:rPr>
              <a:t>0;</a:t>
            </a:r>
            <a:endParaRPr lang="vi-V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vi-VN" sz="1500" b="1" dirty="0">
                <a:solidFill>
                  <a:srgbClr val="008000"/>
                </a:solidFill>
                <a:latin typeface="Consolas" panose="020B0609020204030204" pitchFamily="49" charset="0"/>
              </a:rPr>
              <a:t>do</a:t>
            </a:r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500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vi-V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Scanner kb </a:t>
            </a:r>
            <a:r>
              <a:rPr lang="vi-VN" sz="15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500" b="1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 Scanner</a:t>
            </a:r>
            <a:r>
              <a:rPr lang="vi-VN" sz="15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vi-VN" sz="15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500" dirty="0">
                <a:solidFill>
                  <a:srgbClr val="7D9029"/>
                </a:solidFill>
                <a:latin typeface="Consolas" panose="020B0609020204030204" pitchFamily="49" charset="0"/>
              </a:rPr>
              <a:t>in</a:t>
            </a:r>
            <a:r>
              <a:rPr lang="vi-VN" sz="1500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System</a:t>
            </a:r>
            <a:r>
              <a:rPr lang="vi-VN" sz="15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500" dirty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sz="15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500" dirty="0">
                <a:solidFill>
                  <a:srgbClr val="7D9029"/>
                </a:solidFill>
                <a:latin typeface="Consolas" panose="020B0609020204030204" pitchFamily="49" charset="0"/>
              </a:rPr>
              <a:t>print</a:t>
            </a:r>
            <a:r>
              <a:rPr lang="vi-VN" sz="15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500" dirty="0">
                <a:solidFill>
                  <a:srgbClr val="BA2121"/>
                </a:solidFill>
                <a:latin typeface="Consolas" panose="020B0609020204030204" pitchFamily="49" charset="0"/>
              </a:rPr>
              <a:t>"Choose shape (0: exit, 1: </a:t>
            </a:r>
            <a:r>
              <a:rPr lang="vi-VN" sz="1500" dirty="0" smtClean="0">
                <a:solidFill>
                  <a:srgbClr val="BA2121"/>
                </a:solidFill>
                <a:latin typeface="Consolas" panose="020B0609020204030204" pitchFamily="49" charset="0"/>
              </a:rPr>
              <a:t>Rect, </a:t>
            </a:r>
            <a:r>
              <a:rPr lang="vi-VN" sz="1500" dirty="0">
                <a:solidFill>
                  <a:srgbClr val="BA2121"/>
                </a:solidFill>
                <a:latin typeface="Consolas" panose="020B0609020204030204" pitchFamily="49" charset="0"/>
              </a:rPr>
              <a:t>2: Triangle): "</a:t>
            </a:r>
            <a:r>
              <a:rPr lang="vi-VN" sz="1500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opt </a:t>
            </a:r>
            <a:r>
              <a:rPr lang="vi-VN" sz="15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 kb</a:t>
            </a:r>
            <a:r>
              <a:rPr lang="vi-VN" sz="15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500" dirty="0">
                <a:solidFill>
                  <a:srgbClr val="7D9029"/>
                </a:solidFill>
                <a:latin typeface="Consolas" panose="020B0609020204030204" pitchFamily="49" charset="0"/>
              </a:rPr>
              <a:t>nextInt</a:t>
            </a:r>
            <a:r>
              <a:rPr lang="vi-VN" sz="1500" dirty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endParaRPr lang="vi-V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vi-VN" sz="1500" b="1" dirty="0">
                <a:solidFill>
                  <a:srgbClr val="008000"/>
                </a:solidFill>
                <a:latin typeface="Consolas" panose="020B0609020204030204" pitchFamily="49" charset="0"/>
              </a:rPr>
              <a:t>if</a:t>
            </a:r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5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opt </a:t>
            </a:r>
            <a:r>
              <a:rPr lang="vi-VN" sz="1500" dirty="0">
                <a:solidFill>
                  <a:srgbClr val="666666"/>
                </a:solidFill>
                <a:latin typeface="Consolas" panose="020B0609020204030204" pitchFamily="49" charset="0"/>
              </a:rPr>
              <a:t>==</a:t>
            </a:r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500" dirty="0">
                <a:solidFill>
                  <a:srgbClr val="666666"/>
                </a:solidFill>
                <a:latin typeface="Consolas" panose="020B0609020204030204" pitchFamily="49" charset="0"/>
              </a:rPr>
              <a:t>1)</a:t>
            </a:r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vi-VN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vi-VN" sz="1500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//</a:t>
            </a:r>
            <a:r>
              <a:rPr lang="vi-VN" sz="1500" i="1" dirty="0">
                <a:solidFill>
                  <a:srgbClr val="408080"/>
                </a:solidFill>
                <a:latin typeface="Consolas" panose="020B0609020204030204" pitchFamily="49" charset="0"/>
              </a:rPr>
              <a:t>rectangle        </a:t>
            </a:r>
            <a:endParaRPr lang="vi-V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sList</a:t>
            </a:r>
            <a:r>
              <a:rPr lang="vi-VN" sz="1500" dirty="0">
                <a:solidFill>
                  <a:srgbClr val="666666"/>
                </a:solidFill>
                <a:latin typeface="Consolas" panose="020B0609020204030204" pitchFamily="49" charset="0"/>
              </a:rPr>
              <a:t>[</a:t>
            </a:r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vi-VN" sz="1500" dirty="0">
                <a:solidFill>
                  <a:srgbClr val="666666"/>
                </a:solidFill>
                <a:latin typeface="Consolas" panose="020B0609020204030204" pitchFamily="49" charset="0"/>
              </a:rPr>
              <a:t>]</a:t>
            </a:r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5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500" b="1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 Rectangle</a:t>
            </a:r>
            <a:r>
              <a:rPr lang="vi-VN" sz="1500" dirty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vi-VN" sz="1500" b="1" dirty="0">
                <a:solidFill>
                  <a:srgbClr val="008000"/>
                </a:solidFill>
                <a:latin typeface="Consolas" panose="020B0609020204030204" pitchFamily="49" charset="0"/>
              </a:rPr>
              <a:t>else</a:t>
            </a:r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500" b="1" dirty="0">
                <a:solidFill>
                  <a:srgbClr val="008000"/>
                </a:solidFill>
                <a:latin typeface="Consolas" panose="020B0609020204030204" pitchFamily="49" charset="0"/>
              </a:rPr>
              <a:t>if</a:t>
            </a:r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5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opt </a:t>
            </a:r>
            <a:r>
              <a:rPr lang="vi-VN" sz="1500" dirty="0">
                <a:solidFill>
                  <a:srgbClr val="666666"/>
                </a:solidFill>
                <a:latin typeface="Consolas" panose="020B0609020204030204" pitchFamily="49" charset="0"/>
              </a:rPr>
              <a:t>==</a:t>
            </a:r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500" dirty="0">
                <a:solidFill>
                  <a:srgbClr val="666666"/>
                </a:solidFill>
                <a:latin typeface="Consolas" panose="020B0609020204030204" pitchFamily="49" charset="0"/>
              </a:rPr>
              <a:t>2</a:t>
            </a:r>
            <a:r>
              <a:rPr lang="vi-VN" sz="15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)	</a:t>
            </a:r>
            <a:r>
              <a:rPr lang="vi-VN" sz="1500" i="1" dirty="0">
                <a:solidFill>
                  <a:srgbClr val="408080"/>
                </a:solidFill>
                <a:latin typeface="Consolas" panose="020B0609020204030204" pitchFamily="49" charset="0"/>
              </a:rPr>
              <a:t> </a:t>
            </a:r>
            <a:r>
              <a:rPr lang="vi-VN" sz="1500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 //triangle </a:t>
            </a:r>
            <a:endParaRPr lang="vi-V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sList</a:t>
            </a:r>
            <a:r>
              <a:rPr lang="vi-VN" sz="1500" dirty="0">
                <a:solidFill>
                  <a:srgbClr val="666666"/>
                </a:solidFill>
                <a:latin typeface="Consolas" panose="020B0609020204030204" pitchFamily="49" charset="0"/>
              </a:rPr>
              <a:t>[</a:t>
            </a:r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vi-VN" sz="1500" dirty="0">
                <a:solidFill>
                  <a:srgbClr val="666666"/>
                </a:solidFill>
                <a:latin typeface="Consolas" panose="020B0609020204030204" pitchFamily="49" charset="0"/>
              </a:rPr>
              <a:t>]</a:t>
            </a:r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5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500" b="1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 Triangle</a:t>
            </a:r>
            <a:r>
              <a:rPr lang="vi-VN" sz="1500" dirty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vi-V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500" b="1" dirty="0">
                <a:solidFill>
                  <a:srgbClr val="008000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opt </a:t>
            </a:r>
            <a:r>
              <a:rPr lang="en-US" sz="1500" dirty="0">
                <a:solidFill>
                  <a:srgbClr val="666666"/>
                </a:solidFill>
                <a:latin typeface="Consolas" panose="020B0609020204030204" pitchFamily="49" charset="0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666666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666666"/>
                </a:solidFill>
                <a:latin typeface="Consolas" panose="020B0609020204030204" pitchFamily="49" charset="0"/>
              </a:rPr>
              <a:t>||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opt </a:t>
            </a:r>
            <a:r>
              <a:rPr lang="en-US" sz="1500" dirty="0">
                <a:solidFill>
                  <a:srgbClr val="666666"/>
                </a:solidFill>
                <a:latin typeface="Consolas" panose="020B0609020204030204" pitchFamily="49" charset="0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666666"/>
                </a:solidFill>
                <a:latin typeface="Consolas" panose="020B0609020204030204" pitchFamily="49" charset="0"/>
              </a:rPr>
              <a:t>2)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sList</a:t>
            </a:r>
            <a:r>
              <a:rPr lang="vi-VN" sz="15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[</a:t>
            </a:r>
            <a:r>
              <a:rPr lang="vi-VN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vi-VN" sz="1500" dirty="0">
                <a:solidFill>
                  <a:srgbClr val="666666"/>
                </a:solidFill>
                <a:latin typeface="Consolas" panose="020B0609020204030204" pitchFamily="49" charset="0"/>
              </a:rPr>
              <a:t>++].</a:t>
            </a:r>
            <a:r>
              <a:rPr lang="vi-VN" sz="1500" dirty="0">
                <a:solidFill>
                  <a:srgbClr val="7D9029"/>
                </a:solidFill>
                <a:latin typeface="Consolas" panose="020B0609020204030204" pitchFamily="49" charset="0"/>
              </a:rPr>
              <a:t>inputValue</a:t>
            </a:r>
            <a:r>
              <a:rPr lang="vi-VN" sz="1500" dirty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endParaRPr lang="vi-V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5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    }</a:t>
            </a:r>
            <a:r>
              <a:rPr lang="vi-VN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500" b="1" dirty="0">
                <a:solidFill>
                  <a:srgbClr val="008000"/>
                </a:solidFill>
                <a:latin typeface="Consolas" panose="020B0609020204030204" pitchFamily="49" charset="0"/>
              </a:rPr>
              <a:t>while</a:t>
            </a:r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5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opt </a:t>
            </a:r>
            <a:r>
              <a:rPr lang="vi-VN" sz="1500" dirty="0">
                <a:solidFill>
                  <a:srgbClr val="666666"/>
                </a:solidFill>
                <a:latin typeface="Consolas" panose="020B0609020204030204" pitchFamily="49" charset="0"/>
              </a:rPr>
              <a:t>!=</a:t>
            </a:r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500" dirty="0">
                <a:solidFill>
                  <a:srgbClr val="666666"/>
                </a:solidFill>
                <a:latin typeface="Consolas" panose="020B0609020204030204" pitchFamily="49" charset="0"/>
              </a:rPr>
              <a:t>0);</a:t>
            </a:r>
            <a:endParaRPr lang="vi-V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vi-VN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15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nn-NO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5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nn-NO" sz="1500" dirty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</a:t>
            </a:r>
            <a:r>
              <a:rPr lang="nn-NO" sz="1500" dirty="0">
                <a:solidFill>
                  <a:srgbClr val="666666"/>
                </a:solidFill>
                <a:latin typeface="Consolas" panose="020B0609020204030204" pitchFamily="49" charset="0"/>
              </a:rPr>
              <a:t>=0;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</a:t>
            </a:r>
            <a:r>
              <a:rPr lang="nn-NO" sz="1500" dirty="0">
                <a:solidFill>
                  <a:srgbClr val="666666"/>
                </a:solidFill>
                <a:latin typeface="Consolas" panose="020B0609020204030204" pitchFamily="49" charset="0"/>
              </a:rPr>
              <a:t>&lt;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count</a:t>
            </a:r>
            <a:r>
              <a:rPr lang="nn-NO" sz="1500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</a:t>
            </a:r>
            <a:r>
              <a:rPr lang="nn-NO" sz="1500" dirty="0">
                <a:solidFill>
                  <a:srgbClr val="666666"/>
                </a:solidFill>
                <a:latin typeface="Consolas" panose="020B0609020204030204" pitchFamily="49" charset="0"/>
              </a:rPr>
              <a:t>++)</a:t>
            </a:r>
            <a:endParaRPr lang="nn-NO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vi-VN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System</a:t>
            </a:r>
            <a:r>
              <a:rPr lang="vi-VN" sz="15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500" dirty="0" smtClean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sz="15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500" dirty="0" smtClean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vi-VN" sz="15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sList</a:t>
            </a:r>
            <a:r>
              <a:rPr lang="vi-VN" sz="15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[</a:t>
            </a:r>
            <a:r>
              <a:rPr lang="vi-VN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vi-VN" sz="1500" dirty="0">
                <a:solidFill>
                  <a:srgbClr val="666666"/>
                </a:solidFill>
                <a:latin typeface="Consolas" panose="020B0609020204030204" pitchFamily="49" charset="0"/>
              </a:rPr>
              <a:t>]);</a:t>
            </a:r>
            <a:endParaRPr lang="vi-V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vi-VN" sz="15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vi-VN" sz="15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877" t="13051" r="8833" b="11178"/>
          <a:stretch/>
        </p:blipFill>
        <p:spPr>
          <a:xfrm>
            <a:off x="4719146" y="3940323"/>
            <a:ext cx="4118687" cy="228045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265752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Phương thức trừu tượng &amp; </a:t>
            </a:r>
            <a:br>
              <a:rPr lang="en-US" noProof="1" smtClean="0"/>
            </a:br>
            <a:r>
              <a:rPr lang="en-US" noProof="1" smtClean="0"/>
              <a:t>Lớp trừu tượng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6889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Phương thức trừu tượng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Là phương thức </a:t>
            </a:r>
            <a:r>
              <a:rPr lang="en-US" noProof="1" smtClean="0">
                <a:solidFill>
                  <a:srgbClr val="00B050"/>
                </a:solidFill>
              </a:rPr>
              <a:t>chỉ có khai báo</a:t>
            </a:r>
            <a:r>
              <a:rPr lang="en-US" noProof="1" smtClean="0"/>
              <a:t>, không có cài đặt</a:t>
            </a:r>
          </a:p>
          <a:p>
            <a:r>
              <a:rPr lang="en-US" noProof="1" smtClean="0"/>
              <a:t>Dùng từ khóa </a:t>
            </a:r>
            <a:r>
              <a:rPr lang="en-US" noProof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noProof="1" smtClean="0"/>
              <a:t> được để khai báo một phương thức là trừu tượng </a:t>
            </a:r>
          </a:p>
          <a:p>
            <a:r>
              <a:rPr lang="en-US" noProof="1" smtClean="0"/>
              <a:t>Các lớp con </a:t>
            </a:r>
            <a:r>
              <a:rPr lang="en-US" noProof="1" smtClean="0">
                <a:solidFill>
                  <a:srgbClr val="00B050"/>
                </a:solidFill>
              </a:rPr>
              <a:t>phải cài đặt</a:t>
            </a:r>
            <a:r>
              <a:rPr lang="en-US" noProof="1" smtClean="0"/>
              <a:t> các phương thức trừu tượng của lớp cha</a:t>
            </a:r>
          </a:p>
          <a:p>
            <a:r>
              <a:rPr lang="en-US" noProof="1" smtClean="0"/>
              <a:t>Dùng cho các phương thức chưa có định nghĩa cụ thể trong ngữ cảnh của lớp đó</a:t>
            </a:r>
          </a:p>
          <a:p>
            <a:r>
              <a:rPr lang="en-US" noProof="1" smtClean="0"/>
              <a:t>Là một phương pháp để bắt buộc các lớp con phải cài đặt các phương thức theo yêu cầu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Phương thức trừu tượng &amp; lớp trừu tượng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13289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Phương thức trừu tượng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Phương thức trừu tượng &amp; lớp trừu tượng</a:t>
            </a:r>
            <a:endParaRPr lang="vi-VN" dirty="0"/>
          </a:p>
        </p:txBody>
      </p:sp>
      <p:sp>
        <p:nvSpPr>
          <p:cNvPr id="5" name="TextBox 4"/>
          <p:cNvSpPr txBox="1"/>
          <p:nvPr/>
        </p:nvSpPr>
        <p:spPr>
          <a:xfrm>
            <a:off x="569966" y="1071979"/>
            <a:ext cx="8123129" cy="1492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noProof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nsolas" panose="020B0609020204030204" pitchFamily="49" charset="0"/>
              </a:rPr>
              <a:t>Shape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i="1" noProof="1" smtClean="0">
                <a:solidFill>
                  <a:srgbClr val="408080"/>
                </a:solidFill>
                <a:latin typeface="Consolas" panose="020B0609020204030204" pitchFamily="49" charset="0"/>
              </a:rPr>
              <a:t>  //các thành viên khác ...</a:t>
            </a:r>
          </a:p>
          <a:p>
            <a:endParaRPr lang="en-US" sz="11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  public abstract 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double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0000FF"/>
                </a:solidFill>
                <a:latin typeface="Consolas" panose="020B0609020204030204" pitchFamily="49" charset="0"/>
              </a:rPr>
              <a:t>getArea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600" i="1" noProof="1" smtClean="0">
                <a:solidFill>
                  <a:srgbClr val="408080"/>
                </a:solidFill>
                <a:latin typeface="Consolas" panose="020B0609020204030204" pitchFamily="49" charset="0"/>
              </a:rPr>
              <a:t>//diện tích các loại hình khác </a:t>
            </a:r>
            <a:br>
              <a:rPr lang="en-US" sz="1600" i="1" noProof="1" smtClean="0">
                <a:solidFill>
                  <a:srgbClr val="408080"/>
                </a:solidFill>
                <a:latin typeface="Consolas" panose="020B0609020204030204" pitchFamily="49" charset="0"/>
              </a:rPr>
            </a:br>
            <a:r>
              <a:rPr lang="en-US" sz="1600" i="1" noProof="1" smtClean="0">
                <a:solidFill>
                  <a:srgbClr val="408080"/>
                </a:solidFill>
                <a:latin typeface="Consolas" panose="020B0609020204030204" pitchFamily="49" charset="0"/>
              </a:rPr>
              <a:t>				     //nhau thì khác nhau về cách tính</a:t>
            </a:r>
            <a:endParaRPr lang="vi-VN" sz="1600" noProof="1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sz="1600" noProof="1">
              <a:solidFill>
                <a:srgbClr val="666666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610" y="2794618"/>
            <a:ext cx="4875542" cy="341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79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Lớp trừu tượng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Là lớp không thể dùng để tạo đối tượng</a:t>
            </a:r>
          </a:p>
          <a:p>
            <a:r>
              <a:rPr lang="en-US" noProof="1" smtClean="0"/>
              <a:t>Thường được sử dụng để thừa kế (là lớp cha cho các lớp khác)</a:t>
            </a:r>
          </a:p>
          <a:p>
            <a:r>
              <a:rPr lang="en-US" noProof="1" smtClean="0"/>
              <a:t>Lớp trừu tượng thể hiện một dạng “chung chung” hoặc trừu tượng của các lớp dẫn xuất từ đó.</a:t>
            </a:r>
          </a:p>
          <a:p>
            <a:r>
              <a:rPr lang="en-US" noProof="1" smtClean="0"/>
              <a:t>Để khai báo một lớp là trừu tượng:</a:t>
            </a:r>
          </a:p>
          <a:p>
            <a:pPr lvl="1"/>
            <a:r>
              <a:rPr lang="en-US" noProof="1" smtClean="0"/>
              <a:t>Lớp chứa phương thức trừu tượng mặc nhiên là lớp trừu tượng</a:t>
            </a:r>
          </a:p>
          <a:p>
            <a:pPr lvl="1"/>
            <a:r>
              <a:rPr lang="en-US" noProof="1" smtClean="0"/>
              <a:t>Nếu lớp không có phương thức trừu tượng: thêm từ khóa </a:t>
            </a:r>
            <a:r>
              <a:rPr lang="en-US" noProof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noProof="1" smtClean="0">
                <a:solidFill>
                  <a:srgbClr val="00B050"/>
                </a:solidFill>
              </a:rPr>
              <a:t> </a:t>
            </a:r>
            <a:r>
              <a:rPr lang="en-US" noProof="1" smtClean="0"/>
              <a:t>trước từ khóa </a:t>
            </a:r>
            <a:r>
              <a:rPr lang="en-US" noProof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noProof="1" smtClean="0">
                <a:solidFill>
                  <a:srgbClr val="00B050"/>
                </a:solidFill>
              </a:rPr>
              <a:t> </a:t>
            </a:r>
            <a:r>
              <a:rPr lang="en-US" noProof="1" smtClean="0"/>
              <a:t>trong khai báo lớp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 smtClean="0"/>
              <a:t>Phương thức trừu tượng &amp; lớp trừu tượng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176930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Lớp trừu tượng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Phương thức trừu tượng &amp; lớp trừu tượng</a:t>
            </a:r>
            <a:endParaRPr lang="vi-VN" dirty="0"/>
          </a:p>
        </p:txBody>
      </p:sp>
      <p:sp>
        <p:nvSpPr>
          <p:cNvPr id="5" name="TextBox 4"/>
          <p:cNvSpPr txBox="1"/>
          <p:nvPr/>
        </p:nvSpPr>
        <p:spPr>
          <a:xfrm>
            <a:off x="393700" y="1220157"/>
            <a:ext cx="8475663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TestShape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Shape s1 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Rectangle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Consolas" panose="020B0609020204030204" pitchFamily="49" charset="0"/>
              </a:rPr>
              <a:t>"red"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4,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5);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System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s1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System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BA2121"/>
                </a:solidFill>
                <a:latin typeface="Consolas" panose="020B0609020204030204" pitchFamily="49" charset="0"/>
              </a:rPr>
              <a:t>"Area is "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s1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getArea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());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Shape s2 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Triangle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Consolas" panose="020B0609020204030204" pitchFamily="49" charset="0"/>
              </a:rPr>
              <a:t>"blue"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4,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5);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System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s2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System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BA2121"/>
                </a:solidFill>
                <a:latin typeface="Consolas" panose="020B0609020204030204" pitchFamily="49" charset="0"/>
              </a:rPr>
              <a:t>"Area is "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getArea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());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i="1" dirty="0">
                <a:solidFill>
                  <a:srgbClr val="408080"/>
                </a:solidFill>
                <a:latin typeface="Consolas" panose="020B0609020204030204" pitchFamily="49" charset="0"/>
              </a:rPr>
              <a:t>// Cannot create instance of an abstract class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Shape s3 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Shape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Consolas" panose="020B0609020204030204" pitchFamily="49" charset="0"/>
              </a:rPr>
              <a:t>"green"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//Compilation </a:t>
            </a:r>
            <a:r>
              <a:rPr lang="en-US" sz="1600" i="1" dirty="0">
                <a:solidFill>
                  <a:srgbClr val="408080"/>
                </a:solidFill>
                <a:latin typeface="Consolas" panose="020B0609020204030204" pitchFamily="49" charset="0"/>
              </a:rPr>
              <a:t>Error!!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8941" y="3964736"/>
            <a:ext cx="3510455" cy="237744"/>
          </a:xfrm>
          <a:prstGeom prst="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35033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Phương thức &amp; lớp trừu tượng 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Cung cấp một chuẩn (standard) hay giao diện (interface) cho việc phát triển ứng dụng</a:t>
            </a:r>
          </a:p>
          <a:p>
            <a:r>
              <a:rPr lang="en-US" noProof="1" smtClean="0"/>
              <a:t>Một phương thức trừu tượng không thể được khai báo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noProof="1" smtClean="0"/>
              <a:t> hay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 lvl="1"/>
            <a:r>
              <a:rPr lang="en-US" noProof="1" smtClean="0"/>
              <a:t>Final: không thể được nạp đè</a:t>
            </a:r>
          </a:p>
          <a:p>
            <a:pPr lvl="1"/>
            <a:r>
              <a:rPr lang="en-US" noProof="1" smtClean="0"/>
              <a:t>Private: không thấy được bởi lớp con nên không thể nạp đè</a:t>
            </a:r>
          </a:p>
          <a:p>
            <a:r>
              <a:rPr lang="en-US" noProof="1" smtClean="0"/>
              <a:t>Nên lập trình </a:t>
            </a:r>
            <a:r>
              <a:rPr lang="en-US" noProof="1" smtClean="0">
                <a:solidFill>
                  <a:srgbClr val="00B050"/>
                </a:solidFill>
              </a:rPr>
              <a:t>dựa vào giao diện</a:t>
            </a:r>
            <a:r>
              <a:rPr lang="en-US" noProof="1" smtClean="0"/>
              <a:t>, không dựa vào cài đặt</a:t>
            </a:r>
          </a:p>
          <a:p>
            <a:pPr lvl="1"/>
            <a:r>
              <a:rPr lang="en-US" noProof="1" smtClean="0"/>
              <a:t>Tạo tham chiếu thuộc lớp cha</a:t>
            </a:r>
          </a:p>
          <a:p>
            <a:pPr lvl="1"/>
            <a:r>
              <a:rPr lang="en-US" noProof="1" smtClean="0"/>
              <a:t>Tham chiếu đến thể hiện cụ thể của lớp con</a:t>
            </a:r>
          </a:p>
          <a:p>
            <a:pPr lvl="1"/>
            <a:r>
              <a:rPr lang="en-US" noProof="1" smtClean="0"/>
              <a:t>Gọi đến các phương thức được định nghĩa ở lớp cha</a:t>
            </a:r>
          </a:p>
          <a:p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Phương thức trừu tượng &amp; lớp trừu tượng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9198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Thừa kế là gì?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706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Đa thừa kế</a:t>
            </a:r>
          </a:p>
          <a:p>
            <a:r>
              <a:rPr lang="en-US" noProof="1" smtClean="0"/>
              <a:t>(multiple inheritance)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94152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Đa thừa kế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346200"/>
            <a:ext cx="5569468" cy="4891088"/>
          </a:xfrm>
        </p:spPr>
        <p:txBody>
          <a:bodyPr/>
          <a:lstStyle/>
          <a:p>
            <a:r>
              <a:rPr lang="en-US" noProof="1" smtClean="0"/>
              <a:t>Đa thừa kế: </a:t>
            </a:r>
          </a:p>
          <a:p>
            <a:pPr lvl="1"/>
            <a:r>
              <a:rPr lang="en-US" noProof="1" smtClean="0"/>
              <a:t>Một lớp con thừa kế từ </a:t>
            </a:r>
            <a:r>
              <a:rPr lang="en-US" noProof="1" smtClean="0">
                <a:solidFill>
                  <a:srgbClr val="00B050"/>
                </a:solidFill>
              </a:rPr>
              <a:t>nhiều lớp cha</a:t>
            </a:r>
          </a:p>
          <a:p>
            <a:pPr lvl="1"/>
            <a:r>
              <a:rPr lang="en-US" noProof="1" smtClean="0"/>
              <a:t>Còn được gọi là </a:t>
            </a:r>
            <a:r>
              <a:rPr lang="en-US" noProof="1" smtClean="0">
                <a:solidFill>
                  <a:srgbClr val="00B050"/>
                </a:solidFill>
              </a:rPr>
              <a:t>đa thừa kế cài đặt</a:t>
            </a:r>
            <a:r>
              <a:rPr lang="en-US" noProof="1" smtClean="0"/>
              <a:t> </a:t>
            </a:r>
            <a:r>
              <a:rPr lang="en-US" sz="2200" noProof="1" smtClean="0"/>
              <a:t>(multiple inheritance of implementation)</a:t>
            </a:r>
            <a:endParaRPr lang="en-US" sz="2200" noProof="1"/>
          </a:p>
          <a:p>
            <a:r>
              <a:rPr lang="en-US" noProof="1" smtClean="0"/>
              <a:t>Java không hỗ trợ đa thừa kế:</a:t>
            </a:r>
          </a:p>
          <a:p>
            <a:pPr lvl="1"/>
            <a:r>
              <a:rPr lang="en-US" noProof="1" smtClean="0"/>
              <a:t>Tránh </a:t>
            </a:r>
            <a:r>
              <a:rPr lang="en-US" noProof="1" smtClean="0">
                <a:solidFill>
                  <a:srgbClr val="00B050"/>
                </a:solidFill>
              </a:rPr>
              <a:t>xung đột </a:t>
            </a:r>
            <a:r>
              <a:rPr lang="en-US" noProof="1" smtClean="0"/>
              <a:t>các thuộc tính của các lớp cha (diamond problem)</a:t>
            </a:r>
          </a:p>
          <a:p>
            <a:pPr lvl="1"/>
            <a:r>
              <a:rPr lang="en-US" noProof="1" smtClean="0"/>
              <a:t>Đảm bảo tính </a:t>
            </a:r>
            <a:r>
              <a:rPr lang="en-US" noProof="1" smtClean="0">
                <a:solidFill>
                  <a:srgbClr val="00B050"/>
                </a:solidFill>
              </a:rPr>
              <a:t>đơn giản </a:t>
            </a:r>
            <a:r>
              <a:rPr lang="en-US" noProof="1" smtClean="0"/>
              <a:t>của ngôn ngữ</a:t>
            </a:r>
          </a:p>
          <a:p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 smtClean="0"/>
              <a:t>Đa thừa kế (multiple inheritance)</a:t>
            </a:r>
            <a:endParaRPr lang="en-US" noProof="1"/>
          </a:p>
        </p:txBody>
      </p:sp>
      <p:pic>
        <p:nvPicPr>
          <p:cNvPr id="4098" name="Picture 2" descr="Multiple Inherita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063625"/>
            <a:ext cx="2808805" cy="308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iamond Problem of Multiple Inherita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4147179"/>
            <a:ext cx="2857500" cy="217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3700" y="5236775"/>
            <a:ext cx="5384246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JAVA</a:t>
            </a:r>
            <a:r>
              <a:rPr lang="en-US" i="1" dirty="0"/>
              <a:t>: A </a:t>
            </a:r>
            <a:r>
              <a:rPr lang="en-US" b="1" i="1" dirty="0"/>
              <a:t>simple</a:t>
            </a:r>
            <a:r>
              <a:rPr lang="en-US" i="1" dirty="0"/>
              <a:t>, object oriented, distributed, interpreted, robust, secure, architecture neutral, portable, high performance, multithreaded, dynamic language</a:t>
            </a:r>
            <a:r>
              <a:rPr lang="en-US" i="1" dirty="0" smtClean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30730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Đa thừa kế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Java hỗ trợ </a:t>
            </a:r>
            <a:r>
              <a:rPr lang="en-US" noProof="1" smtClean="0">
                <a:solidFill>
                  <a:srgbClr val="00B050"/>
                </a:solidFill>
              </a:rPr>
              <a:t>đa thừa kế kiểu</a:t>
            </a:r>
            <a:r>
              <a:rPr lang="en-US" noProof="1" smtClean="0"/>
              <a:t> (multiple inheritance of types): một lớp có thể cài đặt nhiều giao diện</a:t>
            </a:r>
          </a:p>
          <a:p>
            <a:endParaRPr lang="en-US" noProof="1" smtClean="0"/>
          </a:p>
          <a:p>
            <a:endParaRPr lang="en-US" noProof="1" smtClean="0"/>
          </a:p>
          <a:p>
            <a:pPr lvl="1"/>
            <a:endParaRPr lang="en-US" noProof="1" smtClean="0"/>
          </a:p>
          <a:p>
            <a:pPr lvl="1"/>
            <a:endParaRPr lang="en-US" noProof="1" smtClean="0"/>
          </a:p>
          <a:p>
            <a:r>
              <a:rPr lang="en-US" noProof="1" smtClean="0"/>
              <a:t>Một lớp có thể vừa thừa kế, vừa cài đặt interface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 smtClean="0"/>
              <a:t>Đa thừa kế (multiple inheritance)</a:t>
            </a:r>
            <a:endParaRPr lang="en-US" noProof="1"/>
          </a:p>
        </p:txBody>
      </p:sp>
      <p:sp>
        <p:nvSpPr>
          <p:cNvPr id="5" name="TextBox 4"/>
          <p:cNvSpPr txBox="1"/>
          <p:nvPr/>
        </p:nvSpPr>
        <p:spPr>
          <a:xfrm>
            <a:off x="767648" y="2328528"/>
            <a:ext cx="810171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vi-VN" sz="1600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//</a:t>
            </a:r>
            <a:r>
              <a:rPr lang="vi-VN" sz="1600" i="1" dirty="0">
                <a:solidFill>
                  <a:srgbClr val="408080"/>
                </a:solidFill>
                <a:latin typeface="Consolas" panose="020B0609020204030204" pitchFamily="49" charset="0"/>
              </a:rPr>
              <a:t>One class implements multiple interfaces</a:t>
            </a:r>
            <a:endParaRPr lang="vi-VN" sz="1600" b="1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vi-VN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vi-V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b="1" dirty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&lt;classname&gt; </a:t>
            </a:r>
            <a:r>
              <a:rPr lang="vi-VN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implements</a:t>
            </a:r>
            <a:r>
              <a:rPr lang="vi-V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&lt;interface names&gt; 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vi-VN" dirty="0" smtClean="0">
                <a:solidFill>
                  <a:srgbClr val="666666"/>
                </a:solidFill>
                <a:latin typeface="Consolas" panose="020B0609020204030204" pitchFamily="49" charset="0"/>
              </a:rPr>
              <a:t>  ...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648" y="4601886"/>
            <a:ext cx="8101715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&lt;classname&gt; </a:t>
            </a:r>
            <a:r>
              <a:rPr lang="vi-VN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extends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&lt;superclass&gt;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implements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&lt;interfaces&gt;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   ...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8064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Giả lập đa thừa kế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Dùng hàm mặc nhiên (default method) của giao diện:</a:t>
            </a:r>
          </a:p>
          <a:p>
            <a:pPr lvl="1"/>
            <a:r>
              <a:rPr lang="vi-VN" dirty="0" smtClean="0"/>
              <a:t>Chỉ thừa kế được phương thức</a:t>
            </a:r>
          </a:p>
          <a:p>
            <a:pPr lvl="1"/>
            <a:r>
              <a:rPr lang="vi-VN" dirty="0" smtClean="0"/>
              <a:t>Chỉ được hỗ trợ từ Java 8</a:t>
            </a:r>
          </a:p>
          <a:p>
            <a:pPr lvl="1"/>
            <a:endParaRPr lang="vi-VN" dirty="0" smtClean="0"/>
          </a:p>
          <a:p>
            <a:endParaRPr lang="vi-VN" dirty="0"/>
          </a:p>
          <a:p>
            <a:pPr lvl="1"/>
            <a:endParaRPr lang="vi-VN" dirty="0" smtClean="0"/>
          </a:p>
          <a:p>
            <a:endParaRPr lang="vi-VN" dirty="0" smtClean="0"/>
          </a:p>
          <a:p>
            <a:pPr lvl="2"/>
            <a:endParaRPr lang="vi-VN" dirty="0"/>
          </a:p>
          <a:p>
            <a:r>
              <a:rPr lang="vi-VN" b="1" u="sng" dirty="0" smtClean="0"/>
              <a:t>Lưu ý</a:t>
            </a:r>
            <a:r>
              <a:rPr lang="vi-VN" dirty="0" smtClean="0"/>
              <a:t>: phương pháp này</a:t>
            </a:r>
            <a:br>
              <a:rPr lang="vi-VN" dirty="0" smtClean="0"/>
            </a:br>
            <a:r>
              <a:rPr lang="vi-VN" dirty="0" smtClean="0"/>
              <a:t>chỉ </a:t>
            </a:r>
            <a:r>
              <a:rPr lang="vi-VN" dirty="0" smtClean="0">
                <a:solidFill>
                  <a:srgbClr val="00B050"/>
                </a:solidFill>
              </a:rPr>
              <a:t>thừa kế p/thức</a:t>
            </a:r>
            <a:r>
              <a:rPr lang="vi-VN" dirty="0" smtClean="0"/>
              <a:t>, không </a:t>
            </a:r>
            <a:br>
              <a:rPr lang="vi-VN" dirty="0" smtClean="0"/>
            </a:br>
            <a:r>
              <a:rPr lang="vi-VN" dirty="0" smtClean="0">
                <a:solidFill>
                  <a:srgbClr val="00B050"/>
                </a:solidFill>
              </a:rPr>
              <a:t>thừa kế được thuộc tính</a:t>
            </a:r>
            <a:endParaRPr lang="vi-VN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 smtClean="0"/>
              <a:t>Đa thừa kế (multiple inheritance)</a:t>
            </a:r>
            <a:endParaRPr lang="vi-VN" dirty="0"/>
          </a:p>
        </p:txBody>
      </p:sp>
      <p:sp>
        <p:nvSpPr>
          <p:cNvPr id="8" name="TextBox 7"/>
          <p:cNvSpPr txBox="1"/>
          <p:nvPr/>
        </p:nvSpPr>
        <p:spPr>
          <a:xfrm>
            <a:off x="393699" y="2649743"/>
            <a:ext cx="6272915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vi-VN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Button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implements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Clickable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Accessible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Button button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Button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button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click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button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access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88774" y="3521160"/>
            <a:ext cx="3880589" cy="2716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interface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Clickable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default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0000FF"/>
                </a:solidFill>
                <a:latin typeface="Consolas" panose="020B0609020204030204" pitchFamily="49" charset="0"/>
              </a:rPr>
              <a:t>click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(){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System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BA2121"/>
                </a:solidFill>
                <a:latin typeface="Consolas" panose="020B0609020204030204" pitchFamily="49" charset="0"/>
              </a:rPr>
              <a:t>"click"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</a:p>
          <a:p>
            <a:endParaRPr lang="vi-V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interface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Accessible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default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0000FF"/>
                </a:solidFill>
                <a:latin typeface="Consolas" panose="020B0609020204030204" pitchFamily="49" charset="0"/>
              </a:rPr>
              <a:t>access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(){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System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vi-VN" sz="1600" dirty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vi-VN" sz="1600" dirty="0">
                <a:solidFill>
                  <a:srgbClr val="BA2121"/>
                </a:solidFill>
                <a:latin typeface="Consolas" panose="020B0609020204030204" pitchFamily="49" charset="0"/>
              </a:rPr>
              <a:t>"access"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6188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Giả lập đa thừa kế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Dùng quan hệ composition:</a:t>
            </a:r>
          </a:p>
          <a:p>
            <a:pPr lvl="1"/>
            <a:r>
              <a:rPr lang="en-US" noProof="1" smtClean="0"/>
              <a:t>“Không thật” chính xác về mặt ngữ nghĩa: quan hệ thừa kế là quan hệ </a:t>
            </a:r>
            <a:r>
              <a:rPr lang="en-US" noProof="1" smtClean="0">
                <a:solidFill>
                  <a:srgbClr val="00B050"/>
                </a:solidFill>
              </a:rPr>
              <a:t>là</a:t>
            </a:r>
            <a:r>
              <a:rPr lang="en-US" noProof="1" smtClean="0"/>
              <a:t>, trong khi composition là quan hệ </a:t>
            </a:r>
            <a:r>
              <a:rPr lang="en-US" noProof="1" smtClean="0">
                <a:solidFill>
                  <a:srgbClr val="00B050"/>
                </a:solidFill>
              </a:rPr>
              <a:t>bao gồm</a:t>
            </a:r>
          </a:p>
          <a:p>
            <a:pPr lvl="1"/>
            <a:r>
              <a:rPr lang="en-US" noProof="1"/>
              <a:t>Đ</a:t>
            </a:r>
            <a:r>
              <a:rPr lang="en-US" noProof="1" smtClean="0"/>
              <a:t>ây là phương pháp giả lập đa thừa kế được sử dụng rộng rãi </a:t>
            </a:r>
          </a:p>
          <a:p>
            <a:pPr lvl="1"/>
            <a:r>
              <a:rPr lang="en-US" noProof="1" smtClean="0"/>
              <a:t>Cho phép thừa kế cả thuộc tính và phương thức</a:t>
            </a:r>
          </a:p>
          <a:p>
            <a:pPr lvl="1"/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 smtClean="0"/>
              <a:t>Đa thừa kế (multiple inheritance)</a:t>
            </a:r>
            <a:endParaRPr lang="vi-V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64" y="3367173"/>
            <a:ext cx="5946333" cy="287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78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Giả lập đa thừa kế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Đa thừa kế (multiple inheritance)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3700" y="1279314"/>
            <a:ext cx="5852721" cy="4385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InterfaceOneImpl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implements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InterfaceOne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i="1" noProof="1" smtClean="0">
                <a:solidFill>
                  <a:srgbClr val="408080"/>
                </a:solidFill>
                <a:latin typeface="Consolas" panose="020B0609020204030204" pitchFamily="49" charset="0"/>
              </a:rPr>
              <a:t>//class properties ...</a:t>
            </a:r>
          </a:p>
          <a:p>
            <a:endParaRPr lang="en-US" sz="11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noProof="1" smtClean="0">
                <a:solidFill>
                  <a:srgbClr val="AA22FF"/>
                </a:solidFill>
                <a:latin typeface="Consolas" panose="020B0609020204030204" pitchFamily="49" charset="0"/>
              </a:rPr>
              <a:t>@Override</a:t>
            </a:r>
            <a:endParaRPr lang="en-US" sz="1600" b="1" noProof="1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  public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methodA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i="1" noProof="1" smtClean="0">
                <a:solidFill>
                  <a:srgbClr val="408080"/>
                </a:solidFill>
                <a:latin typeface="Consolas" panose="020B0609020204030204" pitchFamily="49" charset="0"/>
              </a:rPr>
              <a:t>//...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  }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InterfaceTwoImpl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implements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InterfaceTwo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i="1" noProof="1" smtClean="0">
                <a:solidFill>
                  <a:srgbClr val="408080"/>
                </a:solidFill>
                <a:latin typeface="Consolas" panose="020B0609020204030204" pitchFamily="49" charset="0"/>
              </a:rPr>
              <a:t>//class properties ...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b="1" noProof="1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noProof="1" smtClean="0">
                <a:solidFill>
                  <a:srgbClr val="AA22FF"/>
                </a:solidFill>
                <a:latin typeface="Consolas" panose="020B0609020204030204" pitchFamily="49" charset="0"/>
              </a:rPr>
              <a:t>@Override</a:t>
            </a:r>
            <a:endParaRPr lang="en-US" sz="1600" b="1" noProof="1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  public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methodB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String s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i="1" noProof="1" smtClean="0">
                <a:solidFill>
                  <a:srgbClr val="408080"/>
                </a:solidFill>
                <a:latin typeface="Consolas" panose="020B0609020204030204" pitchFamily="49" charset="0"/>
              </a:rPr>
              <a:t>//...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2021" y="4277891"/>
            <a:ext cx="3537342" cy="1738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InterfaceOne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methodA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InterfaceTwo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methodB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String s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7819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Giả lập đa thừa kế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Đa thừa kế (multiple inheritance)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3700" y="1281438"/>
            <a:ext cx="8475663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ChildClass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implements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InterfaceOne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InterfaceTwo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private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InterfaceOne one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private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InterfaceTwo two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ChildClass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InterfaceOne one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InterfaceTwo two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one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one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two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two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noProof="1" smtClean="0">
                <a:solidFill>
                  <a:srgbClr val="AA22FF"/>
                </a:solidFill>
                <a:latin typeface="Consolas" panose="020B0609020204030204" pitchFamily="49" charset="0"/>
              </a:rPr>
              <a:t>@Override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methodA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one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methodA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noProof="1" smtClean="0">
                <a:solidFill>
                  <a:srgbClr val="AA22FF"/>
                </a:solidFill>
                <a:latin typeface="Consolas" panose="020B0609020204030204" pitchFamily="49" charset="0"/>
              </a:rPr>
              <a:t>@Override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methodB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String s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two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methodB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sz="16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Giao diện </a:t>
            </a:r>
            <a:br>
              <a:rPr lang="en-US" noProof="1" smtClean="0"/>
            </a:br>
            <a:r>
              <a:rPr lang="en-US" noProof="1" smtClean="0"/>
              <a:t>(interface)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42813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Giao diện </a:t>
            </a:r>
            <a:r>
              <a:rPr lang="en-US" sz="3200" noProof="1" smtClean="0"/>
              <a:t>(interface)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Một giao diện có thể xem là một lớp </a:t>
            </a:r>
            <a:r>
              <a:rPr lang="en-US" noProof="1" smtClean="0">
                <a:solidFill>
                  <a:srgbClr val="00B050"/>
                </a:solidFill>
              </a:rPr>
              <a:t>hoàn toàn ảo</a:t>
            </a:r>
            <a:r>
              <a:rPr lang="en-US" noProof="1" smtClean="0"/>
              <a:t>: tất cả các phương thức đều không được cài đặt</a:t>
            </a:r>
          </a:p>
          <a:p>
            <a:r>
              <a:rPr lang="en-US" noProof="1" smtClean="0"/>
              <a:t>Một giao diện:</a:t>
            </a:r>
          </a:p>
          <a:p>
            <a:pPr lvl="1"/>
            <a:r>
              <a:rPr lang="en-US" noProof="1" smtClean="0"/>
              <a:t>Chỉ chứa các </a:t>
            </a:r>
            <a:r>
              <a:rPr lang="en-US" noProof="1" smtClean="0">
                <a:solidFill>
                  <a:srgbClr val="00B050"/>
                </a:solidFill>
              </a:rPr>
              <a:t>khai báo </a:t>
            </a:r>
            <a:r>
              <a:rPr lang="en-US" noProof="1" smtClean="0"/>
              <a:t>của các phương thức với thuộc tính truy cập </a:t>
            </a:r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endParaRPr lang="en-US" noProof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noProof="1" smtClean="0"/>
              <a:t>Hoặc các </a:t>
            </a:r>
            <a:r>
              <a:rPr lang="en-US" noProof="1" smtClean="0">
                <a:solidFill>
                  <a:srgbClr val="00B050"/>
                </a:solidFill>
              </a:rPr>
              <a:t>hằng số tĩnh</a:t>
            </a:r>
            <a:r>
              <a:rPr lang="en-US" noProof="1" smtClean="0"/>
              <a:t> </a:t>
            </a:r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noProof="1" smtClean="0"/>
              <a:t> (</a:t>
            </a:r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public static final...</a:t>
            </a:r>
            <a:r>
              <a:rPr lang="en-US" noProof="1" smtClean="0"/>
              <a:t>)</a:t>
            </a:r>
          </a:p>
          <a:p>
            <a:pPr lvl="1"/>
            <a:r>
              <a:rPr lang="en-US" noProof="1" smtClean="0"/>
              <a:t>Được khai báo bằng từ khóa </a:t>
            </a:r>
            <a:r>
              <a:rPr lang="en-US" sz="2000" noProof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endParaRPr lang="en-US" noProof="1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 smtClean="0"/>
              <a:t>Giao diện (interface)</a:t>
            </a:r>
            <a:endParaRPr lang="en-US" noProof="1"/>
          </a:p>
        </p:txBody>
      </p:sp>
      <p:sp>
        <p:nvSpPr>
          <p:cNvPr id="5" name="TextBox 4"/>
          <p:cNvSpPr txBox="1"/>
          <p:nvPr/>
        </p:nvSpPr>
        <p:spPr>
          <a:xfrm>
            <a:off x="767648" y="4391246"/>
            <a:ext cx="8101715" cy="1738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vi-VN" b="1" dirty="0">
                <a:latin typeface="Consolas" panose="020B0609020204030204" pitchFamily="49" charset="0"/>
              </a:rPr>
              <a:t>[</a:t>
            </a:r>
            <a:r>
              <a:rPr lang="vi-VN" b="1" dirty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vi-VN" b="1" dirty="0">
                <a:latin typeface="Consolas" panose="020B0609020204030204" pitchFamily="49" charset="0"/>
              </a:rPr>
              <a:t>]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b="1" dirty="0">
                <a:solidFill>
                  <a:srgbClr val="008000"/>
                </a:solidFill>
                <a:latin typeface="Consolas" panose="020B0609020204030204" pitchFamily="49" charset="0"/>
              </a:rPr>
              <a:t>interface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vi-VN" b="1" dirty="0">
                <a:solidFill>
                  <a:srgbClr val="0000FF"/>
                </a:solidFill>
                <a:latin typeface="Consolas" panose="020B0609020204030204" pitchFamily="49" charset="0"/>
              </a:rPr>
              <a:t>intefaceName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&gt;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vi-VN" b="1" dirty="0">
                <a:solidFill>
                  <a:srgbClr val="008000"/>
                </a:solidFill>
                <a:latin typeface="Consolas" panose="020B0609020204030204" pitchFamily="49" charset="0"/>
              </a:rPr>
              <a:t>extends </a:t>
            </a:r>
            <a:r>
              <a:rPr lang="vi-VN" b="1" dirty="0">
                <a:latin typeface="Consolas" panose="020B0609020204030204" pitchFamily="49" charset="0"/>
              </a:rPr>
              <a:t>&lt;superInterface&gt;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vi-VN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vi-VN" i="1" dirty="0">
                <a:solidFill>
                  <a:srgbClr val="408080"/>
                </a:solidFill>
                <a:latin typeface="Consolas" panose="020B0609020204030204" pitchFamily="49" charset="0"/>
              </a:rPr>
              <a:t>//khai báo của các hằng số (static final ...)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vi-VN" i="1" dirty="0">
                <a:solidFill>
                  <a:srgbClr val="408080"/>
                </a:solidFill>
                <a:latin typeface="Consolas" panose="020B0609020204030204" pitchFamily="49" charset="0"/>
              </a:rPr>
              <a:t>  //khai báo các phương thức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dirty="0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vi-V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4791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Giao diện </a:t>
            </a:r>
            <a:r>
              <a:rPr lang="en-US" sz="3200" noProof="1" smtClean="0"/>
              <a:t>(interface)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Giao diện đóng vai trò như một “</a:t>
            </a:r>
            <a:r>
              <a:rPr lang="en-US" noProof="1" smtClean="0">
                <a:solidFill>
                  <a:srgbClr val="00B050"/>
                </a:solidFill>
              </a:rPr>
              <a:t>cam kết</a:t>
            </a:r>
            <a:r>
              <a:rPr lang="en-US" noProof="1" smtClean="0"/>
              <a:t>” (contract): </a:t>
            </a:r>
          </a:p>
          <a:p>
            <a:pPr lvl="1"/>
            <a:r>
              <a:rPr lang="en-US" noProof="1" smtClean="0"/>
              <a:t>Giao diện </a:t>
            </a:r>
            <a:r>
              <a:rPr lang="en-US" noProof="1" smtClean="0">
                <a:solidFill>
                  <a:srgbClr val="00B050"/>
                </a:solidFill>
              </a:rPr>
              <a:t>có thể làm được gì</a:t>
            </a:r>
            <a:r>
              <a:rPr lang="en-US" noProof="1" smtClean="0"/>
              <a:t> (nhưng không chỉ định làm như thế nào)</a:t>
            </a:r>
          </a:p>
          <a:p>
            <a:pPr lvl="1"/>
            <a:r>
              <a:rPr lang="en-US" noProof="1" smtClean="0"/>
              <a:t>Qui ước đặt tên: tiếp vị ngữ </a:t>
            </a:r>
            <a:r>
              <a:rPr lang="en-US" sz="2000" noProof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-able</a:t>
            </a:r>
            <a:r>
              <a:rPr lang="en-US" noProof="1" smtClean="0"/>
              <a:t> (có khả năng/có thể)</a:t>
            </a:r>
          </a:p>
          <a:p>
            <a:r>
              <a:rPr lang="en-US" noProof="1" smtClean="0"/>
              <a:t>Một lớp có thể cài đặt (implement) </a:t>
            </a:r>
            <a:r>
              <a:rPr lang="en-US" noProof="1" smtClean="0">
                <a:solidFill>
                  <a:srgbClr val="00B050"/>
                </a:solidFill>
              </a:rPr>
              <a:t>các</a:t>
            </a:r>
            <a:r>
              <a:rPr lang="en-US" noProof="1" smtClean="0"/>
              <a:t> giao diện:</a:t>
            </a:r>
          </a:p>
          <a:p>
            <a:pPr lvl="1"/>
            <a:r>
              <a:rPr lang="en-US" noProof="1" smtClean="0"/>
              <a:t>Cài đặt tất cả các thuộc tính của các giao diện</a:t>
            </a:r>
          </a:p>
          <a:p>
            <a:pPr marL="457200" lvl="1" indent="0">
              <a:buNone/>
            </a:pPr>
            <a:r>
              <a:rPr lang="en-US" noProof="1" smtClean="0"/>
              <a:t>	</a:t>
            </a:r>
            <a:r>
              <a:rPr lang="en-US" noProof="1" smtClean="0">
                <a:sym typeface="Symbol" panose="05050102010706020507" pitchFamily="18" charset="2"/>
              </a:rPr>
              <a:t> </a:t>
            </a:r>
            <a:r>
              <a:rPr lang="en-US" noProof="1" smtClean="0"/>
              <a:t>Xác nhận </a:t>
            </a:r>
            <a:r>
              <a:rPr lang="en-US" noProof="1" smtClean="0">
                <a:solidFill>
                  <a:srgbClr val="00B050"/>
                </a:solidFill>
              </a:rPr>
              <a:t>khả năng </a:t>
            </a:r>
            <a:r>
              <a:rPr lang="en-US" noProof="1" smtClean="0"/>
              <a:t>của lớp có thể làm được gì</a:t>
            </a:r>
          </a:p>
          <a:p>
            <a:pPr lvl="1"/>
            <a:r>
              <a:rPr lang="en-US" noProof="1" smtClean="0"/>
              <a:t>Sử dụng từ khóa </a:t>
            </a:r>
            <a:r>
              <a:rPr lang="en-US" sz="2000" noProof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endParaRPr lang="en-US" noProof="1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noProof="1" smtClean="0"/>
              <a:t>Không thể tạo đối tượng thuộc một giao diện, nhưng có thể </a:t>
            </a:r>
            <a:r>
              <a:rPr lang="en-US" noProof="1" smtClean="0">
                <a:solidFill>
                  <a:srgbClr val="00B050"/>
                </a:solidFill>
              </a:rPr>
              <a:t>tạo tham chiếu </a:t>
            </a:r>
            <a:r>
              <a:rPr lang="en-US" noProof="1" smtClean="0"/>
              <a:t>thuộc kiểu giao diện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 smtClean="0"/>
              <a:t>Giao diện (interface)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64696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Khái quát hóa và chuyên biệt hóa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Một đối tượng trong thực tế thường là một </a:t>
            </a:r>
            <a:r>
              <a:rPr lang="en-US" noProof="1" smtClean="0">
                <a:solidFill>
                  <a:srgbClr val="00B050"/>
                </a:solidFill>
              </a:rPr>
              <a:t>phiên bản chuyên biệt </a:t>
            </a:r>
            <a:r>
              <a:rPr lang="en-US" noProof="1" smtClean="0"/>
              <a:t>của một đối tượng khác khái quát hơn</a:t>
            </a:r>
          </a:p>
          <a:p>
            <a:r>
              <a:rPr lang="en-US" noProof="1" smtClean="0"/>
              <a:t>Khái niệm “côn trùng” mô tả một loài sinh vật rất chung chung với nhiều đặc tính </a:t>
            </a:r>
            <a:r>
              <a:rPr lang="en-US" sz="2400" noProof="1" smtClean="0"/>
              <a:t>(không xương sống, 3 cặp chân,...)</a:t>
            </a:r>
            <a:endParaRPr lang="en-US" noProof="1" smtClean="0"/>
          </a:p>
          <a:p>
            <a:r>
              <a:rPr lang="en-US" noProof="1" smtClean="0"/>
              <a:t>Châu chấu và ong vò vẽ là côn trùng:</a:t>
            </a:r>
          </a:p>
          <a:p>
            <a:pPr lvl="1"/>
            <a:r>
              <a:rPr lang="en-US" noProof="1" smtClean="0"/>
              <a:t>Chia sẻ chung các đặc điểm của côn trùng</a:t>
            </a:r>
          </a:p>
          <a:p>
            <a:pPr lvl="1"/>
            <a:r>
              <a:rPr lang="en-US" noProof="1" smtClean="0"/>
              <a:t>Có một số đặc điểm riêng:</a:t>
            </a:r>
          </a:p>
          <a:p>
            <a:pPr lvl="2"/>
            <a:r>
              <a:rPr lang="en-US" noProof="1" smtClean="0"/>
              <a:t>Châu chấu có khả năng nhảy</a:t>
            </a:r>
          </a:p>
          <a:p>
            <a:pPr lvl="2"/>
            <a:r>
              <a:rPr lang="en-US" noProof="1" smtClean="0"/>
              <a:t>Ong vò vẽ có kim và khả năng chích</a:t>
            </a:r>
          </a:p>
          <a:p>
            <a:pPr marL="0" indent="0">
              <a:buNone/>
            </a:pPr>
            <a:r>
              <a:rPr lang="en-US" altLang="vi-VN" noProof="1" smtClean="0"/>
              <a:t>⇒ Châu chấu và ong vò vẻ </a:t>
            </a:r>
            <a:r>
              <a:rPr lang="en-US" altLang="vi-VN" noProof="1" smtClean="0">
                <a:solidFill>
                  <a:srgbClr val="00B050"/>
                </a:solidFill>
              </a:rPr>
              <a:t>là</a:t>
            </a:r>
            <a:r>
              <a:rPr lang="en-US" altLang="vi-VN" noProof="1" smtClean="0"/>
              <a:t> hai “phiên bản” đặc biệt của côn trùng</a:t>
            </a:r>
            <a:endParaRPr lang="en-US" noProof="1" smtClean="0"/>
          </a:p>
          <a:p>
            <a:pPr lvl="2"/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 smtClean="0"/>
              <a:t>Thừa kế là gì?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69360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Ví dụ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1" smtClean="0"/>
              <a:t>Giao diện (interface)</a:t>
            </a:r>
            <a:endParaRPr lang="en-US" noProof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591" y="1277900"/>
            <a:ext cx="4169772" cy="44905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3700" y="1339070"/>
            <a:ext cx="4220830" cy="2215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interface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Movable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b="1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sz="1400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//abstract </a:t>
            </a:r>
            <a:r>
              <a:rPr lang="en-US" sz="1400" i="1" dirty="0">
                <a:solidFill>
                  <a:srgbClr val="408080"/>
                </a:solidFill>
                <a:latin typeface="Consolas" panose="020B0609020204030204" pitchFamily="49" charset="0"/>
              </a:rPr>
              <a:t>methods to be implemented </a:t>
            </a:r>
            <a:r>
              <a:rPr lang="en-US" sz="1400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/>
            </a:r>
            <a:br>
              <a:rPr lang="en-US" sz="1400" i="1" dirty="0" smtClean="0">
                <a:solidFill>
                  <a:srgbClr val="408080"/>
                </a:solidFill>
                <a:latin typeface="Consolas" panose="020B0609020204030204" pitchFamily="49" charset="0"/>
              </a:rPr>
            </a:br>
            <a:r>
              <a:rPr lang="en-US" sz="1400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  //by </a:t>
            </a:r>
            <a:r>
              <a:rPr lang="en-US" sz="1400" i="1" dirty="0">
                <a:solidFill>
                  <a:srgbClr val="408080"/>
                </a:solidFill>
                <a:latin typeface="Consolas" panose="020B0609020204030204" pitchFamily="49" charset="0"/>
              </a:rPr>
              <a:t>the subclasses</a:t>
            </a:r>
            <a:endParaRPr lang="vi-VN" sz="1400" b="1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vi-VN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public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0000FF"/>
                </a:solidFill>
                <a:latin typeface="Consolas" panose="020B0609020204030204" pitchFamily="49" charset="0"/>
              </a:rPr>
              <a:t>moveUp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vi-VN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0000FF"/>
                </a:solidFill>
                <a:latin typeface="Consolas" panose="020B0609020204030204" pitchFamily="49" charset="0"/>
              </a:rPr>
              <a:t>moveDown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vi-VN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0000FF"/>
                </a:solidFill>
                <a:latin typeface="Consolas" panose="020B0609020204030204" pitchFamily="49" charset="0"/>
              </a:rPr>
              <a:t>moveLeft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vi-VN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0000FF"/>
                </a:solidFill>
                <a:latin typeface="Consolas" panose="020B0609020204030204" pitchFamily="49" charset="0"/>
              </a:rPr>
              <a:t>moveRight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926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Ví dụ</a:t>
            </a:r>
            <a:endParaRPr lang="en-US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1" smtClean="0"/>
              <a:t>Giao diện (interface)</a:t>
            </a:r>
            <a:endParaRPr lang="en-US" noProof="1"/>
          </a:p>
        </p:txBody>
      </p:sp>
      <p:sp>
        <p:nvSpPr>
          <p:cNvPr id="4" name="TextBox 3"/>
          <p:cNvSpPr txBox="1"/>
          <p:nvPr/>
        </p:nvSpPr>
        <p:spPr>
          <a:xfrm>
            <a:off x="393700" y="1219324"/>
            <a:ext cx="5326616" cy="4939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MovablePoint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implements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Movable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  private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i="1" noProof="1" smtClean="0">
                <a:solidFill>
                  <a:srgbClr val="408080"/>
                </a:solidFill>
                <a:latin typeface="Consolas" panose="020B0609020204030204" pitchFamily="49" charset="0"/>
              </a:rPr>
              <a:t>//coordinates of the point</a:t>
            </a:r>
            <a:endParaRPr lang="en-US" sz="14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  public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MovablePoint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,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x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 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y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vi-VN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public</a:t>
            </a:r>
            <a:r>
              <a:rPr lang="vi-V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vi-VN" sz="1600" dirty="0">
                <a:solidFill>
                  <a:srgbClr val="0000FF"/>
                </a:solidFill>
                <a:latin typeface="Consolas" panose="020B0609020204030204" pitchFamily="49" charset="0"/>
              </a:rPr>
              <a:t>toString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vi-V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BA2121"/>
                </a:solidFill>
                <a:latin typeface="Consolas" panose="020B0609020204030204" pitchFamily="49" charset="0"/>
              </a:rPr>
              <a:t>"("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A2121"/>
                </a:solidFill>
                <a:latin typeface="Consolas" panose="020B0609020204030204" pitchFamily="49" charset="0"/>
              </a:rPr>
              <a:t>","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y 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A2121"/>
                </a:solidFill>
                <a:latin typeface="Consolas" panose="020B0609020204030204" pitchFamily="49" charset="0"/>
              </a:rPr>
              <a:t>")"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vi-VN" sz="16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sz="11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  public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moveUp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--; }</a:t>
            </a:r>
            <a:r>
              <a:rPr lang="en-US" sz="11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  public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moveDown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noProof="1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   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++; </a:t>
            </a:r>
          </a:p>
          <a:p>
            <a:r>
              <a:rPr lang="en-US" sz="1600" noProof="1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 }</a:t>
            </a:r>
            <a:r>
              <a:rPr lang="en-US" sz="11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  public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moveLeft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()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x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--;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r>
              <a:rPr lang="en-US" sz="11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  public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moveRight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() {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x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++;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10654" y="3465005"/>
            <a:ext cx="4858709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TestMovable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static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[]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args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 {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Movable m1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 smtClean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MovablePoint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(5,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5);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System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m1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m1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moveDown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System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m1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m1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moveRight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();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  System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out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 smtClean="0">
                <a:solidFill>
                  <a:srgbClr val="7D9029"/>
                </a:solidFill>
                <a:latin typeface="Consolas" panose="020B0609020204030204" pitchFamily="49" charset="0"/>
              </a:rPr>
              <a:t>println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m1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);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sz="1600" noProof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noProof="1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en-US" sz="16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584" t="32370" r="55760" b="28461"/>
          <a:stretch/>
        </p:blipFill>
        <p:spPr>
          <a:xfrm>
            <a:off x="6625065" y="1980085"/>
            <a:ext cx="891218" cy="90377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511068" y="1582863"/>
            <a:ext cx="1065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/>
              <a:t>Kết quả: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10888906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Phương thức mặc định </a:t>
            </a:r>
            <a:r>
              <a:rPr lang="en-US" sz="3200" noProof="1" smtClean="0"/>
              <a:t>(default method)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Từ Java 8, các giao diện có thể có các </a:t>
            </a:r>
            <a:r>
              <a:rPr lang="en-US" noProof="1" smtClean="0">
                <a:solidFill>
                  <a:srgbClr val="00B050"/>
                </a:solidFill>
              </a:rPr>
              <a:t>phương thức mặc định:</a:t>
            </a:r>
            <a:endParaRPr lang="en-US" noProof="1" smtClean="0"/>
          </a:p>
          <a:p>
            <a:pPr lvl="1"/>
            <a:r>
              <a:rPr lang="en-US" noProof="1" smtClean="0"/>
              <a:t>Là phương thức được cài đặt (có thân hàm)</a:t>
            </a:r>
          </a:p>
          <a:p>
            <a:pPr lvl="1"/>
            <a:r>
              <a:rPr lang="en-US" noProof="1" smtClean="0"/>
              <a:t>Cho phép thêm vào giao diện các phương thức mà không làm các lớp đã cài đặt giao diện bị lỗi</a:t>
            </a:r>
          </a:p>
          <a:p>
            <a:r>
              <a:rPr lang="en-US" noProof="1" smtClean="0"/>
              <a:t>Các lớp cài đặt phương thức có thể cài đặt hay không cài đặt các phương thức mặc định:</a:t>
            </a:r>
          </a:p>
          <a:p>
            <a:pPr lvl="1"/>
            <a:r>
              <a:rPr lang="en-US" noProof="1" smtClean="0"/>
              <a:t>Không cài đặt: thừa kế phương thức mặc định</a:t>
            </a:r>
          </a:p>
          <a:p>
            <a:pPr lvl="1"/>
            <a:r>
              <a:rPr lang="en-US" noProof="1" smtClean="0"/>
              <a:t>Cài đặt: nạp đè phương thức mặc định của giao diện</a:t>
            </a:r>
          </a:p>
          <a:p>
            <a:pPr lvl="1"/>
            <a:r>
              <a:rPr lang="en-US" noProof="1" smtClean="0"/>
              <a:t>Không cài đặt, chỉ khai báo: phương thức ảo.</a:t>
            </a:r>
          </a:p>
          <a:p>
            <a:r>
              <a:rPr lang="en-US" noProof="1" smtClean="0"/>
              <a:t>Cú pháp: thêm từ khóa </a:t>
            </a:r>
            <a:r>
              <a:rPr lang="en-US" sz="2400" noProof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noProof="1" smtClean="0"/>
              <a:t> trước khai báo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 smtClean="0"/>
              <a:t>Giao diện (interface)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6058084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Tổng kết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 smtClean="0"/>
              <a:t>Tổng kết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Tính thừa kế cho phép sử dụng lại mã (reuse code)</a:t>
            </a:r>
          </a:p>
          <a:p>
            <a:r>
              <a:rPr lang="en-US" noProof="1" smtClean="0"/>
              <a:t>Lớp thừa kế được gọi là lớp con, lớp được thừa kế được gọi là lớp cha</a:t>
            </a:r>
          </a:p>
          <a:p>
            <a:r>
              <a:rPr lang="en-US" noProof="1" smtClean="0"/>
              <a:t>Lớp con có tất cả các thành phần của lớp cha</a:t>
            </a:r>
          </a:p>
          <a:p>
            <a:pPr lvl="1"/>
            <a:r>
              <a:rPr lang="en-US" noProof="1" smtClean="0"/>
              <a:t>Định nghĩa thêm thuộc tính hoặc phương thức mới</a:t>
            </a:r>
          </a:p>
          <a:p>
            <a:pPr lvl="1"/>
            <a:r>
              <a:rPr lang="en-US" noProof="1" smtClean="0"/>
              <a:t>Nạp đè hàm của lớp cha</a:t>
            </a:r>
          </a:p>
          <a:p>
            <a:r>
              <a:rPr lang="en-US" noProof="1" smtClean="0"/>
              <a:t>Quan hệ giữa lớp con và lớp cha là quan hệ là</a:t>
            </a:r>
          </a:p>
          <a:p>
            <a:r>
              <a:rPr lang="en-US" noProof="1" smtClean="0"/>
              <a:t>Tính đa hình cho phép các loại đối tượng khác nhau ứng xử khác nhau với cùng 1 thông điệp</a:t>
            </a:r>
          </a:p>
          <a:p>
            <a:r>
              <a:rPr lang="en-US" noProof="1" smtClean="0"/>
              <a:t>Đa hình: thừa kế + nạp đè hàm + liên kết động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461754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Tổng kết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 smtClean="0"/>
              <a:t>Tổng kết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Java không hỗ trợ đa thừa kế (lớp con có hơn 1 lớp cha)</a:t>
            </a:r>
          </a:p>
          <a:p>
            <a:r>
              <a:rPr lang="en-US" noProof="1" smtClean="0"/>
              <a:t>Các kỹ thuật mô phỏng đa thừa kế: </a:t>
            </a:r>
          </a:p>
          <a:p>
            <a:pPr lvl="1"/>
            <a:r>
              <a:rPr lang="en-US" noProof="1" smtClean="0"/>
              <a:t>Hàm mặc nhiên của giao diện </a:t>
            </a:r>
          </a:p>
          <a:p>
            <a:pPr lvl="1"/>
            <a:r>
              <a:rPr lang="en-US" noProof="1" smtClean="0"/>
              <a:t>Quan hệ composition (delegation) </a:t>
            </a:r>
          </a:p>
          <a:p>
            <a:r>
              <a:rPr lang="en-US" noProof="1" smtClean="0"/>
              <a:t>Giao diện:</a:t>
            </a:r>
          </a:p>
          <a:p>
            <a:pPr lvl="1"/>
            <a:r>
              <a:rPr lang="en-US" noProof="1" smtClean="0"/>
              <a:t>Đóng vai trò như một “cam kết” về tính năng của một kiểu</a:t>
            </a:r>
          </a:p>
          <a:p>
            <a:pPr lvl="1"/>
            <a:r>
              <a:rPr lang="en-US" noProof="1" smtClean="0"/>
              <a:t>Như là một lớp hoàn toàn ảo: chỉ có khai báo phương thức, không có định nghĩa phương thức và các thuộc tính</a:t>
            </a:r>
          </a:p>
        </p:txBody>
      </p:sp>
    </p:spTree>
    <p:extLst>
      <p:ext uri="{BB962C8B-B14F-4D97-AF65-F5344CB8AC3E}">
        <p14:creationId xmlns:p14="http://schemas.microsoft.com/office/powerpoint/2010/main" val="3956602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85653" y="4043422"/>
            <a:ext cx="8093234" cy="628592"/>
          </a:xfrm>
        </p:spPr>
        <p:txBody>
          <a:bodyPr/>
          <a:lstStyle/>
          <a:p>
            <a:pPr algn="ctr"/>
            <a:r>
              <a:rPr lang="en-US" dirty="0" smtClean="0"/>
              <a:t>Question?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5091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Thừa kế và quan hệ là </a:t>
            </a:r>
            <a:r>
              <a:rPr lang="en-US" sz="3200" noProof="1" smtClean="0"/>
              <a:t>(is-a)</a:t>
            </a:r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rgbClr val="00B050"/>
                </a:solidFill>
              </a:rPr>
              <a:t>Thừa </a:t>
            </a:r>
            <a:r>
              <a:rPr lang="en-US" noProof="1">
                <a:solidFill>
                  <a:srgbClr val="00B050"/>
                </a:solidFill>
              </a:rPr>
              <a:t>kế</a:t>
            </a:r>
            <a:r>
              <a:rPr lang="en-US" noProof="1"/>
              <a:t> được sử dụng để mô hình hóa mối quan hệ </a:t>
            </a:r>
            <a:r>
              <a:rPr lang="en-US" noProof="1" smtClean="0">
                <a:solidFill>
                  <a:srgbClr val="00B050"/>
                </a:solidFill>
              </a:rPr>
              <a:t>là</a:t>
            </a:r>
            <a:r>
              <a:rPr lang="en-US" noProof="1" smtClean="0"/>
              <a:t>: (hay thực hiện sự chuyên biệt hóa):</a:t>
            </a:r>
            <a:endParaRPr lang="en-US" noProof="1" smtClean="0">
              <a:solidFill>
                <a:srgbClr val="00B050"/>
              </a:solidFill>
            </a:endParaRPr>
          </a:p>
          <a:p>
            <a:pPr lvl="1"/>
            <a:r>
              <a:rPr lang="en-US" noProof="1" smtClean="0"/>
              <a:t>Lớp thừa kế: lớp con (subclass)</a:t>
            </a:r>
          </a:p>
          <a:p>
            <a:pPr lvl="1"/>
            <a:r>
              <a:rPr lang="en-US" noProof="1" smtClean="0"/>
              <a:t>Lớp được thừa kế: lớp cha (superclass)</a:t>
            </a:r>
            <a:endParaRPr lang="en-US" noProof="1"/>
          </a:p>
          <a:p>
            <a:r>
              <a:rPr lang="en-US" noProof="1" smtClean="0"/>
              <a:t>Quan hệ giữa lớp cha và lớp con: “</a:t>
            </a:r>
            <a:r>
              <a:rPr lang="en-US" noProof="1" smtClean="0">
                <a:solidFill>
                  <a:srgbClr val="00B050"/>
                </a:solidFill>
              </a:rPr>
              <a:t>là</a:t>
            </a:r>
            <a:r>
              <a:rPr lang="en-US" noProof="1" smtClean="0"/>
              <a:t>”</a:t>
            </a:r>
          </a:p>
          <a:p>
            <a:pPr lvl="1"/>
            <a:r>
              <a:rPr lang="en-US" noProof="1" smtClean="0"/>
              <a:t>Một con châu chấu “là” một côn trùng</a:t>
            </a:r>
          </a:p>
          <a:p>
            <a:pPr lvl="1"/>
            <a:r>
              <a:rPr lang="en-US" noProof="1" smtClean="0"/>
              <a:t>Một con ong vò vẽ “là” một côn trùng</a:t>
            </a:r>
          </a:p>
          <a:p>
            <a:r>
              <a:rPr lang="en-US" noProof="1" smtClean="0"/>
              <a:t>Một lớp con là sự </a:t>
            </a:r>
            <a:r>
              <a:rPr lang="en-US" noProof="1" smtClean="0">
                <a:solidFill>
                  <a:srgbClr val="00B050"/>
                </a:solidFill>
              </a:rPr>
              <a:t>chuyên biệt hóa</a:t>
            </a:r>
            <a:r>
              <a:rPr lang="en-US" noProof="1" smtClean="0"/>
              <a:t> của lớp cha:</a:t>
            </a:r>
          </a:p>
          <a:p>
            <a:pPr lvl="1"/>
            <a:r>
              <a:rPr lang="en-US" noProof="1" smtClean="0"/>
              <a:t>Mang tất cả các đặc điểm của lớp cha</a:t>
            </a:r>
          </a:p>
          <a:p>
            <a:pPr lvl="1"/>
            <a:r>
              <a:rPr lang="en-US" noProof="1" smtClean="0"/>
              <a:t>Thêm một số đặc điểm đặc trưng riêng</a:t>
            </a:r>
          </a:p>
          <a:p>
            <a:r>
              <a:rPr lang="en-US" noProof="1" smtClean="0">
                <a:solidFill>
                  <a:srgbClr val="00B050"/>
                </a:solidFill>
              </a:rPr>
              <a:t>Thừa kế</a:t>
            </a:r>
            <a:r>
              <a:rPr lang="en-US" noProof="1" smtClean="0"/>
              <a:t> dùng để </a:t>
            </a:r>
            <a:r>
              <a:rPr lang="en-US" noProof="1" smtClean="0">
                <a:solidFill>
                  <a:srgbClr val="00B050"/>
                </a:solidFill>
              </a:rPr>
              <a:t>mở rộng khả năng </a:t>
            </a:r>
            <a:r>
              <a:rPr lang="en-US" noProof="1" smtClean="0"/>
              <a:t>của một lớp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vi-VN" dirty="0" smtClean="0"/>
              <a:t>Thừa kế là gì?</a:t>
            </a:r>
            <a:endParaRPr lang="vi-VN" dirty="0"/>
          </a:p>
        </p:txBody>
      </p:sp>
      <p:grpSp>
        <p:nvGrpSpPr>
          <p:cNvPr id="8" name="Group 7"/>
          <p:cNvGrpSpPr/>
          <p:nvPr/>
        </p:nvGrpSpPr>
        <p:grpSpPr>
          <a:xfrm>
            <a:off x="6408186" y="3070582"/>
            <a:ext cx="2503732" cy="1311411"/>
            <a:chOff x="6365631" y="2543908"/>
            <a:chExt cx="2503732" cy="1418492"/>
          </a:xfrm>
        </p:grpSpPr>
        <p:sp>
          <p:nvSpPr>
            <p:cNvPr id="6" name="Explosion 1 5"/>
            <p:cNvSpPr/>
            <p:nvPr/>
          </p:nvSpPr>
          <p:spPr>
            <a:xfrm>
              <a:off x="6400800" y="2543908"/>
              <a:ext cx="2468563" cy="1418492"/>
            </a:xfrm>
            <a:prstGeom prst="irregularSeal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65631" y="3003350"/>
              <a:ext cx="24685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noProof="1" smtClean="0"/>
                <a:t>Đa thừa kế</a:t>
              </a:r>
              <a:endParaRPr lang="en-US" sz="2400" b="1" noProof="1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69961" y="1816925"/>
            <a:ext cx="2503732" cy="1292341"/>
            <a:chOff x="6365631" y="2670058"/>
            <a:chExt cx="2503732" cy="1292341"/>
          </a:xfrm>
        </p:grpSpPr>
        <p:sp>
          <p:nvSpPr>
            <p:cNvPr id="10" name="Explosion 1 9"/>
            <p:cNvSpPr/>
            <p:nvPr/>
          </p:nvSpPr>
          <p:spPr>
            <a:xfrm>
              <a:off x="6400800" y="2670058"/>
              <a:ext cx="2468563" cy="1292341"/>
            </a:xfrm>
            <a:prstGeom prst="irregularSeal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65631" y="3048911"/>
              <a:ext cx="24685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noProof="1" smtClean="0"/>
                <a:t>Thừa kế đơn</a:t>
              </a:r>
              <a:endParaRPr lang="en-US" sz="2400" b="1" noProof="1"/>
            </a:p>
          </p:txBody>
        </p:sp>
      </p:grpSp>
    </p:spTree>
    <p:extLst>
      <p:ext uri="{BB962C8B-B14F-4D97-AF65-F5344CB8AC3E}">
        <p14:creationId xmlns:p14="http://schemas.microsoft.com/office/powerpoint/2010/main" val="1899504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Thừa kế và quan hệ là </a:t>
            </a:r>
            <a:r>
              <a:rPr lang="en-US" sz="3200" noProof="1"/>
              <a:t>(is-a)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vi-VN" smtClean="0"/>
              <a:t>Thừa kế là gì?</a:t>
            </a:r>
            <a:endParaRPr lang="vi-VN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581400" y="1447800"/>
            <a:ext cx="2057400" cy="11430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noProof="1" smtClean="0">
                <a:latin typeface="+mn-lt"/>
              </a:rPr>
              <a:t>Côn trùng</a:t>
            </a:r>
            <a:endParaRPr lang="en-US" altLang="en-US" sz="2400" noProof="1"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24400" y="3429000"/>
            <a:ext cx="1981200" cy="11430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noProof="1" smtClean="0">
                <a:latin typeface="+mn-lt"/>
              </a:rPr>
              <a:t>Châu chấu</a:t>
            </a:r>
            <a:endParaRPr lang="en-US" altLang="en-US" sz="2400" noProof="1"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14600" y="3429000"/>
            <a:ext cx="1981200" cy="11430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A4C25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9A4C25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9A4C25"/>
              </a:buClr>
              <a:buChar char="•"/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9A4C25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A4C25"/>
              </a:buClr>
              <a:buChar char="»"/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noProof="1" smtClean="0">
                <a:latin typeface="+mn-lt"/>
              </a:rPr>
              <a:t>Ong vò vẻ</a:t>
            </a:r>
            <a:endParaRPr lang="en-US" altLang="en-US" sz="2400" noProof="1">
              <a:latin typeface="+mn-lt"/>
            </a:endParaRPr>
          </a:p>
        </p:txBody>
      </p:sp>
      <p:cxnSp>
        <p:nvCxnSpPr>
          <p:cNvPr id="8" name="AutoShape 7"/>
          <p:cNvCxnSpPr>
            <a:cxnSpLocks noChangeShapeType="1"/>
          </p:cNvCxnSpPr>
          <p:nvPr/>
        </p:nvCxnSpPr>
        <p:spPr bwMode="auto">
          <a:xfrm rot="16200000">
            <a:off x="3638550" y="2457450"/>
            <a:ext cx="838200" cy="11049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8"/>
          <p:cNvCxnSpPr>
            <a:cxnSpLocks noChangeShapeType="1"/>
          </p:cNvCxnSpPr>
          <p:nvPr/>
        </p:nvCxnSpPr>
        <p:spPr bwMode="auto">
          <a:xfrm rot="5400000" flipH="1">
            <a:off x="4743450" y="2457450"/>
            <a:ext cx="838200" cy="11049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50836" y="2019300"/>
            <a:ext cx="3230563" cy="1100138"/>
            <a:chOff x="144" y="1272"/>
            <a:chExt cx="2112" cy="693"/>
          </a:xfrm>
        </p:grpSpPr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44" y="1383"/>
              <a:ext cx="1776" cy="58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rgbClr val="9A4C25"/>
                </a:buClr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A4C25"/>
                </a:buClr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A4C25"/>
                </a:buClr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A4C25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noProof="1" smtClean="0">
                  <a:latin typeface="+mn-lt"/>
                </a:rPr>
                <a:t>Chứa các thuộc tính và phương thức chung của các loại côn trùng</a:t>
              </a:r>
              <a:endParaRPr lang="en-US" altLang="en-US" sz="1800" b="1" noProof="1">
                <a:latin typeface="+mn-lt"/>
              </a:endParaRPr>
            </a:p>
          </p:txBody>
        </p:sp>
        <p:cxnSp>
          <p:nvCxnSpPr>
            <p:cNvPr id="12" name="AutoShape 10"/>
            <p:cNvCxnSpPr>
              <a:cxnSpLocks noChangeShapeType="1"/>
            </p:cNvCxnSpPr>
            <p:nvPr/>
          </p:nvCxnSpPr>
          <p:spPr bwMode="auto">
            <a:xfrm flipV="1">
              <a:off x="1920" y="1272"/>
              <a:ext cx="336" cy="402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Group 19"/>
          <p:cNvGrpSpPr>
            <a:grpSpLocks/>
          </p:cNvGrpSpPr>
          <p:nvPr/>
        </p:nvGrpSpPr>
        <p:grpSpPr bwMode="auto">
          <a:xfrm>
            <a:off x="381001" y="4000500"/>
            <a:ext cx="8305801" cy="1814513"/>
            <a:chOff x="240" y="2520"/>
            <a:chExt cx="5232" cy="1143"/>
          </a:xfrm>
        </p:grpSpPr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240" y="3256"/>
              <a:ext cx="2160" cy="407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rgbClr val="9A4C25"/>
                </a:buClr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A4C25"/>
                </a:buClr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A4C25"/>
                </a:buClr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A4C25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noProof="1" smtClean="0">
                  <a:latin typeface="+mn-lt"/>
                </a:rPr>
                <a:t>Chứa các thuộc tính và phương thức chung của ong vò vẻ</a:t>
              </a:r>
              <a:endParaRPr lang="en-US" altLang="en-US" sz="1800" b="1" noProof="1">
                <a:latin typeface="+mn-lt"/>
              </a:endParaRPr>
            </a:p>
          </p:txBody>
        </p:sp>
        <p:cxnSp>
          <p:nvCxnSpPr>
            <p:cNvPr id="15" name="AutoShape 13"/>
            <p:cNvCxnSpPr>
              <a:cxnSpLocks noChangeShapeType="1"/>
              <a:stCxn id="14" idx="0"/>
              <a:endCxn id="7" idx="1"/>
            </p:cNvCxnSpPr>
            <p:nvPr/>
          </p:nvCxnSpPr>
          <p:spPr bwMode="auto">
            <a:xfrm rot="5400000" flipH="1" flipV="1">
              <a:off x="1084" y="2756"/>
              <a:ext cx="736" cy="264"/>
            </a:xfrm>
            <a:prstGeom prst="bentConnector2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456" y="3256"/>
              <a:ext cx="2016" cy="407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rgbClr val="9A4C25"/>
                </a:buClr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A4C25"/>
                </a:buClr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A4C25"/>
                </a:buClr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A4C25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A4C25"/>
                </a:buClr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noProof="1" smtClean="0">
                  <a:latin typeface="+mn-lt"/>
                </a:rPr>
                <a:t>Chứa các thuộc tính và phương thức chung của châu chấu</a:t>
              </a:r>
              <a:endParaRPr lang="en-US" altLang="en-US" sz="1800" b="1" noProof="1">
                <a:latin typeface="+mn-lt"/>
              </a:endParaRPr>
            </a:p>
          </p:txBody>
        </p:sp>
        <p:cxnSp>
          <p:nvCxnSpPr>
            <p:cNvPr id="17" name="AutoShape 14"/>
            <p:cNvCxnSpPr>
              <a:cxnSpLocks noChangeShapeType="1"/>
              <a:stCxn id="16" idx="0"/>
              <a:endCxn id="6" idx="3"/>
            </p:cNvCxnSpPr>
            <p:nvPr/>
          </p:nvCxnSpPr>
          <p:spPr bwMode="auto">
            <a:xfrm rot="16200000" flipV="1">
              <a:off x="3976" y="2768"/>
              <a:ext cx="736" cy="240"/>
            </a:xfrm>
            <a:prstGeom prst="bentConnector2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" name="TextBox 28"/>
          <p:cNvSpPr txBox="1"/>
          <p:nvPr/>
        </p:nvSpPr>
        <p:spPr>
          <a:xfrm>
            <a:off x="6002594" y="1447800"/>
            <a:ext cx="2866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i="1" noProof="1" smtClean="0"/>
              <a:t>Không xương sống</a:t>
            </a:r>
          </a:p>
          <a:p>
            <a:pPr marL="285750" indent="-285750">
              <a:buFontTx/>
              <a:buChar char="-"/>
            </a:pPr>
            <a:r>
              <a:rPr lang="en-US" i="1" noProof="1" smtClean="0"/>
              <a:t>Xương ngoài</a:t>
            </a:r>
          </a:p>
          <a:p>
            <a:pPr marL="285750" indent="-285750">
              <a:buFontTx/>
              <a:buChar char="-"/>
            </a:pPr>
            <a:r>
              <a:rPr lang="en-US" i="1" noProof="1" smtClean="0"/>
              <a:t>1 cặp râu</a:t>
            </a:r>
          </a:p>
          <a:p>
            <a:pPr marL="285750" indent="-285750">
              <a:buFontTx/>
              <a:buChar char="-"/>
            </a:pPr>
            <a:r>
              <a:rPr lang="en-US" i="1" noProof="1" smtClean="0"/>
              <a:t>2 mắt đơn, 1 cặp mắt kép</a:t>
            </a:r>
            <a:endParaRPr lang="en-US" i="1" noProof="1"/>
          </a:p>
        </p:txBody>
      </p:sp>
      <p:sp>
        <p:nvSpPr>
          <p:cNvPr id="30" name="TextBox 29"/>
          <p:cNvSpPr txBox="1"/>
          <p:nvPr/>
        </p:nvSpPr>
        <p:spPr>
          <a:xfrm>
            <a:off x="7211961" y="3429000"/>
            <a:ext cx="1657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i="1" noProof="1" smtClean="0"/>
              <a:t>Chân dài</a:t>
            </a:r>
          </a:p>
          <a:p>
            <a:pPr marL="285750" indent="-285750">
              <a:buFontTx/>
              <a:buChar char="-"/>
            </a:pPr>
            <a:r>
              <a:rPr lang="en-US" i="1" noProof="1" smtClean="0"/>
              <a:t>Ăn lá</a:t>
            </a:r>
          </a:p>
          <a:p>
            <a:pPr marL="285750" indent="-285750">
              <a:buFontTx/>
              <a:buChar char="-"/>
            </a:pPr>
            <a:r>
              <a:rPr lang="en-US" i="1" noProof="1" smtClean="0"/>
              <a:t>Có thể nhảy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6200" y="3429000"/>
            <a:ext cx="1657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i="1" noProof="1" smtClean="0"/>
              <a:t>Hung hãn</a:t>
            </a:r>
          </a:p>
          <a:p>
            <a:pPr marL="285750" indent="-285750">
              <a:buFontTx/>
              <a:buChar char="-"/>
            </a:pPr>
            <a:r>
              <a:rPr lang="en-US" i="1" noProof="1" smtClean="0"/>
              <a:t>Có độc</a:t>
            </a:r>
          </a:p>
          <a:p>
            <a:pPr marL="285750" indent="-285750">
              <a:buFontTx/>
              <a:buChar char="-"/>
            </a:pPr>
            <a:r>
              <a:rPr lang="en-US" i="1" noProof="1" smtClean="0"/>
              <a:t>Có thể bay</a:t>
            </a:r>
          </a:p>
        </p:txBody>
      </p:sp>
    </p:spTree>
    <p:extLst>
      <p:ext uri="{BB962C8B-B14F-4D97-AF65-F5344CB8AC3E}">
        <p14:creationId xmlns:p14="http://schemas.microsoft.com/office/powerpoint/2010/main" val="515632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Thừa kế trong Java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84276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Tạo lớp thừa kế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Khai báo:</a:t>
            </a:r>
          </a:p>
          <a:p>
            <a:pPr marL="457200" lvl="1" indent="0">
              <a:buNone/>
            </a:pPr>
            <a:endParaRPr lang="en-US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modifier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&lt;subclass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666666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extends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superclass name</a:t>
            </a:r>
            <a:r>
              <a:rPr lang="en-US" sz="1800" dirty="0">
                <a:solidFill>
                  <a:srgbClr val="666666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vi-V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vi-VN" sz="1800" i="1" dirty="0">
                <a:solidFill>
                  <a:srgbClr val="408080"/>
                </a:solidFill>
                <a:latin typeface="Consolas" panose="020B0609020204030204" pitchFamily="49" charset="0"/>
              </a:rPr>
              <a:t>//subclass members</a:t>
            </a:r>
            <a:endParaRPr lang="vi-V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vi-VN" sz="18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vi-V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noProof="1" smtClean="0"/>
              <a:t>Ví dụ: Tạo lớp Student thừa kế từ lớp Person</a:t>
            </a:r>
          </a:p>
          <a:p>
            <a:pPr marL="457200" lvl="1" indent="0">
              <a:buNone/>
            </a:pPr>
            <a:endParaRPr lang="en-US" sz="1800" b="1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extends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Person </a:t>
            </a:r>
            <a:r>
              <a:rPr lang="en-US" sz="1800" dirty="0">
                <a:solidFill>
                  <a:srgbClr val="666666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   </a:t>
            </a:r>
            <a:r>
              <a:rPr lang="vi-VN" sz="1800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//Các thành phần của lớp Student</a:t>
            </a:r>
            <a:endParaRPr lang="vi-VN" sz="1800" dirty="0" smtClean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vi-VN" sz="18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  <a:endParaRPr lang="vi-V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1" smtClean="0"/>
              <a:t>Thừa kế trong Java</a:t>
            </a:r>
            <a:endParaRPr lang="en-US" noProof="1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838" y="3895105"/>
            <a:ext cx="2390775" cy="240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38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78408</TotalTime>
  <Words>5209</Words>
  <Application>Microsoft Macintosh PowerPoint</Application>
  <PresentationFormat>On-screen Show (4:3)</PresentationFormat>
  <Paragraphs>839</Paragraphs>
  <Slides>55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Thừa kế và đa hình</vt:lpstr>
      <vt:lpstr>Mục tiêu</vt:lpstr>
      <vt:lpstr>Nội dung</vt:lpstr>
      <vt:lpstr>PowerPoint Presentation</vt:lpstr>
      <vt:lpstr>Khái quát hóa và chuyên biệt hóa</vt:lpstr>
      <vt:lpstr>Thừa kế và quan hệ là (is-a)</vt:lpstr>
      <vt:lpstr>Thừa kế và quan hệ là (is-a)</vt:lpstr>
      <vt:lpstr>PowerPoint Presentation</vt:lpstr>
      <vt:lpstr>Tạo lớp thừa kế</vt:lpstr>
      <vt:lpstr>Qui tắc trong thừa kế</vt:lpstr>
      <vt:lpstr>Ví dụ</vt:lpstr>
      <vt:lpstr>Ví dụ</vt:lpstr>
      <vt:lpstr>Ví dụ</vt:lpstr>
      <vt:lpstr>Bài tập</vt:lpstr>
      <vt:lpstr>Hàm xây dựng trong thừa kế</vt:lpstr>
      <vt:lpstr>Hàm xây dựng trong thừa kế</vt:lpstr>
      <vt:lpstr>Từ khóa super</vt:lpstr>
      <vt:lpstr>Bài tập</vt:lpstr>
      <vt:lpstr>Thành phần protected và final</vt:lpstr>
      <vt:lpstr>Lớp java.lang.Object</vt:lpstr>
      <vt:lpstr>Lớp java.lang.Object</vt:lpstr>
      <vt:lpstr>PowerPoint Presentation</vt:lpstr>
      <vt:lpstr>Nạp đè hàm (method overriding)</vt:lpstr>
      <vt:lpstr>Sự tương thích giữa tham chiếu &amp; đối tượng</vt:lpstr>
      <vt:lpstr>Tính đa hình (polymorphism)</vt:lpstr>
      <vt:lpstr>Liên kết tĩnh và liên kết động</vt:lpstr>
      <vt:lpstr>Liên kết tĩnh và liên kết động</vt:lpstr>
      <vt:lpstr>Ghi nhớ về tính đa hình</vt:lpstr>
      <vt:lpstr>Ứng dụng của tính đa hình</vt:lpstr>
      <vt:lpstr>Ứng dụng của tính đa hình</vt:lpstr>
      <vt:lpstr>Ứng dụng của tính đa hình</vt:lpstr>
      <vt:lpstr>Ứng dụng của tính đa hình</vt:lpstr>
      <vt:lpstr>Ứng dụng của tính đa hình</vt:lpstr>
      <vt:lpstr>PowerPoint Presentation</vt:lpstr>
      <vt:lpstr>Phương thức trừu tượng</vt:lpstr>
      <vt:lpstr>Phương thức trừu tượng</vt:lpstr>
      <vt:lpstr>Lớp trừu tượng</vt:lpstr>
      <vt:lpstr>Lớp trừu tượng</vt:lpstr>
      <vt:lpstr>Phương thức &amp; lớp trừu tượng </vt:lpstr>
      <vt:lpstr>PowerPoint Presentation</vt:lpstr>
      <vt:lpstr>Đa thừa kế</vt:lpstr>
      <vt:lpstr>Đa thừa kế</vt:lpstr>
      <vt:lpstr>Giả lập đa thừa kế</vt:lpstr>
      <vt:lpstr>Giả lập đa thừa kế</vt:lpstr>
      <vt:lpstr>Giả lập đa thừa kế</vt:lpstr>
      <vt:lpstr>Giả lập đa thừa kế</vt:lpstr>
      <vt:lpstr>PowerPoint Presentation</vt:lpstr>
      <vt:lpstr>Giao diện (interface)</vt:lpstr>
      <vt:lpstr>Giao diện (interface)</vt:lpstr>
      <vt:lpstr>Ví dụ</vt:lpstr>
      <vt:lpstr>Ví dụ</vt:lpstr>
      <vt:lpstr>Phương thức mặc định (default method)</vt:lpstr>
      <vt:lpstr>Tổng kết</vt:lpstr>
      <vt:lpstr>Tổng kết</vt:lpstr>
      <vt:lpstr>Question?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Cong AN</dc:creator>
  <cp:lastModifiedBy>Cong Huy Nguyen</cp:lastModifiedBy>
  <cp:revision>1321</cp:revision>
  <dcterms:created xsi:type="dcterms:W3CDTF">2014-12-01T14:39:04Z</dcterms:created>
  <dcterms:modified xsi:type="dcterms:W3CDTF">2016-07-31T15:49:02Z</dcterms:modified>
</cp:coreProperties>
</file>