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86" r:id="rId3"/>
    <p:sldId id="267" r:id="rId4"/>
    <p:sldId id="458" r:id="rId5"/>
    <p:sldId id="465" r:id="rId6"/>
    <p:sldId id="466" r:id="rId7"/>
    <p:sldId id="467" r:id="rId8"/>
    <p:sldId id="387" r:id="rId9"/>
    <p:sldId id="453" r:id="rId10"/>
    <p:sldId id="454" r:id="rId11"/>
    <p:sldId id="455" r:id="rId12"/>
    <p:sldId id="428" r:id="rId13"/>
    <p:sldId id="459" r:id="rId14"/>
    <p:sldId id="456" r:id="rId15"/>
    <p:sldId id="463" r:id="rId16"/>
    <p:sldId id="460" r:id="rId17"/>
    <p:sldId id="457" r:id="rId18"/>
    <p:sldId id="464" r:id="rId19"/>
    <p:sldId id="452" r:id="rId20"/>
    <p:sldId id="468" r:id="rId21"/>
    <p:sldId id="469" r:id="rId22"/>
    <p:sldId id="470" r:id="rId23"/>
    <p:sldId id="471" r:id="rId24"/>
    <p:sldId id="472" r:id="rId25"/>
    <p:sldId id="476" r:id="rId26"/>
    <p:sldId id="477" r:id="rId27"/>
    <p:sldId id="473" r:id="rId28"/>
    <p:sldId id="479" r:id="rId29"/>
    <p:sldId id="478" r:id="rId30"/>
    <p:sldId id="480" r:id="rId31"/>
    <p:sldId id="481" r:id="rId32"/>
    <p:sldId id="461" r:id="rId33"/>
    <p:sldId id="432" r:id="rId34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5"/>
    <a:srgbClr val="DDCC88"/>
    <a:srgbClr val="00B0F0"/>
    <a:srgbClr val="000099"/>
    <a:srgbClr val="98480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24" autoAdjust="0"/>
    <p:restoredTop sz="93724" autoAdjust="0"/>
  </p:normalViewPr>
  <p:slideViewPr>
    <p:cSldViewPr snapToGrid="0">
      <p:cViewPr varScale="1">
        <p:scale>
          <a:sx n="92" d="100"/>
          <a:sy n="92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45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9BAD3B-8202-4A0C-AD7D-3FA83F525AF3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F6165F-62F8-42FD-AB11-CD263678FD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12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58F1B1-E64A-4A14-A975-2F64B1EFE38F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F466BA-CB67-4CE6-9899-9B98460A2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98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0B3AA-F068-4BCD-9DAE-3A931B7C942C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08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77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77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77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 userDrawn="1"/>
        </p:nvSpPr>
        <p:spPr bwMode="ltGray">
          <a:xfrm>
            <a:off x="777875" y="4905375"/>
            <a:ext cx="782637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CT176</a:t>
            </a:r>
            <a:r>
              <a:rPr lang="vi-VN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altLang="vi-VN" sz="2200" cap="all" spc="100" baseline="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TRÌNH HƯỚNG ĐỐI TƯỢNG</a:t>
            </a:r>
            <a:endParaRPr lang="vi-VN" altLang="vi-VN" sz="2200" cap="all" spc="100" noProof="1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7875" y="4848225"/>
            <a:ext cx="80692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183312"/>
            <a:ext cx="8301646" cy="628592"/>
          </a:xfrm>
        </p:spPr>
        <p:txBody>
          <a:bodyPr anchor="b">
            <a:noAutofit/>
          </a:bodyPr>
          <a:lstStyle>
            <a:lvl1pPr algn="l">
              <a:defRPr sz="4400" b="1">
                <a:effectLst/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535773"/>
            <a:ext cx="7223760" cy="57310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1" smtClean="0"/>
              <a:t>Click to edit Master subtitle style</a:t>
            </a:r>
            <a:endParaRPr lang="vi-VN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4691062" y="451025"/>
            <a:ext cx="4263415" cy="302759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o-ins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3" y="1308422"/>
            <a:ext cx="3777999" cy="13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3700" y="1011238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CT176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– Lập trình Hướng đối tượng                                        </a:t>
            </a:r>
            <a:fld id="{9D65F665-9D3F-4191-9092-C815A7394D2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noProof="1" smtClean="0"/>
              <a:t>Click to edit Master text styles</a:t>
            </a:r>
          </a:p>
          <a:p>
            <a:pPr lvl="1"/>
            <a:r>
              <a:rPr lang="vi-VN" noProof="1" smtClean="0"/>
              <a:t>Second level</a:t>
            </a:r>
          </a:p>
          <a:p>
            <a:pPr lvl="2"/>
            <a:r>
              <a:rPr lang="vi-VN" noProof="1" smtClean="0"/>
              <a:t>Third level</a:t>
            </a:r>
          </a:p>
          <a:p>
            <a:pPr lvl="3"/>
            <a:r>
              <a:rPr lang="vi-VN" noProof="1" smtClean="0"/>
              <a:t>Fourth level</a:t>
            </a:r>
          </a:p>
          <a:p>
            <a:pPr lvl="4"/>
            <a:r>
              <a:rPr lang="vi-VN" noProof="1" smtClean="0"/>
              <a:t>Fifth level</a:t>
            </a:r>
            <a:endParaRPr lang="vi-VN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3700" y="22225"/>
            <a:ext cx="8475663" cy="2794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3B84-2085-4EA3-891A-969D6226F649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7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93700" y="1009650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CT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176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Lập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228D6384-5DA0-423B-AB56-DA2D7248C07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			</a:t>
            </a:r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xfrm>
            <a:off x="393700" y="1828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C5F3-328B-48B1-9EA0-7984FE70746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6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13AA2C44-BCF0-46C0-A24E-584E5263D53F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3700" y="1018651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93700" y="9699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F766-85B3-4D74-8982-0C151704468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6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3700" y="1050925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C972516D-B664-4F84-A12B-480B1DC19806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5928"/>
            <a:ext cx="8018780" cy="6420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518A-7443-413D-AA6F-C3E2767A2AB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0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</a:t>
            </a:r>
            <a:r>
              <a:rPr lang="en-US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176 – LẬP TRÌNH</a:t>
            </a:r>
            <a:r>
              <a:rPr lang="en-US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14" descr="question-fa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1905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6738620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CTH608 – Semantic WEB</a:t>
            </a:r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76250"/>
            <a:ext cx="41179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CT176 – LẬP</a:t>
            </a:r>
            <a:r>
              <a:rPr lang="vi-VN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TRÌNH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238"/>
            <a:ext cx="1741488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CT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176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–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Lập</a:t>
            </a:r>
            <a:r>
              <a:rPr lang="en-US" altLang="vi-VN" sz="1000" baseline="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trình Hướng đối tượng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                              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</a:t>
            </a:r>
            <a:fld id="{4C298186-727A-4341-8796-7A07FC9CCA43}" type="slidenum"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 noProof="1">
              <a:solidFill>
                <a:srgbClr val="23387D"/>
              </a:solidFill>
              <a:latin typeface="Verdana" panose="020B0604030504040204" pitchFamily="34" charset="0"/>
            </a:endParaRPr>
          </a:p>
        </p:txBody>
      </p:sp>
      <p:sp>
        <p:nvSpPr>
          <p:cNvPr id="4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5" y="2334638"/>
            <a:ext cx="8504238" cy="1381327"/>
          </a:xfr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5"/>
          </p:nvPr>
        </p:nvSpPr>
        <p:spPr>
          <a:xfrm>
            <a:off x="393700" y="1375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657E-BE2A-478C-AC9E-06D0E6C4BAE4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00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ChangeArrowheads="1"/>
          </p:cNvSpPr>
          <p:nvPr userDrawn="1"/>
        </p:nvSpPr>
        <p:spPr bwMode="invGray">
          <a:xfrm>
            <a:off x="0" y="0"/>
            <a:ext cx="9144000" cy="31115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invGray">
          <a:xfrm>
            <a:off x="3175" y="6337300"/>
            <a:ext cx="9144000" cy="517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invGray">
          <a:xfrm>
            <a:off x="0" y="6419850"/>
            <a:ext cx="9144000" cy="442913"/>
          </a:xfrm>
          <a:prstGeom prst="rect">
            <a:avLst/>
          </a:prstGeom>
          <a:solidFill>
            <a:srgbClr val="984807">
              <a:alpha val="74902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3700" y="1346200"/>
            <a:ext cx="847566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text styles</a:t>
            </a:r>
          </a:p>
          <a:p>
            <a:pPr lvl="1"/>
            <a:r>
              <a:rPr lang="en-US" altLang="vi-VN" noProof="1" smtClean="0"/>
              <a:t>Second level</a:t>
            </a:r>
          </a:p>
          <a:p>
            <a:pPr lvl="2"/>
            <a:r>
              <a:rPr lang="en-US" altLang="vi-VN" noProof="1" smtClean="0"/>
              <a:t>Third level</a:t>
            </a:r>
          </a:p>
          <a:p>
            <a:pPr lvl="3"/>
            <a:r>
              <a:rPr lang="en-US" altLang="vi-VN" noProof="1" smtClean="0"/>
              <a:t>Fourth level</a:t>
            </a:r>
          </a:p>
          <a:p>
            <a:pPr lvl="4"/>
            <a:r>
              <a:rPr lang="en-US" altLang="vi-VN" noProof="1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523038"/>
            <a:ext cx="8320088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563" y="6523038"/>
            <a:ext cx="1268412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DAFA193-5BEE-4FC8-A10A-CBCA6638B38A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393700" y="363538"/>
            <a:ext cx="8475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700" y="22225"/>
            <a:ext cx="7853363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85750" indent="-285750" algn="l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6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 smtClean="0"/>
              <a:t>Nhập xuất (I/O) trong Java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O_InputOutputStrea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21" y="1059230"/>
            <a:ext cx="6193057" cy="3977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dòng nhập xuất theo byte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681" y="4996057"/>
            <a:ext cx="7243786" cy="1427613"/>
          </a:xfrm>
          <a:solidFill>
            <a:srgbClr val="FFF9C5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noProof="1" smtClean="0"/>
              <a:t>Sử dụng để:</a:t>
            </a:r>
          </a:p>
          <a:p>
            <a:pPr lvl="1"/>
            <a:r>
              <a:rPr lang="en-US" sz="1800" noProof="1" smtClean="0"/>
              <a:t>Đọc (read) các byte dữ liệu thô (raw data) từ các thiết bị ngoại vi.</a:t>
            </a:r>
          </a:p>
          <a:p>
            <a:pPr lvl="1"/>
            <a:r>
              <a:rPr lang="en-US" sz="1800" noProof="1"/>
              <a:t>Ghi (write) các byte dữ liệu thô (raw data) đến các thiết bị ngoại vi</a:t>
            </a:r>
          </a:p>
          <a:p>
            <a:r>
              <a:rPr lang="en-US" sz="2000" noProof="1"/>
              <a:t>Thừa kế từ 2 lớp cha là InputStream và OutputStream.</a:t>
            </a:r>
            <a:endParaRPr lang="en-US" sz="2000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Dòng nhập xuất (IO Stream)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440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InputStream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Các dòng nhập xuất theo byte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700" y="1282700"/>
            <a:ext cx="8475663" cy="5035550"/>
          </a:xfrm>
        </p:spPr>
        <p:txBody>
          <a:bodyPr/>
          <a:lstStyle/>
          <a:p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abstract int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200"/>
          </a:p>
          <a:p>
            <a:pPr lvl="1"/>
            <a:r>
              <a:rPr lang="en-US" sz="2200"/>
              <a:t>Đọc 1 ký tự từ thiết bị ngoại vi nối với InputStream.</a:t>
            </a:r>
          </a:p>
          <a:p>
            <a:pPr lvl="1"/>
            <a:r>
              <a:rPr lang="en-US" sz="2200"/>
              <a:t>Kết quả nhận về là thứ tự của ký tự trong bảng mã ASCII (</a:t>
            </a:r>
            <a:r>
              <a:rPr lang="en-US" sz="2200" b="1"/>
              <a:t>0-255</a:t>
            </a:r>
            <a:r>
              <a:rPr lang="en-US" sz="2200"/>
              <a:t>).</a:t>
            </a:r>
          </a:p>
          <a:p>
            <a:pPr lvl="1"/>
            <a:r>
              <a:rPr lang="en-US" sz="2200"/>
              <a:t>Kết quả là -1 nếu cuối dòng (hết dữ liệu trong stream).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byte[] </a:t>
            </a:r>
            <a:r>
              <a:rPr lang="en-US" sz="2200" i="1"/>
              <a:t>b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200"/>
          </a:p>
          <a:p>
            <a:pPr marL="685800" lvl="2">
              <a:buSzTx/>
              <a:buFont typeface="Arial" panose="020B0604020202020204" pitchFamily="34" charset="0"/>
              <a:buChar char="•"/>
            </a:pPr>
            <a:r>
              <a:rPr lang="en-US" sz="2200"/>
              <a:t>Đọc nhiều ký tự, kết quả lưu vào mảng byte b[]</a:t>
            </a:r>
          </a:p>
          <a:p>
            <a:pPr marL="685800" lvl="2">
              <a:buSzTx/>
              <a:buFont typeface="Arial" panose="020B0604020202020204" pitchFamily="34" charset="0"/>
              <a:buChar char="•"/>
            </a:pPr>
            <a:r>
              <a:rPr lang="en-US" sz="2200"/>
              <a:t>Trị trả về là số lượng byte nhận được.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read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byte[] </a:t>
            </a:r>
            <a:r>
              <a:rPr lang="en-US" sz="2200" i="1"/>
              <a:t>b</a:t>
            </a:r>
            <a:r>
              <a:rPr lang="en-US" sz="2200"/>
              <a:t>,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sz="2200" i="1"/>
              <a:t>offset</a:t>
            </a:r>
            <a:r>
              <a:rPr lang="en-US" sz="2200"/>
              <a:t>,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sz="2200" i="1"/>
              <a:t>length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 marL="685800" lvl="3"/>
            <a:r>
              <a:rPr lang="en-US" sz="2200"/>
              <a:t>Đọc n ký tự, lưu vào mảng b[] từ vị trí </a:t>
            </a:r>
            <a:r>
              <a:rPr lang="en-US" sz="2200" i="1"/>
              <a:t>offset</a:t>
            </a:r>
            <a:r>
              <a:rPr lang="en-US" sz="2200"/>
              <a:t> chiều dài là </a:t>
            </a:r>
            <a:r>
              <a:rPr lang="en-US" sz="2200" i="1"/>
              <a:t>length</a:t>
            </a:r>
            <a:r>
              <a:rPr lang="en-US" sz="2200"/>
              <a:t>.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available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500"/>
              </a:spcBef>
            </a:pP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long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skip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long </a:t>
            </a:r>
            <a:r>
              <a:rPr lang="en-US" sz="2200" i="1"/>
              <a:t>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void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2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InputStream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0" y="1376529"/>
            <a:ext cx="5219700" cy="3733800"/>
          </a:xfrm>
          <a:prstGeom prst="rect">
            <a:avLst/>
          </a:prstGeom>
          <a:noFill/>
          <a:ln w="254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42639" y="1705343"/>
            <a:ext cx="3276600" cy="830263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/>
              <a:t> Nhập từng ký tự từ bàn phím.</a:t>
            </a:r>
          </a:p>
          <a:p>
            <a:pPr>
              <a:buFont typeface="Arial" charset="0"/>
              <a:buChar char="•"/>
            </a:pPr>
            <a:r>
              <a:rPr lang="en-US" sz="1600"/>
              <a:t> Hiển thị ra màn hình ký tự đó.</a:t>
            </a:r>
          </a:p>
          <a:p>
            <a:pPr>
              <a:buFont typeface="Arial" charset="0"/>
              <a:buChar char="•"/>
            </a:pPr>
            <a:r>
              <a:rPr lang="en-US" sz="1600"/>
              <a:t> Kết thúc khi nhập vào ký tự  q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3895284"/>
            <a:ext cx="37353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InputStream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pic>
        <p:nvPicPr>
          <p:cNvPr id="11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2" y="1369909"/>
            <a:ext cx="5630863" cy="3886200"/>
          </a:xfrm>
          <a:prstGeom prst="rect">
            <a:avLst/>
          </a:prstGeom>
          <a:noFill/>
          <a:ln w="254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96" y="4487758"/>
            <a:ext cx="5610259" cy="168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8260" y="1446109"/>
            <a:ext cx="3581400" cy="830263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/>
              <a:t> Nhập 1 chuỗi ký tự từ bàn phím.</a:t>
            </a:r>
          </a:p>
          <a:p>
            <a:pPr>
              <a:buFont typeface="Arial" charset="0"/>
              <a:buChar char="•"/>
            </a:pPr>
            <a:r>
              <a:rPr lang="en-US" sz="1600"/>
              <a:t> Hiển thị ra màn hình chuỗi ký tự đó.</a:t>
            </a:r>
          </a:p>
          <a:p>
            <a:pPr>
              <a:buFont typeface="Arial" charset="0"/>
              <a:buChar char="•"/>
            </a:pPr>
            <a:r>
              <a:rPr lang="en-US" sz="1600"/>
              <a:t> Kết thúc khi nhập vào chuỗi  </a:t>
            </a:r>
            <a:r>
              <a:rPr lang="ja-JP" altLang="en-US" sz="1600"/>
              <a:t>“</a:t>
            </a:r>
            <a:r>
              <a:rPr lang="en-US" sz="1600"/>
              <a:t>EXIT</a:t>
            </a:r>
            <a:r>
              <a:rPr lang="ja-JP" altLang="en-US" sz="1600"/>
              <a:t>”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7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OutputStream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700" y="1282700"/>
            <a:ext cx="8475663" cy="5035550"/>
          </a:xfrm>
        </p:spPr>
        <p:txBody>
          <a:bodyPr/>
          <a:lstStyle/>
          <a:p>
            <a:r>
              <a:rPr lang="vi-V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B00040"/>
                </a:solidFill>
                <a:latin typeface="Consolas" panose="020B0609020204030204" pitchFamily="49" charset="0"/>
              </a:rPr>
              <a:t>abstract void </a:t>
            </a:r>
            <a:r>
              <a:rPr lang="vi-VN" sz="2000" dirty="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vi-VN" sz="20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0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sz="2000" i="1"/>
              <a:t>ch</a:t>
            </a:r>
            <a:r>
              <a:rPr lang="vi-VN" sz="20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0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0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000"/>
          </a:p>
          <a:p>
            <a:pPr lvl="1"/>
            <a:r>
              <a:rPr lang="en-US" sz="2200"/>
              <a:t>Xuất </a:t>
            </a:r>
            <a:r>
              <a:rPr lang="en-US" sz="2200" b="1"/>
              <a:t>ký tự</a:t>
            </a:r>
            <a:r>
              <a:rPr lang="en-US" sz="2200"/>
              <a:t> ch vào thiết bị ngoại vi nối với OutputStream.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void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byte[] </a:t>
            </a:r>
            <a:r>
              <a:rPr lang="en-US" sz="2200" i="1"/>
              <a:t>b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200"/>
          </a:p>
          <a:p>
            <a:pPr marL="685800" lvl="2">
              <a:buSzTx/>
              <a:buFont typeface="Arial" panose="020B0604020202020204" pitchFamily="34" charset="0"/>
              <a:buChar char="•"/>
            </a:pPr>
            <a:r>
              <a:rPr lang="en-US" sz="2200"/>
              <a:t>Xuất hết mảng byte b[] </a:t>
            </a: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void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byte[] </a:t>
            </a:r>
            <a:r>
              <a:rPr lang="en-US" sz="2200" i="1"/>
              <a:t>b</a:t>
            </a:r>
            <a:r>
              <a:rPr lang="en-US" sz="2200"/>
              <a:t>,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sz="2200" i="1"/>
              <a:t>offset</a:t>
            </a:r>
            <a:r>
              <a:rPr lang="en-US" sz="2200"/>
              <a:t>,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sz="2200" i="1"/>
              <a:t>length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 marL="685800" lvl="3"/>
            <a:r>
              <a:rPr lang="en-US" sz="2200"/>
              <a:t>Xuất từ mảng b[] từ vị trí </a:t>
            </a:r>
            <a:r>
              <a:rPr lang="en-US" sz="2200" i="1"/>
              <a:t>offset</a:t>
            </a:r>
            <a:r>
              <a:rPr lang="en-US" sz="2200"/>
              <a:t> chiều dài là </a:t>
            </a:r>
            <a:r>
              <a:rPr lang="en-US" sz="2200" i="1"/>
              <a:t>length</a:t>
            </a:r>
            <a:r>
              <a:rPr lang="en-US" sz="2200"/>
              <a:t>.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void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flush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vi-VN" sz="2200" b="1" dirty="0">
                <a:solidFill>
                  <a:srgbClr val="008000"/>
                </a:solidFill>
                <a:latin typeface="Consolas" panose="020B0609020204030204" pitchFamily="49" charset="0"/>
              </a:rPr>
              <a:t>ublic</a:t>
            </a:r>
            <a:r>
              <a:rPr lang="vi-V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void </a:t>
            </a:r>
            <a:r>
              <a:rPr lang="vi-VN" sz="22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2200" dirty="0">
                <a:solidFill>
                  <a:srgbClr val="B00040"/>
                </a:solidFill>
                <a:latin typeface="Consolas" panose="020B0609020204030204" pitchFamily="49" charset="0"/>
              </a:rPr>
              <a:t> throws IOException</a:t>
            </a:r>
            <a:r>
              <a:rPr lang="vi-VN" sz="22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08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FileInputStream và FileOutputStream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4620303"/>
          </a:xfrm>
        </p:spPr>
        <p:txBody>
          <a:bodyPr/>
          <a:lstStyle/>
          <a:p>
            <a:r>
              <a:rPr lang="en-US" b="1"/>
              <a:t>Lớp </a:t>
            </a:r>
            <a:r>
              <a:rPr lang="en-US" b="1">
                <a:solidFill>
                  <a:srgbClr val="FF0000"/>
                </a:solidFill>
              </a:rPr>
              <a:t>FileInputStream</a:t>
            </a:r>
          </a:p>
          <a:p>
            <a:pPr lvl="1"/>
            <a:r>
              <a:rPr lang="en-US"/>
              <a:t>Sử dụng để đọc nội dung từ file</a:t>
            </a:r>
          </a:p>
          <a:p>
            <a:pPr lvl="1"/>
            <a:r>
              <a:rPr lang="en-US"/>
              <a:t>Thừa kế từ lớp InputStream</a:t>
            </a:r>
          </a:p>
          <a:p>
            <a:pPr lvl="1"/>
            <a:r>
              <a:rPr lang="en-US"/>
              <a:t>Có các phương thức tương tự như InputStream.</a:t>
            </a:r>
          </a:p>
          <a:p>
            <a:r>
              <a:rPr lang="en-US" b="1"/>
              <a:t>Lớp </a:t>
            </a:r>
            <a:r>
              <a:rPr lang="en-US" b="1">
                <a:solidFill>
                  <a:srgbClr val="FF0000"/>
                </a:solidFill>
              </a:rPr>
              <a:t>FileOutputStream</a:t>
            </a:r>
          </a:p>
          <a:p>
            <a:pPr lvl="1"/>
            <a:r>
              <a:rPr lang="en-US"/>
              <a:t>Sử dụng để ghi nội dung vào file</a:t>
            </a:r>
          </a:p>
          <a:p>
            <a:pPr lvl="1"/>
            <a:r>
              <a:rPr lang="en-US"/>
              <a:t>Thừa kế từ lớp OutputStream</a:t>
            </a:r>
          </a:p>
          <a:p>
            <a:pPr lvl="1"/>
            <a:r>
              <a:rPr lang="en-US"/>
              <a:t>Có các phương thức tương tự như OutputStream.</a:t>
            </a:r>
          </a:p>
          <a:p>
            <a:r>
              <a:rPr lang="en-US"/>
              <a:t>Truy xuất file (đọc/ghi) trực tiếp, không qua vùng đệm.</a:t>
            </a:r>
          </a:p>
          <a:p>
            <a:r>
              <a:rPr lang="en-US"/>
              <a:t>Không hiệu quả về mặt hiệu suất (chậm).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FileInputStream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pic>
        <p:nvPicPr>
          <p:cNvPr id="9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1" y="1435333"/>
            <a:ext cx="5373165" cy="3539652"/>
          </a:xfrm>
          <a:prstGeom prst="rect">
            <a:avLst/>
          </a:prstGeom>
          <a:noFill/>
          <a:ln w="254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36209" y="2848343"/>
            <a:ext cx="3707090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/>
              <a:t> Đọc nội dung 1 file vào vùng đệm.</a:t>
            </a:r>
          </a:p>
          <a:p>
            <a:pPr>
              <a:buFont typeface="Arial" charset="0"/>
              <a:buChar char="•"/>
            </a:pPr>
            <a:r>
              <a:rPr lang="en-US"/>
              <a:t> Hiển thị ra màn hình nội dung đó.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35" y="4615874"/>
            <a:ext cx="5447802" cy="163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72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FileOutputStream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pic>
        <p:nvPicPr>
          <p:cNvPr id="8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9" y="1317724"/>
            <a:ext cx="5257800" cy="3833813"/>
          </a:xfrm>
          <a:prstGeom prst="rect">
            <a:avLst/>
          </a:prstGeom>
          <a:noFill/>
          <a:ln w="254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5" y="4746723"/>
            <a:ext cx="5182235" cy="147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11803" y="2565094"/>
            <a:ext cx="3060142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 Ghi 1 file với các dạng dữ liệu khác nhau </a:t>
            </a:r>
          </a:p>
        </p:txBody>
      </p:sp>
    </p:spTree>
    <p:extLst>
      <p:ext uri="{BB962C8B-B14F-4D97-AF65-F5344CB8AC3E}">
        <p14:creationId xmlns:p14="http://schemas.microsoft.com/office/powerpoint/2010/main" val="112225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File Copy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277" y="1087688"/>
            <a:ext cx="8039565" cy="526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FileCopyNoBuffer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"test-read.jpg"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fileghi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"test-write.jpg"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File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"Kich thuoc file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 bytes"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FileInputStream  in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FileInputStream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FileOutputStream out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FileOutputStream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fileghi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nanoTime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         while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!=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nanoTime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"Thoi gian copy: ”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 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1000000.0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 ms"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IOException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4797" y="1399049"/>
            <a:ext cx="3707090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 Đọc từng ký tự từ file test-read.jpg ghi vào file có tên là test-write.jpg</a:t>
            </a:r>
          </a:p>
        </p:txBody>
      </p:sp>
    </p:spTree>
    <p:extLst>
      <p:ext uri="{BB962C8B-B14F-4D97-AF65-F5344CB8AC3E}">
        <p14:creationId xmlns:p14="http://schemas.microsoft.com/office/powerpoint/2010/main" val="2836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Chuyển hướng các dòng nhập xuất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pic>
        <p:nvPicPr>
          <p:cNvPr id="5" name="Picture 4" descr="IO_LayeredIn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2" y="1474511"/>
            <a:ext cx="6726740" cy="306559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82342" y="4862367"/>
            <a:ext cx="7117556" cy="1167125"/>
          </a:xfrm>
          <a:solidFill>
            <a:srgbClr val="FFF9C5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noProof="1" smtClean="0"/>
              <a:t>Các dòng nhập xuất chuẩn thường được chuyển thành các dòng khác (thuộc lớp con) với mục đích như lọc dữ liệu, thêm vùng đệm, chuyển định dạng…</a:t>
            </a:r>
          </a:p>
        </p:txBody>
      </p:sp>
    </p:spTree>
    <p:extLst>
      <p:ext uri="{BB962C8B-B14F-4D97-AF65-F5344CB8AC3E}">
        <p14:creationId xmlns:p14="http://schemas.microsoft.com/office/powerpoint/2010/main" val="3956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noProof="1" smtClean="0"/>
              <a:t>Chương này nhằm giới thiệu </a:t>
            </a:r>
            <a:br>
              <a:rPr lang="vi-VN" noProof="1" smtClean="0"/>
            </a:br>
            <a:r>
              <a:rPr lang="vi-VN" noProof="1" smtClean="0">
                <a:solidFill>
                  <a:srgbClr val="00B050"/>
                </a:solidFill>
              </a:rPr>
              <a:t>các kỹ thuật nhập xuất (I/O)</a:t>
            </a:r>
            <a:r>
              <a:rPr lang="vi-VN" noProof="1" smtClean="0"/>
              <a:t> trong Java</a:t>
            </a:r>
          </a:p>
          <a:p>
            <a:pPr marL="0" indent="0" algn="ctr">
              <a:buNone/>
            </a:pPr>
            <a:endParaRPr lang="vi-VN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61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Buffered Stream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byte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441" y="1132016"/>
            <a:ext cx="8039565" cy="526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FileCopyBufferedStream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"test-read.jpg"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fileghi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"test-write.jpg"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File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"Kich thuoc file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 bytes"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endParaRPr lang="en-US" sz="1400">
              <a:solidFill>
                <a:srgbClr val="666666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BufferedInputStream  in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BufferedInputStream( new 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         FileInputStream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filedoc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BufferedOutputStream out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BufferedOutputStream( new 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         FileOutputStream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fileghi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nanoTime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         while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!=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nanoTime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batdau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"Thoi gian copy: "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 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tongtg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1000000.0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 ms"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IOException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4478" y="1463035"/>
            <a:ext cx="3086547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So sánh thời gian copy với chương trình FileCopyNoBuffer</a:t>
            </a:r>
          </a:p>
        </p:txBody>
      </p:sp>
    </p:spTree>
    <p:extLst>
      <p:ext uri="{BB962C8B-B14F-4D97-AF65-F5344CB8AC3E}">
        <p14:creationId xmlns:p14="http://schemas.microsoft.com/office/powerpoint/2010/main" val="183129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dòng nhập xuất theo ký tự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12" y="4923063"/>
            <a:ext cx="8454666" cy="1150227"/>
          </a:xfrm>
          <a:solidFill>
            <a:srgbClr val="FFF9C5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noProof="1"/>
              <a:t>Đ</a:t>
            </a:r>
            <a:r>
              <a:rPr lang="en-US" sz="2000" noProof="1" smtClean="0"/>
              <a:t>ược dùng cho việc xử lý nhập xuất theo ký tự Unicode (kích thước 16 bits).</a:t>
            </a:r>
          </a:p>
          <a:p>
            <a:r>
              <a:rPr lang="en-US" sz="2000" noProof="1"/>
              <a:t>Reader và Writer và các lớp con được sử dụng cho việc chuyển đổi ký tự được lưu theo các bảng mã khác nhau (UTF-8, UTF-16, BIG5, …).</a:t>
            </a:r>
            <a:endParaRPr lang="en-US" sz="2000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ký tự</a:t>
            </a:r>
          </a:p>
        </p:txBody>
      </p:sp>
      <p:pic>
        <p:nvPicPr>
          <p:cNvPr id="6" name="Picture 5" descr="IO_InputOutputReadersWri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08" y="1135004"/>
            <a:ext cx="6159220" cy="36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dòng nhập xuất theo ký tự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ký tự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0" y="1144180"/>
            <a:ext cx="8475663" cy="5147430"/>
          </a:xfrm>
        </p:spPr>
        <p:txBody>
          <a:bodyPr/>
          <a:lstStyle/>
          <a:p>
            <a:r>
              <a:rPr lang="en-US"/>
              <a:t>Lớp </a:t>
            </a:r>
            <a:r>
              <a:rPr lang="en-US">
                <a:solidFill>
                  <a:srgbClr val="FF0000"/>
                </a:solidFill>
              </a:rPr>
              <a:t>Reader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abstract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2"/>
            <a:r>
              <a:rPr lang="en-US" sz="1800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Ký tự nhận được có giá trị từ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onsolas"/>
                <a:cs typeface="Calibri"/>
              </a:rPr>
              <a:t>0 - 65535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chars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offset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length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chars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  <a:endParaRPr lang="en-US" sz="2000"/>
          </a:p>
          <a:p>
            <a:r>
              <a:rPr lang="en-US"/>
              <a:t>Lớp </a:t>
            </a:r>
            <a:r>
              <a:rPr lang="en-US">
                <a:solidFill>
                  <a:srgbClr val="FF0000"/>
                </a:solidFill>
              </a:rPr>
              <a:t>Writer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abstract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aChar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chars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offset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length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chars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r>
              <a:rPr lang="en-US"/>
              <a:t>Thông thường sẽ dùng các lớp con của lớp Reader và Writer để truy xuất.</a:t>
            </a:r>
          </a:p>
        </p:txBody>
      </p:sp>
    </p:spTree>
    <p:extLst>
      <p:ext uri="{BB962C8B-B14F-4D97-AF65-F5344CB8AC3E}">
        <p14:creationId xmlns:p14="http://schemas.microsoft.com/office/powerpoint/2010/main" val="52646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BufferedReader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ký tự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1222393"/>
          </a:xfrm>
        </p:spPr>
        <p:txBody>
          <a:bodyPr/>
          <a:lstStyle/>
          <a:p>
            <a:r>
              <a:rPr lang="en-US" sz="2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String </a:t>
            </a:r>
            <a:r>
              <a:rPr lang="en-US" sz="2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readLine</a:t>
            </a:r>
            <a:r>
              <a:rPr lang="en-US" sz="2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Đọc 1 dòng lưu vào chuỗi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Kết thúc bởi </a:t>
            </a:r>
            <a:r>
              <a:rPr lang="en-US" sz="2000">
                <a:solidFill>
                  <a:schemeClr val="tx2"/>
                </a:solidFill>
                <a:latin typeface="Consolas"/>
                <a:ea typeface="Consolas"/>
                <a:cs typeface="Consolas"/>
              </a:rPr>
              <a:t>\n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(Unix), </a:t>
            </a:r>
            <a:r>
              <a:rPr lang="en-US" sz="2000">
                <a:solidFill>
                  <a:srgbClr val="1F497D"/>
                </a:solidFill>
                <a:latin typeface="Consolas"/>
                <a:ea typeface="Consolas"/>
                <a:cs typeface="Consolas"/>
              </a:rPr>
              <a:t>\r\n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(Windows), </a:t>
            </a:r>
            <a:r>
              <a:rPr lang="en-US" sz="2000">
                <a:solidFill>
                  <a:srgbClr val="1F497D"/>
                </a:solidFill>
                <a:latin typeface="Consolas"/>
                <a:ea typeface="Consolas"/>
                <a:cs typeface="Consolas"/>
              </a:rPr>
              <a:t>\r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(Mac)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1457" y="2618337"/>
            <a:ext cx="7866390" cy="3539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BufferedFileReader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strFilename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"data.txt"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BufferedReader in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BufferedReader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FileReader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strFilename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String inLine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inLine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readLine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!=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inLine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IOException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508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PrintStream và PrintWriter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ký tự</a:t>
            </a:r>
          </a:p>
        </p:txBody>
      </p:sp>
      <p:pic>
        <p:nvPicPr>
          <p:cNvPr id="3" name="Picture 2" descr="IO_PrintStreamWr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37" y="3319184"/>
            <a:ext cx="4470095" cy="265728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411" y="1210236"/>
            <a:ext cx="8441765" cy="2644587"/>
          </a:xfrm>
        </p:spPr>
        <p:txBody>
          <a:bodyPr/>
          <a:lstStyle/>
          <a:p>
            <a:r>
              <a:rPr lang="en-US"/>
              <a:t>Lớp </a:t>
            </a:r>
            <a:r>
              <a:rPr lang="en-US">
                <a:solidFill>
                  <a:srgbClr val="FF0000"/>
                </a:solidFill>
              </a:rPr>
              <a:t>PrintStream</a:t>
            </a:r>
          </a:p>
          <a:p>
            <a:pPr lvl="1"/>
            <a:r>
              <a:rPr lang="en-US"/>
              <a:t>System.out (màn hình): là đối tượng thuộc lớp PrintStream.</a:t>
            </a:r>
          </a:p>
          <a:p>
            <a:pPr lvl="1"/>
            <a:r>
              <a:rPr lang="en-US"/>
              <a:t>Có các hàm print(), println(): hiển thị ra màn hình</a:t>
            </a:r>
          </a:p>
          <a:p>
            <a:r>
              <a:rPr lang="en-US"/>
              <a:t>Lớp </a:t>
            </a:r>
            <a:r>
              <a:rPr lang="en-US">
                <a:solidFill>
                  <a:srgbClr val="FF0000"/>
                </a:solidFill>
              </a:rPr>
              <a:t>PrintWriter</a:t>
            </a:r>
          </a:p>
          <a:p>
            <a:pPr lvl="1"/>
            <a:r>
              <a:rPr lang="en-US"/>
              <a:t>Có các hàm print(), println()</a:t>
            </a:r>
          </a:p>
          <a:p>
            <a:pPr lvl="1"/>
            <a:r>
              <a:rPr lang="en-US"/>
              <a:t>Cần thực thi thêm hàm flush()</a:t>
            </a:r>
          </a:p>
        </p:txBody>
      </p:sp>
    </p:spTree>
    <p:extLst>
      <p:ext uri="{BB962C8B-B14F-4D97-AF65-F5344CB8AC3E}">
        <p14:creationId xmlns:p14="http://schemas.microsoft.com/office/powerpoint/2010/main" val="377125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về PrintWriter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dòng nhập xuất theo ký tự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578" y="1146452"/>
            <a:ext cx="7866390" cy="526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WriteFilePrintWriter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String strFilename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"data.txt"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BufferedReader kb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BufferedReader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		InputStreamReader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FileOutputStream f1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FileOutputStream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strFilename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PrintWriter pw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PrintWriter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"Nhap noi dung can ghi vao file"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"Ket thuc voi &lt;CR&gt;.&lt;CR&gt;"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while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true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		String str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kb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readLine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equals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"."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break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pw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pw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flush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f1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close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 ghi file thanh cong !!!"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IOException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ex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46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Nhập xuất đối tượng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 noProof="1"/>
              <a:t>Tuần tự hóa đối tượng (Object Serialization)</a:t>
            </a:r>
          </a:p>
          <a:p>
            <a:pPr lvl="1"/>
            <a:r>
              <a:rPr lang="en-US" altLang="vi-VN" noProof="1"/>
              <a:t>Là quá trình biểu diễn trạng thái hiện tại của đối tượng thành 1  dòng các bit tuần tự để ghi vào các thiết bị ngoại vi.</a:t>
            </a:r>
          </a:p>
          <a:p>
            <a:pPr lvl="1"/>
            <a:r>
              <a:rPr lang="en-US" altLang="vi-VN" noProof="1"/>
              <a:t>Lớp tạo ra đối tượng phải được </a:t>
            </a:r>
            <a:r>
              <a:rPr lang="en-US" altLang="vi-VN" b="1" i="1" noProof="1"/>
              <a:t>implements</a:t>
            </a:r>
            <a:r>
              <a:rPr lang="en-US" altLang="vi-VN" noProof="1"/>
              <a:t> từ </a:t>
            </a:r>
            <a:r>
              <a:rPr lang="en-US" altLang="vi-VN" b="1" i="1" noProof="1"/>
              <a:t>interface</a:t>
            </a:r>
            <a:r>
              <a:rPr lang="en-US" altLang="vi-VN" noProof="1"/>
              <a:t> </a:t>
            </a:r>
            <a:r>
              <a:rPr lang="en-US"/>
              <a:t>java.io.</a:t>
            </a:r>
            <a:r>
              <a:rPr lang="en-US">
                <a:solidFill>
                  <a:srgbClr val="FF0000"/>
                </a:solidFill>
              </a:rPr>
              <a:t>Serializable</a:t>
            </a:r>
            <a:r>
              <a:rPr lang="en-US"/>
              <a:t> hoặc java.io.Externalizable</a:t>
            </a:r>
          </a:p>
          <a:p>
            <a:r>
              <a:rPr lang="en-US" altLang="vi-VN" noProof="1"/>
              <a:t>2 lớp </a:t>
            </a:r>
            <a:r>
              <a:rPr lang="en-US" altLang="vi-VN" b="1" noProof="1">
                <a:solidFill>
                  <a:srgbClr val="FF0000"/>
                </a:solidFill>
              </a:rPr>
              <a:t>ObjectInputStream</a:t>
            </a:r>
            <a:r>
              <a:rPr lang="en-US" altLang="vi-VN" noProof="1">
                <a:solidFill>
                  <a:srgbClr val="FF0000"/>
                </a:solidFill>
              </a:rPr>
              <a:t> </a:t>
            </a:r>
            <a:r>
              <a:rPr lang="en-US" altLang="vi-VN" noProof="1"/>
              <a:t>và </a:t>
            </a:r>
            <a:r>
              <a:rPr lang="en-US" altLang="vi-VN" b="1" noProof="1">
                <a:solidFill>
                  <a:srgbClr val="FF0000"/>
                </a:solidFill>
              </a:rPr>
              <a:t>ObjectOutputStream</a:t>
            </a:r>
            <a:r>
              <a:rPr lang="en-US" altLang="vi-VN" noProof="1">
                <a:solidFill>
                  <a:srgbClr val="FF0000"/>
                </a:solidFill>
              </a:rPr>
              <a:t> </a:t>
            </a:r>
            <a:r>
              <a:rPr lang="en-US" altLang="vi-VN" noProof="1"/>
              <a:t>để đọc và ghi đối tượng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final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readObject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ClassNotFoundException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final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writeObject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Object obj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altLang="vi-VN" sz="2000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3879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về nhập xuất đối tượng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317486" y="1968979"/>
            <a:ext cx="862988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ObjectOutputStream out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ObjectOutputStream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BufferedOutputStream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FileOutputStream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"object.ser"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writeObject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"The current Date and Time is 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write a String object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writeObject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Date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</a:t>
            </a:r>
            <a:r>
              <a:rPr lang="en-US" sz="16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write a Date object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flush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close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922" y="4675542"/>
            <a:ext cx="862315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ObjectInputStream in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ObjectInputStream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BufferedInputStream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FileInputStream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"object.ser"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 str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readObject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Date d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Date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readObject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// downcast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close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573030"/>
          </a:xfrm>
        </p:spPr>
        <p:txBody>
          <a:bodyPr/>
          <a:lstStyle/>
          <a:p>
            <a:r>
              <a:rPr lang="en-US" noProof="1" smtClean="0"/>
              <a:t>Ghi 2 đối tượng String và Date vào file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4063" y="4081624"/>
            <a:ext cx="8475663" cy="57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Đọc </a:t>
            </a:r>
            <a:r>
              <a:rPr lang="en-US" noProof="1" smtClean="0"/>
              <a:t>2 đối tượng String và Date từ file</a:t>
            </a:r>
          </a:p>
        </p:txBody>
      </p:sp>
    </p:spTree>
    <p:extLst>
      <p:ext uri="{BB962C8B-B14F-4D97-AF65-F5344CB8AC3E}">
        <p14:creationId xmlns:p14="http://schemas.microsoft.com/office/powerpoint/2010/main" val="218418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về nhập xuất đối tượng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223199" y="1143679"/>
            <a:ext cx="74109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java.io.Serializable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Diem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Serializable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y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x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y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y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x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y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hienThi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"("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x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","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y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")"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}</a:t>
            </a:r>
          </a:p>
          <a:p>
            <a:r>
              <a:rPr lang="en-US" sz="1400" i="1">
                <a:solidFill>
                  <a:srgbClr val="5FA0B0"/>
                </a:solidFill>
                <a:latin typeface="Consolas"/>
                <a:ea typeface="Consolas"/>
                <a:cs typeface="Consolas"/>
              </a:rPr>
              <a:t>	// Cac ham khac</a:t>
            </a:r>
            <a:endParaRPr lang="en-US" sz="1400">
              <a:solidFill>
                <a:srgbClr val="666666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7" y="2744391"/>
            <a:ext cx="849962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GhiDoiTuong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Diem a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 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4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];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20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3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400">
                <a:solidFill>
                  <a:srgbClr val="40A070"/>
                </a:solidFill>
                <a:latin typeface="Consolas"/>
                <a:ea typeface="Consolas"/>
                <a:cs typeface="Consolas"/>
              </a:rPr>
              <a:t>50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ObjectOutputStream f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ObjectOutputStream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BufferedOutputStream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FileOutputStream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"data1.ser"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writeObject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writeObject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flush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close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 ghi file doi tuong thanh cong"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IOException 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8671" y="2675857"/>
            <a:ext cx="3086547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Ghi đối tượng a (lớp Diem)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Ghi mảng đối tượng ds[]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30132" y="1076347"/>
            <a:ext cx="2759506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Lớp Diem được cài đặt cho phép ghi tuần tự</a:t>
            </a:r>
          </a:p>
        </p:txBody>
      </p:sp>
    </p:spTree>
    <p:extLst>
      <p:ext uri="{BB962C8B-B14F-4D97-AF65-F5344CB8AC3E}">
        <p14:creationId xmlns:p14="http://schemas.microsoft.com/office/powerpoint/2010/main" val="177346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về nhập xuất đối tượng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425236" y="1302412"/>
            <a:ext cx="837012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java.io.*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DocDoiTuong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ObjectInputStream f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ObjectInputStream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BufferedInputStream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FileInputStream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"data1.ser"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)));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Diem a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Diem 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a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readObject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ds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readObject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f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close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System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"Noi dung file la"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a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hienThi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Diem 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ds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	d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hienThi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sz="14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catch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ClassNotFoundException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|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 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    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printStackTrace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14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40984" y="2934926"/>
            <a:ext cx="3086547" cy="646331"/>
          </a:xfrm>
          <a:prstGeom prst="rect">
            <a:avLst/>
          </a:prstGeom>
          <a:solidFill>
            <a:srgbClr val="FFFFC2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Đọc đối tượng a (lớp Diem)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Đọc mảng đối tượng ds[]</a:t>
            </a:r>
          </a:p>
        </p:txBody>
      </p:sp>
    </p:spTree>
    <p:extLst>
      <p:ext uri="{BB962C8B-B14F-4D97-AF65-F5344CB8AC3E}">
        <p14:creationId xmlns:p14="http://schemas.microsoft.com/office/powerpoint/2010/main" val="41973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Nội dung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 smtClean="0"/>
              <a:t>Giới thiệu</a:t>
            </a:r>
          </a:p>
          <a:p>
            <a:r>
              <a:rPr lang="en-US" altLang="vi-VN" noProof="1"/>
              <a:t>Lớp java.io.File</a:t>
            </a:r>
          </a:p>
          <a:p>
            <a:r>
              <a:rPr lang="en-US" altLang="vi-VN" noProof="1"/>
              <a:t>Dòng nhập xuất (I/O Stream)</a:t>
            </a:r>
          </a:p>
          <a:p>
            <a:r>
              <a:rPr lang="en-US" altLang="vi-VN" noProof="1" smtClean="0"/>
              <a:t>Các dòng nhập xuất theo byte</a:t>
            </a:r>
          </a:p>
          <a:p>
            <a:r>
              <a:rPr lang="en-US" altLang="vi-VN" noProof="1" smtClean="0"/>
              <a:t>Các dòng nhập xuất theo ký tự</a:t>
            </a:r>
          </a:p>
          <a:p>
            <a:r>
              <a:rPr lang="en-US" altLang="vi-VN" noProof="1" smtClean="0"/>
              <a:t>Nhập xuất đối tượng</a:t>
            </a:r>
          </a:p>
          <a:p>
            <a:r>
              <a:rPr lang="en-US" altLang="vi-VN" noProof="1"/>
              <a:t>T</a:t>
            </a:r>
            <a:r>
              <a:rPr lang="en-US" altLang="vi-VN" noProof="1" smtClean="0"/>
              <a:t>ập tin truy cập ngẫu nhiên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Tập tin truy cập ngẫu nhiên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259763" y="1173033"/>
            <a:ext cx="8730905" cy="3170487"/>
          </a:xfrm>
        </p:spPr>
        <p:txBody>
          <a:bodyPr/>
          <a:lstStyle/>
          <a:p>
            <a:r>
              <a:rPr lang="en-US" altLang="vi-VN" noProof="1"/>
              <a:t>Các dòng nhập xuất chỉ cho phép 1 chiều (đọc – ghi).</a:t>
            </a:r>
          </a:p>
          <a:p>
            <a:r>
              <a:rPr lang="en-US" altLang="vi-VN" noProof="1"/>
              <a:t>Lớp </a:t>
            </a:r>
            <a:r>
              <a:rPr lang="en-US" altLang="vi-VN" b="1" noProof="1">
                <a:solidFill>
                  <a:srgbClr val="FF0000"/>
                </a:solidFill>
              </a:rPr>
              <a:t>RandomAccessFile</a:t>
            </a:r>
            <a:r>
              <a:rPr lang="en-US" altLang="vi-VN" noProof="1">
                <a:solidFill>
                  <a:srgbClr val="FF0000"/>
                </a:solidFill>
              </a:rPr>
              <a:t> </a:t>
            </a:r>
            <a:r>
              <a:rPr lang="en-US" altLang="vi-VN" noProof="1"/>
              <a:t>là dòng 2 chiều, hỗ trợ cả việc đọc và ghi tại vị trí ngẫu nhiên trong file.</a:t>
            </a:r>
          </a:p>
          <a:p>
            <a:r>
              <a:rPr lang="en-US" altLang="vi-VN" noProof="1"/>
              <a:t>Khi mở file, con trỏ file sẽ di chuyển đến đầu file (vị trí 0).</a:t>
            </a:r>
          </a:p>
          <a:p>
            <a:r>
              <a:rPr lang="en-US" altLang="vi-VN" noProof="1"/>
              <a:t>Con trỏ có thể di chuyển đến vị trí bất kỳ trong file để đọc và ghi 1 byte hoặc nhóm các bytes theo các dạng dữ liệu chuẩn (int, double, String, …)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pic>
        <p:nvPicPr>
          <p:cNvPr id="3" name="Picture 2" descr="IO_RandomAccess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3" y="4484659"/>
            <a:ext cx="7342047" cy="16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/>
              <a:t>Tập tin truy cập ngẫu nhiên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245331" y="1115314"/>
            <a:ext cx="8595169" cy="5147438"/>
          </a:xfrm>
        </p:spPr>
        <p:txBody>
          <a:bodyPr/>
          <a:lstStyle/>
          <a:p>
            <a:r>
              <a:rPr lang="en-US" altLang="vi-VN" sz="2400" noProof="1"/>
              <a:t>Khởi tạo đối tượng lớp RandomAccessFile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RandomAccessFile f1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RandomAccessFile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"filename"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"r"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RandomAccessFile f2 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RandomAccessFile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"filename"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"rw"</a:t>
            </a:r>
            <a:r>
              <a:rPr lang="en-US" sz="18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altLang="vi-VN" sz="2400" noProof="1"/>
              <a:t>Một số các phương thức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seek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skipBytes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numBytes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getFilePointer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readInt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readDouble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readLine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writeInt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writeDouble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writeChars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String 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IOException;</a:t>
            </a:r>
          </a:p>
          <a:p>
            <a:pPr lvl="1"/>
            <a:r>
              <a:rPr lang="en-US" altLang="vi-VN" sz="2000" noProof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...</a:t>
            </a:r>
            <a:endParaRPr lang="en-US" altLang="vi-VN" sz="2000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29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Nhập xuất (vào ra, I/O) trong Java được thực hiện thông qua các dòng (stream).</a:t>
            </a:r>
          </a:p>
          <a:p>
            <a:r>
              <a:rPr lang="en-US" noProof="1" smtClean="0"/>
              <a:t>Các dòng nhập xuất theo byte thừa kế từ 2 lớp chính là InputStream và OutputStream, hỗ trợ việc truy xuất theo từng byte dữ liệu thô hoặc nhị phân.</a:t>
            </a:r>
          </a:p>
          <a:p>
            <a:r>
              <a:rPr lang="en-US" noProof="1"/>
              <a:t>Các dòng nhập xuất theo ký tự thừa kế từ 2 lớp chính là Reader và Writer, hỗ trợ việc truy xuất theo từng ký tự được lưu dưới dạng text của nhiều bảng mã khác nhau.</a:t>
            </a:r>
          </a:p>
          <a:p>
            <a:r>
              <a:rPr lang="en-US" noProof="1"/>
              <a:t>Đối tượng cũng có thể được ghi và đọc tuần tự từ các thiết bị ngoại vi (file).</a:t>
            </a:r>
          </a:p>
          <a:p>
            <a:r>
              <a:rPr lang="en-US" noProof="1"/>
              <a:t>Có nhiều lớp khác nhau hỗ trợ việc truy xuất tập tin.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64844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5653" y="4043422"/>
            <a:ext cx="8093234" cy="628592"/>
          </a:xfrm>
        </p:spPr>
        <p:txBody>
          <a:bodyPr/>
          <a:lstStyle/>
          <a:p>
            <a:pPr algn="ctr"/>
            <a:r>
              <a:rPr lang="en-US" dirty="0" smtClean="0"/>
              <a:t>Question?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091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Giới thiệu về nhập xuất trong Java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/>
              <a:t>Các gói hỗ trợ nhập xuất trong JDK:</a:t>
            </a:r>
            <a:endParaRPr lang="en-US" altLang="vi-VN" noProof="1" smtClean="0"/>
          </a:p>
          <a:p>
            <a:pPr lvl="1"/>
            <a:r>
              <a:rPr lang="en-US" altLang="vi-VN" b="1" noProof="1"/>
              <a:t>java.io</a:t>
            </a:r>
            <a:r>
              <a:rPr lang="en-US" altLang="vi-VN" noProof="1"/>
              <a:t>:	nhập xuất chuẩn (standard I/O)</a:t>
            </a:r>
          </a:p>
          <a:p>
            <a:pPr lvl="2"/>
            <a:r>
              <a:rPr lang="en-US" altLang="vi-VN" noProof="1"/>
              <a:t>Được giới thiệu từ JDK 1.0</a:t>
            </a:r>
          </a:p>
          <a:p>
            <a:pPr lvl="2"/>
            <a:r>
              <a:rPr lang="en-US" altLang="vi-VN" noProof="1"/>
              <a:t>Nhập xuất thông qua Stream</a:t>
            </a:r>
          </a:p>
          <a:p>
            <a:pPr lvl="1"/>
            <a:r>
              <a:rPr lang="en-US" altLang="vi-VN" b="1" noProof="1"/>
              <a:t>java.nio</a:t>
            </a:r>
            <a:r>
              <a:rPr lang="en-US" altLang="vi-VN" noProof="1"/>
              <a:t>:	nhập xuất mới (new I/O)</a:t>
            </a:r>
          </a:p>
          <a:p>
            <a:pPr lvl="2"/>
            <a:r>
              <a:rPr lang="en-US" altLang="vi-VN" noProof="1"/>
              <a:t>Được giới thiệu từ JDK 1.4</a:t>
            </a:r>
          </a:p>
          <a:p>
            <a:pPr lvl="2"/>
            <a:r>
              <a:rPr lang="en-US" altLang="vi-VN" noProof="1"/>
              <a:t>Nâng cao hiệu quả việc nhập xuất qua vùng đệm.</a:t>
            </a:r>
          </a:p>
          <a:p>
            <a:pPr lvl="2"/>
            <a:r>
              <a:rPr lang="en-US" altLang="vi-VN" noProof="1"/>
              <a:t>JDK 1.7 hỗ trợ nhập xuất file nâng cao</a:t>
            </a:r>
          </a:p>
          <a:p>
            <a:r>
              <a:rPr lang="en-US" altLang="vi-VN" noProof="1"/>
              <a:t>JDK 1.5 giới thiệu thêm lớp </a:t>
            </a:r>
            <a:r>
              <a:rPr lang="en-US" altLang="vi-VN" noProof="1">
                <a:solidFill>
                  <a:srgbClr val="FF0000"/>
                </a:solidFill>
              </a:rPr>
              <a:t>java.util.Scanner</a:t>
            </a:r>
          </a:p>
          <a:p>
            <a:pPr lvl="1"/>
            <a:r>
              <a:rPr lang="en-US" altLang="vi-VN" noProof="1"/>
              <a:t>Hỗ trợ nhập xuất với các kiểu dữ liệu cơ bản, chuỗi.</a:t>
            </a:r>
          </a:p>
          <a:p>
            <a:pPr lvl="1"/>
            <a:r>
              <a:rPr lang="en-US" altLang="vi-VN" noProof="1"/>
              <a:t>Tách biểu thức thông thường thành các token.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235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Lớp java.io.File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/>
              <a:t>Đối tượng </a:t>
            </a:r>
            <a:r>
              <a:rPr lang="en-US" altLang="vi-VN" b="1" noProof="1">
                <a:solidFill>
                  <a:srgbClr val="FF0000"/>
                </a:solidFill>
              </a:rPr>
              <a:t>File</a:t>
            </a:r>
            <a:r>
              <a:rPr lang="en-US" altLang="vi-VN" noProof="1"/>
              <a:t> biểu diễn 1 tập tin hoặc 1 thư mục.</a:t>
            </a:r>
          </a:p>
          <a:p>
            <a:r>
              <a:rPr lang="en-US" altLang="vi-VN" noProof="1"/>
              <a:t>Khởi tạo 1 đối tượng</a:t>
            </a:r>
          </a:p>
          <a:p>
            <a:pPr lvl="1"/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pathString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altLang="vi-VN" noProof="1"/>
              <a:t>Sử dụng đường dẫn (path) theo dạng:</a:t>
            </a:r>
          </a:p>
          <a:p>
            <a:pPr lvl="1"/>
            <a:r>
              <a:rPr lang="en-US" altLang="vi-VN" noProof="1"/>
              <a:t>Trong Windows:   “C:\ViduJava\Hello.java”</a:t>
            </a:r>
          </a:p>
          <a:p>
            <a:pPr lvl="1"/>
            <a:r>
              <a:rPr lang="en-US" altLang="vi-VN" noProof="1"/>
              <a:t>Trong Unix/Mac:   “/ViduJava/Hello.java”</a:t>
            </a:r>
          </a:p>
          <a:p>
            <a:r>
              <a:rPr lang="en-US" altLang="vi-VN" u="sng" noProof="1"/>
              <a:t>Ví dụ</a:t>
            </a:r>
            <a:r>
              <a:rPr lang="en-US" altLang="vi-VN" noProof="1"/>
              <a:t>: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f1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"data.txt"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f2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"C:\\ViDu\\Hello.java"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dir1  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"C:\\temp"</a:t>
            </a:r>
            <a:r>
              <a:rPr lang="en-US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altLang="vi-VN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5096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Lớp java.io.File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/>
              <a:t>Một số các phương thức quan trọng</a:t>
            </a: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exists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 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Có tồn tại hay không</a:t>
            </a:r>
            <a:endParaRPr lang="en-US" sz="2000" i="1">
              <a:solidFill>
                <a:srgbClr val="000000"/>
              </a:solidFill>
              <a:latin typeface="Arial"/>
              <a:ea typeface="Consolas"/>
              <a:cs typeface="Arial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Kích thước file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isDirectory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r>
              <a:rPr lang="en-US" sz="2000">
                <a:solidFill>
                  <a:srgbClr val="666666"/>
                </a:solidFill>
                <a:latin typeface="Arial"/>
                <a:ea typeface="Consolas"/>
                <a:cs typeface="Arial"/>
              </a:rPr>
              <a:t> 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Là thư mục?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isFile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Là tập tin?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canRead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Có thể đọc?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canWrite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Có thể ghi?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delete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Xóa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deleteOnExit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Xóa khi kết thúc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renameTo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 dest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  <a:r>
              <a:rPr lang="en-US" sz="2000">
                <a:solidFill>
                  <a:srgbClr val="666666"/>
                </a:solidFill>
                <a:latin typeface="Arial"/>
                <a:ea typeface="Consolas"/>
                <a:cs typeface="Arial"/>
              </a:rPr>
              <a:t> 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Đổi tên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mkdir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Tạo thư mục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list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Liệt kê thư mục dạng chuỗi</a:t>
            </a:r>
            <a:endParaRPr lang="en-US" sz="2000" i="1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lvl="1"/>
            <a:r>
              <a:rPr lang="en-US" sz="20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File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listFiles</a:t>
            </a:r>
            <a:r>
              <a:rPr lang="en-US" sz="20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	</a:t>
            </a:r>
            <a:r>
              <a:rPr lang="en-US" sz="2000" i="1">
                <a:solidFill>
                  <a:srgbClr val="666666"/>
                </a:solidFill>
                <a:latin typeface="Arial"/>
                <a:ea typeface="Consolas"/>
                <a:cs typeface="Arial"/>
              </a:rPr>
              <a:t>// Liệt kê thư mục dạng File</a:t>
            </a:r>
            <a:endParaRPr lang="en-US" altLang="vi-VN" sz="2000" i="1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197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Ví dụ về lớp java.io.File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1" y="1264800"/>
            <a:ext cx="6558425" cy="4891088"/>
          </a:xfrm>
          <a:solidFill>
            <a:schemeClr val="bg2"/>
          </a:solidFill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java.io.File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D84B5"/>
                </a:solidFill>
                <a:latin typeface="Consolas"/>
                <a:ea typeface="Consolas"/>
                <a:cs typeface="Consolas"/>
              </a:rPr>
              <a:t>ListDirectoryRecursive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main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args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dir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"C:\\ViduJava"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listRecursive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dir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901F00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6287E"/>
                </a:solidFill>
                <a:latin typeface="Consolas"/>
                <a:ea typeface="Consolas"/>
                <a:cs typeface="Consolas"/>
              </a:rPr>
              <a:t>listRecursive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dir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dir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isDirectory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[]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items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dir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listFiles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File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: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items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System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println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getAbsoluteFile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sz="1600" b="1">
                <a:solidFill>
                  <a:srgbClr val="01701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600">
                <a:solidFill>
                  <a:srgbClr val="4070A0"/>
                </a:solidFill>
                <a:latin typeface="Consolas"/>
                <a:ea typeface="Consolas"/>
                <a:cs typeface="Consolas"/>
              </a:rPr>
              <a:t>isDirectory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())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listRecursive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item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666666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6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384850" y="2283262"/>
            <a:ext cx="2356888" cy="1575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noProof="1"/>
              <a:t>Liệt kê nội dung thư mục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noProof="1"/>
              <a:t>C:\ViduJava</a:t>
            </a:r>
            <a:endParaRPr lang="en-US" sz="2400" noProof="1" smtClean="0"/>
          </a:p>
        </p:txBody>
      </p:sp>
    </p:spTree>
    <p:extLst>
      <p:ext uri="{BB962C8B-B14F-4D97-AF65-F5344CB8AC3E}">
        <p14:creationId xmlns:p14="http://schemas.microsoft.com/office/powerpoint/2010/main" val="318761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Khái niệm về Stream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06" y="4932670"/>
            <a:ext cx="7341449" cy="1171347"/>
          </a:xfrm>
          <a:solidFill>
            <a:srgbClr val="FFF9C5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noProof="1"/>
              <a:t>Stream là 1 dòng liên tục, có thứ tự (chỉ đi theo 1 chiều) dùng để chuyển dữ liệu giữa chương trình và nguồn dữ liệu (các thiết bị ngoại vi).</a:t>
            </a:r>
            <a:endParaRPr lang="en-US" sz="2400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Dòng nhập xuất (IO Stream)</a:t>
            </a:r>
          </a:p>
        </p:txBody>
      </p:sp>
      <p:pic>
        <p:nvPicPr>
          <p:cNvPr id="5" name="Picture 4" descr="io-i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1" y="1301066"/>
            <a:ext cx="5511567" cy="1750600"/>
          </a:xfrm>
          <a:prstGeom prst="rect">
            <a:avLst/>
          </a:prstGeom>
        </p:spPr>
      </p:pic>
      <p:pic>
        <p:nvPicPr>
          <p:cNvPr id="6" name="Picture 5" descr="io-out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2" y="2981519"/>
            <a:ext cx="5566731" cy="176918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40725" y="1988002"/>
            <a:ext cx="2088143" cy="2110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noProof="1"/>
              <a:t>Trong Java, việc nhập xuất - v</a:t>
            </a:r>
            <a:r>
              <a:rPr lang="en-US" sz="2000" noProof="1" smtClean="0"/>
              <a:t>ào ra (I/O) được thực hiện thông qua các stream.</a:t>
            </a:r>
          </a:p>
        </p:txBody>
      </p:sp>
    </p:spTree>
    <p:extLst>
      <p:ext uri="{BB962C8B-B14F-4D97-AF65-F5344CB8AC3E}">
        <p14:creationId xmlns:p14="http://schemas.microsoft.com/office/powerpoint/2010/main" val="34693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dòng nhập xuất chuẩn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4879265"/>
            <a:ext cx="7766050" cy="1407235"/>
          </a:xfrm>
          <a:solidFill>
            <a:srgbClr val="FFF9C5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noProof="1"/>
              <a:t>Java phân biệt 2 loại dòng nhập xuất:</a:t>
            </a:r>
          </a:p>
          <a:p>
            <a:r>
              <a:rPr lang="en-US" sz="2400" noProof="1"/>
              <a:t>Theo byte (byte-based I/O): xử lý dữ liệu thô hay nhị phân.</a:t>
            </a:r>
          </a:p>
          <a:p>
            <a:r>
              <a:rPr lang="en-US" sz="2400" noProof="1"/>
              <a:t>Theo ký tự (character-based I/O): xử lý dữ liệu text.</a:t>
            </a:r>
            <a:endParaRPr lang="en-US" sz="2400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Dòng nhập xuất (IO Stream)</a:t>
            </a:r>
          </a:p>
        </p:txBody>
      </p:sp>
      <p:pic>
        <p:nvPicPr>
          <p:cNvPr id="8" name="Picture 7" descr="IO_StreamVsCharac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1219199"/>
            <a:ext cx="6731284" cy="35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9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79357</TotalTime>
  <Words>2627</Words>
  <Application>Microsoft Macintosh PowerPoint</Application>
  <PresentationFormat>On-screen Show (4:3)</PresentationFormat>
  <Paragraphs>394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Nhập xuất (I/O) trong Java</vt:lpstr>
      <vt:lpstr>Mục tiêu</vt:lpstr>
      <vt:lpstr>Nội dung</vt:lpstr>
      <vt:lpstr>Giới thiệu về nhập xuất trong Java</vt:lpstr>
      <vt:lpstr>Lớp java.io.File</vt:lpstr>
      <vt:lpstr>Lớp java.io.File</vt:lpstr>
      <vt:lpstr>Ví dụ về lớp java.io.File</vt:lpstr>
      <vt:lpstr>Khái niệm về Stream</vt:lpstr>
      <vt:lpstr>Các dòng nhập xuất chuẩn</vt:lpstr>
      <vt:lpstr>Các dòng nhập xuất theo byte</vt:lpstr>
      <vt:lpstr>Lớp InputStream</vt:lpstr>
      <vt:lpstr>Ví dụ về InputStream</vt:lpstr>
      <vt:lpstr>Ví dụ về InputStream</vt:lpstr>
      <vt:lpstr>Lớp OutputStream</vt:lpstr>
      <vt:lpstr>Lớp FileInputStream và FileOutputStream</vt:lpstr>
      <vt:lpstr>Ví dụ về FileInputStream</vt:lpstr>
      <vt:lpstr>Ví dụ về FileOutputStream</vt:lpstr>
      <vt:lpstr>Ví dụ về File Copy</vt:lpstr>
      <vt:lpstr>Chuyển hướng các dòng nhập xuất</vt:lpstr>
      <vt:lpstr>Ví dụ về Buffered Stream</vt:lpstr>
      <vt:lpstr>Các dòng nhập xuất theo ký tự</vt:lpstr>
      <vt:lpstr>Các dòng nhập xuất theo ký tự</vt:lpstr>
      <vt:lpstr>Lớp BufferedReader</vt:lpstr>
      <vt:lpstr>Lớp PrintStream và PrintWriter</vt:lpstr>
      <vt:lpstr>Ví dụ về PrintWriter</vt:lpstr>
      <vt:lpstr>Nhập xuất đối tượng</vt:lpstr>
      <vt:lpstr>Ví dụ về nhập xuất đối tượng</vt:lpstr>
      <vt:lpstr>Ví dụ về nhập xuất đối tượng</vt:lpstr>
      <vt:lpstr>Ví dụ về nhập xuất đối tượng</vt:lpstr>
      <vt:lpstr>Tập tin truy cập ngẫu nhiên</vt:lpstr>
      <vt:lpstr>Tập tin truy cập ngẫu nhiên</vt:lpstr>
      <vt:lpstr>Tổng kết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Cong AN</dc:creator>
  <cp:lastModifiedBy>Cong Huy Nguyen</cp:lastModifiedBy>
  <cp:revision>1530</cp:revision>
  <dcterms:created xsi:type="dcterms:W3CDTF">2014-12-01T14:39:04Z</dcterms:created>
  <dcterms:modified xsi:type="dcterms:W3CDTF">2016-07-31T15:50:14Z</dcterms:modified>
</cp:coreProperties>
</file>