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86" r:id="rId3"/>
    <p:sldId id="267" r:id="rId4"/>
    <p:sldId id="458" r:id="rId5"/>
    <p:sldId id="462" r:id="rId6"/>
    <p:sldId id="463" r:id="rId7"/>
    <p:sldId id="465" r:id="rId8"/>
    <p:sldId id="466" r:id="rId9"/>
    <p:sldId id="493" r:id="rId10"/>
    <p:sldId id="467" r:id="rId11"/>
    <p:sldId id="468" r:id="rId12"/>
    <p:sldId id="469" r:id="rId13"/>
    <p:sldId id="495" r:id="rId14"/>
    <p:sldId id="470" r:id="rId15"/>
    <p:sldId id="471" r:id="rId16"/>
    <p:sldId id="496" r:id="rId17"/>
    <p:sldId id="497" r:id="rId18"/>
    <p:sldId id="472" r:id="rId19"/>
    <p:sldId id="492" r:id="rId20"/>
    <p:sldId id="473" r:id="rId21"/>
    <p:sldId id="498" r:id="rId22"/>
    <p:sldId id="499" r:id="rId23"/>
    <p:sldId id="500" r:id="rId24"/>
    <p:sldId id="474" r:id="rId25"/>
    <p:sldId id="475" r:id="rId26"/>
    <p:sldId id="476" r:id="rId27"/>
    <p:sldId id="508" r:id="rId28"/>
    <p:sldId id="501" r:id="rId29"/>
    <p:sldId id="502" r:id="rId30"/>
    <p:sldId id="503" r:id="rId31"/>
    <p:sldId id="504" r:id="rId32"/>
    <p:sldId id="477" r:id="rId33"/>
    <p:sldId id="509" r:id="rId34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C5"/>
    <a:srgbClr val="DDCC88"/>
    <a:srgbClr val="00B0F0"/>
    <a:srgbClr val="000099"/>
    <a:srgbClr val="98480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4" autoAdjust="0"/>
    <p:restoredTop sz="93724" autoAdjust="0"/>
  </p:normalViewPr>
  <p:slideViewPr>
    <p:cSldViewPr snapToGrid="0">
      <p:cViewPr varScale="1">
        <p:scale>
          <a:sx n="92" d="100"/>
          <a:sy n="92" d="100"/>
        </p:scale>
        <p:origin x="-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45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9BAD3B-8202-4A0C-AD7D-3FA83F525AF3}" type="datetimeFigureOut">
              <a:rPr lang="vi-VN"/>
              <a:pPr>
                <a:defRPr/>
              </a:pPr>
              <a:t>7/31/16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F6165F-62F8-42FD-AB11-CD263678FD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123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58F1B1-E64A-4A14-A975-2F64B1EFE38F}" type="datetimeFigureOut">
              <a:rPr lang="vi-VN"/>
              <a:pPr>
                <a:defRPr/>
              </a:pPr>
              <a:t>7/31/16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F466BA-CB67-4CE6-9899-9B98460A2E3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198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0B3AA-F068-4BCD-9DAE-3A931B7C942C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108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 userDrawn="1"/>
        </p:nvSpPr>
        <p:spPr bwMode="ltGray">
          <a:xfrm>
            <a:off x="777875" y="4905375"/>
            <a:ext cx="782637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CT176</a:t>
            </a:r>
            <a:r>
              <a:rPr lang="vi-VN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altLang="vi-VN" sz="2200" cap="all" spc="100" baseline="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TRÌNH HƯỚNG ĐỐI TƯỢNG</a:t>
            </a:r>
            <a:endParaRPr lang="vi-VN" altLang="vi-VN" sz="2200" cap="all" spc="100" noProof="1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77875" y="4848225"/>
            <a:ext cx="80692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4183312"/>
            <a:ext cx="8301646" cy="628592"/>
          </a:xfrm>
        </p:spPr>
        <p:txBody>
          <a:bodyPr anchor="b">
            <a:noAutofit/>
          </a:bodyPr>
          <a:lstStyle>
            <a:lvl1pPr algn="l">
              <a:defRPr sz="4400" b="1">
                <a:effectLst/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vi-VN" noProof="1" smtClean="0"/>
              <a:t>Click to edit Master title style</a:t>
            </a:r>
            <a:endParaRPr lang="vi-V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3535773"/>
            <a:ext cx="7223760" cy="57310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noProof="1" smtClean="0"/>
              <a:t>Click to edit Master subtitle style</a:t>
            </a:r>
            <a:endParaRPr lang="vi-VN" noProof="1"/>
          </a:p>
        </p:txBody>
      </p:sp>
      <p:sp>
        <p:nvSpPr>
          <p:cNvPr id="8" name="Rectangle 7"/>
          <p:cNvSpPr/>
          <p:nvPr userDrawn="1"/>
        </p:nvSpPr>
        <p:spPr>
          <a:xfrm>
            <a:off x="4691062" y="451025"/>
            <a:ext cx="4263415" cy="302759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wing_gu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3" y="733778"/>
            <a:ext cx="3637378" cy="24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2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3700" y="1011238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CT176</a:t>
            </a:r>
            <a:r>
              <a:rPr lang="en-US" altLang="vi-VN" sz="1400" b="0" baseline="0" noProof="1" smtClean="0">
                <a:solidFill>
                  <a:schemeClr val="bg1"/>
                </a:solidFill>
                <a:latin typeface="+mn-lt"/>
              </a:rPr>
              <a:t> – Lập trình Hướng đối tượng                                        </a:t>
            </a:r>
            <a:fld id="{9D65F665-9D3F-4191-9092-C815A7394D20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Click to edit Master title style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noProof="1" smtClean="0"/>
              <a:t>Click to edit Master text styles</a:t>
            </a:r>
          </a:p>
          <a:p>
            <a:pPr lvl="1"/>
            <a:r>
              <a:rPr lang="vi-VN" noProof="1" smtClean="0"/>
              <a:t>Second level</a:t>
            </a:r>
          </a:p>
          <a:p>
            <a:pPr lvl="2"/>
            <a:r>
              <a:rPr lang="vi-VN" noProof="1" smtClean="0"/>
              <a:t>Third level</a:t>
            </a:r>
          </a:p>
          <a:p>
            <a:pPr lvl="3"/>
            <a:r>
              <a:rPr lang="vi-VN" noProof="1" smtClean="0"/>
              <a:t>Fourth level</a:t>
            </a:r>
          </a:p>
          <a:p>
            <a:pPr lvl="4"/>
            <a:r>
              <a:rPr lang="vi-VN" noProof="1" smtClean="0"/>
              <a:t>Fifth level</a:t>
            </a:r>
            <a:endParaRPr lang="vi-VN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3700" y="22225"/>
            <a:ext cx="8475663" cy="2794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3B84-2085-4EA3-891A-969D6226F649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637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93700" y="1009650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CT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176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Lập</a:t>
            </a:r>
            <a:r>
              <a:rPr lang="en-US" altLang="vi-VN" sz="1400" b="0" baseline="0" noProof="1" smtClean="0">
                <a:solidFill>
                  <a:schemeClr val="bg1"/>
                </a:solidFill>
                <a:latin typeface="+mn-lt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228D6384-5DA0-423B-AB56-DA2D7248C070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			</a:t>
            </a:r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>
          <a:xfrm>
            <a:off x="393700" y="18288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C5F3-328B-48B1-9EA0-7984FE70746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63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CT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176</a:t>
            </a: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– 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Lập</a:t>
            </a:r>
            <a:r>
              <a:rPr lang="en-US" altLang="vi-VN" sz="1400" b="0" kern="1200" baseline="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13AA2C44-BCF0-46C0-A24E-584E5263D53F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3700" y="1018651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160520" cy="49485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280160"/>
            <a:ext cx="4160520" cy="49485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393700" y="9699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5F766-85B3-4D74-8982-0C151704468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66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 userDrawn="1"/>
        </p:nvSpPr>
        <p:spPr bwMode="gray">
          <a:xfrm>
            <a:off x="365125" y="6459538"/>
            <a:ext cx="85042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3700" y="1050925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CT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176</a:t>
            </a: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– 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Lập</a:t>
            </a:r>
            <a:r>
              <a:rPr lang="en-US" altLang="vi-VN" sz="1400" b="0" kern="1200" baseline="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C972516D-B664-4F84-A12B-480B1DC19806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55928"/>
            <a:ext cx="8018780" cy="64203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160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381"/>
            <a:ext cx="416052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280160"/>
            <a:ext cx="4160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053381"/>
            <a:ext cx="416052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F518A-7443-413D-AA6F-C3E2767A2AB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0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</a:t>
            </a:r>
            <a:r>
              <a:rPr lang="en-US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176 – LẬP TRÌNH</a:t>
            </a:r>
            <a:r>
              <a:rPr lang="en-US" altLang="vi-VN" cap="all" baseline="0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HƯỚNG ĐỐI TƯỢNG</a:t>
            </a:r>
            <a:endParaRPr lang="vi-VN" altLang="vi-VN" cap="all" noProof="1" smtClean="0">
              <a:solidFill>
                <a:schemeClr val="bg1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14" descr="question-fa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19050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6738620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CTH608 – Semantic WEB</a:t>
            </a:r>
          </a:p>
        </p:txBody>
      </p:sp>
      <p:pic>
        <p:nvPicPr>
          <p:cNvPr id="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476250"/>
            <a:ext cx="41179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7524406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CT176 – LẬP</a:t>
            </a:r>
            <a:r>
              <a:rPr lang="vi-VN" altLang="vi-VN" cap="all" baseline="0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TRÌNH HƯỚNG ĐỐI TƯỢNG</a:t>
            </a:r>
            <a:endParaRPr lang="vi-VN" altLang="vi-VN" cap="all" noProof="1" smtClean="0">
              <a:solidFill>
                <a:schemeClr val="bg1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2238"/>
            <a:ext cx="1741488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7524406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CT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176</a:t>
            </a: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– 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Lập</a:t>
            </a:r>
            <a:r>
              <a:rPr lang="en-US" altLang="vi-VN" sz="1000" baseline="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trình Hướng đối tượng</a:t>
            </a: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                                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 </a:t>
            </a:r>
            <a:fld id="{4C298186-727A-4341-8796-7A07FC9CCA43}" type="slidenum"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‹#›</a:t>
            </a:fld>
            <a:endParaRPr lang="en-US" altLang="vi-VN" sz="1000" noProof="1">
              <a:solidFill>
                <a:srgbClr val="23387D"/>
              </a:solidFill>
              <a:latin typeface="Verdana" panose="020B0604030504040204" pitchFamily="34" charset="0"/>
            </a:endParaRPr>
          </a:p>
        </p:txBody>
      </p:sp>
      <p:sp>
        <p:nvSpPr>
          <p:cNvPr id="4" name="Line 17"/>
          <p:cNvSpPr>
            <a:spLocks noChangeShapeType="1"/>
          </p:cNvSpPr>
          <p:nvPr userDrawn="1"/>
        </p:nvSpPr>
        <p:spPr bwMode="gray">
          <a:xfrm>
            <a:off x="365125" y="6459538"/>
            <a:ext cx="85042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5125" y="2334638"/>
            <a:ext cx="8504238" cy="1381327"/>
          </a:xfrm>
        </p:spPr>
        <p:txBody>
          <a:bodyPr anchor="ctr"/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5"/>
          </p:nvPr>
        </p:nvSpPr>
        <p:spPr>
          <a:xfrm>
            <a:off x="393700" y="13758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657E-BE2A-478C-AC9E-06D0E6C4BAE4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00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/>
          <p:cNvSpPr>
            <a:spLocks noChangeArrowheads="1"/>
          </p:cNvSpPr>
          <p:nvPr userDrawn="1"/>
        </p:nvSpPr>
        <p:spPr bwMode="invGray">
          <a:xfrm>
            <a:off x="0" y="0"/>
            <a:ext cx="9144000" cy="31115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invGray">
          <a:xfrm>
            <a:off x="3175" y="6337300"/>
            <a:ext cx="9144000" cy="517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invGray">
          <a:xfrm>
            <a:off x="0" y="6419850"/>
            <a:ext cx="9144000" cy="442913"/>
          </a:xfrm>
          <a:prstGeom prst="rect">
            <a:avLst/>
          </a:prstGeom>
          <a:solidFill>
            <a:srgbClr val="984807">
              <a:alpha val="74902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3700" y="1346200"/>
            <a:ext cx="847566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1" smtClean="0"/>
              <a:t>Click to edit Master text styles</a:t>
            </a:r>
          </a:p>
          <a:p>
            <a:pPr lvl="1"/>
            <a:r>
              <a:rPr lang="en-US" altLang="vi-VN" noProof="1" smtClean="0"/>
              <a:t>Second level</a:t>
            </a:r>
          </a:p>
          <a:p>
            <a:pPr lvl="2"/>
            <a:r>
              <a:rPr lang="en-US" altLang="vi-VN" noProof="1" smtClean="0"/>
              <a:t>Third level</a:t>
            </a:r>
          </a:p>
          <a:p>
            <a:pPr lvl="3"/>
            <a:r>
              <a:rPr lang="en-US" altLang="vi-VN" noProof="1" smtClean="0"/>
              <a:t>Fourth level</a:t>
            </a:r>
          </a:p>
          <a:p>
            <a:pPr lvl="4"/>
            <a:r>
              <a:rPr lang="en-US" altLang="vi-VN" noProof="1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523038"/>
            <a:ext cx="8320088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563" y="6523038"/>
            <a:ext cx="1268412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DAFA193-5BEE-4FC8-A10A-CBCA6638B38A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393700" y="363538"/>
            <a:ext cx="84756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1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3700" y="22225"/>
            <a:ext cx="7853363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85750" indent="-285750" algn="l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6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7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 smtClean="0"/>
              <a:t>Lập trình giao diện đồ họa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Các lớp vật chứa (Container)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235752"/>
            <a:ext cx="8475663" cy="4891088"/>
          </a:xfrm>
        </p:spPr>
        <p:txBody>
          <a:bodyPr/>
          <a:lstStyle/>
          <a:p>
            <a:r>
              <a:rPr lang="en-US" altLang="vi-VN" noProof="1" smtClean="0"/>
              <a:t>Lớp vật chứa cấp cao (top-level): có 3 loại chính</a:t>
            </a:r>
          </a:p>
          <a:p>
            <a:pPr lvl="1"/>
            <a:r>
              <a:rPr lang="en-US" altLang="vi-VN" noProof="1"/>
              <a:t>JFrame</a:t>
            </a:r>
          </a:p>
          <a:p>
            <a:pPr lvl="1"/>
            <a:r>
              <a:rPr lang="en-US" altLang="vi-VN" noProof="1" smtClean="0"/>
              <a:t>JDialog</a:t>
            </a:r>
          </a:p>
          <a:p>
            <a:pPr lvl="1"/>
            <a:r>
              <a:rPr lang="en-US" altLang="vi-VN" noProof="1"/>
              <a:t>JApplet</a:t>
            </a:r>
          </a:p>
          <a:p>
            <a:r>
              <a:rPr lang="en-US" altLang="vi-VN" noProof="1" smtClean="0"/>
              <a:t>Lớp vật chứa thứ cấp (secondary)</a:t>
            </a:r>
          </a:p>
          <a:p>
            <a:pPr lvl="1"/>
            <a:r>
              <a:rPr lang="en-US" altLang="vi-VN" noProof="1" smtClean="0"/>
              <a:t>Sử dụng để nhóm và sắp xếp bố cục các thành phần</a:t>
            </a:r>
          </a:p>
          <a:p>
            <a:pPr lvl="1"/>
            <a:r>
              <a:rPr lang="en-US" altLang="vi-VN" noProof="1" smtClean="0"/>
              <a:t>Chẳng hạn như: JPanel</a:t>
            </a:r>
          </a:p>
          <a:p>
            <a:r>
              <a:rPr lang="en-US" altLang="vi-VN" noProof="1"/>
              <a:t>Các thành phần GUI không được thêm vào trực tiếp 1 vật chứa cấp cao (top-level container) mà chỉ được thêm vào ô nội dung (content-pane) của nó.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JFrame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235752"/>
            <a:ext cx="8475663" cy="1462741"/>
          </a:xfrm>
        </p:spPr>
        <p:txBody>
          <a:bodyPr/>
          <a:lstStyle/>
          <a:p>
            <a:r>
              <a:rPr lang="en-US" altLang="vi-VN" noProof="1" smtClean="0"/>
              <a:t>Là cửa sổ có khung, icon, tiêu đề, các nút điều khiển (thu nhỏ, phóng to, đóng cửa sổ)</a:t>
            </a:r>
          </a:p>
          <a:p>
            <a:r>
              <a:rPr lang="en-US" altLang="vi-VN" noProof="1"/>
              <a:t>Có thanh menu (tùy chọn), ô nội dung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lớp vật chứa</a:t>
            </a:r>
          </a:p>
        </p:txBody>
      </p:sp>
      <p:pic>
        <p:nvPicPr>
          <p:cNvPr id="3" name="Picture 2" descr="Swing_ContentPa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85" y="3018116"/>
            <a:ext cx="3723869" cy="22710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056" y="2932754"/>
            <a:ext cx="4900705" cy="31885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TestSetContentPane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JFrame 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2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// Constructor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TestSetContentPane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2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// The "main" JPanel holds all the GUI components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JPanel mainPanel 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JPanel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FlowLayout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());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mainPanel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JLabel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"Hello, world!"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mainPanel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JButton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"Button"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2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// Set the content-pane of this JFrame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2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setContentPane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mainPanel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......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.......</a:t>
            </a:r>
            <a:endParaRPr lang="en-US" sz="12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JFrame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346200"/>
            <a:ext cx="8475663" cy="2045447"/>
          </a:xfrm>
        </p:spPr>
        <p:txBody>
          <a:bodyPr/>
          <a:lstStyle/>
          <a:p>
            <a:r>
              <a:rPr lang="en-US" altLang="vi-VN" noProof="1"/>
              <a:t>Có thể được tạo ra bởi nhiều tầng (layer)</a:t>
            </a:r>
          </a:p>
          <a:p>
            <a:r>
              <a:rPr lang="en-US" altLang="vi-VN" noProof="1" smtClean="0"/>
              <a:t>Các tầng có thể chứa nhiều thành phần và được thêm vào JFrame</a:t>
            </a:r>
          </a:p>
          <a:p>
            <a:r>
              <a:rPr lang="en-US" altLang="vi-VN" noProof="1" smtClean="0"/>
              <a:t>Các tầng được sử dụng để tùy biến hiển thị của cửa sổ.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lớp vật chứa</a:t>
            </a:r>
          </a:p>
        </p:txBody>
      </p:sp>
      <p:pic>
        <p:nvPicPr>
          <p:cNvPr id="5" name="Picture 4" descr="ui-rootPan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16" y="3465605"/>
            <a:ext cx="5743389" cy="25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JFrame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1" y="1166907"/>
            <a:ext cx="7133150" cy="5138269"/>
          </a:xfrm>
        </p:spPr>
        <p:txBody>
          <a:bodyPr/>
          <a:lstStyle/>
          <a:p>
            <a:r>
              <a:rPr lang="en-US" altLang="vi-VN" noProof="1"/>
              <a:t>Một số các hàm quan trọng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JFrame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setIconImage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Image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setTitle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setSize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setLocation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setContentPane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Container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setJMenuBar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JMenuBar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lvl="1"/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setRootPane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JRootPane root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JRootPane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getRootPane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Container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getContentPane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setLayeredPane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JLayeredPane layered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JLayeredPane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getLayeredPane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setGlassPane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Component glass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Component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getGlassPane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altLang="vi-VN" sz="1800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lớp vật chứa</a:t>
            </a:r>
          </a:p>
        </p:txBody>
      </p:sp>
      <p:sp>
        <p:nvSpPr>
          <p:cNvPr id="5" name="Content Placeholder 12"/>
          <p:cNvSpPr txBox="1">
            <a:spLocks/>
          </p:cNvSpPr>
          <p:nvPr/>
        </p:nvSpPr>
        <p:spPr bwMode="auto">
          <a:xfrm>
            <a:off x="5323238" y="1618130"/>
            <a:ext cx="3331882" cy="13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JFrame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500"/>
              </a:spcBef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Image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getIconImage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500"/>
              </a:spcBef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getTitle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500"/>
              </a:spcBef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Dimension </a:t>
            </a:r>
            <a:r>
              <a:rPr lang="en-US" sz="18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getSize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12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Ví dụ JFrame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313761" y="1214519"/>
            <a:ext cx="7620003" cy="3293209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javax.swing.JFrame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JFrameExample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JFrame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JFrameExample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setTitle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"Simple example"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setSize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300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200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setLocationRelativeTo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null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setDefaultCloseOperation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EXIT_ON_CLOSE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JFrameExample ex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JFrameExample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ex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setVisible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497" y="3929253"/>
            <a:ext cx="3244277" cy="21520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583217" y="2416003"/>
            <a:ext cx="3837754" cy="646331"/>
            <a:chOff x="4238095" y="5259984"/>
            <a:chExt cx="3837754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5604777" y="5259984"/>
              <a:ext cx="2471072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Frame sẽ xuất hiện ở giữa màn hình desktop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238095" y="5494683"/>
              <a:ext cx="1366684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JDialog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346200"/>
            <a:ext cx="8475663" cy="4540624"/>
          </a:xfrm>
        </p:spPr>
        <p:txBody>
          <a:bodyPr/>
          <a:lstStyle/>
          <a:p>
            <a:r>
              <a:rPr lang="en-US" altLang="vi-VN" noProof="1"/>
              <a:t>Đơn giản và bị giới hạn hơn JFrame</a:t>
            </a:r>
          </a:p>
          <a:p>
            <a:r>
              <a:rPr lang="en-US" altLang="vi-VN" noProof="1" smtClean="0"/>
              <a:t>Có khung viền và thanh tiêu đề</a:t>
            </a:r>
          </a:p>
          <a:p>
            <a:r>
              <a:rPr lang="en-US" altLang="vi-VN" noProof="1"/>
              <a:t>Được dùng để thể hiện thông báo ngắn ra màn hình.</a:t>
            </a:r>
          </a:p>
          <a:p>
            <a:r>
              <a:rPr lang="en-US" altLang="vi-VN" noProof="1"/>
              <a:t>Dialog có thể thuộc dạng “modal”: khi hiển thị dialog thì khóa truy xuất của người dùng đến các cửa sổ khác.</a:t>
            </a:r>
          </a:p>
          <a:p>
            <a:r>
              <a:rPr lang="en-US" altLang="vi-VN" noProof="1"/>
              <a:t>JOptionPane sẽ tạo ra dialog dạng modal.</a:t>
            </a:r>
          </a:p>
          <a:p>
            <a:r>
              <a:rPr lang="en-US" altLang="vi-VN" noProof="1"/>
              <a:t>Dialog có thể thuộc dạng non-modal: sử dụng trực tiếp lớp JDialog.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Ví dụ về JDialog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JDialog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761" y="1065109"/>
            <a:ext cx="7784357" cy="5509201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java.awt.*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javax.swing.*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AboutDialog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JDialog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AboutDialog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JFrame parent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title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message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super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parent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title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setSize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250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setLocationRelativeTo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null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JPanel messagePane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JPanel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messagePane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JLabel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message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getContentPane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messagePane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JPanel buttonPane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JPanel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JButton button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JButton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"OK"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buttonPane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getContentPane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buttonPane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BorderLayout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SOUTH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setDefaultCloseOperation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DISPOSE_ON_CLOSE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setVisible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AboutDialog dlg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AboutDialog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JFrame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     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"Thong bao"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"Xin chao"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30" y="2542241"/>
            <a:ext cx="321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JDialog và JOptionPane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JDialog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3" y="1122083"/>
            <a:ext cx="3543300" cy="162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44467" y="1438638"/>
            <a:ext cx="4362828" cy="830997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JOptionPane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showMessageDialog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"Thao tac khong cho phep."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"Bao loi"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JOptionPane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ERROR_MESSAGE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24" y="2812677"/>
            <a:ext cx="3581400" cy="1638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74352" y="3294334"/>
            <a:ext cx="5005295" cy="830997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n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JOptionPane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showConfirmDialog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"Ban muon thoat khoi chuong trinh?"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  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"Thoat"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JOptionPane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YES_NO_OPTION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89" y="4485341"/>
            <a:ext cx="3937000" cy="1968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71576" y="4955793"/>
            <a:ext cx="4718424" cy="1077218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 str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JOptionPane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showInputDialog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"Hay tra loi cau hoi:\n</a:t>
            </a:r>
          </a:p>
          <a:p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        mot + mot = ..."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"Cau hoi"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JOptionPane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QUESTION_MESSAGE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0606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Lớp vật chứa cấp cao khác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346200"/>
            <a:ext cx="8475663" cy="581212"/>
          </a:xfrm>
        </p:spPr>
        <p:txBody>
          <a:bodyPr/>
          <a:lstStyle/>
          <a:p>
            <a:r>
              <a:rPr lang="en-US" altLang="vi-VN" noProof="1" smtClean="0"/>
              <a:t>JFileChooser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537878" y="1961579"/>
            <a:ext cx="8172993" cy="2308324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JFileChooser fileChooser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JFileChooser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fileChooser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setCurrentDirectory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"C:\\Cisco_CCNA"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result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fileChooser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showOpenDialog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result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JFileChooser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APPROVE_OPTION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File selectedFile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fileChooser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getSelectedFile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System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"Ban da chon file: "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selectedFile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getAbsolutePath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3" y="3810384"/>
            <a:ext cx="3427049" cy="24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Lớp vật chứa cấp cao khác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346200"/>
            <a:ext cx="8475663" cy="581212"/>
          </a:xfrm>
        </p:spPr>
        <p:txBody>
          <a:bodyPr/>
          <a:lstStyle/>
          <a:p>
            <a:r>
              <a:rPr lang="en-US" altLang="vi-VN" noProof="1" smtClean="0"/>
              <a:t>JColorChooser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79295" y="1991461"/>
            <a:ext cx="8815294" cy="923330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 initcolor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BLUE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</a:p>
          <a:p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 color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JColorChooser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showDialog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"Chon mau nen"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initcolor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</a:p>
          <a:p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frame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setBackground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82" y="3003175"/>
            <a:ext cx="5180202" cy="31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noProof="1" smtClean="0"/>
              <a:t>Chương này nhằm giới thiệu </a:t>
            </a:r>
            <a:br>
              <a:rPr lang="vi-VN" noProof="1" smtClean="0"/>
            </a:br>
            <a:r>
              <a:rPr lang="vi-VN" noProof="1" smtClean="0">
                <a:solidFill>
                  <a:srgbClr val="00B050"/>
                </a:solidFill>
              </a:rPr>
              <a:t>cách thức xây dựng giao diện đồ họa</a:t>
            </a:r>
            <a:r>
              <a:rPr lang="vi-VN" noProof="1" smtClean="0"/>
              <a:t> trong Java</a:t>
            </a:r>
          </a:p>
          <a:p>
            <a:pPr marL="0" indent="0" algn="ctr">
              <a:buNone/>
            </a:pPr>
            <a:endParaRPr lang="vi-VN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61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Lớp vật chứa bên trong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1" y="1346200"/>
            <a:ext cx="5866652" cy="4495800"/>
          </a:xfrm>
        </p:spPr>
        <p:txBody>
          <a:bodyPr/>
          <a:lstStyle/>
          <a:p>
            <a:r>
              <a:rPr lang="en-US" altLang="vi-VN" noProof="1" smtClean="0"/>
              <a:t>Không phải các lớp vật chứa cấp cao</a:t>
            </a:r>
          </a:p>
          <a:p>
            <a:r>
              <a:rPr lang="en-US" altLang="vi-VN" noProof="1" smtClean="0"/>
              <a:t>Chứa các thành phần khác bên trong.</a:t>
            </a:r>
          </a:p>
          <a:p>
            <a:r>
              <a:rPr lang="en-US" altLang="vi-VN" noProof="1" smtClean="0"/>
              <a:t>Ví dụ:</a:t>
            </a:r>
          </a:p>
          <a:p>
            <a:pPr lvl="1"/>
            <a:r>
              <a:rPr lang="en-US" altLang="vi-VN" noProof="1" smtClean="0"/>
              <a:t>JScrollPane</a:t>
            </a:r>
          </a:p>
          <a:p>
            <a:pPr lvl="1"/>
            <a:r>
              <a:rPr lang="en-US" altLang="vi-VN" noProof="1" smtClean="0"/>
              <a:t>JSpitPane</a:t>
            </a:r>
          </a:p>
          <a:p>
            <a:pPr lvl="1"/>
            <a:r>
              <a:rPr lang="en-US" altLang="vi-VN" noProof="1" smtClean="0"/>
              <a:t>JTabbedPane</a:t>
            </a:r>
          </a:p>
          <a:p>
            <a:pPr lvl="1"/>
            <a:r>
              <a:rPr lang="en-US" altLang="vi-VN" noProof="1"/>
              <a:t>JToolbar</a:t>
            </a:r>
            <a:endParaRPr lang="en-US" altLang="vi-VN" noProof="1" smtClean="0"/>
          </a:p>
          <a:p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39" y="1673879"/>
            <a:ext cx="15859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39" y="3329641"/>
            <a:ext cx="20875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64" y="4698066"/>
            <a:ext cx="266223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Các thành phần giao diện Swing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Swing</a:t>
            </a:r>
          </a:p>
        </p:txBody>
      </p:sp>
      <p:pic>
        <p:nvPicPr>
          <p:cNvPr id="3" name="Picture 2" descr="Swing_JComponentClass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3" y="1159436"/>
            <a:ext cx="7531837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7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Các thành phần giao diện Swing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Swing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7410" y="1240116"/>
            <a:ext cx="1513375" cy="1654275"/>
            <a:chOff x="1015999" y="1389528"/>
            <a:chExt cx="1513375" cy="1654275"/>
          </a:xfrm>
        </p:grpSpPr>
        <p:pic>
          <p:nvPicPr>
            <p:cNvPr id="3" name="Picture 2" descr="ui-Label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999" y="1389528"/>
              <a:ext cx="1513375" cy="12849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34354" y="2674471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JLabel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7292" y="3254057"/>
            <a:ext cx="2883649" cy="731041"/>
            <a:chOff x="3107763" y="1446174"/>
            <a:chExt cx="2883649" cy="731041"/>
          </a:xfrm>
        </p:grpSpPr>
        <p:pic>
          <p:nvPicPr>
            <p:cNvPr id="5" name="Picture 4" descr="ui-TextField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763" y="1446174"/>
              <a:ext cx="2883649" cy="3467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39882" y="1807883"/>
              <a:ext cx="111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JTextField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69226" y="3276767"/>
            <a:ext cx="3807013" cy="723272"/>
            <a:chOff x="2916516" y="2245825"/>
            <a:chExt cx="3807013" cy="723272"/>
          </a:xfrm>
        </p:grpSpPr>
        <p:pic>
          <p:nvPicPr>
            <p:cNvPr id="11" name="Picture 10" descr="ui-PasswordField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516" y="2245825"/>
              <a:ext cx="3807013" cy="30911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59411" y="2599765"/>
              <a:ext cx="1605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JPasswordField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76706" y="1236382"/>
            <a:ext cx="2201348" cy="1658009"/>
            <a:chOff x="3376706" y="1236382"/>
            <a:chExt cx="2201348" cy="1658009"/>
          </a:xfrm>
        </p:grpSpPr>
        <p:pic>
          <p:nvPicPr>
            <p:cNvPr id="14" name="Picture 13" descr="ui-CheckBox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706" y="1236382"/>
              <a:ext cx="2201348" cy="1273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944471" y="25250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JCheckBox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4353" y="1261036"/>
            <a:ext cx="2152095" cy="1588531"/>
            <a:chOff x="6514353" y="1261036"/>
            <a:chExt cx="2152095" cy="1588531"/>
          </a:xfrm>
        </p:grpSpPr>
        <p:pic>
          <p:nvPicPr>
            <p:cNvPr id="17" name="Picture 16" descr="ui-RadioButton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4353" y="1261036"/>
              <a:ext cx="2152095" cy="12341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887882" y="2480235"/>
              <a:ext cx="142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JRadioButton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2511" y="4349377"/>
            <a:ext cx="2461502" cy="2011367"/>
            <a:chOff x="822511" y="4349377"/>
            <a:chExt cx="2461502" cy="2011367"/>
          </a:xfrm>
        </p:grpSpPr>
        <p:pic>
          <p:nvPicPr>
            <p:cNvPr id="20" name="Picture 19" descr="ui-ComboBox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511" y="4349377"/>
              <a:ext cx="2461502" cy="162709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9059" y="5991412"/>
              <a:ext cx="127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JComboBox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05294" y="4282888"/>
            <a:ext cx="2435412" cy="1988209"/>
            <a:chOff x="5005294" y="4282888"/>
            <a:chExt cx="2435412" cy="1988209"/>
          </a:xfrm>
        </p:grpSpPr>
        <p:pic>
          <p:nvPicPr>
            <p:cNvPr id="23" name="Picture 22" descr="ui-List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294" y="4282888"/>
              <a:ext cx="2435412" cy="165424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976470" y="5901765"/>
              <a:ext cx="57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88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Các thành phần giao diện Swing (tt)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Swing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4240" y="1315213"/>
            <a:ext cx="1198227" cy="966590"/>
            <a:chOff x="764240" y="1315213"/>
            <a:chExt cx="1198227" cy="966590"/>
          </a:xfrm>
        </p:grpSpPr>
        <p:pic>
          <p:nvPicPr>
            <p:cNvPr id="3" name="Picture 2" descr="ui-Button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240" y="1315213"/>
              <a:ext cx="1198227" cy="58231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71177" y="1912471"/>
              <a:ext cx="894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JButton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74681" y="1340223"/>
            <a:ext cx="2137585" cy="672638"/>
            <a:chOff x="2874681" y="1340223"/>
            <a:chExt cx="2137585" cy="672638"/>
          </a:xfrm>
        </p:grpSpPr>
        <p:pic>
          <p:nvPicPr>
            <p:cNvPr id="8" name="Picture 7" descr="ui-ProgressBar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681" y="1340223"/>
              <a:ext cx="2137585" cy="30330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16941" y="1643529"/>
              <a:ext cx="1380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JProgressBar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29194" y="1327523"/>
            <a:ext cx="3036405" cy="685339"/>
            <a:chOff x="5729194" y="1327523"/>
            <a:chExt cx="3036405" cy="685339"/>
          </a:xfrm>
        </p:grpSpPr>
        <p:pic>
          <p:nvPicPr>
            <p:cNvPr id="9" name="Picture 8" descr="ui-Separator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194" y="1327523"/>
              <a:ext cx="3036405" cy="31600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589059" y="1643530"/>
              <a:ext cx="1181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JSeparator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18447" y="2550458"/>
            <a:ext cx="2907852" cy="747345"/>
            <a:chOff x="1918447" y="2550458"/>
            <a:chExt cx="2907852" cy="747345"/>
          </a:xfrm>
        </p:grpSpPr>
        <p:pic>
          <p:nvPicPr>
            <p:cNvPr id="10" name="Picture 9" descr="ui-Spinner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447" y="2550458"/>
              <a:ext cx="2907852" cy="39295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43412" y="2928471"/>
              <a:ext cx="97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JSpinner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9436" y="2494430"/>
            <a:ext cx="2351741" cy="2671019"/>
            <a:chOff x="6239436" y="2494430"/>
            <a:chExt cx="2351741" cy="2671019"/>
          </a:xfrm>
        </p:grpSpPr>
        <p:pic>
          <p:nvPicPr>
            <p:cNvPr id="4" name="Picture 3" descr="ui-Menu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436" y="2494430"/>
              <a:ext cx="2351741" cy="230955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52235" y="4796117"/>
              <a:ext cx="813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JMenu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8217" y="3790576"/>
            <a:ext cx="1931263" cy="2017344"/>
            <a:chOff x="3818217" y="3790576"/>
            <a:chExt cx="1931263" cy="2017344"/>
          </a:xfrm>
        </p:grpSpPr>
        <p:pic>
          <p:nvPicPr>
            <p:cNvPr id="11" name="Picture 10" descr="ui-ToolTi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217" y="3790576"/>
              <a:ext cx="1931263" cy="164801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303059" y="5438588"/>
              <a:ext cx="953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JToolTip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8980" y="3767418"/>
            <a:ext cx="2688909" cy="1935913"/>
            <a:chOff x="448980" y="3767418"/>
            <a:chExt cx="2688909" cy="1935913"/>
          </a:xfrm>
        </p:grpSpPr>
        <p:pic>
          <p:nvPicPr>
            <p:cNvPr id="7" name="Picture 6" descr="ui-TextAre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80" y="3767418"/>
              <a:ext cx="2688909" cy="156658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180353" y="5333999"/>
              <a:ext cx="1102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JTextArea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34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JComponent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166908"/>
            <a:ext cx="8475663" cy="5078504"/>
          </a:xfrm>
        </p:spPr>
        <p:txBody>
          <a:bodyPr/>
          <a:lstStyle/>
          <a:p>
            <a:r>
              <a:rPr lang="en-US" altLang="vi-VN" noProof="1"/>
              <a:t>Đa số các thành phần giao diện đều hỗ trợ:</a:t>
            </a:r>
          </a:p>
          <a:p>
            <a:pPr lvl="1"/>
            <a:r>
              <a:rPr lang="en-US" altLang="vi-VN" noProof="1" smtClean="0"/>
              <a:t>Text và icon</a:t>
            </a:r>
          </a:p>
          <a:p>
            <a:pPr lvl="1"/>
            <a:r>
              <a:rPr lang="en-US" altLang="vi-VN" noProof="1"/>
              <a:t>Phím bấm tắt (shortcut)</a:t>
            </a:r>
          </a:p>
          <a:p>
            <a:pPr lvl="1"/>
            <a:r>
              <a:rPr lang="en-US" altLang="vi-VN" noProof="1"/>
              <a:t>Tool tips</a:t>
            </a:r>
          </a:p>
          <a:p>
            <a:pPr lvl="1"/>
            <a:r>
              <a:rPr lang="en-US" altLang="vi-VN" noProof="1"/>
              <a:t>Look and feel: giao diện hiển thị như trong hệ điều hành</a:t>
            </a:r>
          </a:p>
          <a:p>
            <a:r>
              <a:rPr lang="en-US" altLang="vi-VN" noProof="1" smtClean="0"/>
              <a:t>Một số hàm chung: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setBackground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 bgColor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setForeground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 fgcolor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setFont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Font font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setBorder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Border border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setPreferredSize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Dimension dim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setOpaque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isOpaque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setToolTipText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 toolTipMsg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altLang="vi-VN" sz="2000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38984" y="3368549"/>
            <a:ext cx="1944547" cy="2267351"/>
            <a:chOff x="6600876" y="1714823"/>
            <a:chExt cx="1944547" cy="2267351"/>
          </a:xfrm>
        </p:grpSpPr>
        <p:sp>
          <p:nvSpPr>
            <p:cNvPr id="7" name="TextBox 6"/>
            <p:cNvSpPr txBox="1"/>
            <p:nvPr/>
          </p:nvSpPr>
          <p:spPr>
            <a:xfrm>
              <a:off x="7113981" y="1714823"/>
              <a:ext cx="1431442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Đặt nền trong suốt ?</a:t>
              </a:r>
            </a:p>
          </p:txBody>
        </p:sp>
        <p:cxnSp>
          <p:nvCxnSpPr>
            <p:cNvPr id="8" name="Elbow Connector 7"/>
            <p:cNvCxnSpPr>
              <a:stCxn id="7" idx="2"/>
            </p:cNvCxnSpPr>
            <p:nvPr/>
          </p:nvCxnSpPr>
          <p:spPr>
            <a:xfrm rot="5400000">
              <a:off x="6404779" y="2557251"/>
              <a:ext cx="1621020" cy="1228826"/>
            </a:xfrm>
            <a:prstGeom prst="bentConnector3">
              <a:avLst>
                <a:gd name="adj1" fmla="val 9896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JLabel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196790"/>
            <a:ext cx="8466418" cy="5033682"/>
          </a:xfrm>
        </p:spPr>
        <p:txBody>
          <a:bodyPr/>
          <a:lstStyle/>
          <a:p>
            <a:r>
              <a:rPr lang="en-US" altLang="vi-VN" sz="2400" noProof="1" smtClean="0"/>
              <a:t>Tạo 1 nhãn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JLabel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label1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JLabel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"This is a basic label"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JLabel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label2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JLabel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ImageIcon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"images/attention.jpg"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JLabel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label3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JLabel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7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"A label with icon and text”</a:t>
            </a:r>
            <a:r>
              <a:rPr lang="en-US" sz="17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7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ImageIcon</a:t>
            </a:r>
            <a:r>
              <a:rPr lang="en-US" sz="17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7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"images/attention.jpg"</a:t>
            </a:r>
            <a:r>
              <a:rPr lang="en-US" sz="17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),</a:t>
            </a: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SwingConstants</a:t>
            </a:r>
            <a:r>
              <a:rPr lang="en-US" sz="17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7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CENTER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sz="2000" noProof="1" smtClean="0"/>
          </a:p>
          <a:p>
            <a:r>
              <a:rPr lang="en-US" altLang="vi-VN" sz="2400" noProof="1" smtClean="0"/>
              <a:t>Thêm 1 nhãn vào 1 container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frame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label1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dialog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label2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panel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label3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sz="2000" noProof="1" smtClean="0"/>
          </a:p>
          <a:p>
            <a:r>
              <a:rPr lang="en-US" altLang="vi-VN" sz="2400" noProof="1"/>
              <a:t>Hiệu chỉnh 1 nhãn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label1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setFont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java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awt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Font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"Arial"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Font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ITALIC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16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label2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setOpaque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 // Có hiển thị màu nền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label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setForeground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BLUE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sz="1800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JTextField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166907"/>
            <a:ext cx="8475663" cy="5093445"/>
          </a:xfrm>
        </p:spPr>
        <p:txBody>
          <a:bodyPr/>
          <a:lstStyle/>
          <a:p>
            <a:r>
              <a:rPr lang="en-US" altLang="vi-VN" sz="2400" noProof="1" smtClean="0"/>
              <a:t>Tạo 1 đối tượng TextField</a:t>
            </a:r>
          </a:p>
          <a:p>
            <a:pPr lvl="1"/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JTextField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textField1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JTextField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”Day la text"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JTextField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textField2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JTextField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20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JTextField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textField3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JTextField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”Day la text"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30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sz="2400" noProof="1"/>
              <a:t>Thêm 1 đối tượng TextField vào 1 container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frame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textField1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dialog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textField1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sz="1800" noProof="1"/>
          </a:p>
          <a:p>
            <a:r>
              <a:rPr lang="en-US" altLang="vi-VN" sz="2400" noProof="1"/>
              <a:t>Lấy và gán giá trị của TextField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 content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textField2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getText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textField2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setText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”Bo mon Mang MT &amp; TT"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sz="2400" noProof="1"/>
              <a:t>Gán Tooltip cho TextField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textField2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setToolTipText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”Dien vao ten bo mon"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sz="1800" noProof="1"/>
          </a:p>
          <a:p>
            <a:r>
              <a:rPr lang="en-US" altLang="vi-VN" sz="2400" noProof="1"/>
              <a:t>Gán Focus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textField3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requestFocusInWindow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JButton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180528"/>
            <a:ext cx="8475663" cy="5128694"/>
          </a:xfrm>
        </p:spPr>
        <p:txBody>
          <a:bodyPr/>
          <a:lstStyle/>
          <a:p>
            <a:r>
              <a:rPr lang="en-US" altLang="vi-VN" sz="2400" noProof="1" smtClean="0"/>
              <a:t>Khởi tạo 1 nút bấm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JButton button1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JButton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"Edit"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JButton button2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JButton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ImageIcon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”stop.gif"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JButton button3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JButton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"Start"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ImageIcon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"images/start.gif"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altLang="vi-VN" sz="1600" noProof="1" smtClean="0"/>
          </a:p>
          <a:p>
            <a:r>
              <a:rPr lang="en-US" altLang="vi-VN" sz="2400" noProof="1" smtClean="0"/>
              <a:t>Thêm 1 nút bấm vào 1 container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frame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button1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dialog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button2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panel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button3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sz="1800" noProof="1" smtClean="0"/>
          </a:p>
          <a:p>
            <a:r>
              <a:rPr lang="en-US" altLang="vi-VN" sz="2200" noProof="1"/>
              <a:t>Hiệu chỉnh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button1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setBackground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YELLOW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sz="1800" noProof="1"/>
          </a:p>
          <a:p>
            <a:r>
              <a:rPr lang="en-US" altLang="vi-VN" sz="2400" noProof="1" smtClean="0"/>
              <a:t>Cài đặt 1 phím nóng cho nút bấm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button1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setMnemonic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KeyEvent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VK_E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// Phim Alt+E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sz="2200" noProof="1"/>
              <a:t>Cài đặt nút bấm mặc nhiên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getRootPane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setDefaultButton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button1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  <p:pic>
        <p:nvPicPr>
          <p:cNvPr id="3" name="Picture 2" descr="default but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43" y="2754193"/>
            <a:ext cx="1154730" cy="577365"/>
          </a:xfrm>
          <a:prstGeom prst="rect">
            <a:avLst/>
          </a:prstGeom>
        </p:spPr>
      </p:pic>
      <p:pic>
        <p:nvPicPr>
          <p:cNvPr id="4" name="Picture 3" descr="icon onnly button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52" y="2801268"/>
            <a:ext cx="924535" cy="525469"/>
          </a:xfrm>
          <a:prstGeom prst="rect">
            <a:avLst/>
          </a:prstGeom>
        </p:spPr>
      </p:pic>
      <p:pic>
        <p:nvPicPr>
          <p:cNvPr id="5" name="Picture 4" descr="text and icon butt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6" y="3582538"/>
            <a:ext cx="1288407" cy="4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JCheckBox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226672"/>
            <a:ext cx="8475663" cy="4891088"/>
          </a:xfrm>
        </p:spPr>
        <p:txBody>
          <a:bodyPr/>
          <a:lstStyle/>
          <a:p>
            <a:r>
              <a:rPr lang="en-US" altLang="vi-VN" noProof="1" smtClean="0"/>
              <a:t>Tạo 1 checkbox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JCheckBox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checkbox1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JCheckBox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JCheckBox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checkbox2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JCheckBox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"Save Password"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JCheckBox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checkbox3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JCheckBox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"Save"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noProof="1"/>
              <a:t>Thêm 1 checkbox vào 1 container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frame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checkbox1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panel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checkbox2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noProof="1"/>
              <a:t>Gán và lấy giá trị của checkbox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checkbox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setSelected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checkbox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isSelected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…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</p:spTree>
    <p:extLst>
      <p:ext uri="{BB962C8B-B14F-4D97-AF65-F5344CB8AC3E}">
        <p14:creationId xmlns:p14="http://schemas.microsoft.com/office/powerpoint/2010/main" val="282943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JRadioButton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211731"/>
            <a:ext cx="8475663" cy="4891088"/>
          </a:xfrm>
        </p:spPr>
        <p:txBody>
          <a:bodyPr/>
          <a:lstStyle/>
          <a:p>
            <a:r>
              <a:rPr lang="en-US" altLang="vi-VN" noProof="1" smtClean="0"/>
              <a:t>Tạo 1 RadioButton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JRadioButton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optionLinux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JRadioButton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"Linux"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JRadioButton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optionWin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JRadioButton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"Windows"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noProof="1"/>
              <a:t>Nhóm các RadioButton lại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ButtonGroup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group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ButtonGroup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group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optionLinux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group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optionWin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noProof="1"/>
              <a:t>Thêm RadioButton vào 1 container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theFrame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optionLinux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theFrame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optionWin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noProof="1"/>
              <a:t>Gán và lấy giá trị lựa chọn của RadioButton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boolean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isLinuxSelected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optionLinux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isSelected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optionWin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setSelected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</p:spTree>
    <p:extLst>
      <p:ext uri="{BB962C8B-B14F-4D97-AF65-F5344CB8AC3E}">
        <p14:creationId xmlns:p14="http://schemas.microsoft.com/office/powerpoint/2010/main" val="282943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Nội dung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noProof="1" smtClean="0"/>
              <a:t>Giới thiệu</a:t>
            </a:r>
          </a:p>
          <a:p>
            <a:r>
              <a:rPr lang="en-US" altLang="vi-VN" noProof="1"/>
              <a:t>Tạo 1 ứng dụng với giao diện đồ họa</a:t>
            </a:r>
          </a:p>
          <a:p>
            <a:r>
              <a:rPr lang="en-US" altLang="vi-VN" noProof="1" smtClean="0"/>
              <a:t>Các lớp vật chứa</a:t>
            </a:r>
          </a:p>
          <a:p>
            <a:r>
              <a:rPr lang="en-US" altLang="vi-VN" noProof="1" smtClean="0"/>
              <a:t>Các thành phần giao diện Swing</a:t>
            </a:r>
          </a:p>
          <a:p>
            <a:r>
              <a:rPr lang="en-US" altLang="vi-VN" noProof="1">
                <a:solidFill>
                  <a:schemeClr val="bg2">
                    <a:lumMod val="50000"/>
                  </a:schemeClr>
                </a:solidFill>
              </a:rPr>
              <a:t>Sắp xếp bố cục</a:t>
            </a:r>
          </a:p>
          <a:p>
            <a:r>
              <a:rPr lang="en-US" altLang="vi-VN" noProof="1" smtClean="0">
                <a:solidFill>
                  <a:schemeClr val="bg2">
                    <a:lumMod val="50000"/>
                  </a:schemeClr>
                </a:solidFill>
              </a:rPr>
              <a:t>Xử lý sự kiện</a:t>
            </a:r>
          </a:p>
          <a:p>
            <a:r>
              <a:rPr lang="en-US" altLang="vi-VN" noProof="1">
                <a:solidFill>
                  <a:schemeClr val="bg2">
                    <a:lumMod val="50000"/>
                  </a:schemeClr>
                </a:solidFill>
              </a:rPr>
              <a:t>Trình đơn, thanh công cụ</a:t>
            </a:r>
          </a:p>
          <a:p>
            <a:r>
              <a:rPr lang="en-US" altLang="vi-VN" noProof="1" smtClean="0">
                <a:solidFill>
                  <a:schemeClr val="bg2">
                    <a:lumMod val="50000"/>
                  </a:schemeClr>
                </a:solidFill>
              </a:rPr>
              <a:t>Mô hình MVC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JList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208140"/>
            <a:ext cx="8475663" cy="5073470"/>
          </a:xfrm>
        </p:spPr>
        <p:txBody>
          <a:bodyPr/>
          <a:lstStyle/>
          <a:p>
            <a:r>
              <a:rPr lang="en-US" altLang="vi-VN" noProof="1"/>
              <a:t>Tạo kiểu danh sách: có thể chọn DefaultListModel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DefaultListModel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listModel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					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DefaultListModel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&lt;&gt;();</a:t>
            </a:r>
            <a:endParaRPr lang="en-US" altLang="vi-VN" noProof="1" smtClean="0"/>
          </a:p>
          <a:p>
            <a:r>
              <a:rPr lang="en-US" altLang="vi-VN" noProof="1" smtClean="0"/>
              <a:t>Thêm các thành phần vào ListModel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listModel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addElement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”BM Mang MT &amp; TT"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listModel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addElement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”BM CNTT"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altLang="vi-VN" noProof="1" smtClean="0"/>
              <a:t>Tạo 1 JList sử dụng kiểu danh sách đã tạo phía trên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JList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dsbm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JList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&lt;&gt;(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listModel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sz="2000" noProof="1" smtClean="0"/>
          </a:p>
          <a:p>
            <a:r>
              <a:rPr lang="en-US" altLang="vi-VN" noProof="1" smtClean="0"/>
              <a:t>Thêm thanh trượt (Scroll) vào frame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JScrollPane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dsbm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2000" noProof="1"/>
          </a:p>
          <a:p>
            <a:r>
              <a:rPr lang="en-US" altLang="vi-VN" noProof="1"/>
              <a:t>Lấy giá trị lựa chọn 1 thành phần trong list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 selectedValuesList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dsbm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getSelectedValuesList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</p:spTree>
    <p:extLst>
      <p:ext uri="{BB962C8B-B14F-4D97-AF65-F5344CB8AC3E}">
        <p14:creationId xmlns:p14="http://schemas.microsoft.com/office/powerpoint/2010/main" val="282943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04" y="1174652"/>
            <a:ext cx="8172993" cy="5047535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javax.swing.*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JListExample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JFrame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JList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dsbm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JListExample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DefaultListModel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listModel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DefaultListModel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&lt;&gt;();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addElement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"BM Mang may tinh &amp; TT"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addElement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"BM Cong Nghe Thong Tin"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addElement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"BM He Thong Thong Tin"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addElement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"BM Khoa Hoc May Tinh"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addElement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"BM Cong Nghe Phan Mem"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addElement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"BM Tin Hoc Ung Dung"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dsbm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JList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&lt;&gt;(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listModel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dsbm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JScrollPane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dsbm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setDefaultCloseOperation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EXIT_ON_CLOSE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setTitle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"Khoa Cong Nghe Thong Tin &amp; TT"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setSize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300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200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JListExample jle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JListExample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jle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setVisible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setLocationRelativeTo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null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/>
          </a:p>
        </p:txBody>
      </p:sp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Ví dụ về JList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41" y="2709161"/>
            <a:ext cx="2945086" cy="1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JTextArea</a:t>
            </a:r>
            <a:endParaRPr lang="en-US" altLang="vi-VN" noProof="1" smtClean="0"/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249558"/>
            <a:ext cx="8475663" cy="4891088"/>
          </a:xfrm>
        </p:spPr>
        <p:txBody>
          <a:bodyPr/>
          <a:lstStyle/>
          <a:p>
            <a:r>
              <a:rPr lang="en-US" altLang="vi-VN" noProof="1" smtClean="0"/>
              <a:t>Tương tự như JTextField nhưng có thể có nhiều dòng.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textArea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JTextArea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5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20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noProof="1" smtClean="0"/>
          </a:p>
          <a:p>
            <a:r>
              <a:rPr lang="en-US" altLang="vi-VN" noProof="1"/>
              <a:t>Có thể cho phép người dùng chỉnh sửa nội dung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textArea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setEditable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false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noProof="1"/>
          </a:p>
          <a:p>
            <a:r>
              <a:rPr lang="en-US" altLang="vi-VN" noProof="1" smtClean="0"/>
              <a:t>Có thể thêm các thanh cuộn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JScrollPane scrollPane 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JScrollPane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textArea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noProof="1" smtClean="0"/>
              <a:t>Có thể nối thêm text vào nội dung của TextArea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textArea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append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newline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noProof="1"/>
              <a:t>Có thể cài đặt nội dung text sẽ tự động xuống hàng khi vượt quá chiều dài của ô.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textArea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setLineWrap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noProof="1" smtClean="0"/>
          </a:p>
          <a:p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2218" y="1450764"/>
            <a:ext cx="8573336" cy="4832092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JTextAreaTest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JFrame frame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"JTextArea Test"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setLayout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FlowLayout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setDefaultCloseOperation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EXIT_ON_CLOSE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String text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"A JTextArea object represents a multiline area for displaying text. ”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"You can change the number of lines that can be displayed at a time, "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"as well as the number of columns. You can wrap lines and words too. "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"You can also put your JTextArea in a JScrollPane to make it scrollable."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JTextArea textAreal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JTextArea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5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textAreal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setPreferredSize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Dimension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JTextArea textArea2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JTextArea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5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textArea2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setPreferredSize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Dimension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JScrollPane scrollPane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JScrollPane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textArea2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           JScrollPane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VERTICAL_SCROLLBAR_ALWAYS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           JScrollPane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HORIZONTAL_SCROLLBAR_ALWAYS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textAreal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setLineWrap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textArea2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setLineWrap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textAreal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scrollPane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pack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frame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setVisible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/>
          </a:p>
        </p:txBody>
      </p:sp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Ví dụ về JTextArea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thành phần giao diện Swing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10" y="391834"/>
            <a:ext cx="3454400" cy="18923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319218" y="5259984"/>
            <a:ext cx="5756631" cy="646331"/>
            <a:chOff x="2319218" y="5259984"/>
            <a:chExt cx="5756631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5604777" y="5259984"/>
              <a:ext cx="2471072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Frame sẽ resize vừa đủ cho các thành phần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319218" y="5480878"/>
              <a:ext cx="3285559" cy="138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4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Giới thiệu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214809"/>
            <a:ext cx="8475663" cy="5004474"/>
          </a:xfrm>
        </p:spPr>
        <p:txBody>
          <a:bodyPr/>
          <a:lstStyle/>
          <a:p>
            <a:r>
              <a:rPr lang="en-US" altLang="vi-VN" noProof="1"/>
              <a:t>Java cung cấp 2 bộ thư viện hàm dùng cho việc xây dựng giao diện đồ họa là:  AWT và SWING.</a:t>
            </a:r>
          </a:p>
          <a:p>
            <a:r>
              <a:rPr lang="en-US" altLang="vi-VN" b="1" noProof="1"/>
              <a:t>Abstract Window Toolkit </a:t>
            </a:r>
            <a:r>
              <a:rPr lang="en-US" altLang="vi-VN" noProof="1"/>
              <a:t>(AWT)</a:t>
            </a:r>
          </a:p>
          <a:p>
            <a:pPr lvl="1"/>
            <a:r>
              <a:rPr lang="en-US" altLang="vi-VN" sz="2000" noProof="1"/>
              <a:t>Giới thiệu từ JDK 1.0, bao gồm 12 gói</a:t>
            </a:r>
          </a:p>
          <a:p>
            <a:pPr lvl="1"/>
            <a:r>
              <a:rPr lang="en-US" altLang="vi-VN" sz="2000" noProof="1"/>
              <a:t>2 gói thường dùng là java.awt và java.awt.event</a:t>
            </a:r>
          </a:p>
          <a:p>
            <a:pPr lvl="1"/>
            <a:r>
              <a:rPr lang="en-US" altLang="vi-VN" sz="2000" noProof="1"/>
              <a:t>Cung cấp giao diện </a:t>
            </a:r>
            <a:r>
              <a:rPr lang="en-US" altLang="vi-VN" sz="2000" b="1" noProof="1"/>
              <a:t>phụ thuộc </a:t>
            </a:r>
            <a:r>
              <a:rPr lang="en-US" altLang="vi-VN" sz="2000" noProof="1"/>
              <a:t>vào nền GUI của hệ điều hành.</a:t>
            </a:r>
          </a:p>
          <a:p>
            <a:pPr lvl="1"/>
            <a:r>
              <a:rPr lang="en-US" altLang="vi-VN" sz="2000" noProof="1"/>
              <a:t>Các thành phần được gọi là  </a:t>
            </a:r>
            <a:r>
              <a:rPr lang="en-US" sz="2000" b="1" i="1">
                <a:solidFill>
                  <a:srgbClr val="FF0000"/>
                </a:solidFill>
              </a:rPr>
              <a:t>heavyweight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components.</a:t>
            </a:r>
            <a:endParaRPr lang="en-US" altLang="vi-VN" noProof="1"/>
          </a:p>
          <a:p>
            <a:r>
              <a:rPr lang="en-US" altLang="vi-VN" b="1" noProof="1"/>
              <a:t>Swing</a:t>
            </a:r>
          </a:p>
          <a:p>
            <a:pPr lvl="1"/>
            <a:r>
              <a:rPr lang="en-US" altLang="vi-VN" sz="2000" noProof="1" smtClean="0"/>
              <a:t>Nâng cấp của AWT, được giới thiệu từ JDK 1.2</a:t>
            </a:r>
          </a:p>
          <a:p>
            <a:pPr lvl="1"/>
            <a:r>
              <a:rPr lang="en-US" altLang="vi-VN" sz="2000" noProof="1" smtClean="0"/>
              <a:t>Bao gồm 18 gói (cho đến JDK 1.7)</a:t>
            </a:r>
          </a:p>
          <a:p>
            <a:pPr lvl="1"/>
            <a:r>
              <a:rPr lang="en-US" altLang="vi-VN" sz="2000" noProof="1"/>
              <a:t>Là 1 phần trong JFC (Java Foundation Classes)</a:t>
            </a:r>
          </a:p>
          <a:p>
            <a:pPr lvl="1"/>
            <a:r>
              <a:rPr lang="en-US" altLang="vi-VN" sz="2000" noProof="1"/>
              <a:t>Giao diện thuần của Java =&gt; </a:t>
            </a:r>
            <a:r>
              <a:rPr lang="en-US" altLang="vi-VN" sz="2000" b="1" noProof="1"/>
              <a:t>độc lập </a:t>
            </a:r>
            <a:r>
              <a:rPr lang="en-US" altLang="vi-VN" sz="2000" noProof="1"/>
              <a:t>với nền GUI của hệ điều hành.</a:t>
            </a:r>
            <a:endParaRPr lang="en-US" altLang="vi-VN" sz="2000" noProof="1" smtClean="0"/>
          </a:p>
          <a:p>
            <a:pPr lvl="1"/>
            <a:r>
              <a:rPr lang="en-US" altLang="vi-VN" sz="2000" noProof="1" smtClean="0"/>
              <a:t>Các thành phần được gọi là  </a:t>
            </a:r>
            <a:r>
              <a:rPr lang="en-US" sz="2000" b="1" i="1">
                <a:solidFill>
                  <a:srgbClr val="FF0000"/>
                </a:solidFill>
              </a:rPr>
              <a:t>lightweight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components</a:t>
            </a:r>
            <a:endParaRPr lang="en-US" altLang="vi-VN" sz="2000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235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AWT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229408"/>
            <a:ext cx="8475663" cy="4891088"/>
          </a:xfrm>
        </p:spPr>
        <p:txBody>
          <a:bodyPr/>
          <a:lstStyle/>
          <a:p>
            <a:r>
              <a:rPr lang="en-US" altLang="vi-VN" noProof="1" smtClean="0"/>
              <a:t>Gói </a:t>
            </a:r>
            <a:r>
              <a:rPr lang="en-US" altLang="vi-VN" b="1" noProof="1" smtClean="0">
                <a:solidFill>
                  <a:srgbClr val="FF0000"/>
                </a:solidFill>
              </a:rPr>
              <a:t>java.awt</a:t>
            </a:r>
            <a:r>
              <a:rPr lang="en-US" altLang="vi-VN" noProof="1" smtClean="0"/>
              <a:t> bao gồm các lớp:</a:t>
            </a:r>
          </a:p>
          <a:p>
            <a:pPr lvl="1"/>
            <a:r>
              <a:rPr lang="en-US"/>
              <a:t>Thành phần GUI (Button, TextField, and Label, …)</a:t>
            </a:r>
          </a:p>
          <a:p>
            <a:pPr lvl="1"/>
            <a:r>
              <a:rPr lang="en-US" altLang="vi-VN" noProof="1"/>
              <a:t>Vật chứa GUI (</a:t>
            </a:r>
            <a:r>
              <a:rPr lang="en-US"/>
              <a:t>Frame, Panel, Dialog, ScrollPane, …)</a:t>
            </a:r>
          </a:p>
          <a:p>
            <a:pPr lvl="1"/>
            <a:r>
              <a:rPr lang="en-US" altLang="vi-VN" noProof="1" smtClean="0"/>
              <a:t>Sắp xếp bố cục (</a:t>
            </a:r>
            <a:r>
              <a:rPr lang="en-US"/>
              <a:t>FlowLayout, BorderLayout, GridLayout, …)</a:t>
            </a:r>
          </a:p>
          <a:p>
            <a:pPr lvl="1"/>
            <a:r>
              <a:rPr lang="en-US" altLang="vi-VN" noProof="1" smtClean="0"/>
              <a:t>Tùy chọn (</a:t>
            </a:r>
            <a:r>
              <a:rPr lang="en-US"/>
              <a:t>Graphics, Color, Font, …)</a:t>
            </a:r>
            <a:endParaRPr lang="en-US" altLang="vi-VN" noProof="1" smtClean="0"/>
          </a:p>
          <a:p>
            <a:r>
              <a:rPr lang="en-US" altLang="vi-VN" noProof="1"/>
              <a:t>Gói </a:t>
            </a:r>
            <a:r>
              <a:rPr lang="en-US" altLang="vi-VN" b="1" noProof="1">
                <a:solidFill>
                  <a:srgbClr val="FF0000"/>
                </a:solidFill>
              </a:rPr>
              <a:t>java.awt.event</a:t>
            </a:r>
            <a:r>
              <a:rPr lang="en-US" altLang="vi-VN" noProof="1"/>
              <a:t> bao gồm các lớp</a:t>
            </a:r>
          </a:p>
          <a:p>
            <a:pPr lvl="1"/>
            <a:r>
              <a:rPr lang="en-US" altLang="vi-VN" noProof="1"/>
              <a:t>Sự kiện (</a:t>
            </a:r>
            <a:r>
              <a:rPr lang="en-US"/>
              <a:t>ActionEvent, MouseEvent, KeyEvent, WindowEvent)</a:t>
            </a:r>
          </a:p>
          <a:p>
            <a:pPr lvl="1"/>
            <a:r>
              <a:rPr lang="en-US" altLang="vi-VN" noProof="1"/>
              <a:t>Lắng nghe sự kiện (</a:t>
            </a:r>
            <a:r>
              <a:rPr lang="en-US"/>
              <a:t>ActionListener, MouseListener, KeyListener, WindowListener, …)</a:t>
            </a:r>
          </a:p>
          <a:p>
            <a:pPr lvl="1"/>
            <a:r>
              <a:rPr lang="en-US" altLang="vi-VN" noProof="1"/>
              <a:t>Các lớp Adapter (</a:t>
            </a:r>
            <a:r>
              <a:rPr lang="en-US"/>
              <a:t>MouseAdapter, KeyAdapter, and WindowAdapter)</a:t>
            </a:r>
          </a:p>
          <a:p>
            <a:r>
              <a:rPr lang="en-US" altLang="vi-VN" noProof="1"/>
              <a:t>Swing có sử dụng lại 1 số thành phần trong AWT.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60616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200" noProof="1" smtClean="0"/>
              <a:t>Vật chứa (</a:t>
            </a:r>
            <a:r>
              <a:rPr lang="en-US" altLang="vi-VN" sz="3200" b="1" noProof="1" smtClean="0"/>
              <a:t>Container</a:t>
            </a:r>
            <a:r>
              <a:rPr lang="en-US" altLang="vi-VN" sz="3200" noProof="1" smtClean="0"/>
              <a:t>) và thành phần (</a:t>
            </a:r>
            <a:r>
              <a:rPr lang="en-US" altLang="vi-VN" sz="3200" b="1" noProof="1" smtClean="0"/>
              <a:t>Component</a:t>
            </a:r>
            <a:r>
              <a:rPr lang="en-US" altLang="vi-VN" sz="3200" noProof="1" smtClean="0"/>
              <a:t>)</a:t>
            </a:r>
          </a:p>
        </p:txBody>
      </p:sp>
      <p:pic>
        <p:nvPicPr>
          <p:cNvPr id="3" name="Content Placeholder 2" descr="AWT_ContainerComponent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3" b="-6013"/>
          <a:stretch/>
        </p:blipFill>
        <p:spPr>
          <a:xfrm>
            <a:off x="776941" y="1285632"/>
            <a:ext cx="7896095" cy="252531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Giới thiệu</a:t>
            </a:r>
          </a:p>
        </p:txBody>
      </p:sp>
      <p:sp>
        <p:nvSpPr>
          <p:cNvPr id="6" name="Content Placeholder 12"/>
          <p:cNvSpPr txBox="1">
            <a:spLocks/>
          </p:cNvSpPr>
          <p:nvPr/>
        </p:nvSpPr>
        <p:spPr bwMode="auto">
          <a:xfrm>
            <a:off x="393700" y="3871258"/>
            <a:ext cx="8475663" cy="246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vi-VN" sz="2400" b="1" noProof="1" smtClean="0">
                <a:solidFill>
                  <a:srgbClr val="FF0000"/>
                </a:solidFill>
              </a:rPr>
              <a:t>Component</a:t>
            </a:r>
            <a:r>
              <a:rPr lang="en-US" altLang="vi-VN" sz="2400" noProof="1" smtClean="0">
                <a:solidFill>
                  <a:srgbClr val="FF0000"/>
                </a:solidFill>
              </a:rPr>
              <a:t> </a:t>
            </a:r>
            <a:r>
              <a:rPr lang="en-US" altLang="vi-VN" sz="2400" noProof="1" smtClean="0"/>
              <a:t>là các thành phần cơ bản trong GUI.</a:t>
            </a:r>
          </a:p>
          <a:p>
            <a:r>
              <a:rPr lang="en-US" altLang="vi-VN" sz="2400" b="1" noProof="1" smtClean="0">
                <a:solidFill>
                  <a:srgbClr val="FF0000"/>
                </a:solidFill>
              </a:rPr>
              <a:t>Container</a:t>
            </a:r>
            <a:r>
              <a:rPr lang="en-US" altLang="vi-VN" sz="2400" noProof="1" smtClean="0">
                <a:solidFill>
                  <a:srgbClr val="FF0000"/>
                </a:solidFill>
              </a:rPr>
              <a:t> </a:t>
            </a:r>
            <a:r>
              <a:rPr lang="en-US" altLang="vi-VN" sz="2400" noProof="1" smtClean="0"/>
              <a:t>sẽ giữ các component bên trong theo cách sắp xếp bố cục (Layout) cho trước.</a:t>
            </a:r>
          </a:p>
          <a:p>
            <a:r>
              <a:rPr lang="en-US" altLang="vi-VN" sz="2400" noProof="1"/>
              <a:t>Container có thể giữ các container khác bên trong.</a:t>
            </a:r>
          </a:p>
          <a:p>
            <a:r>
              <a:rPr lang="en-US" altLang="vi-VN" sz="2400" noProof="1" smtClean="0"/>
              <a:t> Không nên “trộn” chung các thành phần AWT và Swing vì các thành phần AWT sẽ được hiển thị trên các thành phần Swing.</a:t>
            </a:r>
          </a:p>
        </p:txBody>
      </p: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Tạo 1 ứng dụng với giao diện đồ họa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vi-VN" noProof="1" smtClean="0"/>
              <a:t>Import các gói:</a:t>
            </a:r>
          </a:p>
          <a:p>
            <a:pPr lvl="1"/>
            <a:r>
              <a:rPr lang="en-US" altLang="vi-VN" noProof="1"/>
              <a:t>java.</a:t>
            </a:r>
            <a:r>
              <a:rPr lang="en-US" altLang="vi-VN" noProof="1" smtClean="0"/>
              <a:t>awt</a:t>
            </a:r>
          </a:p>
          <a:p>
            <a:pPr lvl="1"/>
            <a:r>
              <a:rPr lang="en-US" altLang="vi-VN" noProof="1"/>
              <a:t>javax.</a:t>
            </a:r>
            <a:r>
              <a:rPr lang="en-US" altLang="vi-VN" noProof="1" smtClean="0"/>
              <a:t>swing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vi-VN" noProof="1" smtClean="0"/>
              <a:t>Xây dựng container cấp cao (top-level)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vi-VN" noProof="1"/>
              <a:t>Chọn cách sắp xếp bố cục</a:t>
            </a:r>
            <a:endParaRPr lang="en-US" altLang="vi-VN" noProof="1" smtClean="0"/>
          </a:p>
          <a:p>
            <a:pPr marL="514350" indent="-514350">
              <a:buFont typeface="+mj-lt"/>
              <a:buAutoNum type="arabicPeriod"/>
            </a:pPr>
            <a:r>
              <a:rPr lang="en-US" altLang="vi-VN" noProof="1" smtClean="0"/>
              <a:t>Thêm các thành phần giao diện vào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vi-VN" noProof="1"/>
              <a:t>Cài đặt quản lý (lắng nghe, xử lý) các sự kiện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vi-VN" noProof="1" smtClean="0"/>
              <a:t>Hiển thị container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Ví dụ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Tạo 1 ứng dụng với giao diện đồ họa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3702" y="1264800"/>
            <a:ext cx="6733240" cy="4188729"/>
          </a:xfrm>
          <a:solidFill>
            <a:schemeClr val="bg2"/>
          </a:solidFill>
          <a:ln>
            <a:solidFill>
              <a:srgbClr val="4F81BD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javax.swing.*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java.awt.*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HelloWorldSwing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JFrame f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JFrame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"Hello World Swing"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f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setLayout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FlowLayout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JLabel la1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JLabel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"Hello World"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JButton but1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JButton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"Press me"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	f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getContentPane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la1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f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getContentPane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but1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f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setDefaultCloseOperation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JFrame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EXIT_ON_CLOSE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f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pack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f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setSize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(300,100);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f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setVisible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     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76" y="4537822"/>
            <a:ext cx="4618706" cy="157455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637766" y="1450227"/>
            <a:ext cx="1973798" cy="2492256"/>
            <a:chOff x="6637766" y="1450227"/>
            <a:chExt cx="1973798" cy="2492256"/>
          </a:xfrm>
        </p:grpSpPr>
        <p:sp>
          <p:nvSpPr>
            <p:cNvPr id="7" name="TextBox 6"/>
            <p:cNvSpPr txBox="1"/>
            <p:nvPr/>
          </p:nvSpPr>
          <p:spPr>
            <a:xfrm>
              <a:off x="6637766" y="1450227"/>
              <a:ext cx="1973798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CT sẽ kết thúc khi đóng cửa sổ</a:t>
              </a:r>
            </a:p>
          </p:txBody>
        </p:sp>
        <p:cxnSp>
          <p:nvCxnSpPr>
            <p:cNvPr id="12" name="Elbow Connector 11"/>
            <p:cNvCxnSpPr>
              <a:stCxn id="7" idx="2"/>
            </p:cNvCxnSpPr>
            <p:nvPr/>
          </p:nvCxnSpPr>
          <p:spPr>
            <a:xfrm rot="5400000">
              <a:off x="6361776" y="2679593"/>
              <a:ext cx="1845924" cy="679855"/>
            </a:xfrm>
            <a:prstGeom prst="bentConnector3">
              <a:avLst>
                <a:gd name="adj1" fmla="val 10016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39203" y="4114469"/>
            <a:ext cx="2672098" cy="2023225"/>
            <a:chOff x="939203" y="4114469"/>
            <a:chExt cx="2672098" cy="2023225"/>
          </a:xfrm>
        </p:grpSpPr>
        <p:sp>
          <p:nvSpPr>
            <p:cNvPr id="18" name="TextBox 17"/>
            <p:cNvSpPr txBox="1"/>
            <p:nvPr/>
          </p:nvSpPr>
          <p:spPr>
            <a:xfrm>
              <a:off x="939203" y="5214364"/>
              <a:ext cx="2672098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Tự điều chỉnh kích thước cửa sổ cho vừa đủ các thành phần bên trong</a:t>
              </a:r>
            </a:p>
          </p:txBody>
        </p:sp>
        <p:cxnSp>
          <p:nvCxnSpPr>
            <p:cNvPr id="19" name="Elbow Connector 18"/>
            <p:cNvCxnSpPr>
              <a:stCxn id="18" idx="3"/>
            </p:cNvCxnSpPr>
            <p:nvPr/>
          </p:nvCxnSpPr>
          <p:spPr>
            <a:xfrm flipH="1" flipV="1">
              <a:off x="2526588" y="4114469"/>
              <a:ext cx="1084713" cy="1561560"/>
            </a:xfrm>
            <a:prstGeom prst="bentConnector4">
              <a:avLst>
                <a:gd name="adj1" fmla="val -38148"/>
                <a:gd name="adj2" fmla="val 9867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Các lớp vật chứa Swing</a:t>
            </a:r>
            <a:endParaRPr lang="en-US" altLang="vi-VN" noProof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Swing</a:t>
            </a:r>
          </a:p>
        </p:txBody>
      </p:sp>
      <p:pic>
        <p:nvPicPr>
          <p:cNvPr id="8" name="Picture 7" descr="Swing_ContainerClass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64" y="1565835"/>
            <a:ext cx="6565559" cy="381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8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82027</TotalTime>
  <Words>2723</Words>
  <Application>Microsoft Macintosh PowerPoint</Application>
  <PresentationFormat>On-screen Show (4:3)</PresentationFormat>
  <Paragraphs>417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Lập trình giao diện đồ họa</vt:lpstr>
      <vt:lpstr>Mục tiêu</vt:lpstr>
      <vt:lpstr>Nội dung</vt:lpstr>
      <vt:lpstr>Giới thiệu</vt:lpstr>
      <vt:lpstr>AWT</vt:lpstr>
      <vt:lpstr>Vật chứa (Container) và thành phần (Component)</vt:lpstr>
      <vt:lpstr>Tạo 1 ứng dụng với giao diện đồ họa</vt:lpstr>
      <vt:lpstr>Ví dụ</vt:lpstr>
      <vt:lpstr>Các lớp vật chứa Swing</vt:lpstr>
      <vt:lpstr>Các lớp vật chứa (Container)</vt:lpstr>
      <vt:lpstr>JFrame</vt:lpstr>
      <vt:lpstr>JFrame</vt:lpstr>
      <vt:lpstr>JFrame</vt:lpstr>
      <vt:lpstr>Ví dụ JFrame</vt:lpstr>
      <vt:lpstr>JDialog</vt:lpstr>
      <vt:lpstr>Ví dụ về JDialog</vt:lpstr>
      <vt:lpstr>JDialog và JOptionPane</vt:lpstr>
      <vt:lpstr>Lớp vật chứa cấp cao khác</vt:lpstr>
      <vt:lpstr>Lớp vật chứa cấp cao khác</vt:lpstr>
      <vt:lpstr>Lớp vật chứa bên trong</vt:lpstr>
      <vt:lpstr>Các thành phần giao diện Swing</vt:lpstr>
      <vt:lpstr>Các thành phần giao diện Swing</vt:lpstr>
      <vt:lpstr>Các thành phần giao diện Swing (tt)</vt:lpstr>
      <vt:lpstr>JComponent</vt:lpstr>
      <vt:lpstr>JLabel</vt:lpstr>
      <vt:lpstr>JTextField</vt:lpstr>
      <vt:lpstr>JButton</vt:lpstr>
      <vt:lpstr>JCheckBox</vt:lpstr>
      <vt:lpstr>JRadioButton</vt:lpstr>
      <vt:lpstr>JList</vt:lpstr>
      <vt:lpstr>Ví dụ về JList</vt:lpstr>
      <vt:lpstr>JTextArea</vt:lpstr>
      <vt:lpstr>Ví dụ về JTextArea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Cong AN</dc:creator>
  <cp:lastModifiedBy>Cong Huy Nguyen</cp:lastModifiedBy>
  <cp:revision>1796</cp:revision>
  <dcterms:created xsi:type="dcterms:W3CDTF">2014-12-01T14:39:04Z</dcterms:created>
  <dcterms:modified xsi:type="dcterms:W3CDTF">2016-07-31T15:50:21Z</dcterms:modified>
</cp:coreProperties>
</file>