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6"/>
  </p:notesMasterIdLst>
  <p:handoutMasterIdLst>
    <p:handoutMasterId r:id="rId37"/>
  </p:handoutMasterIdLst>
  <p:sldIdLst>
    <p:sldId id="256" r:id="rId2"/>
    <p:sldId id="386" r:id="rId3"/>
    <p:sldId id="267" r:id="rId4"/>
    <p:sldId id="478" r:id="rId5"/>
    <p:sldId id="510" r:id="rId6"/>
    <p:sldId id="482" r:id="rId7"/>
    <p:sldId id="479" r:id="rId8"/>
    <p:sldId id="483" r:id="rId9"/>
    <p:sldId id="484" r:id="rId10"/>
    <p:sldId id="480" r:id="rId11"/>
    <p:sldId id="481" r:id="rId12"/>
    <p:sldId id="485" r:id="rId13"/>
    <p:sldId id="486" r:id="rId14"/>
    <p:sldId id="511" r:id="rId15"/>
    <p:sldId id="487" r:id="rId16"/>
    <p:sldId id="488" r:id="rId17"/>
    <p:sldId id="489" r:id="rId18"/>
    <p:sldId id="512" r:id="rId19"/>
    <p:sldId id="514" r:id="rId20"/>
    <p:sldId id="522" r:id="rId21"/>
    <p:sldId id="513" r:id="rId22"/>
    <p:sldId id="521" r:id="rId23"/>
    <p:sldId id="490" r:id="rId24"/>
    <p:sldId id="506" r:id="rId25"/>
    <p:sldId id="523" r:id="rId26"/>
    <p:sldId id="491" r:id="rId27"/>
    <p:sldId id="525" r:id="rId28"/>
    <p:sldId id="524" r:id="rId29"/>
    <p:sldId id="526" r:id="rId30"/>
    <p:sldId id="527" r:id="rId31"/>
    <p:sldId id="528" r:id="rId32"/>
    <p:sldId id="529" r:id="rId33"/>
    <p:sldId id="461" r:id="rId34"/>
    <p:sldId id="432" r:id="rId35"/>
  </p:sldIdLst>
  <p:sldSz cx="9144000" cy="6858000" type="screen4x3"/>
  <p:notesSz cx="6858000" cy="9144000"/>
  <p:defaultTextStyle>
    <a:defPPr>
      <a:defRPr lang="vi-VN"/>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9C5"/>
    <a:srgbClr val="DDCC88"/>
    <a:srgbClr val="00B0F0"/>
    <a:srgbClr val="000099"/>
    <a:srgbClr val="984807"/>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44" autoAdjust="0"/>
    <p:restoredTop sz="93724" autoAdjust="0"/>
  </p:normalViewPr>
  <p:slideViewPr>
    <p:cSldViewPr snapToGrid="0">
      <p:cViewPr varScale="1">
        <p:scale>
          <a:sx n="92" d="100"/>
          <a:sy n="92" d="100"/>
        </p:scale>
        <p:origin x="-760" y="-96"/>
      </p:cViewPr>
      <p:guideLst>
        <p:guide orient="horz" pos="2160"/>
        <p:guide pos="2880"/>
      </p:guideLst>
    </p:cSldViewPr>
  </p:slideViewPr>
  <p:outlineViewPr>
    <p:cViewPr>
      <p:scale>
        <a:sx n="33" d="100"/>
        <a:sy n="33" d="100"/>
      </p:scale>
      <p:origin x="0" y="-5576"/>
    </p:cViewPr>
  </p:outlineViewPr>
  <p:notesTextViewPr>
    <p:cViewPr>
      <p:scale>
        <a:sx n="1" d="1"/>
        <a:sy n="1" d="1"/>
      </p:scale>
      <p:origin x="0" y="0"/>
    </p:cViewPr>
  </p:notesTextViewPr>
  <p:notesViewPr>
    <p:cSldViewPr snapToGrid="0">
      <p:cViewPr varScale="1">
        <p:scale>
          <a:sx n="72" d="100"/>
          <a:sy n="72" d="100"/>
        </p:scale>
        <p:origin x="2454" y="54"/>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vi-V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259BAD3B-8202-4A0C-AD7D-3FA83F525AF3}" type="datetimeFigureOut">
              <a:rPr lang="vi-VN"/>
              <a:pPr>
                <a:defRPr/>
              </a:pPr>
              <a:t>7/31/16</a:t>
            </a:fld>
            <a:endParaRPr lang="vi-V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vi-V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0AF6165F-62F8-42FD-AB11-CD263678FDFC}" type="slidenum">
              <a:rPr lang="vi-VN"/>
              <a:pPr>
                <a:defRPr/>
              </a:pPr>
              <a:t>‹#›</a:t>
            </a:fld>
            <a:endParaRPr lang="vi-VN"/>
          </a:p>
        </p:txBody>
      </p:sp>
    </p:spTree>
    <p:extLst>
      <p:ext uri="{BB962C8B-B14F-4D97-AF65-F5344CB8AC3E}">
        <p14:creationId xmlns:p14="http://schemas.microsoft.com/office/powerpoint/2010/main" val="33921234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4C58F1B1-E64A-4A14-A975-2F64B1EFE38F}" type="datetimeFigureOut">
              <a:rPr lang="vi-VN"/>
              <a:pPr>
                <a:defRPr/>
              </a:pPr>
              <a:t>7/31/16</a:t>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vi-VN" noProof="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vi-VN" noProof="0" smtClean="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83F466BA-CB67-4CE6-9899-9B98460A2E36}" type="slidenum">
              <a:rPr lang="vi-VN"/>
              <a:pPr>
                <a:defRPr/>
              </a:pPr>
              <a:t>‹#›</a:t>
            </a:fld>
            <a:endParaRPr lang="vi-VN"/>
          </a:p>
        </p:txBody>
      </p:sp>
    </p:spTree>
    <p:extLst>
      <p:ext uri="{BB962C8B-B14F-4D97-AF65-F5344CB8AC3E}">
        <p14:creationId xmlns:p14="http://schemas.microsoft.com/office/powerpoint/2010/main" val="2291982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latin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C7A0B3AA-F068-4BCD-9DAE-3A931B7C942C}" type="slidenum">
              <a:rPr lang="vi-VN" smtClean="0"/>
              <a:pPr>
                <a:defRPr/>
              </a:pPr>
              <a:t>1</a:t>
            </a:fld>
            <a:endParaRPr lang="vi-VN"/>
          </a:p>
        </p:txBody>
      </p:sp>
    </p:spTree>
    <p:extLst>
      <p:ext uri="{BB962C8B-B14F-4D97-AF65-F5344CB8AC3E}">
        <p14:creationId xmlns:p14="http://schemas.microsoft.com/office/powerpoint/2010/main" val="19110820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vi-VN" dirty="0" smtClean="0"/>
          </a:p>
        </p:txBody>
      </p:sp>
      <p:sp>
        <p:nvSpPr>
          <p:cNvPr id="4" name="Slide Number Placeholder 3"/>
          <p:cNvSpPr>
            <a:spLocks noGrp="1"/>
          </p:cNvSpPr>
          <p:nvPr>
            <p:ph type="sldNum" sz="quarter" idx="5"/>
          </p:nvPr>
        </p:nvSpPr>
        <p:spPr/>
        <p:txBody>
          <a:bodyPr/>
          <a:lstStyle/>
          <a:p>
            <a:pPr>
              <a:defRPr/>
            </a:pPr>
            <a:fld id="{CFD6EC43-F801-4E44-BB36-B7835EA566E8}" type="slidenum">
              <a:rPr lang="vi-VN" smtClean="0"/>
              <a:pPr>
                <a:defRPr/>
              </a:pPr>
              <a:t>11</a:t>
            </a:fld>
            <a:endParaRPr lang="vi-VN"/>
          </a:p>
        </p:txBody>
      </p:sp>
    </p:spTree>
    <p:extLst>
      <p:ext uri="{BB962C8B-B14F-4D97-AF65-F5344CB8AC3E}">
        <p14:creationId xmlns:p14="http://schemas.microsoft.com/office/powerpoint/2010/main" val="1992935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vi-VN" dirty="0" smtClean="0"/>
          </a:p>
        </p:txBody>
      </p:sp>
      <p:sp>
        <p:nvSpPr>
          <p:cNvPr id="4" name="Slide Number Placeholder 3"/>
          <p:cNvSpPr>
            <a:spLocks noGrp="1"/>
          </p:cNvSpPr>
          <p:nvPr>
            <p:ph type="sldNum" sz="quarter" idx="5"/>
          </p:nvPr>
        </p:nvSpPr>
        <p:spPr/>
        <p:txBody>
          <a:bodyPr/>
          <a:lstStyle/>
          <a:p>
            <a:pPr>
              <a:defRPr/>
            </a:pPr>
            <a:fld id="{CFD6EC43-F801-4E44-BB36-B7835EA566E8}" type="slidenum">
              <a:rPr lang="vi-VN" smtClean="0"/>
              <a:pPr>
                <a:defRPr/>
              </a:pPr>
              <a:t>12</a:t>
            </a:fld>
            <a:endParaRPr lang="vi-VN"/>
          </a:p>
        </p:txBody>
      </p:sp>
    </p:spTree>
    <p:extLst>
      <p:ext uri="{BB962C8B-B14F-4D97-AF65-F5344CB8AC3E}">
        <p14:creationId xmlns:p14="http://schemas.microsoft.com/office/powerpoint/2010/main" val="1992935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vi-VN" dirty="0" smtClean="0"/>
          </a:p>
        </p:txBody>
      </p:sp>
      <p:sp>
        <p:nvSpPr>
          <p:cNvPr id="4" name="Slide Number Placeholder 3"/>
          <p:cNvSpPr>
            <a:spLocks noGrp="1"/>
          </p:cNvSpPr>
          <p:nvPr>
            <p:ph type="sldNum" sz="quarter" idx="5"/>
          </p:nvPr>
        </p:nvSpPr>
        <p:spPr/>
        <p:txBody>
          <a:bodyPr/>
          <a:lstStyle/>
          <a:p>
            <a:pPr>
              <a:defRPr/>
            </a:pPr>
            <a:fld id="{CFD6EC43-F801-4E44-BB36-B7835EA566E8}" type="slidenum">
              <a:rPr lang="vi-VN" smtClean="0"/>
              <a:pPr>
                <a:defRPr/>
              </a:pPr>
              <a:t>13</a:t>
            </a:fld>
            <a:endParaRPr lang="vi-VN"/>
          </a:p>
        </p:txBody>
      </p:sp>
    </p:spTree>
    <p:extLst>
      <p:ext uri="{BB962C8B-B14F-4D97-AF65-F5344CB8AC3E}">
        <p14:creationId xmlns:p14="http://schemas.microsoft.com/office/powerpoint/2010/main" val="1992935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vi-VN" dirty="0" smtClean="0"/>
          </a:p>
        </p:txBody>
      </p:sp>
      <p:sp>
        <p:nvSpPr>
          <p:cNvPr id="4" name="Slide Number Placeholder 3"/>
          <p:cNvSpPr>
            <a:spLocks noGrp="1"/>
          </p:cNvSpPr>
          <p:nvPr>
            <p:ph type="sldNum" sz="quarter" idx="5"/>
          </p:nvPr>
        </p:nvSpPr>
        <p:spPr/>
        <p:txBody>
          <a:bodyPr/>
          <a:lstStyle/>
          <a:p>
            <a:pPr>
              <a:defRPr/>
            </a:pPr>
            <a:fld id="{CFD6EC43-F801-4E44-BB36-B7835EA566E8}" type="slidenum">
              <a:rPr lang="vi-VN" smtClean="0"/>
              <a:pPr>
                <a:defRPr/>
              </a:pPr>
              <a:t>14</a:t>
            </a:fld>
            <a:endParaRPr lang="vi-VN"/>
          </a:p>
        </p:txBody>
      </p:sp>
    </p:spTree>
    <p:extLst>
      <p:ext uri="{BB962C8B-B14F-4D97-AF65-F5344CB8AC3E}">
        <p14:creationId xmlns:p14="http://schemas.microsoft.com/office/powerpoint/2010/main" val="1992935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vi-VN" dirty="0" smtClean="0"/>
          </a:p>
        </p:txBody>
      </p:sp>
      <p:sp>
        <p:nvSpPr>
          <p:cNvPr id="4" name="Slide Number Placeholder 3"/>
          <p:cNvSpPr>
            <a:spLocks noGrp="1"/>
          </p:cNvSpPr>
          <p:nvPr>
            <p:ph type="sldNum" sz="quarter" idx="5"/>
          </p:nvPr>
        </p:nvSpPr>
        <p:spPr/>
        <p:txBody>
          <a:bodyPr/>
          <a:lstStyle/>
          <a:p>
            <a:pPr>
              <a:defRPr/>
            </a:pPr>
            <a:fld id="{CFD6EC43-F801-4E44-BB36-B7835EA566E8}" type="slidenum">
              <a:rPr lang="vi-VN" smtClean="0"/>
              <a:pPr>
                <a:defRPr/>
              </a:pPr>
              <a:t>15</a:t>
            </a:fld>
            <a:endParaRPr lang="vi-VN"/>
          </a:p>
        </p:txBody>
      </p:sp>
    </p:spTree>
    <p:extLst>
      <p:ext uri="{BB962C8B-B14F-4D97-AF65-F5344CB8AC3E}">
        <p14:creationId xmlns:p14="http://schemas.microsoft.com/office/powerpoint/2010/main" val="19929354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vi-VN" dirty="0" smtClean="0"/>
          </a:p>
        </p:txBody>
      </p:sp>
      <p:sp>
        <p:nvSpPr>
          <p:cNvPr id="4" name="Slide Number Placeholder 3"/>
          <p:cNvSpPr>
            <a:spLocks noGrp="1"/>
          </p:cNvSpPr>
          <p:nvPr>
            <p:ph type="sldNum" sz="quarter" idx="5"/>
          </p:nvPr>
        </p:nvSpPr>
        <p:spPr/>
        <p:txBody>
          <a:bodyPr/>
          <a:lstStyle/>
          <a:p>
            <a:pPr>
              <a:defRPr/>
            </a:pPr>
            <a:fld id="{CFD6EC43-F801-4E44-BB36-B7835EA566E8}" type="slidenum">
              <a:rPr lang="vi-VN" smtClean="0"/>
              <a:pPr>
                <a:defRPr/>
              </a:pPr>
              <a:t>16</a:t>
            </a:fld>
            <a:endParaRPr lang="vi-VN"/>
          </a:p>
        </p:txBody>
      </p:sp>
    </p:spTree>
    <p:extLst>
      <p:ext uri="{BB962C8B-B14F-4D97-AF65-F5344CB8AC3E}">
        <p14:creationId xmlns:p14="http://schemas.microsoft.com/office/powerpoint/2010/main" val="1992935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vi-VN" dirty="0" smtClean="0"/>
          </a:p>
        </p:txBody>
      </p:sp>
      <p:sp>
        <p:nvSpPr>
          <p:cNvPr id="4" name="Slide Number Placeholder 3"/>
          <p:cNvSpPr>
            <a:spLocks noGrp="1"/>
          </p:cNvSpPr>
          <p:nvPr>
            <p:ph type="sldNum" sz="quarter" idx="5"/>
          </p:nvPr>
        </p:nvSpPr>
        <p:spPr/>
        <p:txBody>
          <a:bodyPr/>
          <a:lstStyle/>
          <a:p>
            <a:pPr>
              <a:defRPr/>
            </a:pPr>
            <a:fld id="{CFD6EC43-F801-4E44-BB36-B7835EA566E8}" type="slidenum">
              <a:rPr lang="vi-VN" smtClean="0"/>
              <a:pPr>
                <a:defRPr/>
              </a:pPr>
              <a:t>17</a:t>
            </a:fld>
            <a:endParaRPr lang="vi-VN"/>
          </a:p>
        </p:txBody>
      </p:sp>
    </p:spTree>
    <p:extLst>
      <p:ext uri="{BB962C8B-B14F-4D97-AF65-F5344CB8AC3E}">
        <p14:creationId xmlns:p14="http://schemas.microsoft.com/office/powerpoint/2010/main" val="19929354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vi-VN" dirty="0" smtClean="0"/>
          </a:p>
        </p:txBody>
      </p:sp>
      <p:sp>
        <p:nvSpPr>
          <p:cNvPr id="4" name="Slide Number Placeholder 3"/>
          <p:cNvSpPr>
            <a:spLocks noGrp="1"/>
          </p:cNvSpPr>
          <p:nvPr>
            <p:ph type="sldNum" sz="quarter" idx="5"/>
          </p:nvPr>
        </p:nvSpPr>
        <p:spPr/>
        <p:txBody>
          <a:bodyPr/>
          <a:lstStyle/>
          <a:p>
            <a:pPr>
              <a:defRPr/>
            </a:pPr>
            <a:fld id="{CFD6EC43-F801-4E44-BB36-B7835EA566E8}" type="slidenum">
              <a:rPr lang="vi-VN" smtClean="0"/>
              <a:pPr>
                <a:defRPr/>
              </a:pPr>
              <a:t>18</a:t>
            </a:fld>
            <a:endParaRPr lang="vi-VN"/>
          </a:p>
        </p:txBody>
      </p:sp>
    </p:spTree>
    <p:extLst>
      <p:ext uri="{BB962C8B-B14F-4D97-AF65-F5344CB8AC3E}">
        <p14:creationId xmlns:p14="http://schemas.microsoft.com/office/powerpoint/2010/main" val="19929354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vi-VN" dirty="0" smtClean="0"/>
          </a:p>
        </p:txBody>
      </p:sp>
      <p:sp>
        <p:nvSpPr>
          <p:cNvPr id="4" name="Slide Number Placeholder 3"/>
          <p:cNvSpPr>
            <a:spLocks noGrp="1"/>
          </p:cNvSpPr>
          <p:nvPr>
            <p:ph type="sldNum" sz="quarter" idx="5"/>
          </p:nvPr>
        </p:nvSpPr>
        <p:spPr/>
        <p:txBody>
          <a:bodyPr/>
          <a:lstStyle/>
          <a:p>
            <a:pPr>
              <a:defRPr/>
            </a:pPr>
            <a:fld id="{CFD6EC43-F801-4E44-BB36-B7835EA566E8}" type="slidenum">
              <a:rPr lang="vi-VN" smtClean="0"/>
              <a:pPr>
                <a:defRPr/>
              </a:pPr>
              <a:t>19</a:t>
            </a:fld>
            <a:endParaRPr lang="vi-VN"/>
          </a:p>
        </p:txBody>
      </p:sp>
    </p:spTree>
    <p:extLst>
      <p:ext uri="{BB962C8B-B14F-4D97-AF65-F5344CB8AC3E}">
        <p14:creationId xmlns:p14="http://schemas.microsoft.com/office/powerpoint/2010/main" val="19929354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vi-VN" dirty="0" smtClean="0"/>
          </a:p>
        </p:txBody>
      </p:sp>
      <p:sp>
        <p:nvSpPr>
          <p:cNvPr id="4" name="Slide Number Placeholder 3"/>
          <p:cNvSpPr>
            <a:spLocks noGrp="1"/>
          </p:cNvSpPr>
          <p:nvPr>
            <p:ph type="sldNum" sz="quarter" idx="5"/>
          </p:nvPr>
        </p:nvSpPr>
        <p:spPr/>
        <p:txBody>
          <a:bodyPr/>
          <a:lstStyle/>
          <a:p>
            <a:pPr>
              <a:defRPr/>
            </a:pPr>
            <a:fld id="{CFD6EC43-F801-4E44-BB36-B7835EA566E8}" type="slidenum">
              <a:rPr lang="vi-VN" smtClean="0"/>
              <a:pPr>
                <a:defRPr/>
              </a:pPr>
              <a:t>20</a:t>
            </a:fld>
            <a:endParaRPr lang="vi-VN"/>
          </a:p>
        </p:txBody>
      </p:sp>
    </p:spTree>
    <p:extLst>
      <p:ext uri="{BB962C8B-B14F-4D97-AF65-F5344CB8AC3E}">
        <p14:creationId xmlns:p14="http://schemas.microsoft.com/office/powerpoint/2010/main" val="1992935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vi-VN" dirty="0" smtClean="0"/>
          </a:p>
        </p:txBody>
      </p:sp>
      <p:sp>
        <p:nvSpPr>
          <p:cNvPr id="4" name="Slide Number Placeholder 3"/>
          <p:cNvSpPr>
            <a:spLocks noGrp="1"/>
          </p:cNvSpPr>
          <p:nvPr>
            <p:ph type="sldNum" sz="quarter" idx="5"/>
          </p:nvPr>
        </p:nvSpPr>
        <p:spPr/>
        <p:txBody>
          <a:bodyPr/>
          <a:lstStyle/>
          <a:p>
            <a:pPr>
              <a:defRPr/>
            </a:pPr>
            <a:fld id="{CFD6EC43-F801-4E44-BB36-B7835EA566E8}" type="slidenum">
              <a:rPr lang="vi-VN" smtClean="0"/>
              <a:pPr>
                <a:defRPr/>
              </a:pPr>
              <a:t>3</a:t>
            </a:fld>
            <a:endParaRPr lang="vi-VN"/>
          </a:p>
        </p:txBody>
      </p:sp>
    </p:spTree>
    <p:extLst>
      <p:ext uri="{BB962C8B-B14F-4D97-AF65-F5344CB8AC3E}">
        <p14:creationId xmlns:p14="http://schemas.microsoft.com/office/powerpoint/2010/main" val="19929354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vi-VN" dirty="0" smtClean="0"/>
          </a:p>
        </p:txBody>
      </p:sp>
      <p:sp>
        <p:nvSpPr>
          <p:cNvPr id="4" name="Slide Number Placeholder 3"/>
          <p:cNvSpPr>
            <a:spLocks noGrp="1"/>
          </p:cNvSpPr>
          <p:nvPr>
            <p:ph type="sldNum" sz="quarter" idx="5"/>
          </p:nvPr>
        </p:nvSpPr>
        <p:spPr/>
        <p:txBody>
          <a:bodyPr/>
          <a:lstStyle/>
          <a:p>
            <a:pPr>
              <a:defRPr/>
            </a:pPr>
            <a:fld id="{CFD6EC43-F801-4E44-BB36-B7835EA566E8}" type="slidenum">
              <a:rPr lang="vi-VN" smtClean="0"/>
              <a:pPr>
                <a:defRPr/>
              </a:pPr>
              <a:t>21</a:t>
            </a:fld>
            <a:endParaRPr lang="vi-VN"/>
          </a:p>
        </p:txBody>
      </p:sp>
    </p:spTree>
    <p:extLst>
      <p:ext uri="{BB962C8B-B14F-4D97-AF65-F5344CB8AC3E}">
        <p14:creationId xmlns:p14="http://schemas.microsoft.com/office/powerpoint/2010/main" val="19929354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vi-VN" dirty="0" smtClean="0"/>
          </a:p>
        </p:txBody>
      </p:sp>
      <p:sp>
        <p:nvSpPr>
          <p:cNvPr id="4" name="Slide Number Placeholder 3"/>
          <p:cNvSpPr>
            <a:spLocks noGrp="1"/>
          </p:cNvSpPr>
          <p:nvPr>
            <p:ph type="sldNum" sz="quarter" idx="5"/>
          </p:nvPr>
        </p:nvSpPr>
        <p:spPr/>
        <p:txBody>
          <a:bodyPr/>
          <a:lstStyle/>
          <a:p>
            <a:pPr>
              <a:defRPr/>
            </a:pPr>
            <a:fld id="{CFD6EC43-F801-4E44-BB36-B7835EA566E8}" type="slidenum">
              <a:rPr lang="vi-VN" smtClean="0"/>
              <a:pPr>
                <a:defRPr/>
              </a:pPr>
              <a:t>22</a:t>
            </a:fld>
            <a:endParaRPr lang="vi-VN"/>
          </a:p>
        </p:txBody>
      </p:sp>
    </p:spTree>
    <p:extLst>
      <p:ext uri="{BB962C8B-B14F-4D97-AF65-F5344CB8AC3E}">
        <p14:creationId xmlns:p14="http://schemas.microsoft.com/office/powerpoint/2010/main" val="19929354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vi-VN" dirty="0" smtClean="0"/>
          </a:p>
        </p:txBody>
      </p:sp>
      <p:sp>
        <p:nvSpPr>
          <p:cNvPr id="4" name="Slide Number Placeholder 3"/>
          <p:cNvSpPr>
            <a:spLocks noGrp="1"/>
          </p:cNvSpPr>
          <p:nvPr>
            <p:ph type="sldNum" sz="quarter" idx="5"/>
          </p:nvPr>
        </p:nvSpPr>
        <p:spPr/>
        <p:txBody>
          <a:bodyPr/>
          <a:lstStyle/>
          <a:p>
            <a:pPr>
              <a:defRPr/>
            </a:pPr>
            <a:fld id="{CFD6EC43-F801-4E44-BB36-B7835EA566E8}" type="slidenum">
              <a:rPr lang="vi-VN" smtClean="0"/>
              <a:pPr>
                <a:defRPr/>
              </a:pPr>
              <a:t>23</a:t>
            </a:fld>
            <a:endParaRPr lang="vi-VN"/>
          </a:p>
        </p:txBody>
      </p:sp>
    </p:spTree>
    <p:extLst>
      <p:ext uri="{BB962C8B-B14F-4D97-AF65-F5344CB8AC3E}">
        <p14:creationId xmlns:p14="http://schemas.microsoft.com/office/powerpoint/2010/main" val="19929354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vi-VN" dirty="0" smtClean="0"/>
          </a:p>
        </p:txBody>
      </p:sp>
      <p:sp>
        <p:nvSpPr>
          <p:cNvPr id="4" name="Slide Number Placeholder 3"/>
          <p:cNvSpPr>
            <a:spLocks noGrp="1"/>
          </p:cNvSpPr>
          <p:nvPr>
            <p:ph type="sldNum" sz="quarter" idx="5"/>
          </p:nvPr>
        </p:nvSpPr>
        <p:spPr/>
        <p:txBody>
          <a:bodyPr/>
          <a:lstStyle/>
          <a:p>
            <a:pPr>
              <a:defRPr/>
            </a:pPr>
            <a:fld id="{CFD6EC43-F801-4E44-BB36-B7835EA566E8}" type="slidenum">
              <a:rPr lang="vi-VN" smtClean="0"/>
              <a:pPr>
                <a:defRPr/>
              </a:pPr>
              <a:t>24</a:t>
            </a:fld>
            <a:endParaRPr lang="vi-VN"/>
          </a:p>
        </p:txBody>
      </p:sp>
    </p:spTree>
    <p:extLst>
      <p:ext uri="{BB962C8B-B14F-4D97-AF65-F5344CB8AC3E}">
        <p14:creationId xmlns:p14="http://schemas.microsoft.com/office/powerpoint/2010/main" val="19929354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vi-VN" dirty="0" smtClean="0"/>
          </a:p>
        </p:txBody>
      </p:sp>
      <p:sp>
        <p:nvSpPr>
          <p:cNvPr id="4" name="Slide Number Placeholder 3"/>
          <p:cNvSpPr>
            <a:spLocks noGrp="1"/>
          </p:cNvSpPr>
          <p:nvPr>
            <p:ph type="sldNum" sz="quarter" idx="5"/>
          </p:nvPr>
        </p:nvSpPr>
        <p:spPr/>
        <p:txBody>
          <a:bodyPr/>
          <a:lstStyle/>
          <a:p>
            <a:pPr>
              <a:defRPr/>
            </a:pPr>
            <a:fld id="{CFD6EC43-F801-4E44-BB36-B7835EA566E8}" type="slidenum">
              <a:rPr lang="vi-VN" smtClean="0"/>
              <a:pPr>
                <a:defRPr/>
              </a:pPr>
              <a:t>25</a:t>
            </a:fld>
            <a:endParaRPr lang="vi-VN"/>
          </a:p>
        </p:txBody>
      </p:sp>
    </p:spTree>
    <p:extLst>
      <p:ext uri="{BB962C8B-B14F-4D97-AF65-F5344CB8AC3E}">
        <p14:creationId xmlns:p14="http://schemas.microsoft.com/office/powerpoint/2010/main" val="19929354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vi-VN" dirty="0" smtClean="0"/>
          </a:p>
        </p:txBody>
      </p:sp>
      <p:sp>
        <p:nvSpPr>
          <p:cNvPr id="4" name="Slide Number Placeholder 3"/>
          <p:cNvSpPr>
            <a:spLocks noGrp="1"/>
          </p:cNvSpPr>
          <p:nvPr>
            <p:ph type="sldNum" sz="quarter" idx="5"/>
          </p:nvPr>
        </p:nvSpPr>
        <p:spPr/>
        <p:txBody>
          <a:bodyPr/>
          <a:lstStyle/>
          <a:p>
            <a:pPr>
              <a:defRPr/>
            </a:pPr>
            <a:fld id="{CFD6EC43-F801-4E44-BB36-B7835EA566E8}" type="slidenum">
              <a:rPr lang="vi-VN" smtClean="0"/>
              <a:pPr>
                <a:defRPr/>
              </a:pPr>
              <a:t>26</a:t>
            </a:fld>
            <a:endParaRPr lang="vi-VN"/>
          </a:p>
        </p:txBody>
      </p:sp>
    </p:spTree>
    <p:extLst>
      <p:ext uri="{BB962C8B-B14F-4D97-AF65-F5344CB8AC3E}">
        <p14:creationId xmlns:p14="http://schemas.microsoft.com/office/powerpoint/2010/main" val="19929354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vi-VN" dirty="0" smtClean="0"/>
          </a:p>
        </p:txBody>
      </p:sp>
      <p:sp>
        <p:nvSpPr>
          <p:cNvPr id="4" name="Slide Number Placeholder 3"/>
          <p:cNvSpPr>
            <a:spLocks noGrp="1"/>
          </p:cNvSpPr>
          <p:nvPr>
            <p:ph type="sldNum" sz="quarter" idx="5"/>
          </p:nvPr>
        </p:nvSpPr>
        <p:spPr/>
        <p:txBody>
          <a:bodyPr/>
          <a:lstStyle/>
          <a:p>
            <a:pPr>
              <a:defRPr/>
            </a:pPr>
            <a:fld id="{CFD6EC43-F801-4E44-BB36-B7835EA566E8}" type="slidenum">
              <a:rPr lang="vi-VN" smtClean="0"/>
              <a:pPr>
                <a:defRPr/>
              </a:pPr>
              <a:t>27</a:t>
            </a:fld>
            <a:endParaRPr lang="vi-VN"/>
          </a:p>
        </p:txBody>
      </p:sp>
    </p:spTree>
    <p:extLst>
      <p:ext uri="{BB962C8B-B14F-4D97-AF65-F5344CB8AC3E}">
        <p14:creationId xmlns:p14="http://schemas.microsoft.com/office/powerpoint/2010/main" val="19929354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vi-VN" dirty="0" smtClean="0"/>
          </a:p>
        </p:txBody>
      </p:sp>
      <p:sp>
        <p:nvSpPr>
          <p:cNvPr id="4" name="Slide Number Placeholder 3"/>
          <p:cNvSpPr>
            <a:spLocks noGrp="1"/>
          </p:cNvSpPr>
          <p:nvPr>
            <p:ph type="sldNum" sz="quarter" idx="5"/>
          </p:nvPr>
        </p:nvSpPr>
        <p:spPr/>
        <p:txBody>
          <a:bodyPr/>
          <a:lstStyle/>
          <a:p>
            <a:pPr>
              <a:defRPr/>
            </a:pPr>
            <a:fld id="{CFD6EC43-F801-4E44-BB36-B7835EA566E8}" type="slidenum">
              <a:rPr lang="vi-VN" smtClean="0"/>
              <a:pPr>
                <a:defRPr/>
              </a:pPr>
              <a:t>28</a:t>
            </a:fld>
            <a:endParaRPr lang="vi-VN"/>
          </a:p>
        </p:txBody>
      </p:sp>
    </p:spTree>
    <p:extLst>
      <p:ext uri="{BB962C8B-B14F-4D97-AF65-F5344CB8AC3E}">
        <p14:creationId xmlns:p14="http://schemas.microsoft.com/office/powerpoint/2010/main" val="19929354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vi-VN" dirty="0" smtClean="0"/>
          </a:p>
        </p:txBody>
      </p:sp>
      <p:sp>
        <p:nvSpPr>
          <p:cNvPr id="4" name="Slide Number Placeholder 3"/>
          <p:cNvSpPr>
            <a:spLocks noGrp="1"/>
          </p:cNvSpPr>
          <p:nvPr>
            <p:ph type="sldNum" sz="quarter" idx="5"/>
          </p:nvPr>
        </p:nvSpPr>
        <p:spPr/>
        <p:txBody>
          <a:bodyPr/>
          <a:lstStyle/>
          <a:p>
            <a:pPr>
              <a:defRPr/>
            </a:pPr>
            <a:fld id="{CFD6EC43-F801-4E44-BB36-B7835EA566E8}" type="slidenum">
              <a:rPr lang="vi-VN" smtClean="0"/>
              <a:pPr>
                <a:defRPr/>
              </a:pPr>
              <a:t>29</a:t>
            </a:fld>
            <a:endParaRPr lang="vi-VN"/>
          </a:p>
        </p:txBody>
      </p:sp>
    </p:spTree>
    <p:extLst>
      <p:ext uri="{BB962C8B-B14F-4D97-AF65-F5344CB8AC3E}">
        <p14:creationId xmlns:p14="http://schemas.microsoft.com/office/powerpoint/2010/main" val="19929354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vi-VN" dirty="0" smtClean="0"/>
          </a:p>
        </p:txBody>
      </p:sp>
      <p:sp>
        <p:nvSpPr>
          <p:cNvPr id="4" name="Slide Number Placeholder 3"/>
          <p:cNvSpPr>
            <a:spLocks noGrp="1"/>
          </p:cNvSpPr>
          <p:nvPr>
            <p:ph type="sldNum" sz="quarter" idx="5"/>
          </p:nvPr>
        </p:nvSpPr>
        <p:spPr/>
        <p:txBody>
          <a:bodyPr/>
          <a:lstStyle/>
          <a:p>
            <a:pPr>
              <a:defRPr/>
            </a:pPr>
            <a:fld id="{CFD6EC43-F801-4E44-BB36-B7835EA566E8}" type="slidenum">
              <a:rPr lang="vi-VN" smtClean="0"/>
              <a:pPr>
                <a:defRPr/>
              </a:pPr>
              <a:t>30</a:t>
            </a:fld>
            <a:endParaRPr lang="vi-VN"/>
          </a:p>
        </p:txBody>
      </p:sp>
    </p:spTree>
    <p:extLst>
      <p:ext uri="{BB962C8B-B14F-4D97-AF65-F5344CB8AC3E}">
        <p14:creationId xmlns:p14="http://schemas.microsoft.com/office/powerpoint/2010/main" val="1992935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vi-VN" dirty="0" smtClean="0"/>
          </a:p>
        </p:txBody>
      </p:sp>
      <p:sp>
        <p:nvSpPr>
          <p:cNvPr id="4" name="Slide Number Placeholder 3"/>
          <p:cNvSpPr>
            <a:spLocks noGrp="1"/>
          </p:cNvSpPr>
          <p:nvPr>
            <p:ph type="sldNum" sz="quarter" idx="5"/>
          </p:nvPr>
        </p:nvSpPr>
        <p:spPr/>
        <p:txBody>
          <a:bodyPr/>
          <a:lstStyle/>
          <a:p>
            <a:pPr>
              <a:defRPr/>
            </a:pPr>
            <a:fld id="{CFD6EC43-F801-4E44-BB36-B7835EA566E8}" type="slidenum">
              <a:rPr lang="vi-VN" smtClean="0"/>
              <a:pPr>
                <a:defRPr/>
              </a:pPr>
              <a:t>4</a:t>
            </a:fld>
            <a:endParaRPr lang="vi-VN"/>
          </a:p>
        </p:txBody>
      </p:sp>
    </p:spTree>
    <p:extLst>
      <p:ext uri="{BB962C8B-B14F-4D97-AF65-F5344CB8AC3E}">
        <p14:creationId xmlns:p14="http://schemas.microsoft.com/office/powerpoint/2010/main" val="19929354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vi-VN" dirty="0" smtClean="0"/>
          </a:p>
        </p:txBody>
      </p:sp>
      <p:sp>
        <p:nvSpPr>
          <p:cNvPr id="4" name="Slide Number Placeholder 3"/>
          <p:cNvSpPr>
            <a:spLocks noGrp="1"/>
          </p:cNvSpPr>
          <p:nvPr>
            <p:ph type="sldNum" sz="quarter" idx="5"/>
          </p:nvPr>
        </p:nvSpPr>
        <p:spPr/>
        <p:txBody>
          <a:bodyPr/>
          <a:lstStyle/>
          <a:p>
            <a:pPr>
              <a:defRPr/>
            </a:pPr>
            <a:fld id="{CFD6EC43-F801-4E44-BB36-B7835EA566E8}" type="slidenum">
              <a:rPr lang="vi-VN" smtClean="0"/>
              <a:pPr>
                <a:defRPr/>
              </a:pPr>
              <a:t>31</a:t>
            </a:fld>
            <a:endParaRPr lang="vi-VN"/>
          </a:p>
        </p:txBody>
      </p:sp>
    </p:spTree>
    <p:extLst>
      <p:ext uri="{BB962C8B-B14F-4D97-AF65-F5344CB8AC3E}">
        <p14:creationId xmlns:p14="http://schemas.microsoft.com/office/powerpoint/2010/main" val="19929354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vi-VN" dirty="0" smtClean="0"/>
          </a:p>
        </p:txBody>
      </p:sp>
      <p:sp>
        <p:nvSpPr>
          <p:cNvPr id="4" name="Slide Number Placeholder 3"/>
          <p:cNvSpPr>
            <a:spLocks noGrp="1"/>
          </p:cNvSpPr>
          <p:nvPr>
            <p:ph type="sldNum" sz="quarter" idx="5"/>
          </p:nvPr>
        </p:nvSpPr>
        <p:spPr/>
        <p:txBody>
          <a:bodyPr/>
          <a:lstStyle/>
          <a:p>
            <a:pPr>
              <a:defRPr/>
            </a:pPr>
            <a:fld id="{CFD6EC43-F801-4E44-BB36-B7835EA566E8}" type="slidenum">
              <a:rPr lang="vi-VN" smtClean="0"/>
              <a:pPr>
                <a:defRPr/>
              </a:pPr>
              <a:t>32</a:t>
            </a:fld>
            <a:endParaRPr lang="vi-VN"/>
          </a:p>
        </p:txBody>
      </p:sp>
    </p:spTree>
    <p:extLst>
      <p:ext uri="{BB962C8B-B14F-4D97-AF65-F5344CB8AC3E}">
        <p14:creationId xmlns:p14="http://schemas.microsoft.com/office/powerpoint/2010/main" val="19929354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pPr>
              <a:defRPr/>
            </a:pPr>
            <a:fld id="{83F466BA-CB67-4CE6-9899-9B98460A2E36}" type="slidenum">
              <a:rPr lang="vi-VN" smtClean="0"/>
              <a:pPr>
                <a:defRPr/>
              </a:pPr>
              <a:t>33</a:t>
            </a:fld>
            <a:endParaRPr lang="vi-VN"/>
          </a:p>
        </p:txBody>
      </p:sp>
    </p:spTree>
    <p:extLst>
      <p:ext uri="{BB962C8B-B14F-4D97-AF65-F5344CB8AC3E}">
        <p14:creationId xmlns:p14="http://schemas.microsoft.com/office/powerpoint/2010/main" val="3449773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vi-VN" dirty="0" smtClean="0"/>
          </a:p>
        </p:txBody>
      </p:sp>
      <p:sp>
        <p:nvSpPr>
          <p:cNvPr id="4" name="Slide Number Placeholder 3"/>
          <p:cNvSpPr>
            <a:spLocks noGrp="1"/>
          </p:cNvSpPr>
          <p:nvPr>
            <p:ph type="sldNum" sz="quarter" idx="5"/>
          </p:nvPr>
        </p:nvSpPr>
        <p:spPr/>
        <p:txBody>
          <a:bodyPr/>
          <a:lstStyle/>
          <a:p>
            <a:pPr>
              <a:defRPr/>
            </a:pPr>
            <a:fld id="{CFD6EC43-F801-4E44-BB36-B7835EA566E8}" type="slidenum">
              <a:rPr lang="vi-VN" smtClean="0"/>
              <a:pPr>
                <a:defRPr/>
              </a:pPr>
              <a:t>5</a:t>
            </a:fld>
            <a:endParaRPr lang="vi-VN"/>
          </a:p>
        </p:txBody>
      </p:sp>
    </p:spTree>
    <p:extLst>
      <p:ext uri="{BB962C8B-B14F-4D97-AF65-F5344CB8AC3E}">
        <p14:creationId xmlns:p14="http://schemas.microsoft.com/office/powerpoint/2010/main" val="1992935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vi-VN" dirty="0" smtClean="0"/>
          </a:p>
        </p:txBody>
      </p:sp>
      <p:sp>
        <p:nvSpPr>
          <p:cNvPr id="4" name="Slide Number Placeholder 3"/>
          <p:cNvSpPr>
            <a:spLocks noGrp="1"/>
          </p:cNvSpPr>
          <p:nvPr>
            <p:ph type="sldNum" sz="quarter" idx="5"/>
          </p:nvPr>
        </p:nvSpPr>
        <p:spPr/>
        <p:txBody>
          <a:bodyPr/>
          <a:lstStyle/>
          <a:p>
            <a:pPr>
              <a:defRPr/>
            </a:pPr>
            <a:fld id="{CFD6EC43-F801-4E44-BB36-B7835EA566E8}" type="slidenum">
              <a:rPr lang="vi-VN" smtClean="0"/>
              <a:pPr>
                <a:defRPr/>
              </a:pPr>
              <a:t>6</a:t>
            </a:fld>
            <a:endParaRPr lang="vi-VN"/>
          </a:p>
        </p:txBody>
      </p:sp>
    </p:spTree>
    <p:extLst>
      <p:ext uri="{BB962C8B-B14F-4D97-AF65-F5344CB8AC3E}">
        <p14:creationId xmlns:p14="http://schemas.microsoft.com/office/powerpoint/2010/main" val="1992935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vi-VN" dirty="0" smtClean="0"/>
          </a:p>
        </p:txBody>
      </p:sp>
      <p:sp>
        <p:nvSpPr>
          <p:cNvPr id="4" name="Slide Number Placeholder 3"/>
          <p:cNvSpPr>
            <a:spLocks noGrp="1"/>
          </p:cNvSpPr>
          <p:nvPr>
            <p:ph type="sldNum" sz="quarter" idx="5"/>
          </p:nvPr>
        </p:nvSpPr>
        <p:spPr/>
        <p:txBody>
          <a:bodyPr/>
          <a:lstStyle/>
          <a:p>
            <a:pPr>
              <a:defRPr/>
            </a:pPr>
            <a:fld id="{CFD6EC43-F801-4E44-BB36-B7835EA566E8}" type="slidenum">
              <a:rPr lang="vi-VN" smtClean="0"/>
              <a:pPr>
                <a:defRPr/>
              </a:pPr>
              <a:t>7</a:t>
            </a:fld>
            <a:endParaRPr lang="vi-VN"/>
          </a:p>
        </p:txBody>
      </p:sp>
    </p:spTree>
    <p:extLst>
      <p:ext uri="{BB962C8B-B14F-4D97-AF65-F5344CB8AC3E}">
        <p14:creationId xmlns:p14="http://schemas.microsoft.com/office/powerpoint/2010/main" val="1992935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vi-VN" dirty="0" smtClean="0"/>
          </a:p>
        </p:txBody>
      </p:sp>
      <p:sp>
        <p:nvSpPr>
          <p:cNvPr id="4" name="Slide Number Placeholder 3"/>
          <p:cNvSpPr>
            <a:spLocks noGrp="1"/>
          </p:cNvSpPr>
          <p:nvPr>
            <p:ph type="sldNum" sz="quarter" idx="5"/>
          </p:nvPr>
        </p:nvSpPr>
        <p:spPr/>
        <p:txBody>
          <a:bodyPr/>
          <a:lstStyle/>
          <a:p>
            <a:pPr>
              <a:defRPr/>
            </a:pPr>
            <a:fld id="{CFD6EC43-F801-4E44-BB36-B7835EA566E8}" type="slidenum">
              <a:rPr lang="vi-VN" smtClean="0"/>
              <a:pPr>
                <a:defRPr/>
              </a:pPr>
              <a:t>8</a:t>
            </a:fld>
            <a:endParaRPr lang="vi-VN"/>
          </a:p>
        </p:txBody>
      </p:sp>
    </p:spTree>
    <p:extLst>
      <p:ext uri="{BB962C8B-B14F-4D97-AF65-F5344CB8AC3E}">
        <p14:creationId xmlns:p14="http://schemas.microsoft.com/office/powerpoint/2010/main" val="1992935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vi-VN" dirty="0" smtClean="0"/>
          </a:p>
        </p:txBody>
      </p:sp>
      <p:sp>
        <p:nvSpPr>
          <p:cNvPr id="4" name="Slide Number Placeholder 3"/>
          <p:cNvSpPr>
            <a:spLocks noGrp="1"/>
          </p:cNvSpPr>
          <p:nvPr>
            <p:ph type="sldNum" sz="quarter" idx="5"/>
          </p:nvPr>
        </p:nvSpPr>
        <p:spPr/>
        <p:txBody>
          <a:bodyPr/>
          <a:lstStyle/>
          <a:p>
            <a:pPr>
              <a:defRPr/>
            </a:pPr>
            <a:fld id="{CFD6EC43-F801-4E44-BB36-B7835EA566E8}" type="slidenum">
              <a:rPr lang="vi-VN" smtClean="0"/>
              <a:pPr>
                <a:defRPr/>
              </a:pPr>
              <a:t>9</a:t>
            </a:fld>
            <a:endParaRPr lang="vi-VN"/>
          </a:p>
        </p:txBody>
      </p:sp>
    </p:spTree>
    <p:extLst>
      <p:ext uri="{BB962C8B-B14F-4D97-AF65-F5344CB8AC3E}">
        <p14:creationId xmlns:p14="http://schemas.microsoft.com/office/powerpoint/2010/main" val="1992935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vi-VN" dirty="0" smtClean="0"/>
          </a:p>
        </p:txBody>
      </p:sp>
      <p:sp>
        <p:nvSpPr>
          <p:cNvPr id="4" name="Slide Number Placeholder 3"/>
          <p:cNvSpPr>
            <a:spLocks noGrp="1"/>
          </p:cNvSpPr>
          <p:nvPr>
            <p:ph type="sldNum" sz="quarter" idx="5"/>
          </p:nvPr>
        </p:nvSpPr>
        <p:spPr/>
        <p:txBody>
          <a:bodyPr/>
          <a:lstStyle/>
          <a:p>
            <a:pPr>
              <a:defRPr/>
            </a:pPr>
            <a:fld id="{CFD6EC43-F801-4E44-BB36-B7835EA566E8}" type="slidenum">
              <a:rPr lang="vi-VN" smtClean="0"/>
              <a:pPr>
                <a:defRPr/>
              </a:pPr>
              <a:t>10</a:t>
            </a:fld>
            <a:endParaRPr lang="vi-VN"/>
          </a:p>
        </p:txBody>
      </p:sp>
    </p:spTree>
    <p:extLst>
      <p:ext uri="{BB962C8B-B14F-4D97-AF65-F5344CB8AC3E}">
        <p14:creationId xmlns:p14="http://schemas.microsoft.com/office/powerpoint/2010/main" val="1992935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AutoShape 21"/>
          <p:cNvSpPr>
            <a:spLocks noChangeArrowheads="1"/>
          </p:cNvSpPr>
          <p:nvPr userDrawn="1"/>
        </p:nvSpPr>
        <p:spPr bwMode="ltGray">
          <a:xfrm>
            <a:off x="777875" y="4905375"/>
            <a:ext cx="7826375" cy="504825"/>
          </a:xfrm>
          <a:prstGeom prst="roundRect">
            <a:avLst>
              <a:gd name="adj" fmla="val 16667"/>
            </a:avLst>
          </a:prstGeom>
          <a:noFill/>
          <a:ln w="38100">
            <a:solidFill>
              <a:srgbClr val="FFFFFF"/>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r>
              <a:rPr lang="en-US" altLang="vi-VN" sz="2200" cap="all" spc="100" noProof="1" smtClean="0">
                <a:solidFill>
                  <a:schemeClr val="accent3">
                    <a:lumMod val="50000"/>
                  </a:schemeClr>
                </a:solidFill>
                <a:latin typeface="Times New Roman" panose="02020603050405020304" pitchFamily="18" charset="0"/>
                <a:ea typeface="Verdana" panose="020B0604030504040204" pitchFamily="34" charset="0"/>
                <a:cs typeface="Times New Roman" panose="02020603050405020304" pitchFamily="18" charset="0"/>
              </a:rPr>
              <a:t>CT176</a:t>
            </a:r>
            <a:r>
              <a:rPr lang="vi-VN" altLang="vi-VN" sz="2200" cap="all" spc="100" noProof="1" smtClean="0">
                <a:solidFill>
                  <a:schemeClr val="accent3">
                    <a:lumMod val="50000"/>
                  </a:schemeClr>
                </a:solidFill>
                <a:latin typeface="Times New Roman" panose="02020603050405020304" pitchFamily="18" charset="0"/>
                <a:ea typeface="Verdana" panose="020B0604030504040204" pitchFamily="34" charset="0"/>
                <a:cs typeface="Times New Roman" panose="02020603050405020304" pitchFamily="18" charset="0"/>
              </a:rPr>
              <a:t> – </a:t>
            </a:r>
            <a:r>
              <a:rPr lang="en-US" altLang="vi-VN" sz="2200" cap="all" spc="100" noProof="1" smtClean="0">
                <a:solidFill>
                  <a:schemeClr val="accent3">
                    <a:lumMod val="50000"/>
                  </a:schemeClr>
                </a:solidFill>
                <a:latin typeface="Times New Roman" panose="02020603050405020304" pitchFamily="18" charset="0"/>
                <a:ea typeface="Verdana" panose="020B0604030504040204" pitchFamily="34" charset="0"/>
                <a:cs typeface="Times New Roman" panose="02020603050405020304" pitchFamily="18" charset="0"/>
              </a:rPr>
              <a:t>LẬP</a:t>
            </a:r>
            <a:r>
              <a:rPr lang="en-US" altLang="vi-VN" sz="2200" cap="all" spc="100" baseline="0" noProof="1" smtClean="0">
                <a:solidFill>
                  <a:schemeClr val="accent3">
                    <a:lumMod val="50000"/>
                  </a:schemeClr>
                </a:solidFill>
                <a:latin typeface="Times New Roman" panose="02020603050405020304" pitchFamily="18" charset="0"/>
                <a:ea typeface="Verdana" panose="020B0604030504040204" pitchFamily="34" charset="0"/>
                <a:cs typeface="Times New Roman" panose="02020603050405020304" pitchFamily="18" charset="0"/>
              </a:rPr>
              <a:t> TRÌNH HƯỚNG ĐỐI TƯỢNG</a:t>
            </a:r>
            <a:endParaRPr lang="vi-VN" altLang="vi-VN" sz="2200" cap="all" spc="100" noProof="1" smtClean="0">
              <a:solidFill>
                <a:schemeClr val="accent3">
                  <a:lumMod val="50000"/>
                </a:schemeClr>
              </a:solidFill>
              <a:latin typeface="Times New Roman" panose="02020603050405020304" pitchFamily="18" charset="0"/>
              <a:ea typeface="Verdana" panose="020B0604030504040204" pitchFamily="34" charset="0"/>
              <a:cs typeface="Times New Roman" panose="02020603050405020304" pitchFamily="18" charset="0"/>
            </a:endParaRPr>
          </a:p>
        </p:txBody>
      </p:sp>
      <p:cxnSp>
        <p:nvCxnSpPr>
          <p:cNvPr id="6" name="Straight Connector 5"/>
          <p:cNvCxnSpPr/>
          <p:nvPr userDrawn="1"/>
        </p:nvCxnSpPr>
        <p:spPr>
          <a:xfrm>
            <a:off x="777875" y="4848225"/>
            <a:ext cx="8069263"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777240" y="4183312"/>
            <a:ext cx="8301646" cy="628592"/>
          </a:xfrm>
        </p:spPr>
        <p:txBody>
          <a:bodyPr anchor="b">
            <a:noAutofit/>
          </a:bodyPr>
          <a:lstStyle>
            <a:lvl1pPr algn="l">
              <a:defRPr sz="4400" b="1">
                <a:effectLst/>
                <a:latin typeface="Calibri Light" panose="020F0302020204030204" pitchFamily="34" charset="0"/>
                <a:ea typeface="Verdana" panose="020B0604030504040204" pitchFamily="34" charset="0"/>
                <a:cs typeface="Verdana" panose="020B0604030504040204" pitchFamily="34" charset="0"/>
              </a:defRPr>
            </a:lvl1pPr>
          </a:lstStyle>
          <a:p>
            <a:r>
              <a:rPr lang="vi-VN" noProof="1" smtClean="0"/>
              <a:t>Click to edit Master title style</a:t>
            </a:r>
            <a:endParaRPr lang="vi-VN" noProof="1"/>
          </a:p>
        </p:txBody>
      </p:sp>
      <p:sp>
        <p:nvSpPr>
          <p:cNvPr id="3" name="Subtitle 2"/>
          <p:cNvSpPr>
            <a:spLocks noGrp="1"/>
          </p:cNvSpPr>
          <p:nvPr>
            <p:ph type="subTitle" idx="1"/>
          </p:nvPr>
        </p:nvSpPr>
        <p:spPr>
          <a:xfrm>
            <a:off x="777240" y="3535773"/>
            <a:ext cx="7223760" cy="573108"/>
          </a:xfrm>
        </p:spPr>
        <p:txBody>
          <a:bodyPr>
            <a:normAutofit/>
          </a:bodyPr>
          <a:lstStyle>
            <a:lvl1pPr marL="0" indent="0" algn="l">
              <a:buNone/>
              <a:defRPr sz="3200">
                <a:solidFill>
                  <a:schemeClr val="tx1"/>
                </a:solidFill>
                <a:latin typeface="Calibri Light" panose="020F03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noProof="1" smtClean="0"/>
              <a:t>Click to edit Master subtitle style</a:t>
            </a:r>
            <a:endParaRPr lang="vi-VN" noProof="1"/>
          </a:p>
        </p:txBody>
      </p:sp>
      <p:sp>
        <p:nvSpPr>
          <p:cNvPr id="8" name="Rectangle 7"/>
          <p:cNvSpPr/>
          <p:nvPr userDrawn="1"/>
        </p:nvSpPr>
        <p:spPr>
          <a:xfrm>
            <a:off x="4691062" y="451025"/>
            <a:ext cx="4263415" cy="3027599"/>
          </a:xfrm>
          <a:prstGeom prst="rect">
            <a:avLst/>
          </a:prstGeom>
          <a:blipFill dpi="0" rotWithShape="1">
            <a:blip r:embed="rId2">
              <a:alphaModFix amt="8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swing_gui.gi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1013" y="733778"/>
            <a:ext cx="3637378" cy="2403122"/>
          </a:xfrm>
          <a:prstGeom prst="rect">
            <a:avLst/>
          </a:prstGeom>
        </p:spPr>
      </p:pic>
    </p:spTree>
    <p:extLst>
      <p:ext uri="{BB962C8B-B14F-4D97-AF65-F5344CB8AC3E}">
        <p14:creationId xmlns:p14="http://schemas.microsoft.com/office/powerpoint/2010/main" val="1359527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393700" y="1011238"/>
            <a:ext cx="8475663"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5" name="Footer Placeholder 1"/>
          <p:cNvSpPr txBox="1">
            <a:spLocks/>
          </p:cNvSpPr>
          <p:nvPr userDrawn="1"/>
        </p:nvSpPr>
        <p:spPr bwMode="auto">
          <a:xfrm>
            <a:off x="365125" y="6472238"/>
            <a:ext cx="8504238" cy="255587"/>
          </a:xfrm>
          <a:prstGeom prst="rect">
            <a:avLst/>
          </a:prstGeom>
          <a:noFill/>
          <a:ln>
            <a:noFill/>
          </a:ln>
          <a:effectLst/>
          <a:extLst/>
        </p:spPr>
        <p:txBody>
          <a:bodyPr/>
          <a:lstStyle>
            <a:defPPr>
              <a:defRPr lang="en-US"/>
            </a:defPPr>
            <a:lvl1pPr algn="l" rtl="0" eaLnBrk="0" fontAlgn="base" hangingPunct="0">
              <a:spcBef>
                <a:spcPct val="0"/>
              </a:spcBef>
              <a:spcAft>
                <a:spcPct val="0"/>
              </a:spcAft>
              <a:defRPr sz="2400" b="1" kern="1200">
                <a:solidFill>
                  <a:schemeClr val="tx1"/>
                </a:solidFill>
                <a:latin typeface="Arial" panose="020B0604020202020204" pitchFamily="34" charset="0"/>
                <a:ea typeface="MS PGothic" panose="020B0600070205080204" pitchFamily="34" charset="-128"/>
                <a:cs typeface="+mn-cs"/>
              </a:defRPr>
            </a:lvl1pPr>
            <a:lvl2pPr marL="742950" indent="-28575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pPr eaLnBrk="1" hangingPunct="1">
              <a:defRPr/>
            </a:pPr>
            <a:r>
              <a:rPr lang="en-US" altLang="vi-VN" sz="1400" b="0" noProof="1" smtClean="0">
                <a:solidFill>
                  <a:schemeClr val="bg1"/>
                </a:solidFill>
                <a:latin typeface="+mn-lt"/>
              </a:rPr>
              <a:t>CT176</a:t>
            </a:r>
            <a:r>
              <a:rPr lang="en-US" altLang="vi-VN" sz="1400" b="0" baseline="0" noProof="1" smtClean="0">
                <a:solidFill>
                  <a:schemeClr val="bg1"/>
                </a:solidFill>
                <a:latin typeface="+mn-lt"/>
              </a:rPr>
              <a:t> – Lập trình Hướng đối tượng                                        </a:t>
            </a:r>
            <a:fld id="{9D65F665-9D3F-4191-9092-C815A7394D20}" type="slidenum">
              <a:rPr lang="ro-RO" altLang="vi-VN" sz="1400" b="0" noProof="1" smtClean="0">
                <a:solidFill>
                  <a:schemeClr val="bg1"/>
                </a:solidFill>
                <a:latin typeface="+mn-lt"/>
              </a:rPr>
              <a:pPr eaLnBrk="1" hangingPunct="1">
                <a:defRPr/>
              </a:pPr>
              <a:t>‹#›</a:t>
            </a:fld>
            <a:endParaRPr lang="en-US" altLang="vi-VN" sz="1050" b="0" noProof="1">
              <a:solidFill>
                <a:schemeClr val="bg1"/>
              </a:solidFill>
              <a:latin typeface="+mn-lt"/>
            </a:endParaRPr>
          </a:p>
        </p:txBody>
      </p:sp>
      <p:sp>
        <p:nvSpPr>
          <p:cNvPr id="2" name="Title 1"/>
          <p:cNvSpPr>
            <a:spLocks noGrp="1"/>
          </p:cNvSpPr>
          <p:nvPr>
            <p:ph type="title"/>
          </p:nvPr>
        </p:nvSpPr>
        <p:spPr/>
        <p:txBody>
          <a:bodyPr/>
          <a:lstStyle/>
          <a:p>
            <a:r>
              <a:rPr lang="vi-VN" noProof="1" smtClean="0"/>
              <a:t>Click to edit Master title style</a:t>
            </a:r>
            <a:endParaRPr lang="vi-VN" noProof="1"/>
          </a:p>
        </p:txBody>
      </p:sp>
      <p:sp>
        <p:nvSpPr>
          <p:cNvPr id="3" name="Content Placeholder 2"/>
          <p:cNvSpPr>
            <a:spLocks noGrp="1"/>
          </p:cNvSpPr>
          <p:nvPr>
            <p:ph idx="1"/>
          </p:nvPr>
        </p:nvSpPr>
        <p:spPr/>
        <p:txBody>
          <a:bodyPr/>
          <a:lstStyle/>
          <a:p>
            <a:pPr lvl="0"/>
            <a:r>
              <a:rPr lang="vi-VN" noProof="1" smtClean="0"/>
              <a:t>Click to edit Master text styles</a:t>
            </a:r>
          </a:p>
          <a:p>
            <a:pPr lvl="1"/>
            <a:r>
              <a:rPr lang="vi-VN" noProof="1" smtClean="0"/>
              <a:t>Second level</a:t>
            </a:r>
          </a:p>
          <a:p>
            <a:pPr lvl="2"/>
            <a:r>
              <a:rPr lang="vi-VN" noProof="1" smtClean="0"/>
              <a:t>Third level</a:t>
            </a:r>
          </a:p>
          <a:p>
            <a:pPr lvl="3"/>
            <a:r>
              <a:rPr lang="vi-VN" noProof="1" smtClean="0"/>
              <a:t>Fourth level</a:t>
            </a:r>
          </a:p>
          <a:p>
            <a:pPr lvl="4"/>
            <a:r>
              <a:rPr lang="vi-VN" noProof="1" smtClean="0"/>
              <a:t>Fifth level</a:t>
            </a:r>
            <a:endParaRPr lang="vi-VN" noProof="1"/>
          </a:p>
        </p:txBody>
      </p:sp>
      <p:sp>
        <p:nvSpPr>
          <p:cNvPr id="6" name="Date Placeholder 3"/>
          <p:cNvSpPr>
            <a:spLocks noGrp="1"/>
          </p:cNvSpPr>
          <p:nvPr>
            <p:ph type="dt" sz="half" idx="10"/>
          </p:nvPr>
        </p:nvSpPr>
        <p:spPr>
          <a:xfrm>
            <a:off x="393700" y="22225"/>
            <a:ext cx="8475663" cy="279400"/>
          </a:xfrm>
        </p:spPr>
        <p:txBody>
          <a:bodyPr/>
          <a:lstStyle>
            <a:lvl1pPr marL="285750" indent="-285750">
              <a:buFont typeface="Wingdings" panose="05000000000000000000" pitchFamily="2" charset="2"/>
              <a:buChar char="v"/>
              <a:defRPr sz="1600">
                <a:solidFill>
                  <a:schemeClr val="tx1"/>
                </a:solidFill>
                <a:latin typeface="Calibri" panose="020F0502020204030204" pitchFamily="34" charset="0"/>
                <a:ea typeface="Verdana" panose="020B0604030504040204" pitchFamily="34" charset="0"/>
                <a:cs typeface="Calibri" panose="020F0502020204030204" pitchFamily="34" charset="0"/>
              </a:defRPr>
            </a:lvl1pPr>
          </a:lstStyle>
          <a:p>
            <a:pPr>
              <a:defRPr/>
            </a:pPr>
            <a:endParaRPr lang="vi-VN"/>
          </a:p>
        </p:txBody>
      </p:sp>
      <p:sp>
        <p:nvSpPr>
          <p:cNvPr id="7" name="Footer Placeholder 4"/>
          <p:cNvSpPr>
            <a:spLocks noGrp="1"/>
          </p:cNvSpPr>
          <p:nvPr>
            <p:ph type="ftr" sz="quarter" idx="11"/>
          </p:nvPr>
        </p:nvSpPr>
        <p:spPr/>
        <p:txBody>
          <a:bodyPr/>
          <a:lstStyle>
            <a:lvl1pPr>
              <a:defRPr/>
            </a:lvl1pPr>
          </a:lstStyle>
          <a:p>
            <a:pPr>
              <a:defRPr/>
            </a:pPr>
            <a:endParaRPr lang="vi-VN" dirty="0"/>
          </a:p>
        </p:txBody>
      </p:sp>
      <p:sp>
        <p:nvSpPr>
          <p:cNvPr id="8" name="Slide Number Placeholder 5"/>
          <p:cNvSpPr>
            <a:spLocks noGrp="1"/>
          </p:cNvSpPr>
          <p:nvPr>
            <p:ph type="sldNum" sz="quarter" idx="12"/>
          </p:nvPr>
        </p:nvSpPr>
        <p:spPr/>
        <p:txBody>
          <a:bodyPr/>
          <a:lstStyle>
            <a:lvl1pPr>
              <a:defRPr/>
            </a:lvl1pPr>
          </a:lstStyle>
          <a:p>
            <a:pPr>
              <a:defRPr/>
            </a:pPr>
            <a:fld id="{5DAB3B84-2085-4EA3-891A-969D6226F649}" type="slidenum">
              <a:rPr lang="vi-VN"/>
              <a:pPr>
                <a:defRPr/>
              </a:pPr>
              <a:t>‹#›</a:t>
            </a:fld>
            <a:endParaRPr lang="vi-VN" dirty="0"/>
          </a:p>
        </p:txBody>
      </p:sp>
    </p:spTree>
    <p:extLst>
      <p:ext uri="{BB962C8B-B14F-4D97-AF65-F5344CB8AC3E}">
        <p14:creationId xmlns:p14="http://schemas.microsoft.com/office/powerpoint/2010/main" val="3563758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p:nvPr userDrawn="1"/>
        </p:nvCxnSpPr>
        <p:spPr>
          <a:xfrm>
            <a:off x="393700" y="1009650"/>
            <a:ext cx="8475663"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4" name="Footer Placeholder 1"/>
          <p:cNvSpPr txBox="1">
            <a:spLocks/>
          </p:cNvSpPr>
          <p:nvPr userDrawn="1"/>
        </p:nvSpPr>
        <p:spPr bwMode="auto">
          <a:xfrm>
            <a:off x="365125" y="6472238"/>
            <a:ext cx="8504238" cy="255587"/>
          </a:xfrm>
          <a:prstGeom prst="rect">
            <a:avLst/>
          </a:prstGeom>
          <a:noFill/>
          <a:ln>
            <a:noFill/>
          </a:ln>
          <a:effectLst/>
          <a:extLst/>
        </p:spPr>
        <p:txBody>
          <a:bodyPr/>
          <a:lstStyle>
            <a:defPPr>
              <a:defRPr lang="en-US"/>
            </a:defPPr>
            <a:lvl1pPr algn="l" rtl="0" eaLnBrk="0" fontAlgn="base" hangingPunct="0">
              <a:spcBef>
                <a:spcPct val="0"/>
              </a:spcBef>
              <a:spcAft>
                <a:spcPct val="0"/>
              </a:spcAft>
              <a:defRPr sz="2400" b="1" kern="1200">
                <a:solidFill>
                  <a:schemeClr val="tx1"/>
                </a:solidFill>
                <a:latin typeface="Arial" panose="020B0604020202020204" pitchFamily="34" charset="0"/>
                <a:ea typeface="MS PGothic" panose="020B0600070205080204" pitchFamily="34" charset="-128"/>
                <a:cs typeface="+mn-cs"/>
              </a:defRPr>
            </a:lvl1pPr>
            <a:lvl2pPr marL="742950" indent="-28575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pPr eaLnBrk="1" hangingPunct="1">
              <a:defRPr/>
            </a:pPr>
            <a:r>
              <a:rPr lang="ro-RO" altLang="vi-VN" sz="1400" b="0" noProof="1" smtClean="0">
                <a:solidFill>
                  <a:schemeClr val="bg1"/>
                </a:solidFill>
                <a:latin typeface="+mn-lt"/>
              </a:rPr>
              <a:t>CT</a:t>
            </a:r>
            <a:r>
              <a:rPr lang="en-US" altLang="vi-VN" sz="1400" b="0" noProof="1" smtClean="0">
                <a:solidFill>
                  <a:schemeClr val="bg1"/>
                </a:solidFill>
                <a:latin typeface="+mn-lt"/>
              </a:rPr>
              <a:t>176</a:t>
            </a:r>
            <a:r>
              <a:rPr lang="ro-RO" altLang="vi-VN" sz="1400" b="0" noProof="1" smtClean="0">
                <a:solidFill>
                  <a:schemeClr val="bg1"/>
                </a:solidFill>
                <a:latin typeface="+mn-lt"/>
              </a:rPr>
              <a:t> – </a:t>
            </a:r>
            <a:r>
              <a:rPr lang="en-US" altLang="vi-VN" sz="1400" b="0" noProof="1" smtClean="0">
                <a:solidFill>
                  <a:schemeClr val="bg1"/>
                </a:solidFill>
                <a:latin typeface="+mn-lt"/>
              </a:rPr>
              <a:t>Lập</a:t>
            </a:r>
            <a:r>
              <a:rPr lang="en-US" altLang="vi-VN" sz="1400" b="0" baseline="0" noProof="1" smtClean="0">
                <a:solidFill>
                  <a:schemeClr val="bg1"/>
                </a:solidFill>
                <a:latin typeface="+mn-lt"/>
              </a:rPr>
              <a:t> trình Hướng đối tượng</a:t>
            </a:r>
            <a:r>
              <a:rPr lang="ro-RO" altLang="vi-VN" sz="1400" b="0" noProof="1" smtClean="0">
                <a:solidFill>
                  <a:schemeClr val="bg1"/>
                </a:solidFill>
                <a:latin typeface="+mn-lt"/>
              </a:rPr>
              <a:t>                           </a:t>
            </a:r>
            <a:r>
              <a:rPr lang="en-US" altLang="vi-VN" sz="1400" b="0" noProof="1" smtClean="0">
                <a:solidFill>
                  <a:schemeClr val="bg1"/>
                </a:solidFill>
                <a:latin typeface="+mn-lt"/>
              </a:rPr>
              <a:t>  </a:t>
            </a:r>
            <a:r>
              <a:rPr lang="ro-RO" altLang="vi-VN" sz="1400" b="0" noProof="1" smtClean="0">
                <a:solidFill>
                  <a:schemeClr val="bg1"/>
                </a:solidFill>
                <a:latin typeface="+mn-lt"/>
              </a:rPr>
              <a:t> </a:t>
            </a:r>
            <a:r>
              <a:rPr lang="en-US" altLang="vi-VN" sz="1400" b="0" noProof="1" smtClean="0">
                <a:solidFill>
                  <a:schemeClr val="bg1"/>
                </a:solidFill>
                <a:latin typeface="+mn-lt"/>
              </a:rPr>
              <a:t>        </a:t>
            </a:r>
            <a:fld id="{228D6384-5DA0-423B-AB56-DA2D7248C070}" type="slidenum">
              <a:rPr lang="ro-RO" altLang="vi-VN" sz="1400" b="0" noProof="1" smtClean="0">
                <a:solidFill>
                  <a:schemeClr val="bg1"/>
                </a:solidFill>
                <a:latin typeface="+mn-lt"/>
              </a:rPr>
              <a:pPr eaLnBrk="1" hangingPunct="1">
                <a:defRPr/>
              </a:pPr>
              <a:t>‹#›</a:t>
            </a:fld>
            <a:r>
              <a:rPr lang="ro-RO" altLang="vi-VN" sz="1400" b="0" noProof="1" smtClean="0">
                <a:solidFill>
                  <a:schemeClr val="bg1"/>
                </a:solidFill>
                <a:latin typeface="+mn-lt"/>
              </a:rPr>
              <a:t>			</a:t>
            </a:r>
            <a:endParaRPr lang="en-US" altLang="vi-VN" sz="1050" b="0" noProof="1">
              <a:solidFill>
                <a:schemeClr val="bg1"/>
              </a:solidFill>
              <a:latin typeface="+mn-lt"/>
            </a:endParaRP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Footer Placeholder 3"/>
          <p:cNvSpPr>
            <a:spLocks noGrp="1"/>
          </p:cNvSpPr>
          <p:nvPr>
            <p:ph type="ftr" sz="quarter" idx="10"/>
          </p:nvPr>
        </p:nvSpPr>
        <p:spPr/>
        <p:txBody>
          <a:bodyPr/>
          <a:lstStyle>
            <a:lvl1pPr>
              <a:defRPr/>
            </a:lvl1pPr>
          </a:lstStyle>
          <a:p>
            <a:pPr>
              <a:defRPr/>
            </a:pPr>
            <a:endParaRPr lang="vi-VN" dirty="0"/>
          </a:p>
        </p:txBody>
      </p:sp>
      <p:sp>
        <p:nvSpPr>
          <p:cNvPr id="6" name="Date Placeholder 2"/>
          <p:cNvSpPr>
            <a:spLocks noGrp="1"/>
          </p:cNvSpPr>
          <p:nvPr>
            <p:ph type="dt" sz="half" idx="11"/>
          </p:nvPr>
        </p:nvSpPr>
        <p:spPr>
          <a:xfrm>
            <a:off x="393700" y="18288"/>
            <a:ext cx="7853363" cy="288925"/>
          </a:xfrm>
        </p:spPr>
        <p:txBody>
          <a:bodyPr/>
          <a:lstStyle>
            <a:lvl1pPr>
              <a:defRPr/>
            </a:lvl1pPr>
          </a:lstStyle>
          <a:p>
            <a:pPr>
              <a:defRPr/>
            </a:pPr>
            <a:endParaRPr lang="vi-VN" dirty="0"/>
          </a:p>
        </p:txBody>
      </p:sp>
      <p:sp>
        <p:nvSpPr>
          <p:cNvPr id="7" name="Slide Number Placeholder 4"/>
          <p:cNvSpPr>
            <a:spLocks noGrp="1"/>
          </p:cNvSpPr>
          <p:nvPr>
            <p:ph type="sldNum" sz="quarter" idx="12"/>
          </p:nvPr>
        </p:nvSpPr>
        <p:spPr/>
        <p:txBody>
          <a:bodyPr/>
          <a:lstStyle>
            <a:lvl1pPr>
              <a:defRPr/>
            </a:lvl1pPr>
          </a:lstStyle>
          <a:p>
            <a:pPr>
              <a:defRPr/>
            </a:pPr>
            <a:fld id="{808AC5F3-328B-48B1-9EA0-7984FE707463}" type="slidenum">
              <a:rPr lang="vi-VN"/>
              <a:pPr>
                <a:defRPr/>
              </a:pPr>
              <a:t>‹#›</a:t>
            </a:fld>
            <a:endParaRPr lang="vi-VN"/>
          </a:p>
        </p:txBody>
      </p:sp>
    </p:spTree>
    <p:extLst>
      <p:ext uri="{BB962C8B-B14F-4D97-AF65-F5344CB8AC3E}">
        <p14:creationId xmlns:p14="http://schemas.microsoft.com/office/powerpoint/2010/main" val="3607638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6" name="Footer Placeholder 1"/>
          <p:cNvSpPr txBox="1">
            <a:spLocks/>
          </p:cNvSpPr>
          <p:nvPr userDrawn="1"/>
        </p:nvSpPr>
        <p:spPr bwMode="auto">
          <a:xfrm>
            <a:off x="365125" y="6472238"/>
            <a:ext cx="8504238" cy="255587"/>
          </a:xfrm>
          <a:prstGeom prst="rect">
            <a:avLst/>
          </a:prstGeom>
          <a:noFill/>
          <a:ln>
            <a:noFill/>
          </a:ln>
          <a:effectLst/>
          <a:extLst/>
        </p:spPr>
        <p:txBody>
          <a:bodyPr/>
          <a:lstStyle>
            <a:defPPr>
              <a:defRPr lang="en-US"/>
            </a:defPPr>
            <a:lvl1pPr algn="l" rtl="0" eaLnBrk="0" fontAlgn="base" hangingPunct="0">
              <a:spcBef>
                <a:spcPct val="0"/>
              </a:spcBef>
              <a:spcAft>
                <a:spcPct val="0"/>
              </a:spcAft>
              <a:defRPr sz="2400" b="1" kern="1200">
                <a:solidFill>
                  <a:schemeClr val="tx1"/>
                </a:solidFill>
                <a:latin typeface="Arial" panose="020B0604020202020204" pitchFamily="34" charset="0"/>
                <a:ea typeface="MS PGothic" panose="020B0600070205080204" pitchFamily="34" charset="-128"/>
                <a:cs typeface="+mn-cs"/>
              </a:defRPr>
            </a:lvl1pPr>
            <a:lvl2pPr marL="742950" indent="-28575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pPr eaLnBrk="1" hangingPunct="1">
              <a:defRPr/>
            </a:pPr>
            <a:r>
              <a:rPr lang="ro-RO" altLang="vi-VN" sz="1400" b="0" kern="1200" noProof="1" smtClean="0">
                <a:solidFill>
                  <a:schemeClr val="bg1"/>
                </a:solidFill>
                <a:latin typeface="+mn-lt"/>
                <a:ea typeface="MS PGothic" panose="020B0600070205080204" pitchFamily="34" charset="-128"/>
                <a:cs typeface="+mn-cs"/>
              </a:rPr>
              <a:t>CT</a:t>
            </a:r>
            <a:r>
              <a:rPr lang="en-US" altLang="vi-VN" sz="1400" b="0" kern="1200" noProof="1" smtClean="0">
                <a:solidFill>
                  <a:schemeClr val="bg1"/>
                </a:solidFill>
                <a:latin typeface="+mn-lt"/>
                <a:ea typeface="MS PGothic" panose="020B0600070205080204" pitchFamily="34" charset="-128"/>
                <a:cs typeface="+mn-cs"/>
              </a:rPr>
              <a:t>176</a:t>
            </a:r>
            <a:r>
              <a:rPr lang="ro-RO" altLang="vi-VN" sz="1400" b="0" kern="1200" noProof="1" smtClean="0">
                <a:solidFill>
                  <a:schemeClr val="bg1"/>
                </a:solidFill>
                <a:latin typeface="+mn-lt"/>
                <a:ea typeface="MS PGothic" panose="020B0600070205080204" pitchFamily="34" charset="-128"/>
                <a:cs typeface="+mn-cs"/>
              </a:rPr>
              <a:t> – </a:t>
            </a:r>
            <a:r>
              <a:rPr lang="en-US" altLang="vi-VN" sz="1400" b="0" kern="1200" noProof="1" smtClean="0">
                <a:solidFill>
                  <a:schemeClr val="bg1"/>
                </a:solidFill>
                <a:latin typeface="+mn-lt"/>
                <a:ea typeface="MS PGothic" panose="020B0600070205080204" pitchFamily="34" charset="-128"/>
                <a:cs typeface="+mn-cs"/>
              </a:rPr>
              <a:t>Lập</a:t>
            </a:r>
            <a:r>
              <a:rPr lang="en-US" altLang="vi-VN" sz="1400" b="0" kern="1200" baseline="0" noProof="1" smtClean="0">
                <a:solidFill>
                  <a:schemeClr val="bg1"/>
                </a:solidFill>
                <a:latin typeface="+mn-lt"/>
                <a:ea typeface="MS PGothic" panose="020B0600070205080204" pitchFamily="34" charset="-128"/>
                <a:cs typeface="+mn-cs"/>
              </a:rPr>
              <a:t> trình Hướng đối tượng</a:t>
            </a:r>
            <a:r>
              <a:rPr lang="ro-RO" altLang="vi-VN" sz="1400" b="0" noProof="1" smtClean="0">
                <a:solidFill>
                  <a:schemeClr val="bg1"/>
                </a:solidFill>
                <a:latin typeface="+mn-lt"/>
              </a:rPr>
              <a:t>                       </a:t>
            </a:r>
            <a:r>
              <a:rPr lang="en-US" altLang="vi-VN" sz="1400" b="0" noProof="1" smtClean="0">
                <a:solidFill>
                  <a:schemeClr val="bg1"/>
                </a:solidFill>
                <a:latin typeface="+mn-lt"/>
              </a:rPr>
              <a:t>  </a:t>
            </a:r>
            <a:r>
              <a:rPr lang="ro-RO" altLang="vi-VN" sz="1400" b="0" noProof="1" smtClean="0">
                <a:solidFill>
                  <a:schemeClr val="bg1"/>
                </a:solidFill>
                <a:latin typeface="+mn-lt"/>
              </a:rPr>
              <a:t> </a:t>
            </a:r>
            <a:r>
              <a:rPr lang="en-US" altLang="vi-VN" sz="1400" b="0" noProof="1" smtClean="0">
                <a:solidFill>
                  <a:schemeClr val="bg1"/>
                </a:solidFill>
                <a:latin typeface="+mn-lt"/>
              </a:rPr>
              <a:t>        </a:t>
            </a:r>
            <a:fld id="{13AA2C44-BCF0-46C0-A24E-584E5263D53F}" type="slidenum">
              <a:rPr lang="ro-RO" altLang="vi-VN" sz="1400" b="0" noProof="1" smtClean="0">
                <a:solidFill>
                  <a:schemeClr val="bg1"/>
                </a:solidFill>
                <a:latin typeface="+mn-lt"/>
              </a:rPr>
              <a:pPr eaLnBrk="1" hangingPunct="1">
                <a:defRPr/>
              </a:pPr>
              <a:t>‹#›</a:t>
            </a:fld>
            <a:endParaRPr lang="en-US" altLang="vi-VN" sz="1050" b="0" noProof="1">
              <a:solidFill>
                <a:schemeClr val="bg1"/>
              </a:solidFill>
              <a:latin typeface="+mn-lt"/>
            </a:endParaRPr>
          </a:p>
        </p:txBody>
      </p:sp>
      <p:cxnSp>
        <p:nvCxnSpPr>
          <p:cNvPr id="7" name="Straight Connector 6"/>
          <p:cNvCxnSpPr/>
          <p:nvPr userDrawn="1"/>
        </p:nvCxnSpPr>
        <p:spPr>
          <a:xfrm>
            <a:off x="393700" y="1018651"/>
            <a:ext cx="8475663"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280160"/>
            <a:ext cx="4160520" cy="494851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09160" y="1280160"/>
            <a:ext cx="4160520" cy="494851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4"/>
          <p:cNvSpPr>
            <a:spLocks noGrp="1"/>
          </p:cNvSpPr>
          <p:nvPr>
            <p:ph type="dt" sz="half" idx="10"/>
          </p:nvPr>
        </p:nvSpPr>
        <p:spPr>
          <a:xfrm>
            <a:off x="393700" y="9699"/>
            <a:ext cx="7853363" cy="288925"/>
          </a:xfrm>
        </p:spPr>
        <p:txBody>
          <a:bodyPr/>
          <a:lstStyle>
            <a:lvl1pPr>
              <a:defRPr/>
            </a:lvl1pPr>
          </a:lstStyle>
          <a:p>
            <a:pPr>
              <a:defRPr/>
            </a:pPr>
            <a:endParaRPr lang="vi-VN"/>
          </a:p>
        </p:txBody>
      </p:sp>
      <p:sp>
        <p:nvSpPr>
          <p:cNvPr id="9" name="Footer Placeholder 5"/>
          <p:cNvSpPr>
            <a:spLocks noGrp="1"/>
          </p:cNvSpPr>
          <p:nvPr>
            <p:ph type="ftr" sz="quarter" idx="11"/>
          </p:nvPr>
        </p:nvSpPr>
        <p:spPr/>
        <p:txBody>
          <a:bodyPr/>
          <a:lstStyle>
            <a:lvl1pPr>
              <a:defRPr/>
            </a:lvl1pPr>
          </a:lstStyle>
          <a:p>
            <a:pPr>
              <a:defRPr/>
            </a:pPr>
            <a:endParaRPr lang="vi-VN"/>
          </a:p>
        </p:txBody>
      </p:sp>
      <p:sp>
        <p:nvSpPr>
          <p:cNvPr id="10" name="Slide Number Placeholder 6"/>
          <p:cNvSpPr>
            <a:spLocks noGrp="1"/>
          </p:cNvSpPr>
          <p:nvPr>
            <p:ph type="sldNum" sz="quarter" idx="12"/>
          </p:nvPr>
        </p:nvSpPr>
        <p:spPr/>
        <p:txBody>
          <a:bodyPr/>
          <a:lstStyle>
            <a:lvl1pPr>
              <a:defRPr/>
            </a:lvl1pPr>
          </a:lstStyle>
          <a:p>
            <a:pPr>
              <a:defRPr/>
            </a:pPr>
            <a:fld id="{72B5F766-85B3-4D74-8982-0C151704468A}" type="slidenum">
              <a:rPr lang="vi-VN"/>
              <a:pPr>
                <a:defRPr/>
              </a:pPr>
              <a:t>‹#›</a:t>
            </a:fld>
            <a:endParaRPr lang="vi-VN"/>
          </a:p>
        </p:txBody>
      </p:sp>
    </p:spTree>
    <p:extLst>
      <p:ext uri="{BB962C8B-B14F-4D97-AF65-F5344CB8AC3E}">
        <p14:creationId xmlns:p14="http://schemas.microsoft.com/office/powerpoint/2010/main" val="2136641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Line 17"/>
          <p:cNvSpPr>
            <a:spLocks noChangeShapeType="1"/>
          </p:cNvSpPr>
          <p:nvPr userDrawn="1"/>
        </p:nvSpPr>
        <p:spPr bwMode="gray">
          <a:xfrm>
            <a:off x="365125" y="6459538"/>
            <a:ext cx="8504238" cy="0"/>
          </a:xfrm>
          <a:prstGeom prst="line">
            <a:avLst/>
          </a:prstGeom>
          <a:noFill/>
          <a:ln w="0">
            <a:solidFill>
              <a:schemeClr val="tx2"/>
            </a:solidFill>
            <a:round/>
            <a:headEnd/>
            <a:tailEnd/>
          </a:ln>
          <a:extLst>
            <a:ext uri="{909E8E84-426E-40dd-AFC4-6F175D3DCCD1}">
              <a14:hiddenFill xmlns:a14="http://schemas.microsoft.com/office/drawing/2010/main">
                <a:noFill/>
              </a14:hiddenFill>
            </a:ext>
          </a:extLst>
        </p:spPr>
        <p:txBody>
          <a:bodyPr/>
          <a:lstStyle/>
          <a:p>
            <a:endParaRPr lang="en-US" dirty="0"/>
          </a:p>
        </p:txBody>
      </p:sp>
      <p:cxnSp>
        <p:nvCxnSpPr>
          <p:cNvPr id="8" name="Straight Connector 7"/>
          <p:cNvCxnSpPr/>
          <p:nvPr userDrawn="1"/>
        </p:nvCxnSpPr>
        <p:spPr>
          <a:xfrm>
            <a:off x="393700" y="1050925"/>
            <a:ext cx="8475663"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9" name="Footer Placeholder 1"/>
          <p:cNvSpPr txBox="1">
            <a:spLocks/>
          </p:cNvSpPr>
          <p:nvPr userDrawn="1"/>
        </p:nvSpPr>
        <p:spPr bwMode="auto">
          <a:xfrm>
            <a:off x="365125" y="6472238"/>
            <a:ext cx="8504238" cy="255587"/>
          </a:xfrm>
          <a:prstGeom prst="rect">
            <a:avLst/>
          </a:prstGeom>
          <a:noFill/>
          <a:ln>
            <a:noFill/>
          </a:ln>
          <a:effectLst/>
          <a:extLst/>
        </p:spPr>
        <p:txBody>
          <a:bodyPr/>
          <a:lstStyle>
            <a:defPPr>
              <a:defRPr lang="en-US"/>
            </a:defPPr>
            <a:lvl1pPr algn="l" rtl="0" eaLnBrk="0" fontAlgn="base" hangingPunct="0">
              <a:spcBef>
                <a:spcPct val="0"/>
              </a:spcBef>
              <a:spcAft>
                <a:spcPct val="0"/>
              </a:spcAft>
              <a:defRPr sz="2400" b="1" kern="1200">
                <a:solidFill>
                  <a:schemeClr val="tx1"/>
                </a:solidFill>
                <a:latin typeface="Arial" panose="020B0604020202020204" pitchFamily="34" charset="0"/>
                <a:ea typeface="MS PGothic" panose="020B0600070205080204" pitchFamily="34" charset="-128"/>
                <a:cs typeface="+mn-cs"/>
              </a:defRPr>
            </a:lvl1pPr>
            <a:lvl2pPr marL="742950" indent="-28575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pPr eaLnBrk="1" hangingPunct="1">
              <a:defRPr/>
            </a:pPr>
            <a:r>
              <a:rPr lang="ro-RO" altLang="vi-VN" sz="1400" b="0" kern="1200" noProof="1" smtClean="0">
                <a:solidFill>
                  <a:schemeClr val="bg1"/>
                </a:solidFill>
                <a:latin typeface="+mn-lt"/>
                <a:ea typeface="MS PGothic" panose="020B0600070205080204" pitchFamily="34" charset="-128"/>
                <a:cs typeface="+mn-cs"/>
              </a:rPr>
              <a:t>CT</a:t>
            </a:r>
            <a:r>
              <a:rPr lang="en-US" altLang="vi-VN" sz="1400" b="0" kern="1200" noProof="1" smtClean="0">
                <a:solidFill>
                  <a:schemeClr val="bg1"/>
                </a:solidFill>
                <a:latin typeface="+mn-lt"/>
                <a:ea typeface="MS PGothic" panose="020B0600070205080204" pitchFamily="34" charset="-128"/>
                <a:cs typeface="+mn-cs"/>
              </a:rPr>
              <a:t>176</a:t>
            </a:r>
            <a:r>
              <a:rPr lang="ro-RO" altLang="vi-VN" sz="1400" b="0" kern="1200" noProof="1" smtClean="0">
                <a:solidFill>
                  <a:schemeClr val="bg1"/>
                </a:solidFill>
                <a:latin typeface="+mn-lt"/>
                <a:ea typeface="MS PGothic" panose="020B0600070205080204" pitchFamily="34" charset="-128"/>
                <a:cs typeface="+mn-cs"/>
              </a:rPr>
              <a:t> – </a:t>
            </a:r>
            <a:r>
              <a:rPr lang="en-US" altLang="vi-VN" sz="1400" b="0" kern="1200" noProof="1" smtClean="0">
                <a:solidFill>
                  <a:schemeClr val="bg1"/>
                </a:solidFill>
                <a:latin typeface="+mn-lt"/>
                <a:ea typeface="MS PGothic" panose="020B0600070205080204" pitchFamily="34" charset="-128"/>
                <a:cs typeface="+mn-cs"/>
              </a:rPr>
              <a:t>Lập</a:t>
            </a:r>
            <a:r>
              <a:rPr lang="en-US" altLang="vi-VN" sz="1400" b="0" kern="1200" baseline="0" noProof="1" smtClean="0">
                <a:solidFill>
                  <a:schemeClr val="bg1"/>
                </a:solidFill>
                <a:latin typeface="+mn-lt"/>
                <a:ea typeface="MS PGothic" panose="020B0600070205080204" pitchFamily="34" charset="-128"/>
                <a:cs typeface="+mn-cs"/>
              </a:rPr>
              <a:t> trình Hướng đối tượng</a:t>
            </a:r>
            <a:r>
              <a:rPr lang="ro-RO" altLang="vi-VN" sz="1400" b="0" noProof="1" smtClean="0">
                <a:solidFill>
                  <a:schemeClr val="bg1"/>
                </a:solidFill>
                <a:latin typeface="+mn-lt"/>
              </a:rPr>
              <a:t>                       </a:t>
            </a:r>
            <a:r>
              <a:rPr lang="en-US" altLang="vi-VN" sz="1400" b="0" noProof="1" smtClean="0">
                <a:solidFill>
                  <a:schemeClr val="bg1"/>
                </a:solidFill>
                <a:latin typeface="+mn-lt"/>
              </a:rPr>
              <a:t>  </a:t>
            </a:r>
            <a:r>
              <a:rPr lang="ro-RO" altLang="vi-VN" sz="1400" b="0" noProof="1" smtClean="0">
                <a:solidFill>
                  <a:schemeClr val="bg1"/>
                </a:solidFill>
                <a:latin typeface="+mn-lt"/>
              </a:rPr>
              <a:t> </a:t>
            </a:r>
            <a:r>
              <a:rPr lang="en-US" altLang="vi-VN" sz="1400" b="0" noProof="1" smtClean="0">
                <a:solidFill>
                  <a:schemeClr val="bg1"/>
                </a:solidFill>
                <a:latin typeface="+mn-lt"/>
              </a:rPr>
              <a:t>        </a:t>
            </a:r>
            <a:fld id="{C972516D-B664-4F84-A12B-480B1DC19806}" type="slidenum">
              <a:rPr lang="ro-RO" altLang="vi-VN" sz="1400" b="0" noProof="1" smtClean="0">
                <a:solidFill>
                  <a:schemeClr val="bg1"/>
                </a:solidFill>
                <a:latin typeface="+mn-lt"/>
              </a:rPr>
              <a:pPr eaLnBrk="1" hangingPunct="1">
                <a:defRPr/>
              </a:pPr>
              <a:t>‹#›</a:t>
            </a:fld>
            <a:endParaRPr lang="en-US" altLang="vi-VN" sz="1050" b="0" noProof="1">
              <a:solidFill>
                <a:schemeClr val="bg1"/>
              </a:solidFill>
              <a:latin typeface="+mn-lt"/>
            </a:endParaRPr>
          </a:p>
        </p:txBody>
      </p:sp>
      <p:sp>
        <p:nvSpPr>
          <p:cNvPr id="2" name="Title 1"/>
          <p:cNvSpPr>
            <a:spLocks noGrp="1"/>
          </p:cNvSpPr>
          <p:nvPr>
            <p:ph type="title"/>
          </p:nvPr>
        </p:nvSpPr>
        <p:spPr>
          <a:xfrm>
            <a:off x="393700" y="355928"/>
            <a:ext cx="8018780" cy="642035"/>
          </a:xfrm>
        </p:spPr>
        <p:txBody>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80160"/>
            <a:ext cx="41605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053381"/>
            <a:ext cx="4160520" cy="4343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709160" y="1280160"/>
            <a:ext cx="41605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709160" y="2053381"/>
            <a:ext cx="4160520" cy="4343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6"/>
          <p:cNvSpPr>
            <a:spLocks noGrp="1"/>
          </p:cNvSpPr>
          <p:nvPr>
            <p:ph type="dt" sz="half" idx="10"/>
          </p:nvPr>
        </p:nvSpPr>
        <p:spPr/>
        <p:txBody>
          <a:bodyPr/>
          <a:lstStyle>
            <a:lvl1pPr>
              <a:defRPr/>
            </a:lvl1pPr>
          </a:lstStyle>
          <a:p>
            <a:pPr>
              <a:defRPr/>
            </a:pPr>
            <a:endParaRPr lang="vi-VN"/>
          </a:p>
        </p:txBody>
      </p:sp>
      <p:sp>
        <p:nvSpPr>
          <p:cNvPr id="11" name="Footer Placeholder 7"/>
          <p:cNvSpPr>
            <a:spLocks noGrp="1"/>
          </p:cNvSpPr>
          <p:nvPr>
            <p:ph type="ftr" sz="quarter" idx="11"/>
          </p:nvPr>
        </p:nvSpPr>
        <p:spPr/>
        <p:txBody>
          <a:bodyPr/>
          <a:lstStyle>
            <a:lvl1pPr>
              <a:defRPr/>
            </a:lvl1pPr>
          </a:lstStyle>
          <a:p>
            <a:pPr>
              <a:defRPr/>
            </a:pPr>
            <a:endParaRPr lang="vi-VN"/>
          </a:p>
        </p:txBody>
      </p:sp>
      <p:sp>
        <p:nvSpPr>
          <p:cNvPr id="12" name="Slide Number Placeholder 8"/>
          <p:cNvSpPr>
            <a:spLocks noGrp="1"/>
          </p:cNvSpPr>
          <p:nvPr>
            <p:ph type="sldNum" sz="quarter" idx="12"/>
          </p:nvPr>
        </p:nvSpPr>
        <p:spPr/>
        <p:txBody>
          <a:bodyPr/>
          <a:lstStyle>
            <a:lvl1pPr>
              <a:defRPr/>
            </a:lvl1pPr>
          </a:lstStyle>
          <a:p>
            <a:pPr>
              <a:defRPr/>
            </a:pPr>
            <a:fld id="{9BEF518A-7443-413D-AA6F-C3E2767A2AB1}" type="slidenum">
              <a:rPr lang="vi-VN"/>
              <a:pPr>
                <a:defRPr/>
              </a:pPr>
              <a:t>‹#›</a:t>
            </a:fld>
            <a:endParaRPr lang="vi-VN"/>
          </a:p>
        </p:txBody>
      </p:sp>
    </p:spTree>
    <p:extLst>
      <p:ext uri="{BB962C8B-B14F-4D97-AF65-F5344CB8AC3E}">
        <p14:creationId xmlns:p14="http://schemas.microsoft.com/office/powerpoint/2010/main" val="888079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estion Slide">
    <p:spTree>
      <p:nvGrpSpPr>
        <p:cNvPr id="1" name=""/>
        <p:cNvGrpSpPr/>
        <p:nvPr/>
      </p:nvGrpSpPr>
      <p:grpSpPr>
        <a:xfrm>
          <a:off x="0" y="0"/>
          <a:ext cx="0" cy="0"/>
          <a:chOff x="0" y="0"/>
          <a:chExt cx="0" cy="0"/>
        </a:xfrm>
      </p:grpSpPr>
      <p:sp>
        <p:nvSpPr>
          <p:cNvPr id="3" name="Rectangle 18" descr="Light horizontal"/>
          <p:cNvSpPr>
            <a:spLocks noChangeArrowheads="1"/>
          </p:cNvSpPr>
          <p:nvPr userDrawn="1"/>
        </p:nvSpPr>
        <p:spPr bwMode="gray">
          <a:xfrm>
            <a:off x="0" y="9525"/>
            <a:ext cx="1476375" cy="6848475"/>
          </a:xfrm>
          <a:prstGeom prst="rect">
            <a:avLst/>
          </a:prstGeom>
          <a:pattFill prst="ltHorz">
            <a:fgClr>
              <a:schemeClr val="bg2"/>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vi-VN" altLang="vi-VN" sz="1800" noProof="1" smtClean="0"/>
          </a:p>
        </p:txBody>
      </p:sp>
      <p:sp>
        <p:nvSpPr>
          <p:cNvPr id="4" name="Rectangle 19"/>
          <p:cNvSpPr>
            <a:spLocks noChangeArrowheads="1"/>
          </p:cNvSpPr>
          <p:nvPr userDrawn="1"/>
        </p:nvSpPr>
        <p:spPr bwMode="ltGray">
          <a:xfrm flipV="1">
            <a:off x="0" y="3919538"/>
            <a:ext cx="9144000" cy="1106487"/>
          </a:xfrm>
          <a:prstGeom prst="rect">
            <a:avLst/>
          </a:prstGeom>
          <a:solidFill>
            <a:schemeClr val="accent6">
              <a:lumMod val="50000"/>
            </a:schemeClr>
          </a:solidFill>
          <a:ln>
            <a:noFill/>
          </a:ln>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vi-VN" altLang="vi-VN" noProof="1" smtClean="0">
              <a:solidFill>
                <a:srgbClr val="23387D"/>
              </a:solidFill>
              <a:ea typeface="MS PGothic" panose="020B0600070205080204" pitchFamily="34" charset="-128"/>
            </a:endParaRPr>
          </a:p>
        </p:txBody>
      </p:sp>
      <p:sp>
        <p:nvSpPr>
          <p:cNvPr id="5" name="AutoShape 21"/>
          <p:cNvSpPr>
            <a:spLocks noChangeArrowheads="1"/>
          </p:cNvSpPr>
          <p:nvPr userDrawn="1"/>
        </p:nvSpPr>
        <p:spPr bwMode="ltGray">
          <a:xfrm>
            <a:off x="1474788" y="4808538"/>
            <a:ext cx="7129462" cy="504825"/>
          </a:xfrm>
          <a:prstGeom prst="roundRect">
            <a:avLst>
              <a:gd name="adj" fmla="val 16667"/>
            </a:avLst>
          </a:prstGeom>
          <a:solidFill>
            <a:schemeClr val="accent6"/>
          </a:solidFill>
          <a:ln w="38100">
            <a:solidFill>
              <a:srgbClr val="FFFFFF"/>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r>
              <a:rPr lang="vi-VN" altLang="vi-VN" cap="all" noProof="1" smtClean="0">
                <a:solidFill>
                  <a:schemeClr val="bg1"/>
                </a:solidFill>
                <a:ea typeface="Verdana" panose="020B0604030504040204" pitchFamily="34" charset="0"/>
                <a:cs typeface="Calibri" panose="020F0502020204030204" pitchFamily="34" charset="0"/>
              </a:rPr>
              <a:t>CT</a:t>
            </a:r>
            <a:r>
              <a:rPr lang="en-US" altLang="vi-VN" cap="all" noProof="1" smtClean="0">
                <a:solidFill>
                  <a:schemeClr val="bg1"/>
                </a:solidFill>
                <a:ea typeface="Verdana" panose="020B0604030504040204" pitchFamily="34" charset="0"/>
                <a:cs typeface="Calibri" panose="020F0502020204030204" pitchFamily="34" charset="0"/>
              </a:rPr>
              <a:t>176 – LẬP TRÌNH</a:t>
            </a:r>
            <a:r>
              <a:rPr lang="en-US" altLang="vi-VN" cap="all" baseline="0" noProof="1" smtClean="0">
                <a:solidFill>
                  <a:schemeClr val="bg1"/>
                </a:solidFill>
                <a:ea typeface="Verdana" panose="020B0604030504040204" pitchFamily="34" charset="0"/>
                <a:cs typeface="Calibri" panose="020F0502020204030204" pitchFamily="34" charset="0"/>
              </a:rPr>
              <a:t> HƯỚNG ĐỐI TƯỢNG</a:t>
            </a:r>
            <a:endParaRPr lang="vi-VN" altLang="vi-VN" cap="all" noProof="1" smtClean="0">
              <a:solidFill>
                <a:schemeClr val="bg1"/>
              </a:solidFill>
              <a:ea typeface="Verdana" panose="020B0604030504040204" pitchFamily="34" charset="0"/>
              <a:cs typeface="Calibri" panose="020F0502020204030204" pitchFamily="34" charset="0"/>
            </a:endParaRPr>
          </a:p>
        </p:txBody>
      </p:sp>
      <p:pic>
        <p:nvPicPr>
          <p:cNvPr id="6" name="Picture 14" descr="question-face.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14800" y="457200"/>
            <a:ext cx="1905000"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554480" y="4043422"/>
            <a:ext cx="6738620" cy="628592"/>
          </a:xfrm>
        </p:spPr>
        <p:txBody>
          <a:bodyPr anchor="b">
            <a:normAutofit/>
          </a:bodyPr>
          <a:lstStyle>
            <a:lvl1pPr algn="l">
              <a:defRPr sz="3200"/>
            </a:lvl1pPr>
          </a:lstStyle>
          <a:p>
            <a:r>
              <a:rPr lang="en-US" dirty="0" smtClean="0"/>
              <a:t>Click to edit Master title style</a:t>
            </a:r>
            <a:endParaRPr lang="en-US" dirty="0"/>
          </a:p>
        </p:txBody>
      </p:sp>
    </p:spTree>
    <p:extLst>
      <p:ext uri="{BB962C8B-B14F-4D97-AF65-F5344CB8AC3E}">
        <p14:creationId xmlns:p14="http://schemas.microsoft.com/office/powerpoint/2010/main" val="814689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Question Slide">
    <p:spTree>
      <p:nvGrpSpPr>
        <p:cNvPr id="1" name=""/>
        <p:cNvGrpSpPr/>
        <p:nvPr/>
      </p:nvGrpSpPr>
      <p:grpSpPr>
        <a:xfrm>
          <a:off x="0" y="0"/>
          <a:ext cx="0" cy="0"/>
          <a:chOff x="0" y="0"/>
          <a:chExt cx="0" cy="0"/>
        </a:xfrm>
      </p:grpSpPr>
      <p:sp>
        <p:nvSpPr>
          <p:cNvPr id="3" name="Rectangle 18" descr="Light horizontal"/>
          <p:cNvSpPr>
            <a:spLocks noChangeArrowheads="1"/>
          </p:cNvSpPr>
          <p:nvPr userDrawn="1"/>
        </p:nvSpPr>
        <p:spPr bwMode="gray">
          <a:xfrm>
            <a:off x="0" y="9525"/>
            <a:ext cx="1476375" cy="6848475"/>
          </a:xfrm>
          <a:prstGeom prst="rect">
            <a:avLst/>
          </a:prstGeom>
          <a:pattFill prst="ltHorz">
            <a:fgClr>
              <a:schemeClr val="bg2"/>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vi-VN" altLang="vi-VN" sz="1800" noProof="1" smtClean="0"/>
          </a:p>
        </p:txBody>
      </p:sp>
      <p:sp>
        <p:nvSpPr>
          <p:cNvPr id="4" name="Rectangle 19"/>
          <p:cNvSpPr>
            <a:spLocks noChangeArrowheads="1"/>
          </p:cNvSpPr>
          <p:nvPr userDrawn="1"/>
        </p:nvSpPr>
        <p:spPr bwMode="ltGray">
          <a:xfrm flipV="1">
            <a:off x="0" y="3919538"/>
            <a:ext cx="9144000" cy="1106487"/>
          </a:xfrm>
          <a:prstGeom prst="rect">
            <a:avLst/>
          </a:prstGeom>
          <a:solidFill>
            <a:schemeClr val="accent6">
              <a:lumMod val="50000"/>
            </a:schemeClr>
          </a:solidFill>
          <a:ln>
            <a:noFill/>
          </a:ln>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vi-VN" altLang="vi-VN" noProof="1" smtClean="0">
              <a:solidFill>
                <a:srgbClr val="23387D"/>
              </a:solidFill>
              <a:ea typeface="MS PGothic" panose="020B0600070205080204" pitchFamily="34" charset="-128"/>
            </a:endParaRPr>
          </a:p>
        </p:txBody>
      </p:sp>
      <p:sp>
        <p:nvSpPr>
          <p:cNvPr id="5" name="AutoShape 21"/>
          <p:cNvSpPr>
            <a:spLocks noChangeArrowheads="1"/>
          </p:cNvSpPr>
          <p:nvPr userDrawn="1"/>
        </p:nvSpPr>
        <p:spPr bwMode="ltGray">
          <a:xfrm>
            <a:off x="1474788" y="4808538"/>
            <a:ext cx="7129462" cy="504825"/>
          </a:xfrm>
          <a:prstGeom prst="roundRect">
            <a:avLst>
              <a:gd name="adj" fmla="val 16667"/>
            </a:avLst>
          </a:prstGeom>
          <a:solidFill>
            <a:schemeClr val="accent6"/>
          </a:solidFill>
          <a:ln w="38100">
            <a:solidFill>
              <a:srgbClr val="FFFFFF"/>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r>
              <a:rPr lang="vi-VN" altLang="vi-VN" cap="all" noProof="1" smtClean="0">
                <a:solidFill>
                  <a:schemeClr val="bg1"/>
                </a:solidFill>
                <a:ea typeface="Verdana" panose="020B0604030504040204" pitchFamily="34" charset="0"/>
                <a:cs typeface="Calibri" panose="020F0502020204030204" pitchFamily="34" charset="0"/>
              </a:rPr>
              <a:t>CTH608 – Semantic WEB</a:t>
            </a:r>
          </a:p>
        </p:txBody>
      </p:sp>
      <p:pic>
        <p:nvPicPr>
          <p:cNvPr id="6" name="Picture 1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4825" y="476250"/>
            <a:ext cx="4117975" cy="320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554480" y="4043422"/>
            <a:ext cx="7524406" cy="628592"/>
          </a:xfrm>
        </p:spPr>
        <p:txBody>
          <a:bodyPr anchor="b">
            <a:normAutofit/>
          </a:bodyPr>
          <a:lstStyle>
            <a:lvl1pPr algn="l">
              <a:defRPr sz="3200"/>
            </a:lvl1pPr>
          </a:lstStyle>
          <a:p>
            <a:r>
              <a:rPr lang="en-US" dirty="0" smtClean="0"/>
              <a:t>Click to edit Master title style</a:t>
            </a:r>
            <a:endParaRPr lang="en-US" dirty="0"/>
          </a:p>
        </p:txBody>
      </p:sp>
    </p:spTree>
    <p:extLst>
      <p:ext uri="{BB962C8B-B14F-4D97-AF65-F5344CB8AC3E}">
        <p14:creationId xmlns:p14="http://schemas.microsoft.com/office/powerpoint/2010/main" val="1435426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Question Slide">
    <p:spTree>
      <p:nvGrpSpPr>
        <p:cNvPr id="1" name=""/>
        <p:cNvGrpSpPr/>
        <p:nvPr/>
      </p:nvGrpSpPr>
      <p:grpSpPr>
        <a:xfrm>
          <a:off x="0" y="0"/>
          <a:ext cx="0" cy="0"/>
          <a:chOff x="0" y="0"/>
          <a:chExt cx="0" cy="0"/>
        </a:xfrm>
      </p:grpSpPr>
      <p:sp>
        <p:nvSpPr>
          <p:cNvPr id="3" name="Rectangle 18" descr="Light horizontal"/>
          <p:cNvSpPr>
            <a:spLocks noChangeArrowheads="1"/>
          </p:cNvSpPr>
          <p:nvPr userDrawn="1"/>
        </p:nvSpPr>
        <p:spPr bwMode="gray">
          <a:xfrm>
            <a:off x="0" y="9525"/>
            <a:ext cx="1476375" cy="6848475"/>
          </a:xfrm>
          <a:prstGeom prst="rect">
            <a:avLst/>
          </a:prstGeom>
          <a:pattFill prst="ltHorz">
            <a:fgClr>
              <a:schemeClr val="bg2"/>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vi-VN" altLang="vi-VN" sz="1800" noProof="1" smtClean="0"/>
          </a:p>
        </p:txBody>
      </p:sp>
      <p:sp>
        <p:nvSpPr>
          <p:cNvPr id="4" name="Rectangle 19"/>
          <p:cNvSpPr>
            <a:spLocks noChangeArrowheads="1"/>
          </p:cNvSpPr>
          <p:nvPr userDrawn="1"/>
        </p:nvSpPr>
        <p:spPr bwMode="ltGray">
          <a:xfrm flipV="1">
            <a:off x="0" y="3919538"/>
            <a:ext cx="9144000" cy="1106487"/>
          </a:xfrm>
          <a:prstGeom prst="rect">
            <a:avLst/>
          </a:prstGeom>
          <a:solidFill>
            <a:schemeClr val="accent6">
              <a:lumMod val="50000"/>
            </a:schemeClr>
          </a:solidFill>
          <a:ln>
            <a:noFill/>
          </a:ln>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vi-VN" altLang="vi-VN" noProof="1" smtClean="0">
              <a:solidFill>
                <a:srgbClr val="23387D"/>
              </a:solidFill>
              <a:ea typeface="MS PGothic" panose="020B0600070205080204" pitchFamily="34" charset="-128"/>
            </a:endParaRPr>
          </a:p>
        </p:txBody>
      </p:sp>
      <p:sp>
        <p:nvSpPr>
          <p:cNvPr id="5" name="AutoShape 21"/>
          <p:cNvSpPr>
            <a:spLocks noChangeArrowheads="1"/>
          </p:cNvSpPr>
          <p:nvPr userDrawn="1"/>
        </p:nvSpPr>
        <p:spPr bwMode="ltGray">
          <a:xfrm>
            <a:off x="1474788" y="4808538"/>
            <a:ext cx="7129462" cy="504825"/>
          </a:xfrm>
          <a:prstGeom prst="roundRect">
            <a:avLst>
              <a:gd name="adj" fmla="val 16667"/>
            </a:avLst>
          </a:prstGeom>
          <a:solidFill>
            <a:schemeClr val="accent6"/>
          </a:solidFill>
          <a:ln w="38100">
            <a:solidFill>
              <a:srgbClr val="FFFFFF"/>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r>
              <a:rPr lang="vi-VN" altLang="vi-VN" cap="all" noProof="1" smtClean="0">
                <a:solidFill>
                  <a:schemeClr val="bg1"/>
                </a:solidFill>
                <a:ea typeface="Verdana" panose="020B0604030504040204" pitchFamily="34" charset="0"/>
                <a:cs typeface="Calibri" panose="020F0502020204030204" pitchFamily="34" charset="0"/>
              </a:rPr>
              <a:t>CT176 – LẬP</a:t>
            </a:r>
            <a:r>
              <a:rPr lang="vi-VN" altLang="vi-VN" cap="all" baseline="0" noProof="1" smtClean="0">
                <a:solidFill>
                  <a:schemeClr val="bg1"/>
                </a:solidFill>
                <a:ea typeface="Verdana" panose="020B0604030504040204" pitchFamily="34" charset="0"/>
                <a:cs typeface="Calibri" panose="020F0502020204030204" pitchFamily="34" charset="0"/>
              </a:rPr>
              <a:t> TRÌNH HƯỚNG ĐỐI TƯỢNG</a:t>
            </a:r>
            <a:endParaRPr lang="vi-VN" altLang="vi-VN" cap="all" noProof="1" smtClean="0">
              <a:solidFill>
                <a:schemeClr val="bg1"/>
              </a:solidFill>
              <a:ea typeface="Verdana" panose="020B0604030504040204" pitchFamily="34" charset="0"/>
              <a:cs typeface="Calibri" panose="020F0502020204030204" pitchFamily="34" charset="0"/>
            </a:endParaRPr>
          </a:p>
        </p:txBody>
      </p:sp>
      <p:pic>
        <p:nvPicPr>
          <p:cNvPr id="8" name="Picture 1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91000" y="122238"/>
            <a:ext cx="1741488" cy="365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554480" y="4043422"/>
            <a:ext cx="7524406" cy="628592"/>
          </a:xfrm>
        </p:spPr>
        <p:txBody>
          <a:bodyPr anchor="b">
            <a:normAutofit/>
          </a:bodyPr>
          <a:lstStyle>
            <a:lvl1pPr algn="l">
              <a:defRPr sz="3200"/>
            </a:lvl1pPr>
          </a:lstStyle>
          <a:p>
            <a:r>
              <a:rPr lang="en-US" dirty="0" smtClean="0"/>
              <a:t>Click to edit Master title style</a:t>
            </a:r>
            <a:endParaRPr lang="en-US" dirty="0"/>
          </a:p>
        </p:txBody>
      </p:sp>
    </p:spTree>
    <p:extLst>
      <p:ext uri="{BB962C8B-B14F-4D97-AF65-F5344CB8AC3E}">
        <p14:creationId xmlns:p14="http://schemas.microsoft.com/office/powerpoint/2010/main" val="1061244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Footer Placeholder 1"/>
          <p:cNvSpPr txBox="1">
            <a:spLocks/>
          </p:cNvSpPr>
          <p:nvPr userDrawn="1"/>
        </p:nvSpPr>
        <p:spPr bwMode="auto">
          <a:xfrm>
            <a:off x="365125" y="6472238"/>
            <a:ext cx="8504238" cy="255587"/>
          </a:xfrm>
          <a:prstGeom prst="rect">
            <a:avLst/>
          </a:prstGeom>
          <a:noFill/>
          <a:ln>
            <a:noFill/>
          </a:ln>
          <a:effectLst/>
          <a:extLst/>
        </p:spPr>
        <p:txBody>
          <a:bodyPr/>
          <a:lstStyle>
            <a:defPPr>
              <a:defRPr lang="en-US"/>
            </a:defPPr>
            <a:lvl1pPr algn="l" rtl="0" eaLnBrk="0" fontAlgn="base" hangingPunct="0">
              <a:spcBef>
                <a:spcPct val="0"/>
              </a:spcBef>
              <a:spcAft>
                <a:spcPct val="0"/>
              </a:spcAft>
              <a:defRPr sz="2400" b="1" kern="1200">
                <a:solidFill>
                  <a:schemeClr val="tx1"/>
                </a:solidFill>
                <a:latin typeface="Arial" panose="020B0604020202020204" pitchFamily="34" charset="0"/>
                <a:ea typeface="MS PGothic" panose="020B0600070205080204" pitchFamily="34" charset="-128"/>
                <a:cs typeface="+mn-cs"/>
              </a:defRPr>
            </a:lvl1pPr>
            <a:lvl2pPr marL="742950" indent="-28575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pPr eaLnBrk="1" hangingPunct="1">
              <a:defRPr/>
            </a:pPr>
            <a:r>
              <a:rPr lang="ro-RO" altLang="vi-VN" sz="1000" noProof="1" smtClean="0">
                <a:solidFill>
                  <a:srgbClr val="23387D"/>
                </a:solidFill>
                <a:latin typeface="Verdana" panose="020B0604030504040204" pitchFamily="34" charset="0"/>
              </a:rPr>
              <a:t>CT</a:t>
            </a:r>
            <a:r>
              <a:rPr lang="en-US" altLang="vi-VN" sz="1000" noProof="1" smtClean="0">
                <a:solidFill>
                  <a:srgbClr val="23387D"/>
                </a:solidFill>
                <a:latin typeface="Verdana" panose="020B0604030504040204" pitchFamily="34" charset="0"/>
              </a:rPr>
              <a:t>176</a:t>
            </a:r>
            <a:r>
              <a:rPr lang="ro-RO" altLang="vi-VN" sz="1000" noProof="1" smtClean="0">
                <a:solidFill>
                  <a:srgbClr val="23387D"/>
                </a:solidFill>
                <a:latin typeface="Verdana" panose="020B0604030504040204" pitchFamily="34" charset="0"/>
              </a:rPr>
              <a:t> – </a:t>
            </a:r>
            <a:r>
              <a:rPr lang="en-US" altLang="vi-VN" sz="1000" noProof="1" smtClean="0">
                <a:solidFill>
                  <a:srgbClr val="23387D"/>
                </a:solidFill>
                <a:latin typeface="Verdana" panose="020B0604030504040204" pitchFamily="34" charset="0"/>
              </a:rPr>
              <a:t>Lập</a:t>
            </a:r>
            <a:r>
              <a:rPr lang="en-US" altLang="vi-VN" sz="1000" baseline="0" noProof="1" smtClean="0">
                <a:solidFill>
                  <a:srgbClr val="23387D"/>
                </a:solidFill>
                <a:latin typeface="Verdana" panose="020B0604030504040204" pitchFamily="34" charset="0"/>
              </a:rPr>
              <a:t> trình Hướng đối tượng</a:t>
            </a:r>
            <a:r>
              <a:rPr lang="ro-RO" altLang="vi-VN" sz="1000" noProof="1" smtClean="0">
                <a:solidFill>
                  <a:srgbClr val="23387D"/>
                </a:solidFill>
                <a:latin typeface="Verdana" panose="020B0604030504040204" pitchFamily="34" charset="0"/>
              </a:rPr>
              <a:t>                                 </a:t>
            </a:r>
            <a:r>
              <a:rPr lang="en-US" altLang="vi-VN" sz="1000" noProof="1" smtClean="0">
                <a:solidFill>
                  <a:srgbClr val="23387D"/>
                </a:solidFill>
                <a:latin typeface="Verdana" panose="020B0604030504040204" pitchFamily="34" charset="0"/>
              </a:rPr>
              <a:t>  </a:t>
            </a:r>
            <a:fld id="{4C298186-727A-4341-8796-7A07FC9CCA43}" type="slidenum">
              <a:rPr lang="ro-RO" altLang="vi-VN" sz="1000" noProof="1" smtClean="0">
                <a:solidFill>
                  <a:srgbClr val="23387D"/>
                </a:solidFill>
                <a:latin typeface="Verdana" panose="020B0604030504040204" pitchFamily="34" charset="0"/>
              </a:rPr>
              <a:pPr eaLnBrk="1" hangingPunct="1">
                <a:defRPr/>
              </a:pPr>
              <a:t>‹#›</a:t>
            </a:fld>
            <a:endParaRPr lang="en-US" altLang="vi-VN" sz="1000" noProof="1">
              <a:solidFill>
                <a:srgbClr val="23387D"/>
              </a:solidFill>
              <a:latin typeface="Verdana" panose="020B0604030504040204" pitchFamily="34" charset="0"/>
            </a:endParaRPr>
          </a:p>
        </p:txBody>
      </p:sp>
      <p:sp>
        <p:nvSpPr>
          <p:cNvPr id="4" name="Line 17"/>
          <p:cNvSpPr>
            <a:spLocks noChangeShapeType="1"/>
          </p:cNvSpPr>
          <p:nvPr userDrawn="1"/>
        </p:nvSpPr>
        <p:spPr bwMode="gray">
          <a:xfrm>
            <a:off x="365125" y="6459538"/>
            <a:ext cx="8504238" cy="0"/>
          </a:xfrm>
          <a:prstGeom prst="line">
            <a:avLst/>
          </a:prstGeom>
          <a:noFill/>
          <a:ln w="0">
            <a:solidFill>
              <a:schemeClr val="tx2"/>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8" name="Text Placeholder 7"/>
          <p:cNvSpPr>
            <a:spLocks noGrp="1"/>
          </p:cNvSpPr>
          <p:nvPr>
            <p:ph type="body" sz="quarter" idx="13"/>
          </p:nvPr>
        </p:nvSpPr>
        <p:spPr>
          <a:xfrm>
            <a:off x="365125" y="2334638"/>
            <a:ext cx="8504238" cy="1381327"/>
          </a:xfrm>
        </p:spPr>
        <p:txBody>
          <a:bodyPr anchor="ctr"/>
          <a:lstStyle>
            <a:lvl1pPr marL="0" indent="0" algn="ctr">
              <a:buNone/>
              <a:defRPr sz="4000"/>
            </a:lvl1pPr>
          </a:lstStyle>
          <a:p>
            <a:pPr lvl="0"/>
            <a:r>
              <a:rPr lang="en-US" dirty="0" smtClean="0"/>
              <a:t>Click to edit Master text styles</a:t>
            </a:r>
          </a:p>
        </p:txBody>
      </p:sp>
      <p:sp>
        <p:nvSpPr>
          <p:cNvPr id="5" name="Footer Placeholder 2"/>
          <p:cNvSpPr>
            <a:spLocks noGrp="1"/>
          </p:cNvSpPr>
          <p:nvPr>
            <p:ph type="ftr" sz="quarter" idx="14"/>
          </p:nvPr>
        </p:nvSpPr>
        <p:spPr/>
        <p:txBody>
          <a:bodyPr/>
          <a:lstStyle>
            <a:lvl1pPr>
              <a:defRPr/>
            </a:lvl1pPr>
          </a:lstStyle>
          <a:p>
            <a:pPr>
              <a:defRPr/>
            </a:pPr>
            <a:endParaRPr lang="vi-VN"/>
          </a:p>
        </p:txBody>
      </p:sp>
      <p:sp>
        <p:nvSpPr>
          <p:cNvPr id="6" name="Date Placeholder 1"/>
          <p:cNvSpPr>
            <a:spLocks noGrp="1"/>
          </p:cNvSpPr>
          <p:nvPr>
            <p:ph type="dt" sz="half" idx="15"/>
          </p:nvPr>
        </p:nvSpPr>
        <p:spPr>
          <a:xfrm>
            <a:off x="393700" y="13758"/>
            <a:ext cx="7853363" cy="288925"/>
          </a:xfrm>
        </p:spPr>
        <p:txBody>
          <a:bodyPr/>
          <a:lstStyle>
            <a:lvl1pPr>
              <a:defRPr/>
            </a:lvl1pPr>
          </a:lstStyle>
          <a:p>
            <a:pPr>
              <a:defRPr/>
            </a:pPr>
            <a:endParaRPr lang="vi-VN"/>
          </a:p>
        </p:txBody>
      </p:sp>
      <p:sp>
        <p:nvSpPr>
          <p:cNvPr id="7" name="Slide Number Placeholder 3"/>
          <p:cNvSpPr>
            <a:spLocks noGrp="1"/>
          </p:cNvSpPr>
          <p:nvPr>
            <p:ph type="sldNum" sz="quarter" idx="16"/>
          </p:nvPr>
        </p:nvSpPr>
        <p:spPr/>
        <p:txBody>
          <a:bodyPr/>
          <a:lstStyle>
            <a:lvl1pPr>
              <a:defRPr/>
            </a:lvl1pPr>
          </a:lstStyle>
          <a:p>
            <a:pPr>
              <a:defRPr/>
            </a:pPr>
            <a:fld id="{63E7657E-BE2A-478C-AC9E-06D0E6C4BAE4}" type="slidenum">
              <a:rPr lang="vi-VN"/>
              <a:pPr>
                <a:defRPr/>
              </a:pPr>
              <a:t>‹#›</a:t>
            </a:fld>
            <a:endParaRPr lang="vi-VN" dirty="0"/>
          </a:p>
        </p:txBody>
      </p:sp>
    </p:spTree>
    <p:extLst>
      <p:ext uri="{BB962C8B-B14F-4D97-AF65-F5344CB8AC3E}">
        <p14:creationId xmlns:p14="http://schemas.microsoft.com/office/powerpoint/2010/main" val="22400508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6"/>
          <p:cNvSpPr>
            <a:spLocks noChangeArrowheads="1"/>
          </p:cNvSpPr>
          <p:nvPr userDrawn="1"/>
        </p:nvSpPr>
        <p:spPr bwMode="invGray">
          <a:xfrm>
            <a:off x="0" y="0"/>
            <a:ext cx="9144000" cy="311150"/>
          </a:xfrm>
          <a:prstGeom prst="rect">
            <a:avLst/>
          </a:prstGeom>
          <a:solidFill>
            <a:schemeClr val="accent6">
              <a:lumMod val="75000"/>
              <a:alpha val="40000"/>
            </a:schemeClr>
          </a:solidFill>
          <a:ln>
            <a:noFill/>
          </a:ln>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defTabSz="685800" eaLnBrk="1" hangingPunct="1">
              <a:defRPr/>
            </a:pPr>
            <a:endParaRPr lang="vi-VN" altLang="vi-VN" sz="1350" kern="0" noProof="1" smtClean="0">
              <a:solidFill>
                <a:srgbClr val="23387D"/>
              </a:solidFill>
            </a:endParaRPr>
          </a:p>
        </p:txBody>
      </p:sp>
      <p:sp>
        <p:nvSpPr>
          <p:cNvPr id="11" name="Rectangle 16"/>
          <p:cNvSpPr>
            <a:spLocks noChangeArrowheads="1"/>
          </p:cNvSpPr>
          <p:nvPr userDrawn="1"/>
        </p:nvSpPr>
        <p:spPr bwMode="invGray">
          <a:xfrm>
            <a:off x="3175" y="6337300"/>
            <a:ext cx="9144000" cy="517525"/>
          </a:xfrm>
          <a:prstGeom prst="rect">
            <a:avLst/>
          </a:prstGeom>
          <a:solidFill>
            <a:schemeClr val="accent6">
              <a:lumMod val="75000"/>
            </a:schemeClr>
          </a:solidFill>
          <a:ln>
            <a:noFill/>
          </a:ln>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defTabSz="685800" eaLnBrk="1" hangingPunct="1">
              <a:defRPr/>
            </a:pPr>
            <a:endParaRPr lang="vi-VN" altLang="vi-VN" sz="1350" kern="0" noProof="1" smtClean="0">
              <a:solidFill>
                <a:srgbClr val="23387D"/>
              </a:solidFill>
            </a:endParaRPr>
          </a:p>
        </p:txBody>
      </p:sp>
      <p:sp>
        <p:nvSpPr>
          <p:cNvPr id="8" name="Rectangle 16"/>
          <p:cNvSpPr>
            <a:spLocks noChangeArrowheads="1"/>
          </p:cNvSpPr>
          <p:nvPr userDrawn="1"/>
        </p:nvSpPr>
        <p:spPr bwMode="invGray">
          <a:xfrm>
            <a:off x="0" y="6419850"/>
            <a:ext cx="9144000" cy="442913"/>
          </a:xfrm>
          <a:prstGeom prst="rect">
            <a:avLst/>
          </a:prstGeom>
          <a:solidFill>
            <a:srgbClr val="984807">
              <a:alpha val="74902"/>
            </a:srgbClr>
          </a:solidFill>
          <a:ln>
            <a:noFill/>
          </a:ln>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defTabSz="685800" eaLnBrk="1" hangingPunct="1">
              <a:defRPr/>
            </a:pPr>
            <a:endParaRPr lang="vi-VN" altLang="vi-VN" sz="1350" kern="0" noProof="1" smtClean="0">
              <a:solidFill>
                <a:srgbClr val="23387D"/>
              </a:solidFill>
            </a:endParaRPr>
          </a:p>
        </p:txBody>
      </p:sp>
      <p:sp>
        <p:nvSpPr>
          <p:cNvPr id="1029" name="Text Placeholder 2"/>
          <p:cNvSpPr>
            <a:spLocks noGrp="1"/>
          </p:cNvSpPr>
          <p:nvPr>
            <p:ph type="body" idx="1"/>
          </p:nvPr>
        </p:nvSpPr>
        <p:spPr bwMode="auto">
          <a:xfrm>
            <a:off x="393700" y="1346200"/>
            <a:ext cx="8475663"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noProof="1" smtClean="0"/>
              <a:t>Click to edit Master text styles</a:t>
            </a:r>
          </a:p>
          <a:p>
            <a:pPr lvl="1"/>
            <a:r>
              <a:rPr lang="en-US" altLang="vi-VN" noProof="1" smtClean="0"/>
              <a:t>Second level</a:t>
            </a:r>
          </a:p>
          <a:p>
            <a:pPr lvl="2"/>
            <a:r>
              <a:rPr lang="en-US" altLang="vi-VN" noProof="1" smtClean="0"/>
              <a:t>Third level</a:t>
            </a:r>
          </a:p>
          <a:p>
            <a:pPr lvl="3"/>
            <a:r>
              <a:rPr lang="en-US" altLang="vi-VN" noProof="1" smtClean="0"/>
              <a:t>Fourth level</a:t>
            </a:r>
          </a:p>
          <a:p>
            <a:pPr lvl="4"/>
            <a:r>
              <a:rPr lang="en-US" altLang="vi-VN" noProof="1" smtClean="0"/>
              <a:t>Fifth level</a:t>
            </a:r>
          </a:p>
        </p:txBody>
      </p:sp>
      <p:sp>
        <p:nvSpPr>
          <p:cNvPr id="5" name="Footer Placeholder 4"/>
          <p:cNvSpPr>
            <a:spLocks noGrp="1"/>
          </p:cNvSpPr>
          <p:nvPr>
            <p:ph type="ftr" sz="quarter" idx="3"/>
          </p:nvPr>
        </p:nvSpPr>
        <p:spPr>
          <a:xfrm>
            <a:off x="549275" y="6523038"/>
            <a:ext cx="8320088" cy="233362"/>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bg1"/>
                </a:solidFill>
                <a:latin typeface="+mn-lt"/>
              </a:defRPr>
            </a:lvl1pPr>
          </a:lstStyle>
          <a:p>
            <a:pPr>
              <a:defRPr/>
            </a:pPr>
            <a:endParaRPr lang="vi-VN" dirty="0"/>
          </a:p>
        </p:txBody>
      </p:sp>
      <p:sp>
        <p:nvSpPr>
          <p:cNvPr id="6" name="Slide Number Placeholder 5"/>
          <p:cNvSpPr>
            <a:spLocks noGrp="1"/>
          </p:cNvSpPr>
          <p:nvPr>
            <p:ph type="sldNum" sz="quarter" idx="4"/>
          </p:nvPr>
        </p:nvSpPr>
        <p:spPr>
          <a:xfrm>
            <a:off x="4119563" y="6523038"/>
            <a:ext cx="1268412" cy="233362"/>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bg1"/>
                </a:solidFill>
                <a:latin typeface="+mn-lt"/>
              </a:defRPr>
            </a:lvl1pPr>
          </a:lstStyle>
          <a:p>
            <a:pPr>
              <a:defRPr/>
            </a:pPr>
            <a:fld id="{9DAFA193-5BEE-4FC8-A10A-CBCA6638B38A}" type="slidenum">
              <a:rPr lang="vi-VN"/>
              <a:pPr>
                <a:defRPr/>
              </a:pPr>
              <a:t>‹#›</a:t>
            </a:fld>
            <a:endParaRPr lang="vi-VN" dirty="0"/>
          </a:p>
        </p:txBody>
      </p:sp>
      <p:sp>
        <p:nvSpPr>
          <p:cNvPr id="1032" name="Title Placeholder 1"/>
          <p:cNvSpPr>
            <a:spLocks noGrp="1"/>
          </p:cNvSpPr>
          <p:nvPr>
            <p:ph type="title"/>
          </p:nvPr>
        </p:nvSpPr>
        <p:spPr bwMode="auto">
          <a:xfrm>
            <a:off x="393700" y="363538"/>
            <a:ext cx="84756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vi-VN" noProof="1" smtClean="0"/>
              <a:t>Click to edit Master title style</a:t>
            </a:r>
          </a:p>
        </p:txBody>
      </p:sp>
      <p:sp>
        <p:nvSpPr>
          <p:cNvPr id="4" name="Date Placeholder 3"/>
          <p:cNvSpPr>
            <a:spLocks noGrp="1"/>
          </p:cNvSpPr>
          <p:nvPr>
            <p:ph type="dt" sz="half" idx="2"/>
          </p:nvPr>
        </p:nvSpPr>
        <p:spPr>
          <a:xfrm>
            <a:off x="393700" y="22225"/>
            <a:ext cx="7853363" cy="288925"/>
          </a:xfrm>
          <a:prstGeom prst="rect">
            <a:avLst/>
          </a:prstGeom>
        </p:spPr>
        <p:txBody>
          <a:bodyPr vert="horz" lIns="91440" tIns="45720" rIns="91440" bIns="45720" rtlCol="0" anchor="ctr"/>
          <a:lstStyle>
            <a:lvl1pPr marL="285750" indent="-285750" algn="l" eaLnBrk="1" fontAlgn="auto" hangingPunct="1">
              <a:spcBef>
                <a:spcPts val="0"/>
              </a:spcBef>
              <a:spcAft>
                <a:spcPts val="0"/>
              </a:spcAft>
              <a:buFont typeface="Wingdings" panose="05000000000000000000" pitchFamily="2" charset="2"/>
              <a:buChar char="v"/>
              <a:defRPr sz="1600">
                <a:solidFill>
                  <a:schemeClr val="tx1"/>
                </a:solidFill>
                <a:latin typeface="Calibri" panose="020F0502020204030204" pitchFamily="34" charset="0"/>
                <a:ea typeface="Verdana" panose="020B0604030504040204" pitchFamily="34" charset="0"/>
                <a:cs typeface="Calibri" panose="020F0502020204030204" pitchFamily="34" charset="0"/>
              </a:defRPr>
            </a:lvl1pPr>
          </a:lstStyle>
          <a:p>
            <a:pPr>
              <a:defRPr/>
            </a:pPr>
            <a:endParaRPr lang="vi-VN"/>
          </a:p>
        </p:txBody>
      </p:sp>
    </p:spTree>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6" r:id="rId9"/>
  </p:sldLayoutIdLst>
  <p:timing>
    <p:tnLst>
      <p:par>
        <p:cTn xmlns:p14="http://schemas.microsoft.com/office/powerpoint/2010/main" id="1" dur="indefinite" restart="never" nodeType="tmRoot"/>
      </p:par>
    </p:tnLst>
  </p:timing>
  <p:hf sldNum="0" hdr="0" ftr="0"/>
  <p:txStyles>
    <p:titleStyle>
      <a:lvl1pPr algn="l" rtl="0" eaLnBrk="0" fontAlgn="base" hangingPunct="0">
        <a:lnSpc>
          <a:spcPct val="90000"/>
        </a:lnSpc>
        <a:spcBef>
          <a:spcPct val="0"/>
        </a:spcBef>
        <a:spcAft>
          <a:spcPct val="0"/>
        </a:spcAft>
        <a:defRPr sz="3600" kern="1200">
          <a:solidFill>
            <a:schemeClr val="tx1"/>
          </a:solidFill>
          <a:latin typeface="Calibri" panose="020F0502020204030204" pitchFamily="34" charset="0"/>
          <a:ea typeface="Verdana" panose="020B0604030504040204" pitchFamily="34" charset="0"/>
          <a:cs typeface="Calibri" panose="020F0502020204030204" pitchFamily="34" charset="0"/>
        </a:defRPr>
      </a:lvl1pPr>
      <a:lvl2pPr algn="l" rtl="0" eaLnBrk="0" fontAlgn="base" hangingPunct="0">
        <a:lnSpc>
          <a:spcPct val="90000"/>
        </a:lnSpc>
        <a:spcBef>
          <a:spcPct val="0"/>
        </a:spcBef>
        <a:spcAft>
          <a:spcPct val="0"/>
        </a:spcAft>
        <a:defRPr sz="3600">
          <a:solidFill>
            <a:schemeClr val="tx1"/>
          </a:solidFill>
          <a:latin typeface="Calibri" panose="020F0502020204030204" pitchFamily="34" charset="0"/>
          <a:ea typeface="Verdana" panose="020B0604030504040204" pitchFamily="34" charset="0"/>
          <a:cs typeface="Calibri" panose="020F0502020204030204" pitchFamily="34" charset="0"/>
        </a:defRPr>
      </a:lvl2pPr>
      <a:lvl3pPr algn="l" rtl="0" eaLnBrk="0" fontAlgn="base" hangingPunct="0">
        <a:lnSpc>
          <a:spcPct val="90000"/>
        </a:lnSpc>
        <a:spcBef>
          <a:spcPct val="0"/>
        </a:spcBef>
        <a:spcAft>
          <a:spcPct val="0"/>
        </a:spcAft>
        <a:defRPr sz="3600">
          <a:solidFill>
            <a:schemeClr val="tx1"/>
          </a:solidFill>
          <a:latin typeface="Calibri" panose="020F0502020204030204" pitchFamily="34" charset="0"/>
          <a:ea typeface="Verdana" panose="020B0604030504040204" pitchFamily="34" charset="0"/>
          <a:cs typeface="Calibri" panose="020F0502020204030204" pitchFamily="34" charset="0"/>
        </a:defRPr>
      </a:lvl3pPr>
      <a:lvl4pPr algn="l" rtl="0" eaLnBrk="0" fontAlgn="base" hangingPunct="0">
        <a:lnSpc>
          <a:spcPct val="90000"/>
        </a:lnSpc>
        <a:spcBef>
          <a:spcPct val="0"/>
        </a:spcBef>
        <a:spcAft>
          <a:spcPct val="0"/>
        </a:spcAft>
        <a:defRPr sz="3600">
          <a:solidFill>
            <a:schemeClr val="tx1"/>
          </a:solidFill>
          <a:latin typeface="Calibri" panose="020F0502020204030204" pitchFamily="34" charset="0"/>
          <a:ea typeface="Verdana" panose="020B0604030504040204" pitchFamily="34" charset="0"/>
          <a:cs typeface="Calibri" panose="020F0502020204030204" pitchFamily="34" charset="0"/>
        </a:defRPr>
      </a:lvl4pPr>
      <a:lvl5pPr algn="l" rtl="0" eaLnBrk="0" fontAlgn="base" hangingPunct="0">
        <a:lnSpc>
          <a:spcPct val="90000"/>
        </a:lnSpc>
        <a:spcBef>
          <a:spcPct val="0"/>
        </a:spcBef>
        <a:spcAft>
          <a:spcPct val="0"/>
        </a:spcAft>
        <a:defRPr sz="3600">
          <a:solidFill>
            <a:schemeClr val="tx1"/>
          </a:solidFill>
          <a:latin typeface="Calibri" panose="020F0502020204030204" pitchFamily="34" charset="0"/>
          <a:ea typeface="Verdana" panose="020B0604030504040204" pitchFamily="34" charset="0"/>
          <a:cs typeface="Calibri" panose="020F0502020204030204" pitchFamily="34" charset="0"/>
        </a:defRPr>
      </a:lvl5pPr>
      <a:lvl6pPr marL="457200" algn="l" rtl="0" fontAlgn="base">
        <a:lnSpc>
          <a:spcPct val="90000"/>
        </a:lnSpc>
        <a:spcBef>
          <a:spcPct val="0"/>
        </a:spcBef>
        <a:spcAft>
          <a:spcPct val="0"/>
        </a:spcAft>
        <a:defRPr sz="3200">
          <a:solidFill>
            <a:schemeClr val="bg1"/>
          </a:solidFill>
          <a:latin typeface="Verdana" panose="020B0604030504040204" pitchFamily="34" charset="0"/>
          <a:ea typeface="Verdana" panose="020B0604030504040204" pitchFamily="34" charset="0"/>
          <a:cs typeface="Verdana" panose="020B0604030504040204" pitchFamily="34" charset="0"/>
        </a:defRPr>
      </a:lvl6pPr>
      <a:lvl7pPr marL="914400" algn="l" rtl="0" fontAlgn="base">
        <a:lnSpc>
          <a:spcPct val="90000"/>
        </a:lnSpc>
        <a:spcBef>
          <a:spcPct val="0"/>
        </a:spcBef>
        <a:spcAft>
          <a:spcPct val="0"/>
        </a:spcAft>
        <a:defRPr sz="3200">
          <a:solidFill>
            <a:schemeClr val="bg1"/>
          </a:solidFill>
          <a:latin typeface="Verdana" panose="020B0604030504040204" pitchFamily="34" charset="0"/>
          <a:ea typeface="Verdana" panose="020B0604030504040204" pitchFamily="34" charset="0"/>
          <a:cs typeface="Verdana" panose="020B0604030504040204" pitchFamily="34" charset="0"/>
        </a:defRPr>
      </a:lvl7pPr>
      <a:lvl8pPr marL="1371600" algn="l" rtl="0" fontAlgn="base">
        <a:lnSpc>
          <a:spcPct val="90000"/>
        </a:lnSpc>
        <a:spcBef>
          <a:spcPct val="0"/>
        </a:spcBef>
        <a:spcAft>
          <a:spcPct val="0"/>
        </a:spcAft>
        <a:defRPr sz="3200">
          <a:solidFill>
            <a:schemeClr val="bg1"/>
          </a:solidFill>
          <a:latin typeface="Verdana" panose="020B0604030504040204" pitchFamily="34" charset="0"/>
          <a:ea typeface="Verdana" panose="020B0604030504040204" pitchFamily="34" charset="0"/>
          <a:cs typeface="Verdana" panose="020B0604030504040204" pitchFamily="34" charset="0"/>
        </a:defRPr>
      </a:lvl8pPr>
      <a:lvl9pPr marL="1828800" algn="l" rtl="0" fontAlgn="base">
        <a:lnSpc>
          <a:spcPct val="90000"/>
        </a:lnSpc>
        <a:spcBef>
          <a:spcPct val="0"/>
        </a:spcBef>
        <a:spcAft>
          <a:spcPct val="0"/>
        </a:spcAft>
        <a:defRPr sz="3200">
          <a:solidFill>
            <a:schemeClr val="bg1"/>
          </a:solidFill>
          <a:latin typeface="Verdana" panose="020B0604030504040204" pitchFamily="34" charset="0"/>
          <a:ea typeface="Verdana" panose="020B0604030504040204" pitchFamily="34" charset="0"/>
          <a:cs typeface="Verdana" panose="020B060403050404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685800" indent="-228600" algn="l" rtl="0" eaLnBrk="0" fontAlgn="base" hangingPunct="0">
        <a:lnSpc>
          <a:spcPct val="90000"/>
        </a:lnSpc>
        <a:spcBef>
          <a:spcPts val="500"/>
        </a:spcBef>
        <a:spcAft>
          <a:spcPct val="0"/>
        </a:spcAft>
        <a:buSzPct val="80000"/>
        <a:buFont typeface="Wingdings" panose="05000000000000000000" pitchFamily="2" charset="2"/>
        <a:buChar char="§"/>
        <a:defRPr sz="2400" kern="12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lgn="l" rtl="0" eaLnBrk="0" fontAlgn="base" hangingPunct="0">
        <a:lnSpc>
          <a:spcPct val="90000"/>
        </a:lnSpc>
        <a:spcBef>
          <a:spcPts val="500"/>
        </a:spcBef>
        <a:spcAft>
          <a:spcPct val="0"/>
        </a:spcAft>
        <a:buSzPct val="70000"/>
        <a:buFont typeface="Courier New" panose="02070309020205020404" pitchFamily="49" charset="0"/>
        <a:buChar char="o"/>
        <a:defRPr sz="2000" kern="12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5.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noProof="1" smtClean="0"/>
              <a:t>Lập trình giao diện đồ họa</a:t>
            </a:r>
            <a:endParaRPr lang="en-US" noProof="1"/>
          </a:p>
        </p:txBody>
      </p:sp>
      <p:sp>
        <p:nvSpPr>
          <p:cNvPr id="5" name="Subtitle 4"/>
          <p:cNvSpPr>
            <a:spLocks noGrp="1"/>
          </p:cNvSpPr>
          <p:nvPr>
            <p:ph type="subTitle" idx="1"/>
          </p:nvPr>
        </p:nvSpPr>
        <p:spPr/>
        <p:txBody>
          <a:bodyPr/>
          <a:lstStyle/>
          <a:p>
            <a:r>
              <a:rPr lang="en-US" dirty="0" smtClean="0"/>
              <a:t>Chapter 6</a:t>
            </a:r>
            <a:endParaRPr lang="vi-VN"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1"/>
          <p:cNvSpPr>
            <a:spLocks noGrp="1"/>
          </p:cNvSpPr>
          <p:nvPr>
            <p:ph type="title"/>
          </p:nvPr>
        </p:nvSpPr>
        <p:spPr/>
        <p:txBody>
          <a:bodyPr/>
          <a:lstStyle/>
          <a:p>
            <a:r>
              <a:rPr lang="en-US" altLang="vi-VN" noProof="1" smtClean="0"/>
              <a:t>BoxLayout</a:t>
            </a:r>
          </a:p>
        </p:txBody>
      </p:sp>
      <p:sp>
        <p:nvSpPr>
          <p:cNvPr id="16387" name="Content Placeholder 12"/>
          <p:cNvSpPr>
            <a:spLocks noGrp="1"/>
          </p:cNvSpPr>
          <p:nvPr>
            <p:ph idx="1"/>
          </p:nvPr>
        </p:nvSpPr>
        <p:spPr>
          <a:xfrm>
            <a:off x="393700" y="1346200"/>
            <a:ext cx="8475663" cy="1939565"/>
          </a:xfrm>
        </p:spPr>
        <p:txBody>
          <a:bodyPr/>
          <a:lstStyle/>
          <a:p>
            <a:r>
              <a:rPr lang="en-US" altLang="vi-VN" noProof="1" smtClean="0"/>
              <a:t>Sắp xếp trên 1 dòng hoặc 1 cột</a:t>
            </a:r>
          </a:p>
          <a:p>
            <a:pPr lvl="1"/>
            <a:r>
              <a:rPr lang="en-US" sz="1800">
                <a:solidFill>
                  <a:srgbClr val="000000"/>
                </a:solidFill>
                <a:latin typeface="Consolas"/>
                <a:ea typeface="Consolas"/>
                <a:cs typeface="Consolas"/>
              </a:rPr>
              <a:t>pane</a:t>
            </a:r>
            <a:r>
              <a:rPr lang="en-US" sz="1800">
                <a:solidFill>
                  <a:srgbClr val="666666"/>
                </a:solidFill>
                <a:latin typeface="Consolas"/>
                <a:ea typeface="Consolas"/>
                <a:cs typeface="Consolas"/>
              </a:rPr>
              <a:t>.</a:t>
            </a:r>
            <a:r>
              <a:rPr lang="en-US" sz="1800">
                <a:solidFill>
                  <a:srgbClr val="4070A0"/>
                </a:solidFill>
                <a:latin typeface="Consolas"/>
                <a:ea typeface="Consolas"/>
                <a:cs typeface="Consolas"/>
              </a:rPr>
              <a:t>setLayout</a:t>
            </a:r>
            <a:r>
              <a:rPr lang="en-US" sz="1800">
                <a:solidFill>
                  <a:srgbClr val="666666"/>
                </a:solidFill>
                <a:latin typeface="Consolas"/>
                <a:ea typeface="Consolas"/>
                <a:cs typeface="Consolas"/>
              </a:rPr>
              <a:t>(</a:t>
            </a:r>
            <a:r>
              <a:rPr lang="en-US" sz="1800" b="1">
                <a:solidFill>
                  <a:srgbClr val="01701F"/>
                </a:solidFill>
                <a:latin typeface="Consolas"/>
                <a:ea typeface="Consolas"/>
                <a:cs typeface="Consolas"/>
              </a:rPr>
              <a:t>new</a:t>
            </a:r>
            <a:r>
              <a:rPr lang="en-US" sz="1800">
                <a:solidFill>
                  <a:srgbClr val="000000"/>
                </a:solidFill>
                <a:latin typeface="Consolas"/>
                <a:ea typeface="Consolas"/>
                <a:cs typeface="Consolas"/>
              </a:rPr>
              <a:t> BoxLayout</a:t>
            </a:r>
            <a:r>
              <a:rPr lang="en-US" sz="1800">
                <a:solidFill>
                  <a:srgbClr val="666666"/>
                </a:solidFill>
                <a:latin typeface="Consolas"/>
                <a:ea typeface="Consolas"/>
                <a:cs typeface="Consolas"/>
              </a:rPr>
              <a:t>(</a:t>
            </a:r>
            <a:r>
              <a:rPr lang="en-US" sz="1800">
                <a:solidFill>
                  <a:srgbClr val="000000"/>
                </a:solidFill>
                <a:latin typeface="Consolas"/>
                <a:ea typeface="Consolas"/>
                <a:cs typeface="Consolas"/>
              </a:rPr>
              <a:t>pane</a:t>
            </a:r>
            <a:r>
              <a:rPr lang="en-US" sz="1800">
                <a:solidFill>
                  <a:srgbClr val="666666"/>
                </a:solidFill>
                <a:latin typeface="Consolas"/>
                <a:ea typeface="Consolas"/>
                <a:cs typeface="Consolas"/>
              </a:rPr>
              <a:t>,</a:t>
            </a:r>
            <a:r>
              <a:rPr lang="en-US" sz="1800">
                <a:solidFill>
                  <a:srgbClr val="000000"/>
                </a:solidFill>
                <a:latin typeface="Consolas"/>
                <a:ea typeface="Consolas"/>
                <a:cs typeface="Consolas"/>
              </a:rPr>
              <a:t> BoxLayout</a:t>
            </a:r>
            <a:r>
              <a:rPr lang="en-US" sz="1800">
                <a:solidFill>
                  <a:srgbClr val="666666"/>
                </a:solidFill>
                <a:latin typeface="Consolas"/>
                <a:ea typeface="Consolas"/>
                <a:cs typeface="Consolas"/>
              </a:rPr>
              <a:t>.</a:t>
            </a:r>
            <a:r>
              <a:rPr lang="en-US" sz="1800">
                <a:solidFill>
                  <a:srgbClr val="4070A0"/>
                </a:solidFill>
                <a:latin typeface="Consolas"/>
                <a:ea typeface="Consolas"/>
                <a:cs typeface="Consolas"/>
              </a:rPr>
              <a:t>Y_AXIS</a:t>
            </a:r>
            <a:r>
              <a:rPr lang="en-US" sz="1800">
                <a:solidFill>
                  <a:srgbClr val="666666"/>
                </a:solidFill>
                <a:latin typeface="Consolas"/>
                <a:ea typeface="Consolas"/>
                <a:cs typeface="Consolas"/>
              </a:rPr>
              <a:t>));</a:t>
            </a:r>
            <a:endParaRPr lang="en-US" sz="1800">
              <a:solidFill>
                <a:srgbClr val="000000"/>
              </a:solidFill>
              <a:latin typeface="Consolas"/>
              <a:ea typeface="Consolas"/>
              <a:cs typeface="Consolas"/>
            </a:endParaRPr>
          </a:p>
          <a:p>
            <a:pPr lvl="1"/>
            <a:r>
              <a:rPr lang="en-US" sz="1800">
                <a:solidFill>
                  <a:srgbClr val="000000"/>
                </a:solidFill>
                <a:latin typeface="Consolas"/>
                <a:ea typeface="Consolas"/>
                <a:cs typeface="Consolas"/>
              </a:rPr>
              <a:t>pane</a:t>
            </a:r>
            <a:r>
              <a:rPr lang="en-US" sz="1800">
                <a:solidFill>
                  <a:srgbClr val="666666"/>
                </a:solidFill>
                <a:latin typeface="Consolas"/>
                <a:ea typeface="Consolas"/>
                <a:cs typeface="Consolas"/>
              </a:rPr>
              <a:t>.</a:t>
            </a:r>
            <a:r>
              <a:rPr lang="en-US" sz="1800">
                <a:solidFill>
                  <a:srgbClr val="4070A0"/>
                </a:solidFill>
                <a:latin typeface="Consolas"/>
                <a:ea typeface="Consolas"/>
                <a:cs typeface="Consolas"/>
              </a:rPr>
              <a:t>setLayout</a:t>
            </a:r>
            <a:r>
              <a:rPr lang="en-US" sz="1800">
                <a:solidFill>
                  <a:srgbClr val="666666"/>
                </a:solidFill>
                <a:latin typeface="Consolas"/>
                <a:ea typeface="Consolas"/>
                <a:cs typeface="Consolas"/>
              </a:rPr>
              <a:t>(</a:t>
            </a:r>
            <a:r>
              <a:rPr lang="en-US" sz="1800" b="1">
                <a:solidFill>
                  <a:srgbClr val="01701F"/>
                </a:solidFill>
                <a:latin typeface="Consolas"/>
                <a:ea typeface="Consolas"/>
                <a:cs typeface="Consolas"/>
              </a:rPr>
              <a:t>new</a:t>
            </a:r>
            <a:r>
              <a:rPr lang="en-US" sz="1800">
                <a:solidFill>
                  <a:srgbClr val="000000"/>
                </a:solidFill>
                <a:latin typeface="Consolas"/>
                <a:ea typeface="Consolas"/>
                <a:cs typeface="Consolas"/>
              </a:rPr>
              <a:t> BoxLayout</a:t>
            </a:r>
            <a:r>
              <a:rPr lang="en-US" sz="1800">
                <a:solidFill>
                  <a:srgbClr val="666666"/>
                </a:solidFill>
                <a:latin typeface="Consolas"/>
                <a:ea typeface="Consolas"/>
                <a:cs typeface="Consolas"/>
              </a:rPr>
              <a:t>(</a:t>
            </a:r>
            <a:r>
              <a:rPr lang="en-US" sz="1800">
                <a:solidFill>
                  <a:srgbClr val="000000"/>
                </a:solidFill>
                <a:latin typeface="Consolas"/>
                <a:ea typeface="Consolas"/>
                <a:cs typeface="Consolas"/>
              </a:rPr>
              <a:t>pane</a:t>
            </a:r>
            <a:r>
              <a:rPr lang="en-US" sz="1800">
                <a:solidFill>
                  <a:srgbClr val="666666"/>
                </a:solidFill>
                <a:latin typeface="Consolas"/>
                <a:ea typeface="Consolas"/>
                <a:cs typeface="Consolas"/>
              </a:rPr>
              <a:t>,</a:t>
            </a:r>
            <a:r>
              <a:rPr lang="en-US" sz="1800">
                <a:solidFill>
                  <a:srgbClr val="000000"/>
                </a:solidFill>
                <a:latin typeface="Consolas"/>
                <a:ea typeface="Consolas"/>
                <a:cs typeface="Consolas"/>
              </a:rPr>
              <a:t> BoxLayout</a:t>
            </a:r>
            <a:r>
              <a:rPr lang="en-US" sz="1800">
                <a:solidFill>
                  <a:srgbClr val="666666"/>
                </a:solidFill>
                <a:latin typeface="Consolas"/>
                <a:ea typeface="Consolas"/>
                <a:cs typeface="Consolas"/>
              </a:rPr>
              <a:t>.</a:t>
            </a:r>
            <a:r>
              <a:rPr lang="en-US" sz="1800">
                <a:solidFill>
                  <a:srgbClr val="4070A0"/>
                </a:solidFill>
                <a:latin typeface="Consolas"/>
                <a:ea typeface="Consolas"/>
                <a:cs typeface="Consolas"/>
              </a:rPr>
              <a:t>X_AXIS</a:t>
            </a:r>
            <a:r>
              <a:rPr lang="en-US" sz="1800">
                <a:solidFill>
                  <a:srgbClr val="666666"/>
                </a:solidFill>
                <a:latin typeface="Consolas"/>
                <a:ea typeface="Consolas"/>
                <a:cs typeface="Consolas"/>
              </a:rPr>
              <a:t>));</a:t>
            </a:r>
            <a:endParaRPr lang="en-US" sz="1800">
              <a:solidFill>
                <a:srgbClr val="000000"/>
              </a:solidFill>
              <a:latin typeface="Consolas"/>
              <a:ea typeface="Consolas"/>
              <a:cs typeface="Consolas"/>
            </a:endParaRPr>
          </a:p>
          <a:p>
            <a:endParaRPr lang="en-US" altLang="vi-VN" noProof="1" smtClean="0"/>
          </a:p>
        </p:txBody>
      </p:sp>
      <p:sp>
        <p:nvSpPr>
          <p:cNvPr id="2" name="Date Placeholder 1"/>
          <p:cNvSpPr>
            <a:spLocks noGrp="1"/>
          </p:cNvSpPr>
          <p:nvPr>
            <p:ph type="dt" sz="half" idx="10"/>
          </p:nvPr>
        </p:nvSpPr>
        <p:spPr/>
        <p:txBody>
          <a:bodyPr/>
          <a:lstStyle/>
          <a:p>
            <a:pPr>
              <a:defRPr/>
            </a:pPr>
            <a:r>
              <a:rPr lang="vi-VN" dirty="0"/>
              <a:t>Sắp xếp bố cục</a:t>
            </a:r>
          </a:p>
        </p:txBody>
      </p:sp>
      <p:pic>
        <p:nvPicPr>
          <p:cNvPr id="3" name="Picture 2" descr="BoxLayoutDem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7224" y="3051067"/>
            <a:ext cx="3332318" cy="2692119"/>
          </a:xfrm>
          <a:prstGeom prst="rect">
            <a:avLst/>
          </a:prstGeom>
        </p:spPr>
      </p:pic>
    </p:spTree>
    <p:extLst>
      <p:ext uri="{BB962C8B-B14F-4D97-AF65-F5344CB8AC3E}">
        <p14:creationId xmlns:p14="http://schemas.microsoft.com/office/powerpoint/2010/main" val="4000900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1"/>
          <p:cNvSpPr>
            <a:spLocks noGrp="1"/>
          </p:cNvSpPr>
          <p:nvPr>
            <p:ph type="title"/>
          </p:nvPr>
        </p:nvSpPr>
        <p:spPr/>
        <p:txBody>
          <a:bodyPr/>
          <a:lstStyle/>
          <a:p>
            <a:r>
              <a:rPr lang="en-US" altLang="vi-VN" noProof="1" smtClean="0"/>
              <a:t>CardLayout</a:t>
            </a:r>
          </a:p>
        </p:txBody>
      </p:sp>
      <p:sp>
        <p:nvSpPr>
          <p:cNvPr id="16387" name="Content Placeholder 12"/>
          <p:cNvSpPr>
            <a:spLocks noGrp="1"/>
          </p:cNvSpPr>
          <p:nvPr>
            <p:ph idx="1"/>
          </p:nvPr>
        </p:nvSpPr>
        <p:spPr>
          <a:xfrm>
            <a:off x="393700" y="1346200"/>
            <a:ext cx="8475663" cy="1967177"/>
          </a:xfrm>
        </p:spPr>
        <p:txBody>
          <a:bodyPr/>
          <a:lstStyle/>
          <a:p>
            <a:r>
              <a:rPr lang="en-US" altLang="vi-VN" noProof="1" smtClean="0"/>
              <a:t>Cài đặt 1 vùng chứa nhiều loại thành phần giao diện khác nhau tùy vào từng thời điểm.</a:t>
            </a:r>
          </a:p>
          <a:p>
            <a:r>
              <a:rPr lang="en-US" altLang="vi-VN" noProof="1" smtClean="0"/>
              <a:t>Điều khiển bởi 1 comboBox</a:t>
            </a:r>
          </a:p>
          <a:p>
            <a:r>
              <a:rPr lang="en-US" altLang="vi-VN" noProof="1"/>
              <a:t>Có thể dùng kết hợp với Tabbed Pane</a:t>
            </a:r>
            <a:endParaRPr lang="en-US" altLang="vi-VN" noProof="1" smtClean="0"/>
          </a:p>
        </p:txBody>
      </p:sp>
      <p:sp>
        <p:nvSpPr>
          <p:cNvPr id="2" name="Date Placeholder 1"/>
          <p:cNvSpPr>
            <a:spLocks noGrp="1"/>
          </p:cNvSpPr>
          <p:nvPr>
            <p:ph type="dt" sz="half" idx="10"/>
          </p:nvPr>
        </p:nvSpPr>
        <p:spPr/>
        <p:txBody>
          <a:bodyPr/>
          <a:lstStyle/>
          <a:p>
            <a:pPr>
              <a:defRPr/>
            </a:pPr>
            <a:r>
              <a:rPr lang="vi-VN" dirty="0"/>
              <a:t>Sắp xếp bố cục</a:t>
            </a:r>
          </a:p>
        </p:txBody>
      </p:sp>
      <p:pic>
        <p:nvPicPr>
          <p:cNvPr id="3" name="Picture 2" descr="CardLayoutDem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734" y="3721733"/>
            <a:ext cx="3603515" cy="1427808"/>
          </a:xfrm>
          <a:prstGeom prst="rect">
            <a:avLst/>
          </a:prstGeom>
        </p:spPr>
      </p:pic>
      <p:pic>
        <p:nvPicPr>
          <p:cNvPr id="4" name="Picture 3" descr="CardLayoutDemo-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3365" y="3721732"/>
            <a:ext cx="3603515" cy="1427808"/>
          </a:xfrm>
          <a:prstGeom prst="rect">
            <a:avLst/>
          </a:prstGeom>
        </p:spPr>
      </p:pic>
    </p:spTree>
    <p:extLst>
      <p:ext uri="{BB962C8B-B14F-4D97-AF65-F5344CB8AC3E}">
        <p14:creationId xmlns:p14="http://schemas.microsoft.com/office/powerpoint/2010/main" val="4000900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1"/>
          <p:cNvSpPr>
            <a:spLocks noGrp="1"/>
          </p:cNvSpPr>
          <p:nvPr>
            <p:ph type="title"/>
          </p:nvPr>
        </p:nvSpPr>
        <p:spPr/>
        <p:txBody>
          <a:bodyPr/>
          <a:lstStyle/>
          <a:p>
            <a:r>
              <a:rPr lang="en-US" altLang="vi-VN" noProof="1" smtClean="0"/>
              <a:t>GroupLayout</a:t>
            </a:r>
          </a:p>
        </p:txBody>
      </p:sp>
      <p:sp>
        <p:nvSpPr>
          <p:cNvPr id="16387" name="Content Placeholder 12"/>
          <p:cNvSpPr>
            <a:spLocks noGrp="1"/>
          </p:cNvSpPr>
          <p:nvPr>
            <p:ph idx="1"/>
          </p:nvPr>
        </p:nvSpPr>
        <p:spPr>
          <a:xfrm>
            <a:off x="393700" y="1346200"/>
            <a:ext cx="8475663" cy="1732479"/>
          </a:xfrm>
        </p:spPr>
        <p:txBody>
          <a:bodyPr/>
          <a:lstStyle/>
          <a:p>
            <a:r>
              <a:rPr lang="en-US" altLang="vi-VN" noProof="1"/>
              <a:t>Được phát triển cho việc sử dụng công cụ NetBeans.</a:t>
            </a:r>
          </a:p>
          <a:p>
            <a:r>
              <a:rPr lang="en-US" altLang="vi-VN" noProof="1" smtClean="0"/>
              <a:t>Các dòng và cột được bố trí riêng biệt.</a:t>
            </a:r>
          </a:p>
          <a:p>
            <a:r>
              <a:rPr lang="en-US" altLang="vi-VN" noProof="1"/>
              <a:t>Linh hoạt, kích thước và vị trí mỗi thành phần độc lập.</a:t>
            </a:r>
            <a:endParaRPr lang="en-US" altLang="vi-VN" noProof="1" smtClean="0"/>
          </a:p>
        </p:txBody>
      </p:sp>
      <p:sp>
        <p:nvSpPr>
          <p:cNvPr id="2" name="Date Placeholder 1"/>
          <p:cNvSpPr>
            <a:spLocks noGrp="1"/>
          </p:cNvSpPr>
          <p:nvPr>
            <p:ph type="dt" sz="half" idx="10"/>
          </p:nvPr>
        </p:nvSpPr>
        <p:spPr/>
        <p:txBody>
          <a:bodyPr/>
          <a:lstStyle/>
          <a:p>
            <a:pPr>
              <a:defRPr/>
            </a:pPr>
            <a:r>
              <a:rPr lang="vi-VN" dirty="0"/>
              <a:t>Sắp xếp bố cục</a:t>
            </a:r>
          </a:p>
        </p:txBody>
      </p:sp>
      <p:pic>
        <p:nvPicPr>
          <p:cNvPr id="3" name="Picture 2" descr="fin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9111" y="3427958"/>
            <a:ext cx="6141203" cy="1942473"/>
          </a:xfrm>
          <a:prstGeom prst="rect">
            <a:avLst/>
          </a:prstGeom>
        </p:spPr>
      </p:pic>
    </p:spTree>
    <p:extLst>
      <p:ext uri="{BB962C8B-B14F-4D97-AF65-F5344CB8AC3E}">
        <p14:creationId xmlns:p14="http://schemas.microsoft.com/office/powerpoint/2010/main" val="4000900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1"/>
          <p:cNvSpPr>
            <a:spLocks noGrp="1"/>
          </p:cNvSpPr>
          <p:nvPr>
            <p:ph type="title"/>
          </p:nvPr>
        </p:nvSpPr>
        <p:spPr/>
        <p:txBody>
          <a:bodyPr/>
          <a:lstStyle/>
          <a:p>
            <a:r>
              <a:rPr lang="en-US" altLang="vi-VN" noProof="1" smtClean="0"/>
              <a:t>SpringLayout</a:t>
            </a:r>
          </a:p>
        </p:txBody>
      </p:sp>
      <p:sp>
        <p:nvSpPr>
          <p:cNvPr id="16387" name="Content Placeholder 12"/>
          <p:cNvSpPr>
            <a:spLocks noGrp="1"/>
          </p:cNvSpPr>
          <p:nvPr>
            <p:ph idx="1"/>
          </p:nvPr>
        </p:nvSpPr>
        <p:spPr>
          <a:xfrm>
            <a:off x="393700" y="1346200"/>
            <a:ext cx="8475663" cy="1677256"/>
          </a:xfrm>
        </p:spPr>
        <p:txBody>
          <a:bodyPr/>
          <a:lstStyle/>
          <a:p>
            <a:r>
              <a:rPr lang="en-US" altLang="vi-VN" noProof="1"/>
              <a:t>Được đưa vào từ JDK 1.4</a:t>
            </a:r>
          </a:p>
          <a:p>
            <a:r>
              <a:rPr lang="en-US" altLang="vi-VN" noProof="1" smtClean="0"/>
              <a:t>Rất mềm dẻo và mạnh mẽ.</a:t>
            </a:r>
          </a:p>
          <a:p>
            <a:r>
              <a:rPr lang="en-US" altLang="vi-VN" noProof="1" smtClean="0"/>
              <a:t>Thích hợp cho việc sử dụng công cụ GUI Builder.</a:t>
            </a:r>
          </a:p>
        </p:txBody>
      </p:sp>
      <p:sp>
        <p:nvSpPr>
          <p:cNvPr id="2" name="Date Placeholder 1"/>
          <p:cNvSpPr>
            <a:spLocks noGrp="1"/>
          </p:cNvSpPr>
          <p:nvPr>
            <p:ph type="dt" sz="half" idx="10"/>
          </p:nvPr>
        </p:nvSpPr>
        <p:spPr/>
        <p:txBody>
          <a:bodyPr/>
          <a:lstStyle/>
          <a:p>
            <a:pPr>
              <a:defRPr/>
            </a:pPr>
            <a:r>
              <a:rPr lang="vi-VN" dirty="0"/>
              <a:t>Sắp xếp bố cục</a:t>
            </a:r>
          </a:p>
        </p:txBody>
      </p:sp>
      <p:pic>
        <p:nvPicPr>
          <p:cNvPr id="3" name="Picture 2" descr="SpringBo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0749" y="3017071"/>
            <a:ext cx="5804474" cy="876147"/>
          </a:xfrm>
          <a:prstGeom prst="rect">
            <a:avLst/>
          </a:prstGeom>
        </p:spPr>
      </p:pic>
      <p:pic>
        <p:nvPicPr>
          <p:cNvPr id="4" name="Picture 3" descr="SpringFor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868" y="4040938"/>
            <a:ext cx="2932340" cy="2199255"/>
          </a:xfrm>
          <a:prstGeom prst="rect">
            <a:avLst/>
          </a:prstGeom>
        </p:spPr>
      </p:pic>
    </p:spTree>
    <p:extLst>
      <p:ext uri="{BB962C8B-B14F-4D97-AF65-F5344CB8AC3E}">
        <p14:creationId xmlns:p14="http://schemas.microsoft.com/office/powerpoint/2010/main" val="4000900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1"/>
          <p:cNvSpPr>
            <a:spLocks noGrp="1"/>
          </p:cNvSpPr>
          <p:nvPr>
            <p:ph type="title"/>
          </p:nvPr>
        </p:nvSpPr>
        <p:spPr/>
        <p:txBody>
          <a:bodyPr/>
          <a:lstStyle/>
          <a:p>
            <a:r>
              <a:rPr lang="en-US" altLang="vi-VN" noProof="1" smtClean="0"/>
              <a:t>Ví dụ 1 về sắp xếp bố cục </a:t>
            </a:r>
          </a:p>
        </p:txBody>
      </p:sp>
      <p:sp>
        <p:nvSpPr>
          <p:cNvPr id="2" name="Date Placeholder 1"/>
          <p:cNvSpPr>
            <a:spLocks noGrp="1"/>
          </p:cNvSpPr>
          <p:nvPr>
            <p:ph type="dt" sz="half" idx="10"/>
          </p:nvPr>
        </p:nvSpPr>
        <p:spPr/>
        <p:txBody>
          <a:bodyPr/>
          <a:lstStyle/>
          <a:p>
            <a:pPr>
              <a:defRPr/>
            </a:pPr>
            <a:r>
              <a:rPr lang="vi-VN" dirty="0"/>
              <a:t>Sắp xếp bố cục</a:t>
            </a:r>
          </a:p>
        </p:txBody>
      </p:sp>
      <p:sp>
        <p:nvSpPr>
          <p:cNvPr id="5" name="Rectangle 4"/>
          <p:cNvSpPr/>
          <p:nvPr/>
        </p:nvSpPr>
        <p:spPr>
          <a:xfrm>
            <a:off x="413636" y="1229875"/>
            <a:ext cx="7468947" cy="4616648"/>
          </a:xfrm>
          <a:prstGeom prst="rect">
            <a:avLst/>
          </a:prstGeom>
          <a:solidFill>
            <a:srgbClr val="EEECE1"/>
          </a:solidFill>
        </p:spPr>
        <p:style>
          <a:lnRef idx="2">
            <a:schemeClr val="dk1"/>
          </a:lnRef>
          <a:fillRef idx="1">
            <a:schemeClr val="lt1"/>
          </a:fillRef>
          <a:effectRef idx="0">
            <a:schemeClr val="dk1"/>
          </a:effectRef>
          <a:fontRef idx="minor">
            <a:schemeClr val="dk1"/>
          </a:fontRef>
        </p:style>
        <p:txBody>
          <a:bodyPr wrap="square">
            <a:spAutoFit/>
          </a:bodyPr>
          <a:lstStyle/>
          <a:p>
            <a:r>
              <a:rPr lang="en-US" sz="1400" b="1">
                <a:solidFill>
                  <a:srgbClr val="01701F"/>
                </a:solidFill>
                <a:latin typeface="Consolas"/>
                <a:ea typeface="Consolas"/>
                <a:cs typeface="Consolas"/>
              </a:rPr>
              <a:t>import</a:t>
            </a:r>
            <a:r>
              <a:rPr lang="en-US" sz="1400">
                <a:solidFill>
                  <a:srgbClr val="000000"/>
                </a:solidFill>
                <a:latin typeface="Consolas"/>
                <a:ea typeface="Consolas"/>
                <a:cs typeface="Consolas"/>
              </a:rPr>
              <a:t> </a:t>
            </a:r>
            <a:r>
              <a:rPr lang="en-US" sz="1400" b="1">
                <a:solidFill>
                  <a:srgbClr val="0D84B5"/>
                </a:solidFill>
                <a:latin typeface="Consolas"/>
                <a:ea typeface="Consolas"/>
                <a:cs typeface="Consolas"/>
              </a:rPr>
              <a:t>java.awt.*</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b="1">
                <a:solidFill>
                  <a:srgbClr val="01701F"/>
                </a:solidFill>
                <a:latin typeface="Consolas"/>
                <a:ea typeface="Consolas"/>
                <a:cs typeface="Consolas"/>
              </a:rPr>
              <a:t>import</a:t>
            </a:r>
            <a:r>
              <a:rPr lang="en-US" sz="1400">
                <a:solidFill>
                  <a:srgbClr val="000000"/>
                </a:solidFill>
                <a:latin typeface="Consolas"/>
                <a:ea typeface="Consolas"/>
                <a:cs typeface="Consolas"/>
              </a:rPr>
              <a:t> </a:t>
            </a:r>
            <a:r>
              <a:rPr lang="en-US" sz="1400" b="1">
                <a:solidFill>
                  <a:srgbClr val="0D84B5"/>
                </a:solidFill>
                <a:latin typeface="Consolas"/>
                <a:ea typeface="Consolas"/>
                <a:cs typeface="Consolas"/>
              </a:rPr>
              <a:t>javax.swing.*</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b="1">
                <a:solidFill>
                  <a:srgbClr val="01701F"/>
                </a:solidFill>
                <a:latin typeface="Consolas"/>
                <a:ea typeface="Consolas"/>
                <a:cs typeface="Consolas"/>
              </a:rPr>
              <a:t>public</a:t>
            </a:r>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class</a:t>
            </a:r>
            <a:r>
              <a:rPr lang="en-US" sz="1400">
                <a:solidFill>
                  <a:srgbClr val="000000"/>
                </a:solidFill>
                <a:latin typeface="Consolas"/>
                <a:ea typeface="Consolas"/>
                <a:cs typeface="Consolas"/>
              </a:rPr>
              <a:t> </a:t>
            </a:r>
            <a:r>
              <a:rPr lang="en-US" sz="1400" b="1">
                <a:solidFill>
                  <a:srgbClr val="0D84B5"/>
                </a:solidFill>
                <a:latin typeface="Consolas"/>
                <a:ea typeface="Consolas"/>
                <a:cs typeface="Consolas"/>
              </a:rPr>
              <a:t>FlowLayoutDemo</a:t>
            </a:r>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extends</a:t>
            </a:r>
            <a:r>
              <a:rPr lang="en-US" sz="1400">
                <a:solidFill>
                  <a:srgbClr val="000000"/>
                </a:solidFill>
                <a:latin typeface="Consolas"/>
                <a:ea typeface="Consolas"/>
                <a:cs typeface="Consolas"/>
              </a:rPr>
              <a:t> JFrame</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FlowLayout layout1 </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new</a:t>
            </a:r>
            <a:r>
              <a:rPr lang="en-US" sz="1400">
                <a:solidFill>
                  <a:srgbClr val="000000"/>
                </a:solidFill>
                <a:latin typeface="Consolas"/>
                <a:ea typeface="Consolas"/>
                <a:cs typeface="Consolas"/>
              </a:rPr>
              <a:t> FlowLayout</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public</a:t>
            </a:r>
            <a:r>
              <a:rPr lang="en-US" sz="1400">
                <a:solidFill>
                  <a:srgbClr val="000000"/>
                </a:solidFill>
                <a:latin typeface="Consolas"/>
                <a:ea typeface="Consolas"/>
                <a:cs typeface="Consolas"/>
              </a:rPr>
              <a:t> </a:t>
            </a:r>
            <a:r>
              <a:rPr lang="en-US" sz="1400">
                <a:solidFill>
                  <a:srgbClr val="06287E"/>
                </a:solidFill>
                <a:latin typeface="Consolas"/>
                <a:ea typeface="Consolas"/>
                <a:cs typeface="Consolas"/>
              </a:rPr>
              <a:t>FlowLayoutDemo</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String name</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super</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name</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public</a:t>
            </a:r>
            <a:r>
              <a:rPr lang="en-US" sz="1400">
                <a:solidFill>
                  <a:srgbClr val="000000"/>
                </a:solidFill>
                <a:latin typeface="Consolas"/>
                <a:ea typeface="Consolas"/>
                <a:cs typeface="Consolas"/>
              </a:rPr>
              <a:t> </a:t>
            </a:r>
            <a:r>
              <a:rPr lang="en-US" sz="1400">
                <a:solidFill>
                  <a:srgbClr val="901F00"/>
                </a:solidFill>
                <a:latin typeface="Consolas"/>
                <a:ea typeface="Consolas"/>
                <a:cs typeface="Consolas"/>
              </a:rPr>
              <a:t>void</a:t>
            </a:r>
            <a:r>
              <a:rPr lang="en-US" sz="1400">
                <a:solidFill>
                  <a:srgbClr val="000000"/>
                </a:solidFill>
                <a:latin typeface="Consolas"/>
                <a:ea typeface="Consolas"/>
                <a:cs typeface="Consolas"/>
              </a:rPr>
              <a:t> </a:t>
            </a:r>
            <a:r>
              <a:rPr lang="en-US" sz="1400">
                <a:solidFill>
                  <a:srgbClr val="06287E"/>
                </a:solidFill>
                <a:latin typeface="Consolas"/>
                <a:ea typeface="Consolas"/>
                <a:cs typeface="Consolas"/>
              </a:rPr>
              <a:t>addComponentsToPane</a:t>
            </a:r>
            <a:r>
              <a:rPr lang="en-US" sz="1400">
                <a:solidFill>
                  <a:srgbClr val="666666"/>
                </a:solidFill>
                <a:latin typeface="Consolas"/>
                <a:ea typeface="Consolas"/>
                <a:cs typeface="Consolas"/>
              </a:rPr>
              <a:t>(</a:t>
            </a:r>
            <a:r>
              <a:rPr lang="en-US" sz="1400" b="1">
                <a:solidFill>
                  <a:srgbClr val="01701F"/>
                </a:solidFill>
                <a:latin typeface="Consolas"/>
                <a:ea typeface="Consolas"/>
                <a:cs typeface="Consolas"/>
              </a:rPr>
              <a:t>final</a:t>
            </a:r>
            <a:r>
              <a:rPr lang="en-US" sz="1400">
                <a:solidFill>
                  <a:srgbClr val="000000"/>
                </a:solidFill>
                <a:latin typeface="Consolas"/>
                <a:ea typeface="Consolas"/>
                <a:cs typeface="Consolas"/>
              </a:rPr>
              <a:t> Container pan</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pan</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setLayout</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layout1</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pan</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add</a:t>
            </a:r>
            <a:r>
              <a:rPr lang="en-US" sz="1400">
                <a:solidFill>
                  <a:srgbClr val="666666"/>
                </a:solidFill>
                <a:latin typeface="Consolas"/>
                <a:ea typeface="Consolas"/>
                <a:cs typeface="Consolas"/>
              </a:rPr>
              <a:t>(</a:t>
            </a:r>
            <a:r>
              <a:rPr lang="en-US" sz="1400" b="1">
                <a:solidFill>
                  <a:srgbClr val="01701F"/>
                </a:solidFill>
                <a:latin typeface="Consolas"/>
                <a:ea typeface="Consolas"/>
                <a:cs typeface="Consolas"/>
              </a:rPr>
              <a:t>new</a:t>
            </a:r>
            <a:r>
              <a:rPr lang="en-US" sz="1400">
                <a:solidFill>
                  <a:srgbClr val="000000"/>
                </a:solidFill>
                <a:latin typeface="Consolas"/>
                <a:ea typeface="Consolas"/>
                <a:cs typeface="Consolas"/>
              </a:rPr>
              <a:t> JButton</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"Button 1"</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pan</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add</a:t>
            </a:r>
            <a:r>
              <a:rPr lang="en-US" sz="1400">
                <a:solidFill>
                  <a:srgbClr val="666666"/>
                </a:solidFill>
                <a:latin typeface="Consolas"/>
                <a:ea typeface="Consolas"/>
                <a:cs typeface="Consolas"/>
              </a:rPr>
              <a:t>(</a:t>
            </a:r>
            <a:r>
              <a:rPr lang="en-US" sz="1400" b="1">
                <a:solidFill>
                  <a:srgbClr val="01701F"/>
                </a:solidFill>
                <a:latin typeface="Consolas"/>
                <a:ea typeface="Consolas"/>
                <a:cs typeface="Consolas"/>
              </a:rPr>
              <a:t>new</a:t>
            </a:r>
            <a:r>
              <a:rPr lang="en-US" sz="1400">
                <a:solidFill>
                  <a:srgbClr val="000000"/>
                </a:solidFill>
                <a:latin typeface="Consolas"/>
                <a:ea typeface="Consolas"/>
                <a:cs typeface="Consolas"/>
              </a:rPr>
              <a:t> JButton</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"Button 2"</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pan</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add</a:t>
            </a:r>
            <a:r>
              <a:rPr lang="en-US" sz="1400">
                <a:solidFill>
                  <a:srgbClr val="666666"/>
                </a:solidFill>
                <a:latin typeface="Consolas"/>
                <a:ea typeface="Consolas"/>
                <a:cs typeface="Consolas"/>
              </a:rPr>
              <a:t>(</a:t>
            </a:r>
            <a:r>
              <a:rPr lang="en-US" sz="1400" b="1">
                <a:solidFill>
                  <a:srgbClr val="01701F"/>
                </a:solidFill>
                <a:latin typeface="Consolas"/>
                <a:ea typeface="Consolas"/>
                <a:cs typeface="Consolas"/>
              </a:rPr>
              <a:t>new</a:t>
            </a:r>
            <a:r>
              <a:rPr lang="en-US" sz="1400">
                <a:solidFill>
                  <a:srgbClr val="000000"/>
                </a:solidFill>
                <a:latin typeface="Consolas"/>
                <a:ea typeface="Consolas"/>
                <a:cs typeface="Consolas"/>
              </a:rPr>
              <a:t> JButton</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"Button 3"</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pan</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add</a:t>
            </a:r>
            <a:r>
              <a:rPr lang="en-US" sz="1400">
                <a:solidFill>
                  <a:srgbClr val="666666"/>
                </a:solidFill>
                <a:latin typeface="Consolas"/>
                <a:ea typeface="Consolas"/>
                <a:cs typeface="Consolas"/>
              </a:rPr>
              <a:t>(</a:t>
            </a:r>
            <a:r>
              <a:rPr lang="en-US" sz="1400" b="1">
                <a:solidFill>
                  <a:srgbClr val="01701F"/>
                </a:solidFill>
                <a:latin typeface="Consolas"/>
                <a:ea typeface="Consolas"/>
                <a:cs typeface="Consolas"/>
              </a:rPr>
              <a:t>new</a:t>
            </a:r>
            <a:r>
              <a:rPr lang="en-US" sz="1400">
                <a:solidFill>
                  <a:srgbClr val="000000"/>
                </a:solidFill>
                <a:latin typeface="Consolas"/>
                <a:ea typeface="Consolas"/>
                <a:cs typeface="Consolas"/>
              </a:rPr>
              <a:t> JButton</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"Long-Named Button 4"</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pan</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add</a:t>
            </a:r>
            <a:r>
              <a:rPr lang="en-US" sz="1400">
                <a:solidFill>
                  <a:srgbClr val="666666"/>
                </a:solidFill>
                <a:latin typeface="Consolas"/>
                <a:ea typeface="Consolas"/>
                <a:cs typeface="Consolas"/>
              </a:rPr>
              <a:t>(</a:t>
            </a:r>
            <a:r>
              <a:rPr lang="en-US" sz="1400" b="1">
                <a:solidFill>
                  <a:srgbClr val="01701F"/>
                </a:solidFill>
                <a:latin typeface="Consolas"/>
                <a:ea typeface="Consolas"/>
                <a:cs typeface="Consolas"/>
              </a:rPr>
              <a:t>new</a:t>
            </a:r>
            <a:r>
              <a:rPr lang="en-US" sz="1400">
                <a:solidFill>
                  <a:srgbClr val="000000"/>
                </a:solidFill>
                <a:latin typeface="Consolas"/>
                <a:ea typeface="Consolas"/>
                <a:cs typeface="Consolas"/>
              </a:rPr>
              <a:t> JButton</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"5"</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pan</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setComponentOrientation</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ComponentOrientation</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LEFT_TO_RIGHT</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public</a:t>
            </a:r>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static</a:t>
            </a:r>
            <a:r>
              <a:rPr lang="en-US" sz="1400">
                <a:solidFill>
                  <a:srgbClr val="000000"/>
                </a:solidFill>
                <a:latin typeface="Consolas"/>
                <a:ea typeface="Consolas"/>
                <a:cs typeface="Consolas"/>
              </a:rPr>
              <a:t> </a:t>
            </a:r>
            <a:r>
              <a:rPr lang="en-US" sz="1400">
                <a:solidFill>
                  <a:srgbClr val="901F00"/>
                </a:solidFill>
                <a:latin typeface="Consolas"/>
                <a:ea typeface="Consolas"/>
                <a:cs typeface="Consolas"/>
              </a:rPr>
              <a:t>void</a:t>
            </a:r>
            <a:r>
              <a:rPr lang="en-US" sz="1400">
                <a:solidFill>
                  <a:srgbClr val="000000"/>
                </a:solidFill>
                <a:latin typeface="Consolas"/>
                <a:ea typeface="Consolas"/>
                <a:cs typeface="Consolas"/>
              </a:rPr>
              <a:t> </a:t>
            </a:r>
            <a:r>
              <a:rPr lang="en-US" sz="1400">
                <a:solidFill>
                  <a:srgbClr val="06287E"/>
                </a:solidFill>
                <a:latin typeface="Consolas"/>
                <a:ea typeface="Consolas"/>
                <a:cs typeface="Consolas"/>
              </a:rPr>
              <a:t>main</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String</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args</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FlowLayoutDemo frame </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new</a:t>
            </a:r>
            <a:r>
              <a:rPr lang="en-US" sz="1400">
                <a:solidFill>
                  <a:srgbClr val="000000"/>
                </a:solidFill>
                <a:latin typeface="Consolas"/>
                <a:ea typeface="Consolas"/>
                <a:cs typeface="Consolas"/>
              </a:rPr>
              <a:t> FlowLayoutDemo</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"FlowLayoutDemo"</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frame</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setDefaultCloseOperation</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JFrame</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EXIT_ON_CLOSE</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frame</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addComponentsToPane</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frame</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getContentPane</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frame</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pack</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frame</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setVisible</a:t>
            </a:r>
            <a:r>
              <a:rPr lang="en-US" sz="1400">
                <a:solidFill>
                  <a:srgbClr val="666666"/>
                </a:solidFill>
                <a:latin typeface="Consolas"/>
                <a:ea typeface="Consolas"/>
                <a:cs typeface="Consolas"/>
              </a:rPr>
              <a:t>(</a:t>
            </a:r>
            <a:r>
              <a:rPr lang="en-US" sz="1400" b="1">
                <a:solidFill>
                  <a:srgbClr val="01701F"/>
                </a:solidFill>
                <a:latin typeface="Consolas"/>
                <a:ea typeface="Consolas"/>
                <a:cs typeface="Consolas"/>
              </a:rPr>
              <a:t>true</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p:txBody>
      </p:sp>
      <p:pic>
        <p:nvPicPr>
          <p:cNvPr id="3" name="Picture 2"/>
          <p:cNvPicPr>
            <a:picLocks noChangeAspect="1"/>
          </p:cNvPicPr>
          <p:nvPr/>
        </p:nvPicPr>
        <p:blipFill>
          <a:blip r:embed="rId3"/>
          <a:stretch>
            <a:fillRect/>
          </a:stretch>
        </p:blipFill>
        <p:spPr>
          <a:xfrm>
            <a:off x="1447800" y="5378421"/>
            <a:ext cx="6235700" cy="1016000"/>
          </a:xfrm>
          <a:prstGeom prst="rect">
            <a:avLst/>
          </a:prstGeom>
        </p:spPr>
      </p:pic>
    </p:spTree>
    <p:extLst>
      <p:ext uri="{BB962C8B-B14F-4D97-AF65-F5344CB8AC3E}">
        <p14:creationId xmlns:p14="http://schemas.microsoft.com/office/powerpoint/2010/main" val="208792295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1"/>
          <p:cNvSpPr>
            <a:spLocks noGrp="1"/>
          </p:cNvSpPr>
          <p:nvPr>
            <p:ph type="title"/>
          </p:nvPr>
        </p:nvSpPr>
        <p:spPr/>
        <p:txBody>
          <a:bodyPr/>
          <a:lstStyle/>
          <a:p>
            <a:r>
              <a:rPr lang="en-US" altLang="vi-VN" noProof="1" smtClean="0"/>
              <a:t>Ví dụ 2 về sắp xếp bố cục </a:t>
            </a:r>
          </a:p>
        </p:txBody>
      </p:sp>
      <p:sp>
        <p:nvSpPr>
          <p:cNvPr id="2" name="Date Placeholder 1"/>
          <p:cNvSpPr>
            <a:spLocks noGrp="1"/>
          </p:cNvSpPr>
          <p:nvPr>
            <p:ph type="dt" sz="half" idx="10"/>
          </p:nvPr>
        </p:nvSpPr>
        <p:spPr/>
        <p:txBody>
          <a:bodyPr/>
          <a:lstStyle/>
          <a:p>
            <a:pPr>
              <a:defRPr/>
            </a:pPr>
            <a:r>
              <a:rPr lang="vi-VN" dirty="0"/>
              <a:t>Sắp xếp bố cục</a:t>
            </a:r>
          </a:p>
        </p:txBody>
      </p:sp>
      <p:sp>
        <p:nvSpPr>
          <p:cNvPr id="5" name="Rectangle 4"/>
          <p:cNvSpPr/>
          <p:nvPr/>
        </p:nvSpPr>
        <p:spPr>
          <a:xfrm>
            <a:off x="123731" y="1229875"/>
            <a:ext cx="4252413" cy="5170647"/>
          </a:xfrm>
          <a:prstGeom prst="rect">
            <a:avLst/>
          </a:prstGeom>
          <a:solidFill>
            <a:srgbClr val="EEECE1"/>
          </a:solidFill>
        </p:spPr>
        <p:style>
          <a:lnRef idx="2">
            <a:schemeClr val="dk1"/>
          </a:lnRef>
          <a:fillRef idx="1">
            <a:schemeClr val="lt1"/>
          </a:fillRef>
          <a:effectRef idx="0">
            <a:schemeClr val="dk1"/>
          </a:effectRef>
          <a:fontRef idx="minor">
            <a:schemeClr val="dk1"/>
          </a:fontRef>
        </p:style>
        <p:txBody>
          <a:bodyPr wrap="square">
            <a:spAutoFit/>
          </a:bodyPr>
          <a:lstStyle/>
          <a:p>
            <a:r>
              <a:rPr lang="en-US" sz="1100" b="1">
                <a:solidFill>
                  <a:srgbClr val="01701F"/>
                </a:solidFill>
                <a:latin typeface="Consolas"/>
                <a:ea typeface="Consolas"/>
                <a:cs typeface="Consolas"/>
              </a:rPr>
              <a:t>import</a:t>
            </a:r>
            <a:r>
              <a:rPr lang="en-US" sz="1100">
                <a:solidFill>
                  <a:srgbClr val="000000"/>
                </a:solidFill>
                <a:latin typeface="Consolas"/>
                <a:ea typeface="Consolas"/>
                <a:cs typeface="Consolas"/>
              </a:rPr>
              <a:t> </a:t>
            </a:r>
            <a:r>
              <a:rPr lang="en-US" sz="1100" b="1">
                <a:solidFill>
                  <a:srgbClr val="0D84B5"/>
                </a:solidFill>
                <a:latin typeface="Consolas"/>
                <a:ea typeface="Consolas"/>
                <a:cs typeface="Consolas"/>
              </a:rPr>
              <a:t>java.awt.*</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b="1">
                <a:solidFill>
                  <a:srgbClr val="01701F"/>
                </a:solidFill>
                <a:latin typeface="Consolas"/>
                <a:ea typeface="Consolas"/>
                <a:cs typeface="Consolas"/>
              </a:rPr>
              <a:t>import</a:t>
            </a:r>
            <a:r>
              <a:rPr lang="en-US" sz="1100">
                <a:solidFill>
                  <a:srgbClr val="000000"/>
                </a:solidFill>
                <a:latin typeface="Consolas"/>
                <a:ea typeface="Consolas"/>
                <a:cs typeface="Consolas"/>
              </a:rPr>
              <a:t> </a:t>
            </a:r>
            <a:r>
              <a:rPr lang="en-US" sz="1100" b="1">
                <a:solidFill>
                  <a:srgbClr val="0D84B5"/>
                </a:solidFill>
                <a:latin typeface="Consolas"/>
                <a:ea typeface="Consolas"/>
                <a:cs typeface="Consolas"/>
              </a:rPr>
              <a:t>javax.swing.*</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b="1">
                <a:solidFill>
                  <a:srgbClr val="01701F"/>
                </a:solidFill>
                <a:latin typeface="Consolas"/>
                <a:ea typeface="Consolas"/>
                <a:cs typeface="Consolas"/>
              </a:rPr>
              <a:t>public</a:t>
            </a:r>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class</a:t>
            </a:r>
            <a:r>
              <a:rPr lang="en-US" sz="1100">
                <a:solidFill>
                  <a:srgbClr val="000000"/>
                </a:solidFill>
                <a:latin typeface="Consolas"/>
                <a:ea typeface="Consolas"/>
                <a:cs typeface="Consolas"/>
              </a:rPr>
              <a:t> </a:t>
            </a:r>
            <a:r>
              <a:rPr lang="en-US" sz="1100" b="1">
                <a:solidFill>
                  <a:srgbClr val="0D84B5"/>
                </a:solidFill>
                <a:latin typeface="Consolas"/>
                <a:ea typeface="Consolas"/>
                <a:cs typeface="Consolas"/>
              </a:rPr>
              <a:t>SwingLayoutDemo</a:t>
            </a:r>
            <a:r>
              <a:rPr lang="en-US" sz="1100">
                <a:solidFill>
                  <a:srgbClr val="000000"/>
                </a:solidFill>
                <a:latin typeface="Consolas"/>
                <a:ea typeface="Consolas"/>
                <a:cs typeface="Consolas"/>
              </a:rPr>
              <a:t> </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private</a:t>
            </a:r>
            <a:r>
              <a:rPr lang="en-US" sz="1100">
                <a:solidFill>
                  <a:srgbClr val="000000"/>
                </a:solidFill>
                <a:latin typeface="Consolas"/>
                <a:ea typeface="Consolas"/>
                <a:cs typeface="Consolas"/>
              </a:rPr>
              <a:t> JFrame mainFrame</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private</a:t>
            </a:r>
            <a:r>
              <a:rPr lang="en-US" sz="1100">
                <a:solidFill>
                  <a:srgbClr val="000000"/>
                </a:solidFill>
                <a:latin typeface="Consolas"/>
                <a:ea typeface="Consolas"/>
                <a:cs typeface="Consolas"/>
              </a:rPr>
              <a:t> JLabel headerLabel</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private</a:t>
            </a:r>
            <a:r>
              <a:rPr lang="en-US" sz="1100">
                <a:solidFill>
                  <a:srgbClr val="000000"/>
                </a:solidFill>
                <a:latin typeface="Consolas"/>
                <a:ea typeface="Consolas"/>
                <a:cs typeface="Consolas"/>
              </a:rPr>
              <a:t> JLabel statusLabel</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private</a:t>
            </a:r>
            <a:r>
              <a:rPr lang="en-US" sz="1100">
                <a:solidFill>
                  <a:srgbClr val="000000"/>
                </a:solidFill>
                <a:latin typeface="Consolas"/>
                <a:ea typeface="Consolas"/>
                <a:cs typeface="Consolas"/>
              </a:rPr>
              <a:t> JPanel controlPanel</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private</a:t>
            </a:r>
            <a:r>
              <a:rPr lang="en-US" sz="1100">
                <a:solidFill>
                  <a:srgbClr val="000000"/>
                </a:solidFill>
                <a:latin typeface="Consolas"/>
                <a:ea typeface="Consolas"/>
                <a:cs typeface="Consolas"/>
              </a:rPr>
              <a:t> JLabel msglabel</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public</a:t>
            </a:r>
            <a:r>
              <a:rPr lang="en-US" sz="1100">
                <a:solidFill>
                  <a:srgbClr val="000000"/>
                </a:solidFill>
                <a:latin typeface="Consolas"/>
                <a:ea typeface="Consolas"/>
                <a:cs typeface="Consolas"/>
              </a:rPr>
              <a:t> </a:t>
            </a:r>
            <a:r>
              <a:rPr lang="en-US" sz="1100">
                <a:solidFill>
                  <a:srgbClr val="06287E"/>
                </a:solidFill>
                <a:latin typeface="Consolas"/>
                <a:ea typeface="Consolas"/>
                <a:cs typeface="Consolas"/>
              </a:rPr>
              <a:t>SwingLayoutDemo</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prepareGUI</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public</a:t>
            </a:r>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static</a:t>
            </a:r>
            <a:r>
              <a:rPr lang="en-US" sz="1100">
                <a:solidFill>
                  <a:srgbClr val="000000"/>
                </a:solidFill>
                <a:latin typeface="Consolas"/>
                <a:ea typeface="Consolas"/>
                <a:cs typeface="Consolas"/>
              </a:rPr>
              <a:t> </a:t>
            </a:r>
            <a:r>
              <a:rPr lang="en-US" sz="1100">
                <a:solidFill>
                  <a:srgbClr val="901F00"/>
                </a:solidFill>
                <a:latin typeface="Consolas"/>
                <a:ea typeface="Consolas"/>
                <a:cs typeface="Consolas"/>
              </a:rPr>
              <a:t>void</a:t>
            </a:r>
            <a:r>
              <a:rPr lang="en-US" sz="1100">
                <a:solidFill>
                  <a:srgbClr val="000000"/>
                </a:solidFill>
                <a:latin typeface="Consolas"/>
                <a:ea typeface="Consolas"/>
                <a:cs typeface="Consolas"/>
              </a:rPr>
              <a:t> </a:t>
            </a:r>
            <a:r>
              <a:rPr lang="en-US" sz="1100">
                <a:solidFill>
                  <a:srgbClr val="06287E"/>
                </a:solidFill>
                <a:latin typeface="Consolas"/>
                <a:ea typeface="Consolas"/>
                <a:cs typeface="Consolas"/>
              </a:rPr>
              <a:t>main</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String</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args</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SwingLayoutDemo swlodm </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p>
          <a:p>
            <a:r>
              <a:rPr lang="en-US" sz="1100" b="1">
                <a:solidFill>
                  <a:srgbClr val="000000"/>
                </a:solidFill>
                <a:latin typeface="Consolas"/>
                <a:ea typeface="Consolas"/>
                <a:cs typeface="Consolas"/>
              </a:rPr>
              <a:t>                       </a:t>
            </a:r>
            <a:r>
              <a:rPr lang="en-US" sz="1100" b="1">
                <a:solidFill>
                  <a:srgbClr val="01701F"/>
                </a:solidFill>
                <a:latin typeface="Consolas"/>
                <a:ea typeface="Consolas"/>
                <a:cs typeface="Consolas"/>
              </a:rPr>
              <a:t>new</a:t>
            </a:r>
            <a:r>
              <a:rPr lang="en-US" sz="1100">
                <a:solidFill>
                  <a:srgbClr val="000000"/>
                </a:solidFill>
                <a:latin typeface="Consolas"/>
                <a:ea typeface="Consolas"/>
                <a:cs typeface="Consolas"/>
              </a:rPr>
              <a:t> SwingLayoutDemo</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p>
          <a:p>
            <a:r>
              <a:rPr lang="en-US" sz="1100">
                <a:solidFill>
                  <a:srgbClr val="000000"/>
                </a:solidFill>
                <a:latin typeface="Consolas"/>
                <a:ea typeface="Consolas"/>
                <a:cs typeface="Consolas"/>
              </a:rPr>
              <a:t>      swlodm</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showBorderLayoutDemo</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p>
          <a:p>
            <a:r>
              <a:rPr lang="en-US" sz="1100">
                <a:solidFill>
                  <a:srgbClr val="000000"/>
                </a:solidFill>
                <a:latin typeface="Consolas"/>
                <a:ea typeface="Consolas"/>
                <a:cs typeface="Consolas"/>
              </a:rPr>
              <a:t>   </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private</a:t>
            </a:r>
            <a:r>
              <a:rPr lang="en-US" sz="1100">
                <a:solidFill>
                  <a:srgbClr val="000000"/>
                </a:solidFill>
                <a:latin typeface="Consolas"/>
                <a:ea typeface="Consolas"/>
                <a:cs typeface="Consolas"/>
              </a:rPr>
              <a:t> </a:t>
            </a:r>
            <a:r>
              <a:rPr lang="en-US" sz="1100">
                <a:solidFill>
                  <a:srgbClr val="901F00"/>
                </a:solidFill>
                <a:latin typeface="Consolas"/>
                <a:ea typeface="Consolas"/>
                <a:cs typeface="Consolas"/>
              </a:rPr>
              <a:t>void</a:t>
            </a:r>
            <a:r>
              <a:rPr lang="en-US" sz="1100">
                <a:solidFill>
                  <a:srgbClr val="000000"/>
                </a:solidFill>
                <a:latin typeface="Consolas"/>
                <a:ea typeface="Consolas"/>
                <a:cs typeface="Consolas"/>
              </a:rPr>
              <a:t> </a:t>
            </a:r>
            <a:r>
              <a:rPr lang="en-US" sz="1100">
                <a:solidFill>
                  <a:srgbClr val="06287E"/>
                </a:solidFill>
                <a:latin typeface="Consolas"/>
                <a:ea typeface="Consolas"/>
                <a:cs typeface="Consolas"/>
              </a:rPr>
              <a:t>prepareGUI</a:t>
            </a:r>
            <a:r>
              <a:rPr lang="en-US" sz="1100">
                <a:solidFill>
                  <a:srgbClr val="666666"/>
                </a:solidFill>
                <a:latin typeface="Consolas"/>
                <a:ea typeface="Consolas"/>
                <a:cs typeface="Consolas"/>
              </a:rPr>
              <a:t>() {</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mainFrame </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new</a:t>
            </a:r>
            <a:r>
              <a:rPr lang="en-US" sz="1100">
                <a:solidFill>
                  <a:srgbClr val="000000"/>
                </a:solidFill>
                <a:latin typeface="Consolas"/>
                <a:ea typeface="Consolas"/>
                <a:cs typeface="Consolas"/>
              </a:rPr>
              <a:t> JFrame</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”SWING Examples"</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mainFrame</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setSize</a:t>
            </a:r>
            <a:r>
              <a:rPr lang="en-US" sz="1100">
                <a:solidFill>
                  <a:srgbClr val="666666"/>
                </a:solidFill>
                <a:latin typeface="Consolas"/>
                <a:ea typeface="Consolas"/>
                <a:cs typeface="Consolas"/>
              </a:rPr>
              <a:t>(</a:t>
            </a:r>
            <a:r>
              <a:rPr lang="en-US" sz="1100">
                <a:solidFill>
                  <a:srgbClr val="40A070"/>
                </a:solidFill>
                <a:latin typeface="Consolas"/>
                <a:ea typeface="Consolas"/>
                <a:cs typeface="Consolas"/>
              </a:rPr>
              <a:t>400</a:t>
            </a:r>
            <a:r>
              <a:rPr lang="en-US" sz="1100">
                <a:solidFill>
                  <a:srgbClr val="666666"/>
                </a:solidFill>
                <a:latin typeface="Consolas"/>
                <a:ea typeface="Consolas"/>
                <a:cs typeface="Consolas"/>
              </a:rPr>
              <a:t>,</a:t>
            </a:r>
            <a:r>
              <a:rPr lang="en-US" sz="1100">
                <a:solidFill>
                  <a:srgbClr val="40A070"/>
                </a:solidFill>
                <a:latin typeface="Consolas"/>
                <a:ea typeface="Consolas"/>
                <a:cs typeface="Consolas"/>
              </a:rPr>
              <a:t>300</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mainFrame</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setLayout</a:t>
            </a:r>
            <a:r>
              <a:rPr lang="en-US" sz="1100">
                <a:solidFill>
                  <a:srgbClr val="666666"/>
                </a:solidFill>
                <a:latin typeface="Consolas"/>
                <a:ea typeface="Consolas"/>
                <a:cs typeface="Consolas"/>
              </a:rPr>
              <a:t>(</a:t>
            </a:r>
            <a:r>
              <a:rPr lang="en-US" sz="1100" b="1">
                <a:solidFill>
                  <a:srgbClr val="01701F"/>
                </a:solidFill>
                <a:latin typeface="Consolas"/>
                <a:ea typeface="Consolas"/>
                <a:cs typeface="Consolas"/>
              </a:rPr>
              <a:t>new</a:t>
            </a:r>
            <a:r>
              <a:rPr lang="en-US" sz="1100">
                <a:solidFill>
                  <a:srgbClr val="000000"/>
                </a:solidFill>
                <a:latin typeface="Consolas"/>
                <a:ea typeface="Consolas"/>
                <a:cs typeface="Consolas"/>
              </a:rPr>
              <a:t> GridLayout</a:t>
            </a:r>
            <a:r>
              <a:rPr lang="en-US" sz="1100">
                <a:solidFill>
                  <a:srgbClr val="666666"/>
                </a:solidFill>
                <a:latin typeface="Consolas"/>
                <a:ea typeface="Consolas"/>
                <a:cs typeface="Consolas"/>
              </a:rPr>
              <a:t>(</a:t>
            </a:r>
            <a:r>
              <a:rPr lang="en-US" sz="1100">
                <a:solidFill>
                  <a:srgbClr val="40A070"/>
                </a:solidFill>
                <a:latin typeface="Consolas"/>
                <a:ea typeface="Consolas"/>
                <a:cs typeface="Consolas"/>
              </a:rPr>
              <a:t>3</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r>
              <a:rPr lang="en-US" sz="1100">
                <a:solidFill>
                  <a:srgbClr val="40A070"/>
                </a:solidFill>
                <a:latin typeface="Consolas"/>
                <a:ea typeface="Consolas"/>
                <a:cs typeface="Consolas"/>
              </a:rPr>
              <a:t>1</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headerLabel </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new</a:t>
            </a:r>
            <a:r>
              <a:rPr lang="en-US" sz="1100">
                <a:solidFill>
                  <a:srgbClr val="000000"/>
                </a:solidFill>
                <a:latin typeface="Consolas"/>
                <a:ea typeface="Consolas"/>
                <a:cs typeface="Consolas"/>
              </a:rPr>
              <a:t> JLabel</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JLabel</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CENTER</a:t>
            </a:r>
            <a:r>
              <a:rPr lang="en-US" sz="1100">
                <a:solidFill>
                  <a:srgbClr val="000000"/>
                </a:solidFill>
                <a:latin typeface="Consolas"/>
                <a:ea typeface="Consolas"/>
                <a:cs typeface="Consolas"/>
              </a:rPr>
              <a:t> </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statusLabel </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new</a:t>
            </a:r>
            <a:r>
              <a:rPr lang="en-US" sz="1100">
                <a:solidFill>
                  <a:srgbClr val="000000"/>
                </a:solidFill>
                <a:latin typeface="Consolas"/>
                <a:ea typeface="Consolas"/>
                <a:cs typeface="Consolas"/>
              </a:rPr>
              <a:t> JLabel</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JLabel</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CENTER</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p>
          <a:p>
            <a:r>
              <a:rPr lang="en-US" sz="1100">
                <a:solidFill>
                  <a:srgbClr val="000000"/>
                </a:solidFill>
                <a:latin typeface="Consolas"/>
                <a:ea typeface="Consolas"/>
                <a:cs typeface="Consolas"/>
              </a:rPr>
              <a:t>      statusLabel</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setSize</a:t>
            </a:r>
            <a:r>
              <a:rPr lang="en-US" sz="1100">
                <a:solidFill>
                  <a:srgbClr val="666666"/>
                </a:solidFill>
                <a:latin typeface="Consolas"/>
                <a:ea typeface="Consolas"/>
                <a:cs typeface="Consolas"/>
              </a:rPr>
              <a:t>(</a:t>
            </a:r>
            <a:r>
              <a:rPr lang="en-US" sz="1100">
                <a:solidFill>
                  <a:srgbClr val="40A070"/>
                </a:solidFill>
                <a:latin typeface="Consolas"/>
                <a:ea typeface="Consolas"/>
                <a:cs typeface="Consolas"/>
              </a:rPr>
              <a:t>350</a:t>
            </a:r>
            <a:r>
              <a:rPr lang="en-US" sz="1100">
                <a:solidFill>
                  <a:srgbClr val="666666"/>
                </a:solidFill>
                <a:latin typeface="Consolas"/>
                <a:ea typeface="Consolas"/>
                <a:cs typeface="Consolas"/>
              </a:rPr>
              <a:t>,</a:t>
            </a:r>
            <a:r>
              <a:rPr lang="en-US" sz="1100">
                <a:solidFill>
                  <a:srgbClr val="40A070"/>
                </a:solidFill>
                <a:latin typeface="Consolas"/>
                <a:ea typeface="Consolas"/>
                <a:cs typeface="Consolas"/>
              </a:rPr>
              <a:t>50</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controlPanel </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new</a:t>
            </a:r>
            <a:r>
              <a:rPr lang="en-US" sz="1100">
                <a:solidFill>
                  <a:srgbClr val="000000"/>
                </a:solidFill>
                <a:latin typeface="Consolas"/>
                <a:ea typeface="Consolas"/>
                <a:cs typeface="Consolas"/>
              </a:rPr>
              <a:t> JPanel</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controlPanel</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setLayout</a:t>
            </a:r>
            <a:r>
              <a:rPr lang="en-US" sz="1100">
                <a:solidFill>
                  <a:srgbClr val="666666"/>
                </a:solidFill>
                <a:latin typeface="Consolas"/>
                <a:ea typeface="Consolas"/>
                <a:cs typeface="Consolas"/>
              </a:rPr>
              <a:t>(</a:t>
            </a:r>
            <a:r>
              <a:rPr lang="en-US" sz="1100" b="1">
                <a:solidFill>
                  <a:srgbClr val="01701F"/>
                </a:solidFill>
                <a:latin typeface="Consolas"/>
                <a:ea typeface="Consolas"/>
                <a:cs typeface="Consolas"/>
              </a:rPr>
              <a:t>new</a:t>
            </a:r>
            <a:r>
              <a:rPr lang="en-US" sz="1100">
                <a:solidFill>
                  <a:srgbClr val="000000"/>
                </a:solidFill>
                <a:latin typeface="Consolas"/>
                <a:ea typeface="Consolas"/>
                <a:cs typeface="Consolas"/>
              </a:rPr>
              <a:t> FlowLayout</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mainFrame</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add</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headerLabel</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mainFrame</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add</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controlPanel</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mainFrame</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add</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statusLabel</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mainFrame</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setVisible</a:t>
            </a:r>
            <a:r>
              <a:rPr lang="en-US" sz="1100">
                <a:solidFill>
                  <a:srgbClr val="666666"/>
                </a:solidFill>
                <a:latin typeface="Consolas"/>
                <a:ea typeface="Consolas"/>
                <a:cs typeface="Consolas"/>
              </a:rPr>
              <a:t>(</a:t>
            </a:r>
            <a:r>
              <a:rPr lang="en-US" sz="1100" b="1">
                <a:solidFill>
                  <a:srgbClr val="01701F"/>
                </a:solidFill>
                <a:latin typeface="Consolas"/>
                <a:ea typeface="Consolas"/>
                <a:cs typeface="Consolas"/>
              </a:rPr>
              <a:t>true</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p>
          <a:p>
            <a:r>
              <a:rPr lang="en-US" sz="1100">
                <a:solidFill>
                  <a:srgbClr val="000000"/>
                </a:solidFill>
                <a:latin typeface="Consolas"/>
                <a:ea typeface="Consolas"/>
                <a:cs typeface="Consolas"/>
              </a:rPr>
              <a:t>   </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p:txBody>
      </p:sp>
      <p:sp>
        <p:nvSpPr>
          <p:cNvPr id="6" name="Rectangle 5"/>
          <p:cNvSpPr/>
          <p:nvPr/>
        </p:nvSpPr>
        <p:spPr>
          <a:xfrm>
            <a:off x="3879171" y="1064742"/>
            <a:ext cx="5204436" cy="3139320"/>
          </a:xfrm>
          <a:prstGeom prst="rect">
            <a:avLst/>
          </a:prstGeom>
          <a:solidFill>
            <a:srgbClr val="EEECE1"/>
          </a:solidFill>
        </p:spPr>
        <p:style>
          <a:lnRef idx="2">
            <a:schemeClr val="dk1"/>
          </a:lnRef>
          <a:fillRef idx="1">
            <a:schemeClr val="lt1"/>
          </a:fillRef>
          <a:effectRef idx="0">
            <a:schemeClr val="dk1"/>
          </a:effectRef>
          <a:fontRef idx="minor">
            <a:schemeClr val="dk1"/>
          </a:fontRef>
        </p:style>
        <p:txBody>
          <a:bodyPr wrap="square">
            <a:spAutoFit/>
          </a:bodyPr>
          <a:lstStyle/>
          <a:p>
            <a:r>
              <a:rPr lang="en-US" sz="1100" b="1">
                <a:solidFill>
                  <a:srgbClr val="01701F"/>
                </a:solidFill>
                <a:latin typeface="Consolas"/>
                <a:ea typeface="Consolas"/>
                <a:cs typeface="Consolas"/>
              </a:rPr>
              <a:t>private</a:t>
            </a:r>
            <a:r>
              <a:rPr lang="en-US" sz="1100">
                <a:solidFill>
                  <a:srgbClr val="000000"/>
                </a:solidFill>
                <a:latin typeface="Consolas"/>
                <a:ea typeface="Consolas"/>
                <a:cs typeface="Consolas"/>
              </a:rPr>
              <a:t> </a:t>
            </a:r>
            <a:r>
              <a:rPr lang="en-US" sz="1100">
                <a:solidFill>
                  <a:srgbClr val="901F00"/>
                </a:solidFill>
                <a:latin typeface="Consolas"/>
                <a:ea typeface="Consolas"/>
                <a:cs typeface="Consolas"/>
              </a:rPr>
              <a:t>void</a:t>
            </a:r>
            <a:r>
              <a:rPr lang="en-US" sz="1100">
                <a:solidFill>
                  <a:srgbClr val="000000"/>
                </a:solidFill>
                <a:latin typeface="Consolas"/>
                <a:ea typeface="Consolas"/>
                <a:cs typeface="Consolas"/>
              </a:rPr>
              <a:t> </a:t>
            </a:r>
            <a:r>
              <a:rPr lang="en-US" sz="1100">
                <a:solidFill>
                  <a:srgbClr val="06287E"/>
                </a:solidFill>
                <a:latin typeface="Consolas"/>
                <a:ea typeface="Consolas"/>
                <a:cs typeface="Consolas"/>
              </a:rPr>
              <a:t>showBorderLayoutDemo</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headerLabel</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setText</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"Layout in action: BorderLayout"</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p>
          <a:p>
            <a:r>
              <a:rPr lang="en-US" sz="1100">
                <a:solidFill>
                  <a:srgbClr val="000000"/>
                </a:solidFill>
                <a:latin typeface="Consolas"/>
                <a:ea typeface="Consolas"/>
                <a:cs typeface="Consolas"/>
              </a:rPr>
              <a:t>    JPanel panel </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new</a:t>
            </a:r>
            <a:r>
              <a:rPr lang="en-US" sz="1100">
                <a:solidFill>
                  <a:srgbClr val="000000"/>
                </a:solidFill>
                <a:latin typeface="Consolas"/>
                <a:ea typeface="Consolas"/>
                <a:cs typeface="Consolas"/>
              </a:rPr>
              <a:t> JPanel</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panel</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setBackground</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Color</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darkGray</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panel</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setSize</a:t>
            </a:r>
            <a:r>
              <a:rPr lang="en-US" sz="1100">
                <a:solidFill>
                  <a:srgbClr val="666666"/>
                </a:solidFill>
                <a:latin typeface="Consolas"/>
                <a:ea typeface="Consolas"/>
                <a:cs typeface="Consolas"/>
              </a:rPr>
              <a:t>(</a:t>
            </a:r>
            <a:r>
              <a:rPr lang="en-US" sz="1100">
                <a:solidFill>
                  <a:srgbClr val="40A070"/>
                </a:solidFill>
                <a:latin typeface="Consolas"/>
                <a:ea typeface="Consolas"/>
                <a:cs typeface="Consolas"/>
              </a:rPr>
              <a:t>300</a:t>
            </a:r>
            <a:r>
              <a:rPr lang="en-US" sz="1100">
                <a:solidFill>
                  <a:srgbClr val="666666"/>
                </a:solidFill>
                <a:latin typeface="Consolas"/>
                <a:ea typeface="Consolas"/>
                <a:cs typeface="Consolas"/>
              </a:rPr>
              <a:t>,</a:t>
            </a:r>
            <a:r>
              <a:rPr lang="en-US" sz="1100">
                <a:solidFill>
                  <a:srgbClr val="40A070"/>
                </a:solidFill>
                <a:latin typeface="Consolas"/>
                <a:ea typeface="Consolas"/>
                <a:cs typeface="Consolas"/>
              </a:rPr>
              <a:t>200</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BorderLayout layout </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new</a:t>
            </a:r>
            <a:r>
              <a:rPr lang="en-US" sz="1100">
                <a:solidFill>
                  <a:srgbClr val="000000"/>
                </a:solidFill>
                <a:latin typeface="Consolas"/>
                <a:ea typeface="Consolas"/>
                <a:cs typeface="Consolas"/>
              </a:rPr>
              <a:t> BorderLayout</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panel</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setLayout</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layout</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p>
          <a:p>
            <a:r>
              <a:rPr lang="en-US" sz="1100">
                <a:solidFill>
                  <a:srgbClr val="000000"/>
                </a:solidFill>
                <a:latin typeface="Consolas"/>
                <a:ea typeface="Consolas"/>
                <a:cs typeface="Consolas"/>
              </a:rPr>
              <a:t>    panel</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add</a:t>
            </a:r>
            <a:r>
              <a:rPr lang="en-US" sz="1100">
                <a:solidFill>
                  <a:srgbClr val="666666"/>
                </a:solidFill>
                <a:latin typeface="Consolas"/>
                <a:ea typeface="Consolas"/>
                <a:cs typeface="Consolas"/>
              </a:rPr>
              <a:t>(</a:t>
            </a:r>
            <a:r>
              <a:rPr lang="en-US" sz="1100" b="1">
                <a:solidFill>
                  <a:srgbClr val="01701F"/>
                </a:solidFill>
                <a:latin typeface="Consolas"/>
                <a:ea typeface="Consolas"/>
                <a:cs typeface="Consolas"/>
              </a:rPr>
              <a:t>new</a:t>
            </a:r>
            <a:r>
              <a:rPr lang="en-US" sz="1100">
                <a:solidFill>
                  <a:srgbClr val="000000"/>
                </a:solidFill>
                <a:latin typeface="Consolas"/>
                <a:ea typeface="Consolas"/>
                <a:cs typeface="Consolas"/>
              </a:rPr>
              <a:t> JButton</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"Center"</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BorderLayout</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CENTER</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panel</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add</a:t>
            </a:r>
            <a:r>
              <a:rPr lang="en-US" sz="1100">
                <a:solidFill>
                  <a:srgbClr val="666666"/>
                </a:solidFill>
                <a:latin typeface="Consolas"/>
                <a:ea typeface="Consolas"/>
                <a:cs typeface="Consolas"/>
              </a:rPr>
              <a:t>(</a:t>
            </a:r>
            <a:r>
              <a:rPr lang="en-US" sz="1100" b="1">
                <a:solidFill>
                  <a:srgbClr val="01701F"/>
                </a:solidFill>
                <a:latin typeface="Consolas"/>
                <a:ea typeface="Consolas"/>
                <a:cs typeface="Consolas"/>
              </a:rPr>
              <a:t>new</a:t>
            </a:r>
            <a:r>
              <a:rPr lang="en-US" sz="1100">
                <a:solidFill>
                  <a:srgbClr val="000000"/>
                </a:solidFill>
                <a:latin typeface="Consolas"/>
                <a:ea typeface="Consolas"/>
                <a:cs typeface="Consolas"/>
              </a:rPr>
              <a:t> JButton</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"Line Start"</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BorderLayout</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LINE_START</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p>
          <a:p>
            <a:r>
              <a:rPr lang="en-US" sz="1100">
                <a:solidFill>
                  <a:srgbClr val="000000"/>
                </a:solidFill>
                <a:latin typeface="Consolas"/>
                <a:ea typeface="Consolas"/>
                <a:cs typeface="Consolas"/>
              </a:rPr>
              <a:t>    panel</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add</a:t>
            </a:r>
            <a:r>
              <a:rPr lang="en-US" sz="1100">
                <a:solidFill>
                  <a:srgbClr val="666666"/>
                </a:solidFill>
                <a:latin typeface="Consolas"/>
                <a:ea typeface="Consolas"/>
                <a:cs typeface="Consolas"/>
              </a:rPr>
              <a:t>(</a:t>
            </a:r>
            <a:r>
              <a:rPr lang="en-US" sz="1100" b="1">
                <a:solidFill>
                  <a:srgbClr val="01701F"/>
                </a:solidFill>
                <a:latin typeface="Consolas"/>
                <a:ea typeface="Consolas"/>
                <a:cs typeface="Consolas"/>
              </a:rPr>
              <a:t>new</a:t>
            </a:r>
            <a:r>
              <a:rPr lang="en-US" sz="1100">
                <a:solidFill>
                  <a:srgbClr val="000000"/>
                </a:solidFill>
                <a:latin typeface="Consolas"/>
                <a:ea typeface="Consolas"/>
                <a:cs typeface="Consolas"/>
              </a:rPr>
              <a:t> JButton</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"Line End"</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BorderLayout</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LINE_END</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panel</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add</a:t>
            </a:r>
            <a:r>
              <a:rPr lang="en-US" sz="1100">
                <a:solidFill>
                  <a:srgbClr val="666666"/>
                </a:solidFill>
                <a:latin typeface="Consolas"/>
                <a:ea typeface="Consolas"/>
                <a:cs typeface="Consolas"/>
              </a:rPr>
              <a:t>(</a:t>
            </a:r>
            <a:r>
              <a:rPr lang="en-US" sz="1100" b="1">
                <a:solidFill>
                  <a:srgbClr val="01701F"/>
                </a:solidFill>
                <a:latin typeface="Consolas"/>
                <a:ea typeface="Consolas"/>
                <a:cs typeface="Consolas"/>
              </a:rPr>
              <a:t>new</a:t>
            </a:r>
            <a:r>
              <a:rPr lang="en-US" sz="1100">
                <a:solidFill>
                  <a:srgbClr val="000000"/>
                </a:solidFill>
                <a:latin typeface="Consolas"/>
                <a:ea typeface="Consolas"/>
                <a:cs typeface="Consolas"/>
              </a:rPr>
              <a:t> JButton</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"East"</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BorderLayout</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EAST</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p>
          <a:p>
            <a:r>
              <a:rPr lang="en-US" sz="1100">
                <a:solidFill>
                  <a:srgbClr val="000000"/>
                </a:solidFill>
                <a:latin typeface="Consolas"/>
                <a:ea typeface="Consolas"/>
                <a:cs typeface="Consolas"/>
              </a:rPr>
              <a:t>    panel</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add</a:t>
            </a:r>
            <a:r>
              <a:rPr lang="en-US" sz="1100">
                <a:solidFill>
                  <a:srgbClr val="666666"/>
                </a:solidFill>
                <a:latin typeface="Consolas"/>
                <a:ea typeface="Consolas"/>
                <a:cs typeface="Consolas"/>
              </a:rPr>
              <a:t>(</a:t>
            </a:r>
            <a:r>
              <a:rPr lang="en-US" sz="1100" b="1">
                <a:solidFill>
                  <a:srgbClr val="01701F"/>
                </a:solidFill>
                <a:latin typeface="Consolas"/>
                <a:ea typeface="Consolas"/>
                <a:cs typeface="Consolas"/>
              </a:rPr>
              <a:t>new</a:t>
            </a:r>
            <a:r>
              <a:rPr lang="en-US" sz="1100">
                <a:solidFill>
                  <a:srgbClr val="000000"/>
                </a:solidFill>
                <a:latin typeface="Consolas"/>
                <a:ea typeface="Consolas"/>
                <a:cs typeface="Consolas"/>
              </a:rPr>
              <a:t> JButton</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"West"</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BorderLayout</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WEST</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p>
          <a:p>
            <a:r>
              <a:rPr lang="en-US" sz="1100">
                <a:solidFill>
                  <a:srgbClr val="000000"/>
                </a:solidFill>
                <a:latin typeface="Consolas"/>
                <a:ea typeface="Consolas"/>
                <a:cs typeface="Consolas"/>
              </a:rPr>
              <a:t>    panel</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add</a:t>
            </a:r>
            <a:r>
              <a:rPr lang="en-US" sz="1100">
                <a:solidFill>
                  <a:srgbClr val="666666"/>
                </a:solidFill>
                <a:latin typeface="Consolas"/>
                <a:ea typeface="Consolas"/>
                <a:cs typeface="Consolas"/>
              </a:rPr>
              <a:t>(</a:t>
            </a:r>
            <a:r>
              <a:rPr lang="en-US" sz="1100" b="1">
                <a:solidFill>
                  <a:srgbClr val="01701F"/>
                </a:solidFill>
                <a:latin typeface="Consolas"/>
                <a:ea typeface="Consolas"/>
                <a:cs typeface="Consolas"/>
              </a:rPr>
              <a:t>new</a:t>
            </a:r>
            <a:r>
              <a:rPr lang="en-US" sz="1100">
                <a:solidFill>
                  <a:srgbClr val="000000"/>
                </a:solidFill>
                <a:latin typeface="Consolas"/>
                <a:ea typeface="Consolas"/>
                <a:cs typeface="Consolas"/>
              </a:rPr>
              <a:t> JButton</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"North"</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BorderLayout</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NORTH</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p>
          <a:p>
            <a:r>
              <a:rPr lang="en-US" sz="1100">
                <a:solidFill>
                  <a:srgbClr val="000000"/>
                </a:solidFill>
                <a:latin typeface="Consolas"/>
                <a:ea typeface="Consolas"/>
                <a:cs typeface="Consolas"/>
              </a:rPr>
              <a:t>    panel</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add</a:t>
            </a:r>
            <a:r>
              <a:rPr lang="en-US" sz="1100">
                <a:solidFill>
                  <a:srgbClr val="666666"/>
                </a:solidFill>
                <a:latin typeface="Consolas"/>
                <a:ea typeface="Consolas"/>
                <a:cs typeface="Consolas"/>
              </a:rPr>
              <a:t>(</a:t>
            </a:r>
            <a:r>
              <a:rPr lang="en-US" sz="1100" b="1">
                <a:solidFill>
                  <a:srgbClr val="01701F"/>
                </a:solidFill>
                <a:latin typeface="Consolas"/>
                <a:ea typeface="Consolas"/>
                <a:cs typeface="Consolas"/>
              </a:rPr>
              <a:t>new</a:t>
            </a:r>
            <a:r>
              <a:rPr lang="en-US" sz="1100">
                <a:solidFill>
                  <a:srgbClr val="000000"/>
                </a:solidFill>
                <a:latin typeface="Consolas"/>
                <a:ea typeface="Consolas"/>
                <a:cs typeface="Consolas"/>
              </a:rPr>
              <a:t> JButton</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"South"</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BorderLayout</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SOUTH</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p>
          <a:p>
            <a:r>
              <a:rPr lang="en-US" sz="1100">
                <a:solidFill>
                  <a:srgbClr val="000000"/>
                </a:solidFill>
                <a:latin typeface="Consolas"/>
                <a:ea typeface="Consolas"/>
                <a:cs typeface="Consolas"/>
              </a:rPr>
              <a:t>    controlPanel</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add</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panel</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mainFrame</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setVisible</a:t>
            </a:r>
            <a:r>
              <a:rPr lang="en-US" sz="1100">
                <a:solidFill>
                  <a:srgbClr val="666666"/>
                </a:solidFill>
                <a:latin typeface="Consolas"/>
                <a:ea typeface="Consolas"/>
                <a:cs typeface="Consolas"/>
              </a:rPr>
              <a:t>(</a:t>
            </a:r>
            <a:r>
              <a:rPr lang="en-US" sz="1100" b="1">
                <a:solidFill>
                  <a:srgbClr val="01701F"/>
                </a:solidFill>
                <a:latin typeface="Consolas"/>
                <a:ea typeface="Consolas"/>
                <a:cs typeface="Consolas"/>
              </a:rPr>
              <a:t>true</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p>
          <a:p>
            <a:r>
              <a:rPr lang="en-US" sz="1100">
                <a:solidFill>
                  <a:srgbClr val="000000"/>
                </a:solidFill>
                <a:latin typeface="Consolas"/>
                <a:ea typeface="Consolas"/>
                <a:cs typeface="Consolas"/>
              </a:rPr>
              <a:t>   </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666666"/>
                </a:solidFill>
                <a:latin typeface="Consolas"/>
                <a:ea typeface="Consolas"/>
                <a:cs typeface="Consolas"/>
              </a:rPr>
              <a:t>}</a:t>
            </a:r>
            <a:endParaRPr lang="en-US" sz="1100"/>
          </a:p>
        </p:txBody>
      </p:sp>
      <p:pic>
        <p:nvPicPr>
          <p:cNvPr id="3" name="Picture 2"/>
          <p:cNvPicPr>
            <a:picLocks noChangeAspect="1"/>
          </p:cNvPicPr>
          <p:nvPr/>
        </p:nvPicPr>
        <p:blipFill>
          <a:blip r:embed="rId3"/>
          <a:stretch>
            <a:fillRect/>
          </a:stretch>
        </p:blipFill>
        <p:spPr>
          <a:xfrm>
            <a:off x="5145775" y="3914004"/>
            <a:ext cx="3880256" cy="2891170"/>
          </a:xfrm>
          <a:prstGeom prst="rect">
            <a:avLst/>
          </a:prstGeom>
        </p:spPr>
      </p:pic>
      <p:sp>
        <p:nvSpPr>
          <p:cNvPr id="8" name="TextBox 7"/>
          <p:cNvSpPr txBox="1"/>
          <p:nvPr/>
        </p:nvSpPr>
        <p:spPr>
          <a:xfrm>
            <a:off x="3280595" y="5683764"/>
            <a:ext cx="2447219" cy="523220"/>
          </a:xfrm>
          <a:prstGeom prst="rect">
            <a:avLst/>
          </a:prstGeom>
          <a:solidFill>
            <a:schemeClr val="tx2">
              <a:lumMod val="20000"/>
              <a:lumOff val="80000"/>
            </a:schemeClr>
          </a:solidFill>
          <a:ln>
            <a:solidFill>
              <a:schemeClr val="tx1"/>
            </a:solidFill>
          </a:ln>
        </p:spPr>
        <p:txBody>
          <a:bodyPr wrap="square" rtlCol="0">
            <a:spAutoFit/>
          </a:bodyPr>
          <a:lstStyle/>
          <a:p>
            <a:pPr algn="ctr"/>
            <a:r>
              <a:rPr lang="en-US" sz="1400">
                <a:solidFill>
                  <a:srgbClr val="FF0000"/>
                </a:solidFill>
              </a:rPr>
              <a:t>LINE_START và LINE_END </a:t>
            </a:r>
          </a:p>
          <a:p>
            <a:pPr algn="ctr"/>
            <a:r>
              <a:rPr lang="en-US" sz="1400">
                <a:solidFill>
                  <a:srgbClr val="FF0000"/>
                </a:solidFill>
              </a:rPr>
              <a:t>sẽ ưu tiên hơn WEST và EAST</a:t>
            </a:r>
          </a:p>
        </p:txBody>
      </p:sp>
    </p:spTree>
    <p:extLst>
      <p:ext uri="{BB962C8B-B14F-4D97-AF65-F5344CB8AC3E}">
        <p14:creationId xmlns:p14="http://schemas.microsoft.com/office/powerpoint/2010/main" val="4000900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1"/>
          <p:cNvSpPr>
            <a:spLocks noGrp="1"/>
          </p:cNvSpPr>
          <p:nvPr>
            <p:ph type="title"/>
          </p:nvPr>
        </p:nvSpPr>
        <p:spPr/>
        <p:txBody>
          <a:bodyPr/>
          <a:lstStyle/>
          <a:p>
            <a:r>
              <a:rPr lang="en-US" altLang="vi-VN" noProof="1"/>
              <a:t>Xử lý sự kiện (Event - handling)</a:t>
            </a:r>
            <a:endParaRPr lang="en-US" altLang="vi-VN" noProof="1" smtClean="0"/>
          </a:p>
        </p:txBody>
      </p:sp>
      <p:sp>
        <p:nvSpPr>
          <p:cNvPr id="16387" name="Content Placeholder 12"/>
          <p:cNvSpPr>
            <a:spLocks noGrp="1"/>
          </p:cNvSpPr>
          <p:nvPr>
            <p:ph idx="1"/>
          </p:nvPr>
        </p:nvSpPr>
        <p:spPr>
          <a:xfrm>
            <a:off x="393700" y="1194334"/>
            <a:ext cx="8475663" cy="2353738"/>
          </a:xfrm>
        </p:spPr>
        <p:txBody>
          <a:bodyPr/>
          <a:lstStyle/>
          <a:p>
            <a:r>
              <a:rPr lang="en-US" altLang="vi-VN" sz="2400" noProof="1"/>
              <a:t>Xử lý sự kiện bao gồm 3 đối tượng có liên quan:</a:t>
            </a:r>
          </a:p>
          <a:p>
            <a:pPr lvl="1"/>
            <a:r>
              <a:rPr lang="en-US" altLang="vi-VN" sz="2000" b="1" noProof="1"/>
              <a:t>Đối tượng nguồn </a:t>
            </a:r>
            <a:r>
              <a:rPr lang="en-US" altLang="vi-VN" sz="2000" noProof="1"/>
              <a:t>(</a:t>
            </a:r>
            <a:r>
              <a:rPr lang="en-US" altLang="vi-VN" sz="2000" b="1" noProof="1">
                <a:solidFill>
                  <a:srgbClr val="FF0000"/>
                </a:solidFill>
              </a:rPr>
              <a:t>source</a:t>
            </a:r>
            <a:r>
              <a:rPr lang="en-US" altLang="vi-VN" sz="2000" noProof="1"/>
              <a:t>):   Button, TextField, …</a:t>
            </a:r>
          </a:p>
          <a:p>
            <a:pPr lvl="1"/>
            <a:r>
              <a:rPr lang="en-US" altLang="vi-VN" sz="2000" b="1" noProof="1"/>
              <a:t>Sự kiện </a:t>
            </a:r>
            <a:r>
              <a:rPr lang="en-US" altLang="vi-VN" sz="2000" noProof="1"/>
              <a:t>(</a:t>
            </a:r>
            <a:r>
              <a:rPr lang="en-US" altLang="vi-VN" sz="2000" b="1" noProof="1">
                <a:solidFill>
                  <a:srgbClr val="FF0000"/>
                </a:solidFill>
              </a:rPr>
              <a:t>event</a:t>
            </a:r>
            <a:r>
              <a:rPr lang="en-US" altLang="vi-VN" sz="2000" noProof="1"/>
              <a:t>): khi 1 đối tượng nguồn bị tác động sẽ tạo ra 1 sự kiện. </a:t>
            </a:r>
          </a:p>
          <a:p>
            <a:pPr marL="457200" lvl="1" indent="0">
              <a:buNone/>
            </a:pPr>
            <a:r>
              <a:rPr lang="en-US" altLang="vi-VN" sz="2000" noProof="1"/>
              <a:t>	Chẳng hạn:  1 Button được bấm, cửa sổ được đóng, …</a:t>
            </a:r>
          </a:p>
          <a:p>
            <a:pPr lvl="1"/>
            <a:r>
              <a:rPr lang="en-US" altLang="vi-VN" sz="2000" b="1" noProof="1"/>
              <a:t>Bộ nghe </a:t>
            </a:r>
            <a:r>
              <a:rPr lang="en-US" altLang="vi-VN" sz="2000" noProof="1"/>
              <a:t>(</a:t>
            </a:r>
            <a:r>
              <a:rPr lang="en-US" altLang="vi-VN" sz="2000" b="1" noProof="1">
                <a:solidFill>
                  <a:srgbClr val="FF0000"/>
                </a:solidFill>
              </a:rPr>
              <a:t>listener</a:t>
            </a:r>
            <a:r>
              <a:rPr lang="en-US" altLang="vi-VN" sz="2000" noProof="1"/>
              <a:t>): khi sự kiện được tạo ra, nó sẽ gửi thông báo đến các bộ nghe (đã được đăng ký). Phương thức xử lý sự kiện tương ứng sẽ được kích hoạt.</a:t>
            </a:r>
          </a:p>
        </p:txBody>
      </p:sp>
      <p:sp>
        <p:nvSpPr>
          <p:cNvPr id="2" name="Date Placeholder 1"/>
          <p:cNvSpPr>
            <a:spLocks noGrp="1"/>
          </p:cNvSpPr>
          <p:nvPr>
            <p:ph type="dt" sz="half" idx="10"/>
          </p:nvPr>
        </p:nvSpPr>
        <p:spPr/>
        <p:txBody>
          <a:bodyPr/>
          <a:lstStyle/>
          <a:p>
            <a:pPr>
              <a:defRPr/>
            </a:pPr>
            <a:endParaRPr lang="vi-VN" dirty="0"/>
          </a:p>
        </p:txBody>
      </p:sp>
      <p:graphicFrame>
        <p:nvGraphicFramePr>
          <p:cNvPr id="6" name="Table 5"/>
          <p:cNvGraphicFramePr>
            <a:graphicFrameLocks noGrp="1"/>
          </p:cNvGraphicFramePr>
          <p:nvPr>
            <p:extLst>
              <p:ext uri="{D42A27DB-BD31-4B8C-83A1-F6EECF244321}">
                <p14:modId xmlns:p14="http://schemas.microsoft.com/office/powerpoint/2010/main" val="2111538923"/>
              </p:ext>
            </p:extLst>
          </p:nvPr>
        </p:nvGraphicFramePr>
        <p:xfrm>
          <a:off x="372731" y="3661139"/>
          <a:ext cx="8600434" cy="2595880"/>
        </p:xfrm>
        <a:graphic>
          <a:graphicData uri="http://schemas.openxmlformats.org/drawingml/2006/table">
            <a:tbl>
              <a:tblPr firstRow="1" bandRow="1">
                <a:tableStyleId>{B301B821-A1FF-4177-AEE7-76D212191A09}</a:tableStyleId>
              </a:tblPr>
              <a:tblGrid>
                <a:gridCol w="2866811"/>
                <a:gridCol w="2705301"/>
                <a:gridCol w="3028322"/>
              </a:tblGrid>
              <a:tr h="370840">
                <a:tc>
                  <a:txBody>
                    <a:bodyPr/>
                    <a:lstStyle/>
                    <a:p>
                      <a:pPr algn="ctr"/>
                      <a:r>
                        <a:rPr lang="en-US" sz="1600">
                          <a:latin typeface="Arial"/>
                          <a:cs typeface="Arial"/>
                        </a:rPr>
                        <a:t>Thao tác</a:t>
                      </a:r>
                      <a:r>
                        <a:rPr lang="en-US" sz="1600" baseline="0">
                          <a:latin typeface="Arial"/>
                          <a:cs typeface="Arial"/>
                        </a:rPr>
                        <a:t> người dùng</a:t>
                      </a:r>
                      <a:endParaRPr lang="en-US" sz="1600">
                        <a:latin typeface="Arial"/>
                        <a:cs typeface="Arial"/>
                      </a:endParaRPr>
                    </a:p>
                  </a:txBody>
                  <a:tcPr/>
                </a:tc>
                <a:tc>
                  <a:txBody>
                    <a:bodyPr/>
                    <a:lstStyle/>
                    <a:p>
                      <a:pPr algn="ctr"/>
                      <a:r>
                        <a:rPr lang="en-US" sz="1600">
                          <a:latin typeface="Arial"/>
                          <a:cs typeface="Arial"/>
                        </a:rPr>
                        <a:t>Event</a:t>
                      </a:r>
                    </a:p>
                  </a:txBody>
                  <a:tcPr/>
                </a:tc>
                <a:tc>
                  <a:txBody>
                    <a:bodyPr/>
                    <a:lstStyle/>
                    <a:p>
                      <a:pPr algn="ctr"/>
                      <a:r>
                        <a:rPr lang="en-US" sz="1600">
                          <a:latin typeface="Arial"/>
                          <a:cs typeface="Arial"/>
                        </a:rPr>
                        <a:t>Event listener interface</a:t>
                      </a:r>
                    </a:p>
                  </a:txBody>
                  <a:tcPr/>
                </a:tc>
              </a:tr>
              <a:tr h="370840">
                <a:tc>
                  <a:txBody>
                    <a:bodyPr/>
                    <a:lstStyle/>
                    <a:p>
                      <a:r>
                        <a:rPr lang="en-US" sz="1600">
                          <a:latin typeface="Arial"/>
                          <a:cs typeface="Arial"/>
                        </a:rPr>
                        <a:t>Click</a:t>
                      </a:r>
                      <a:r>
                        <a:rPr lang="en-US" sz="1600" baseline="0">
                          <a:latin typeface="Arial"/>
                          <a:cs typeface="Arial"/>
                        </a:rPr>
                        <a:t> JButton</a:t>
                      </a:r>
                      <a:endParaRPr lang="en-US" sz="1600">
                        <a:latin typeface="Arial"/>
                        <a:cs typeface="Arial"/>
                      </a:endParaRPr>
                    </a:p>
                  </a:txBody>
                  <a:tcPr/>
                </a:tc>
                <a:tc>
                  <a:txBody>
                    <a:bodyPr/>
                    <a:lstStyle/>
                    <a:p>
                      <a:pPr algn="ctr"/>
                      <a:r>
                        <a:rPr lang="en-US" sz="1800" kern="1200" smtClean="0">
                          <a:solidFill>
                            <a:schemeClr val="dk1"/>
                          </a:solidFill>
                          <a:latin typeface="+mn-lt"/>
                          <a:ea typeface="+mn-ea"/>
                          <a:cs typeface="+mn-cs"/>
                        </a:rPr>
                        <a:t>ActionEvent</a:t>
                      </a:r>
                      <a:endParaRPr lang="en-US" sz="1600">
                        <a:latin typeface="Arial"/>
                        <a:cs typeface="Arial"/>
                      </a:endParaRPr>
                    </a:p>
                  </a:txBody>
                  <a:tcPr/>
                </a:tc>
                <a:tc>
                  <a:txBody>
                    <a:bodyPr/>
                    <a:lstStyle/>
                    <a:p>
                      <a:pPr algn="ctr"/>
                      <a:r>
                        <a:rPr lang="en-US" sz="1800" kern="1200" smtClean="0">
                          <a:solidFill>
                            <a:schemeClr val="dk1"/>
                          </a:solidFill>
                          <a:latin typeface="+mn-lt"/>
                          <a:ea typeface="+mn-ea"/>
                          <a:cs typeface="+mn-cs"/>
                        </a:rPr>
                        <a:t>ActionListener</a:t>
                      </a:r>
                      <a:endParaRPr lang="en-US" sz="1600">
                        <a:latin typeface="Arial"/>
                        <a:cs typeface="Arial"/>
                      </a:endParaRPr>
                    </a:p>
                  </a:txBody>
                  <a:tcPr/>
                </a:tc>
              </a:tr>
              <a:tr h="370840">
                <a:tc>
                  <a:txBody>
                    <a:bodyPr/>
                    <a:lstStyle/>
                    <a:p>
                      <a:r>
                        <a:rPr lang="en-US" sz="1600">
                          <a:latin typeface="Arial"/>
                          <a:cs typeface="Arial"/>
                        </a:rPr>
                        <a:t>Mở,</a:t>
                      </a:r>
                      <a:r>
                        <a:rPr lang="en-US" sz="1600" baseline="0">
                          <a:latin typeface="Arial"/>
                          <a:cs typeface="Arial"/>
                        </a:rPr>
                        <a:t> đóng JFrame</a:t>
                      </a:r>
                      <a:endParaRPr lang="en-US" sz="1600">
                        <a:latin typeface="Arial"/>
                        <a:cs typeface="Arial"/>
                      </a:endParaRPr>
                    </a:p>
                  </a:txBody>
                  <a:tcPr/>
                </a:tc>
                <a:tc>
                  <a:txBody>
                    <a:bodyPr/>
                    <a:lstStyle/>
                    <a:p>
                      <a:pPr algn="ctr"/>
                      <a:r>
                        <a:rPr lang="en-US" sz="1800" kern="1200" smtClean="0">
                          <a:solidFill>
                            <a:schemeClr val="dk1"/>
                          </a:solidFill>
                          <a:latin typeface="+mn-lt"/>
                          <a:ea typeface="+mn-ea"/>
                          <a:cs typeface="+mn-cs"/>
                        </a:rPr>
                        <a:t>WindowEvent</a:t>
                      </a:r>
                      <a:endParaRPr lang="en-US" sz="1600">
                        <a:latin typeface="Arial"/>
                        <a:cs typeface="Arial"/>
                      </a:endParaRPr>
                    </a:p>
                  </a:txBody>
                  <a:tcPr/>
                </a:tc>
                <a:tc>
                  <a:txBody>
                    <a:bodyPr/>
                    <a:lstStyle/>
                    <a:p>
                      <a:pPr algn="ctr"/>
                      <a:r>
                        <a:rPr lang="en-US" sz="1800" kern="1200" smtClean="0">
                          <a:solidFill>
                            <a:schemeClr val="dk1"/>
                          </a:solidFill>
                          <a:latin typeface="+mn-lt"/>
                          <a:ea typeface="+mn-ea"/>
                          <a:cs typeface="+mn-cs"/>
                        </a:rPr>
                        <a:t>WindowListener</a:t>
                      </a:r>
                      <a:endParaRPr lang="en-US" sz="1600">
                        <a:latin typeface="Arial"/>
                        <a:cs typeface="Arial"/>
                      </a:endParaRPr>
                    </a:p>
                  </a:txBody>
                  <a:tcPr/>
                </a:tc>
              </a:tr>
              <a:tr h="370840">
                <a:tc>
                  <a:txBody>
                    <a:bodyPr/>
                    <a:lstStyle/>
                    <a:p>
                      <a:r>
                        <a:rPr lang="en-US" sz="1600">
                          <a:latin typeface="Arial"/>
                          <a:cs typeface="Arial"/>
                        </a:rPr>
                        <a:t>Click 1 JComponent</a:t>
                      </a:r>
                    </a:p>
                  </a:txBody>
                  <a:tcPr/>
                </a:tc>
                <a:tc>
                  <a:txBody>
                    <a:bodyPr/>
                    <a:lstStyle/>
                    <a:p>
                      <a:pPr algn="ctr"/>
                      <a:r>
                        <a:rPr lang="en-US" sz="1800" kern="1200" smtClean="0">
                          <a:solidFill>
                            <a:schemeClr val="dk1"/>
                          </a:solidFill>
                          <a:latin typeface="+mn-lt"/>
                          <a:ea typeface="+mn-ea"/>
                          <a:cs typeface="+mn-cs"/>
                        </a:rPr>
                        <a:t>MouseEvent</a:t>
                      </a:r>
                      <a:endParaRPr lang="en-US" sz="1600">
                        <a:latin typeface="Arial"/>
                        <a:cs typeface="Arial"/>
                      </a:endParaRPr>
                    </a:p>
                  </a:txBody>
                  <a:tcPr/>
                </a:tc>
                <a:tc>
                  <a:txBody>
                    <a:bodyPr/>
                    <a:lstStyle/>
                    <a:p>
                      <a:pPr algn="ctr"/>
                      <a:r>
                        <a:rPr lang="en-US" sz="1800" kern="1200" smtClean="0">
                          <a:solidFill>
                            <a:schemeClr val="dk1"/>
                          </a:solidFill>
                          <a:latin typeface="+mn-lt"/>
                          <a:ea typeface="+mn-ea"/>
                          <a:cs typeface="+mn-cs"/>
                        </a:rPr>
                        <a:t>MouseListener</a:t>
                      </a:r>
                      <a:endParaRPr lang="en-US" sz="1600">
                        <a:latin typeface="Arial"/>
                        <a:cs typeface="Arial"/>
                      </a:endParaRPr>
                    </a:p>
                  </a:txBody>
                  <a:tcPr/>
                </a:tc>
              </a:tr>
              <a:tr h="370840">
                <a:tc>
                  <a:txBody>
                    <a:bodyPr/>
                    <a:lstStyle/>
                    <a:p>
                      <a:r>
                        <a:rPr lang="en-US" sz="1600">
                          <a:latin typeface="Arial"/>
                          <a:cs typeface="Arial"/>
                        </a:rPr>
                        <a:t>Đổi</a:t>
                      </a:r>
                      <a:r>
                        <a:rPr lang="en-US" sz="1600" baseline="0">
                          <a:latin typeface="Arial"/>
                          <a:cs typeface="Arial"/>
                        </a:rPr>
                        <a:t> text của 1 JTextField</a:t>
                      </a:r>
                      <a:endParaRPr lang="en-US" sz="1600">
                        <a:latin typeface="Arial"/>
                        <a:cs typeface="Arial"/>
                      </a:endParaRPr>
                    </a:p>
                  </a:txBody>
                  <a:tcPr/>
                </a:tc>
                <a:tc>
                  <a:txBody>
                    <a:bodyPr/>
                    <a:lstStyle/>
                    <a:p>
                      <a:pPr algn="ctr"/>
                      <a:r>
                        <a:rPr lang="en-US" sz="1800" kern="1200" smtClean="0">
                          <a:solidFill>
                            <a:schemeClr val="dk1"/>
                          </a:solidFill>
                          <a:latin typeface="+mn-lt"/>
                          <a:ea typeface="+mn-ea"/>
                          <a:cs typeface="+mn-cs"/>
                        </a:rPr>
                        <a:t>TextEvent</a:t>
                      </a:r>
                      <a:endParaRPr lang="en-US" sz="1600">
                        <a:latin typeface="Arial"/>
                        <a:cs typeface="Arial"/>
                      </a:endParaRPr>
                    </a:p>
                  </a:txBody>
                  <a:tcPr/>
                </a:tc>
                <a:tc>
                  <a:txBody>
                    <a:bodyPr/>
                    <a:lstStyle/>
                    <a:p>
                      <a:pPr algn="ctr"/>
                      <a:r>
                        <a:rPr lang="en-US" sz="1800" kern="1200" smtClean="0">
                          <a:solidFill>
                            <a:schemeClr val="dk1"/>
                          </a:solidFill>
                          <a:latin typeface="+mn-lt"/>
                          <a:ea typeface="+mn-ea"/>
                          <a:cs typeface="+mn-cs"/>
                        </a:rPr>
                        <a:t>TextListener</a:t>
                      </a:r>
                      <a:endParaRPr lang="en-US" sz="1600">
                        <a:latin typeface="Arial"/>
                        <a:cs typeface="Arial"/>
                      </a:endParaRPr>
                    </a:p>
                  </a:txBody>
                  <a:tcPr/>
                </a:tc>
              </a:tr>
              <a:tr h="370840">
                <a:tc>
                  <a:txBody>
                    <a:bodyPr/>
                    <a:lstStyle/>
                    <a:p>
                      <a:r>
                        <a:rPr lang="en-US" sz="1600">
                          <a:latin typeface="Arial"/>
                          <a:cs typeface="Arial"/>
                        </a:rPr>
                        <a:t>Gõ</a:t>
                      </a:r>
                      <a:r>
                        <a:rPr lang="en-US" sz="1600" baseline="0">
                          <a:latin typeface="Arial"/>
                          <a:cs typeface="Arial"/>
                        </a:rPr>
                        <a:t> 1 phím</a:t>
                      </a:r>
                      <a:endParaRPr lang="en-US" sz="1600">
                        <a:latin typeface="Arial"/>
                        <a:cs typeface="Arial"/>
                      </a:endParaRPr>
                    </a:p>
                  </a:txBody>
                  <a:tcPr/>
                </a:tc>
                <a:tc>
                  <a:txBody>
                    <a:bodyPr/>
                    <a:lstStyle/>
                    <a:p>
                      <a:pPr algn="ctr"/>
                      <a:r>
                        <a:rPr lang="en-US" sz="1800" kern="1200" smtClean="0">
                          <a:solidFill>
                            <a:schemeClr val="dk1"/>
                          </a:solidFill>
                          <a:latin typeface="+mn-lt"/>
                          <a:ea typeface="+mn-ea"/>
                          <a:cs typeface="+mn-cs"/>
                        </a:rPr>
                        <a:t>KeyEvent</a:t>
                      </a:r>
                      <a:endParaRPr lang="en-US" sz="1600">
                        <a:latin typeface="Arial"/>
                        <a:cs typeface="Arial"/>
                      </a:endParaRPr>
                    </a:p>
                  </a:txBody>
                  <a:tcPr/>
                </a:tc>
                <a:tc>
                  <a:txBody>
                    <a:bodyPr/>
                    <a:lstStyle/>
                    <a:p>
                      <a:pPr algn="ctr"/>
                      <a:r>
                        <a:rPr lang="en-US" sz="1800" kern="1200" smtClean="0">
                          <a:solidFill>
                            <a:schemeClr val="dk1"/>
                          </a:solidFill>
                          <a:latin typeface="+mn-lt"/>
                          <a:ea typeface="+mn-ea"/>
                          <a:cs typeface="+mn-cs"/>
                        </a:rPr>
                        <a:t>KeyListener</a:t>
                      </a:r>
                      <a:endParaRPr lang="en-US" sz="1600">
                        <a:latin typeface="Arial"/>
                        <a:cs typeface="Arial"/>
                      </a:endParaRPr>
                    </a:p>
                  </a:txBody>
                  <a:tcPr/>
                </a:tc>
              </a:tr>
              <a:tr h="370840">
                <a:tc>
                  <a:txBody>
                    <a:bodyPr/>
                    <a:lstStyle/>
                    <a:p>
                      <a:r>
                        <a:rPr lang="en-US" sz="1600">
                          <a:latin typeface="Arial"/>
                          <a:cs typeface="Arial"/>
                        </a:rPr>
                        <a:t>Chọn</a:t>
                      </a:r>
                      <a:r>
                        <a:rPr lang="en-US" sz="1600" baseline="0">
                          <a:latin typeface="Arial"/>
                          <a:cs typeface="Arial"/>
                        </a:rPr>
                        <a:t> 1 mục Checkbox, …</a:t>
                      </a:r>
                      <a:endParaRPr lang="en-US" sz="1600">
                        <a:latin typeface="Arial"/>
                        <a:cs typeface="Aria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smtClean="0">
                          <a:solidFill>
                            <a:schemeClr val="dk1"/>
                          </a:solidFill>
                          <a:latin typeface="+mn-lt"/>
                          <a:ea typeface="+mn-ea"/>
                          <a:cs typeface="+mn-cs"/>
                        </a:rPr>
                        <a:t>ItemEvent, ActionEvent</a:t>
                      </a:r>
                    </a:p>
                  </a:txBody>
                  <a:tcPr/>
                </a:tc>
                <a:tc>
                  <a:txBody>
                    <a:bodyPr/>
                    <a:lstStyle/>
                    <a:p>
                      <a:pPr algn="ctr"/>
                      <a:r>
                        <a:rPr lang="en-US" sz="1800" kern="1200" smtClean="0">
                          <a:solidFill>
                            <a:schemeClr val="dk1"/>
                          </a:solidFill>
                          <a:latin typeface="+mn-lt"/>
                          <a:ea typeface="+mn-ea"/>
                          <a:cs typeface="+mn-cs"/>
                        </a:rPr>
                        <a:t>ItemListener, ActionListener</a:t>
                      </a:r>
                      <a:endParaRPr lang="en-US" sz="1600">
                        <a:latin typeface="Arial"/>
                        <a:cs typeface="Arial"/>
                      </a:endParaRPr>
                    </a:p>
                  </a:txBody>
                  <a:tcPr/>
                </a:tc>
              </a:tr>
            </a:tbl>
          </a:graphicData>
        </a:graphic>
      </p:graphicFrame>
    </p:spTree>
    <p:extLst>
      <p:ext uri="{BB962C8B-B14F-4D97-AF65-F5344CB8AC3E}">
        <p14:creationId xmlns:p14="http://schemas.microsoft.com/office/powerpoint/2010/main" val="4000900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1"/>
          <p:cNvSpPr>
            <a:spLocks noGrp="1"/>
          </p:cNvSpPr>
          <p:nvPr>
            <p:ph type="title"/>
          </p:nvPr>
        </p:nvSpPr>
        <p:spPr/>
        <p:txBody>
          <a:bodyPr/>
          <a:lstStyle/>
          <a:p>
            <a:r>
              <a:rPr lang="en-US" altLang="vi-VN" noProof="1"/>
              <a:t>Xử lý sự kiện (Event - handling)</a:t>
            </a:r>
            <a:endParaRPr lang="en-US" altLang="vi-VN" noProof="1" smtClean="0"/>
          </a:p>
        </p:txBody>
      </p:sp>
      <p:sp>
        <p:nvSpPr>
          <p:cNvPr id="16387" name="Content Placeholder 12"/>
          <p:cNvSpPr>
            <a:spLocks noGrp="1"/>
          </p:cNvSpPr>
          <p:nvPr>
            <p:ph idx="1"/>
          </p:nvPr>
        </p:nvSpPr>
        <p:spPr>
          <a:xfrm>
            <a:off x="393700" y="1221946"/>
            <a:ext cx="8475663" cy="545186"/>
          </a:xfrm>
        </p:spPr>
        <p:txBody>
          <a:bodyPr/>
          <a:lstStyle/>
          <a:p>
            <a:r>
              <a:rPr lang="en-US" altLang="vi-VN" noProof="1"/>
              <a:t>Các lớp xử lý sự kiện được lưu trong gói java.awt.event</a:t>
            </a:r>
            <a:endParaRPr lang="en-US" altLang="vi-VN" noProof="1" smtClean="0"/>
          </a:p>
        </p:txBody>
      </p:sp>
      <p:sp>
        <p:nvSpPr>
          <p:cNvPr id="2" name="Date Placeholder 1"/>
          <p:cNvSpPr>
            <a:spLocks noGrp="1"/>
          </p:cNvSpPr>
          <p:nvPr>
            <p:ph type="dt" sz="half" idx="10"/>
          </p:nvPr>
        </p:nvSpPr>
        <p:spPr/>
        <p:txBody>
          <a:bodyPr/>
          <a:lstStyle/>
          <a:p>
            <a:pPr>
              <a:defRPr/>
            </a:pPr>
            <a:endParaRPr lang="vi-VN" dirty="0"/>
          </a:p>
        </p:txBody>
      </p:sp>
      <p:pic>
        <p:nvPicPr>
          <p:cNvPr id="3" name="Picture 2" descr="AWT_EventClassDiagr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318" y="1988024"/>
            <a:ext cx="5967091" cy="4229946"/>
          </a:xfrm>
          <a:prstGeom prst="rect">
            <a:avLst/>
          </a:prstGeom>
        </p:spPr>
      </p:pic>
    </p:spTree>
    <p:extLst>
      <p:ext uri="{BB962C8B-B14F-4D97-AF65-F5344CB8AC3E}">
        <p14:creationId xmlns:p14="http://schemas.microsoft.com/office/powerpoint/2010/main" val="4000900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1"/>
          <p:cNvSpPr>
            <a:spLocks noGrp="1"/>
          </p:cNvSpPr>
          <p:nvPr>
            <p:ph type="title"/>
          </p:nvPr>
        </p:nvSpPr>
        <p:spPr/>
        <p:txBody>
          <a:bodyPr/>
          <a:lstStyle/>
          <a:p>
            <a:r>
              <a:rPr lang="en-US" altLang="vi-VN" noProof="1"/>
              <a:t>Các bước xử lý sự kiện</a:t>
            </a:r>
            <a:endParaRPr lang="en-US" altLang="vi-VN" noProof="1" smtClean="0"/>
          </a:p>
        </p:txBody>
      </p:sp>
      <p:sp>
        <p:nvSpPr>
          <p:cNvPr id="16387" name="Content Placeholder 12"/>
          <p:cNvSpPr>
            <a:spLocks noGrp="1"/>
          </p:cNvSpPr>
          <p:nvPr>
            <p:ph idx="1"/>
          </p:nvPr>
        </p:nvSpPr>
        <p:spPr>
          <a:xfrm>
            <a:off x="393700" y="1235751"/>
            <a:ext cx="8575026" cy="4686907"/>
          </a:xfrm>
        </p:spPr>
        <p:txBody>
          <a:bodyPr/>
          <a:lstStyle/>
          <a:p>
            <a:r>
              <a:rPr lang="en-US" altLang="vi-VN" noProof="1" smtClean="0"/>
              <a:t>Tạo lớp implements (các) bộ nghe sự kiện</a:t>
            </a:r>
          </a:p>
          <a:p>
            <a:pPr lvl="1"/>
            <a:r>
              <a:rPr lang="en-US" sz="2000" b="1">
                <a:solidFill>
                  <a:srgbClr val="01701F"/>
                </a:solidFill>
                <a:latin typeface="Consolas"/>
                <a:ea typeface="Consolas"/>
                <a:cs typeface="Consolas"/>
              </a:rPr>
              <a:t>class</a:t>
            </a:r>
            <a:r>
              <a:rPr lang="en-US" sz="2000">
                <a:solidFill>
                  <a:srgbClr val="000000"/>
                </a:solidFill>
                <a:latin typeface="Consolas"/>
                <a:ea typeface="Consolas"/>
                <a:cs typeface="Consolas"/>
              </a:rPr>
              <a:t> </a:t>
            </a:r>
            <a:r>
              <a:rPr lang="en-US" sz="2000" b="1">
                <a:solidFill>
                  <a:srgbClr val="FF0000"/>
                </a:solidFill>
                <a:latin typeface="Consolas"/>
                <a:ea typeface="Consolas"/>
                <a:cs typeface="Consolas"/>
              </a:rPr>
              <a:t>ButtonClickListener</a:t>
            </a:r>
            <a:r>
              <a:rPr lang="en-US" sz="2000">
                <a:solidFill>
                  <a:srgbClr val="FF0000"/>
                </a:solidFill>
                <a:latin typeface="Consolas"/>
                <a:ea typeface="Consolas"/>
                <a:cs typeface="Consolas"/>
              </a:rPr>
              <a:t> </a:t>
            </a:r>
            <a:r>
              <a:rPr lang="en-US" sz="2000" b="1">
                <a:solidFill>
                  <a:srgbClr val="01701F"/>
                </a:solidFill>
                <a:latin typeface="Consolas"/>
                <a:ea typeface="Consolas"/>
                <a:cs typeface="Consolas"/>
              </a:rPr>
              <a:t>implements</a:t>
            </a:r>
            <a:r>
              <a:rPr lang="en-US" sz="2000">
                <a:solidFill>
                  <a:srgbClr val="000000"/>
                </a:solidFill>
                <a:latin typeface="Consolas"/>
                <a:ea typeface="Consolas"/>
                <a:cs typeface="Consolas"/>
              </a:rPr>
              <a:t> ActionListener</a:t>
            </a:r>
          </a:p>
          <a:p>
            <a:r>
              <a:rPr lang="en-US" altLang="vi-VN" noProof="1" smtClean="0"/>
              <a:t>Cho nguồn (source) đăng ký các bộ nghe</a:t>
            </a:r>
          </a:p>
          <a:p>
            <a:pPr lvl="1"/>
            <a:r>
              <a:rPr lang="en-US" sz="2000">
                <a:solidFill>
                  <a:srgbClr val="000000"/>
                </a:solidFill>
                <a:latin typeface="Consolas"/>
                <a:ea typeface="Consolas"/>
                <a:cs typeface="Consolas"/>
              </a:rPr>
              <a:t>okButton</a:t>
            </a:r>
            <a:r>
              <a:rPr lang="en-US" sz="2000">
                <a:solidFill>
                  <a:srgbClr val="666666"/>
                </a:solidFill>
                <a:latin typeface="Consolas"/>
                <a:ea typeface="Consolas"/>
                <a:cs typeface="Consolas"/>
              </a:rPr>
              <a:t>.</a:t>
            </a:r>
            <a:r>
              <a:rPr lang="en-US" sz="2000">
                <a:solidFill>
                  <a:srgbClr val="4070A0"/>
                </a:solidFill>
                <a:latin typeface="Consolas"/>
                <a:ea typeface="Consolas"/>
                <a:cs typeface="Consolas"/>
              </a:rPr>
              <a:t>addActionListener</a:t>
            </a:r>
            <a:r>
              <a:rPr lang="en-US" sz="2000">
                <a:solidFill>
                  <a:srgbClr val="666666"/>
                </a:solidFill>
                <a:latin typeface="Consolas"/>
                <a:ea typeface="Consolas"/>
                <a:cs typeface="Consolas"/>
              </a:rPr>
              <a:t>(</a:t>
            </a:r>
            <a:r>
              <a:rPr lang="en-US" sz="2000" b="1">
                <a:solidFill>
                  <a:srgbClr val="01701F"/>
                </a:solidFill>
                <a:latin typeface="Consolas"/>
                <a:ea typeface="Consolas"/>
                <a:cs typeface="Consolas"/>
              </a:rPr>
              <a:t>new</a:t>
            </a:r>
            <a:r>
              <a:rPr lang="en-US" sz="2000">
                <a:solidFill>
                  <a:srgbClr val="000000"/>
                </a:solidFill>
                <a:latin typeface="Consolas"/>
                <a:ea typeface="Consolas"/>
                <a:cs typeface="Consolas"/>
              </a:rPr>
              <a:t> </a:t>
            </a:r>
            <a:r>
              <a:rPr lang="en-US" sz="2000" b="1">
                <a:solidFill>
                  <a:srgbClr val="FF0000"/>
                </a:solidFill>
                <a:latin typeface="Consolas"/>
                <a:ea typeface="Consolas"/>
                <a:cs typeface="Consolas"/>
              </a:rPr>
              <a:t>ButtonClickListener</a:t>
            </a:r>
            <a:r>
              <a:rPr lang="en-US" sz="2000">
                <a:solidFill>
                  <a:srgbClr val="666666"/>
                </a:solidFill>
                <a:latin typeface="Consolas"/>
                <a:ea typeface="Consolas"/>
                <a:cs typeface="Consolas"/>
              </a:rPr>
              <a:t>());</a:t>
            </a:r>
            <a:endParaRPr lang="en-US" altLang="vi-VN" sz="2000" noProof="1" smtClean="0"/>
          </a:p>
          <a:p>
            <a:r>
              <a:rPr lang="en-US" altLang="vi-VN" noProof="1"/>
              <a:t>Tái định nghĩa các hàm xử lý sự kiện đã mô tả trong các bộ nghe sự kiện chuẩn (</a:t>
            </a:r>
            <a:r>
              <a:rPr lang="en-US" altLang="vi-VN" i="1" u="sng" noProof="1"/>
              <a:t>VD</a:t>
            </a:r>
            <a:r>
              <a:rPr lang="en-US" altLang="vi-VN" i="1" noProof="1"/>
              <a:t>: ActionListener</a:t>
            </a:r>
            <a:r>
              <a:rPr lang="en-US" altLang="vi-VN" noProof="1"/>
              <a:t>)</a:t>
            </a:r>
          </a:p>
          <a:p>
            <a:pPr marL="457200" lvl="1" indent="0">
              <a:buNone/>
            </a:pPr>
            <a:r>
              <a:rPr lang="en-US" sz="2000" b="1">
                <a:solidFill>
                  <a:srgbClr val="01701F"/>
                </a:solidFill>
                <a:latin typeface="Consolas"/>
                <a:ea typeface="Consolas"/>
                <a:cs typeface="Consolas"/>
              </a:rPr>
              <a:t>public</a:t>
            </a:r>
            <a:r>
              <a:rPr lang="en-US" sz="2000">
                <a:solidFill>
                  <a:srgbClr val="000000"/>
                </a:solidFill>
                <a:latin typeface="Consolas"/>
                <a:ea typeface="Consolas"/>
                <a:cs typeface="Consolas"/>
              </a:rPr>
              <a:t> </a:t>
            </a:r>
            <a:r>
              <a:rPr lang="en-US" sz="2000">
                <a:solidFill>
                  <a:srgbClr val="901F00"/>
                </a:solidFill>
                <a:latin typeface="Consolas"/>
                <a:ea typeface="Consolas"/>
                <a:cs typeface="Consolas"/>
              </a:rPr>
              <a:t>void</a:t>
            </a:r>
            <a:r>
              <a:rPr lang="en-US" sz="2000">
                <a:solidFill>
                  <a:srgbClr val="000000"/>
                </a:solidFill>
                <a:latin typeface="Consolas"/>
                <a:ea typeface="Consolas"/>
                <a:cs typeface="Consolas"/>
              </a:rPr>
              <a:t> </a:t>
            </a:r>
            <a:r>
              <a:rPr lang="en-US" sz="2000">
                <a:solidFill>
                  <a:srgbClr val="06287E"/>
                </a:solidFill>
                <a:latin typeface="Consolas"/>
                <a:ea typeface="Consolas"/>
                <a:cs typeface="Consolas"/>
              </a:rPr>
              <a:t>actionPerformed</a:t>
            </a:r>
            <a:r>
              <a:rPr lang="en-US" sz="2000">
                <a:solidFill>
                  <a:srgbClr val="666666"/>
                </a:solidFill>
                <a:latin typeface="Consolas"/>
                <a:ea typeface="Consolas"/>
                <a:cs typeface="Consolas"/>
              </a:rPr>
              <a:t>(</a:t>
            </a:r>
            <a:r>
              <a:rPr lang="en-US" sz="2000">
                <a:solidFill>
                  <a:srgbClr val="000000"/>
                </a:solidFill>
                <a:latin typeface="Consolas"/>
                <a:ea typeface="Consolas"/>
                <a:cs typeface="Consolas"/>
              </a:rPr>
              <a:t>ActionEvent e</a:t>
            </a:r>
            <a:r>
              <a:rPr lang="en-US" sz="2000">
                <a:solidFill>
                  <a:srgbClr val="666666"/>
                </a:solidFill>
                <a:latin typeface="Consolas"/>
                <a:ea typeface="Consolas"/>
                <a:cs typeface="Consolas"/>
              </a:rPr>
              <a:t>)</a:t>
            </a:r>
            <a:r>
              <a:rPr lang="en-US" sz="2000">
                <a:solidFill>
                  <a:srgbClr val="000000"/>
                </a:solidFill>
                <a:latin typeface="Consolas"/>
                <a:ea typeface="Consolas"/>
                <a:cs typeface="Consolas"/>
              </a:rPr>
              <a:t> </a:t>
            </a:r>
            <a:r>
              <a:rPr lang="en-US" sz="2000">
                <a:solidFill>
                  <a:srgbClr val="666666"/>
                </a:solidFill>
                <a:latin typeface="Consolas"/>
                <a:ea typeface="Consolas"/>
                <a:cs typeface="Consolas"/>
              </a:rPr>
              <a:t>{</a:t>
            </a:r>
            <a:endParaRPr lang="en-US" sz="2000">
              <a:solidFill>
                <a:srgbClr val="000000"/>
              </a:solidFill>
              <a:latin typeface="Consolas"/>
              <a:ea typeface="Consolas"/>
              <a:cs typeface="Consolas"/>
            </a:endParaRPr>
          </a:p>
          <a:p>
            <a:pPr marL="457200" lvl="1" indent="0">
              <a:buNone/>
            </a:pPr>
            <a:r>
              <a:rPr lang="en-US" sz="2000">
                <a:solidFill>
                  <a:srgbClr val="000000"/>
                </a:solidFill>
                <a:latin typeface="Consolas"/>
                <a:ea typeface="Consolas"/>
                <a:cs typeface="Consolas"/>
              </a:rPr>
              <a:t>	  String command </a:t>
            </a:r>
            <a:r>
              <a:rPr lang="en-US" sz="2000">
                <a:solidFill>
                  <a:srgbClr val="666666"/>
                </a:solidFill>
                <a:latin typeface="Consolas"/>
                <a:ea typeface="Consolas"/>
                <a:cs typeface="Consolas"/>
              </a:rPr>
              <a:t>=</a:t>
            </a:r>
            <a:r>
              <a:rPr lang="en-US" sz="2000">
                <a:solidFill>
                  <a:srgbClr val="000000"/>
                </a:solidFill>
                <a:latin typeface="Consolas"/>
                <a:ea typeface="Consolas"/>
                <a:cs typeface="Consolas"/>
              </a:rPr>
              <a:t> e</a:t>
            </a:r>
            <a:r>
              <a:rPr lang="en-US" sz="2000">
                <a:solidFill>
                  <a:srgbClr val="666666"/>
                </a:solidFill>
                <a:latin typeface="Consolas"/>
                <a:ea typeface="Consolas"/>
                <a:cs typeface="Consolas"/>
              </a:rPr>
              <a:t>.</a:t>
            </a:r>
            <a:r>
              <a:rPr lang="en-US" sz="2000">
                <a:solidFill>
                  <a:srgbClr val="4070A0"/>
                </a:solidFill>
                <a:latin typeface="Consolas"/>
                <a:ea typeface="Consolas"/>
                <a:cs typeface="Consolas"/>
              </a:rPr>
              <a:t>getActionCommand</a:t>
            </a:r>
            <a:r>
              <a:rPr lang="en-US" sz="2000">
                <a:solidFill>
                  <a:srgbClr val="666666"/>
                </a:solidFill>
                <a:latin typeface="Consolas"/>
                <a:ea typeface="Consolas"/>
                <a:cs typeface="Consolas"/>
              </a:rPr>
              <a:t>();</a:t>
            </a:r>
            <a:r>
              <a:rPr lang="en-US" sz="2000">
                <a:solidFill>
                  <a:srgbClr val="000000"/>
                </a:solidFill>
                <a:latin typeface="Consolas"/>
                <a:ea typeface="Consolas"/>
                <a:cs typeface="Consolas"/>
              </a:rPr>
              <a:t>  </a:t>
            </a:r>
          </a:p>
          <a:p>
            <a:pPr marL="457200" lvl="1" indent="0">
              <a:buNone/>
            </a:pPr>
            <a:r>
              <a:rPr lang="en-US" sz="2000">
                <a:solidFill>
                  <a:srgbClr val="000000"/>
                </a:solidFill>
                <a:latin typeface="Consolas"/>
                <a:ea typeface="Consolas"/>
                <a:cs typeface="Consolas"/>
              </a:rPr>
              <a:t>	  </a:t>
            </a:r>
            <a:r>
              <a:rPr lang="en-US" sz="2000" b="1">
                <a:solidFill>
                  <a:srgbClr val="01701F"/>
                </a:solidFill>
                <a:latin typeface="Consolas"/>
                <a:ea typeface="Consolas"/>
                <a:cs typeface="Consolas"/>
              </a:rPr>
              <a:t>if</a:t>
            </a:r>
            <a:r>
              <a:rPr lang="en-US" sz="2000">
                <a:solidFill>
                  <a:srgbClr val="666666"/>
                </a:solidFill>
                <a:latin typeface="Consolas"/>
                <a:ea typeface="Consolas"/>
                <a:cs typeface="Consolas"/>
              </a:rPr>
              <a:t>(</a:t>
            </a:r>
            <a:r>
              <a:rPr lang="en-US" sz="2000">
                <a:solidFill>
                  <a:srgbClr val="000000"/>
                </a:solidFill>
                <a:latin typeface="Consolas"/>
                <a:ea typeface="Consolas"/>
                <a:cs typeface="Consolas"/>
              </a:rPr>
              <a:t> command</a:t>
            </a:r>
            <a:r>
              <a:rPr lang="en-US" sz="2000">
                <a:solidFill>
                  <a:srgbClr val="666666"/>
                </a:solidFill>
                <a:latin typeface="Consolas"/>
                <a:ea typeface="Consolas"/>
                <a:cs typeface="Consolas"/>
              </a:rPr>
              <a:t>.</a:t>
            </a:r>
            <a:r>
              <a:rPr lang="en-US" sz="2000">
                <a:solidFill>
                  <a:srgbClr val="4070A0"/>
                </a:solidFill>
                <a:latin typeface="Consolas"/>
                <a:ea typeface="Consolas"/>
                <a:cs typeface="Consolas"/>
              </a:rPr>
              <a:t>equals</a:t>
            </a:r>
            <a:r>
              <a:rPr lang="en-US" sz="2000">
                <a:solidFill>
                  <a:srgbClr val="666666"/>
                </a:solidFill>
                <a:latin typeface="Consolas"/>
                <a:ea typeface="Consolas"/>
                <a:cs typeface="Consolas"/>
              </a:rPr>
              <a:t>(</a:t>
            </a:r>
            <a:r>
              <a:rPr lang="en-US" sz="2000">
                <a:solidFill>
                  <a:srgbClr val="000000"/>
                </a:solidFill>
                <a:latin typeface="Consolas"/>
                <a:ea typeface="Consolas"/>
                <a:cs typeface="Consolas"/>
              </a:rPr>
              <a:t> </a:t>
            </a:r>
            <a:r>
              <a:rPr lang="en-US" sz="2000">
                <a:solidFill>
                  <a:srgbClr val="4070A0"/>
                </a:solidFill>
                <a:latin typeface="Consolas"/>
                <a:ea typeface="Consolas"/>
                <a:cs typeface="Consolas"/>
              </a:rPr>
              <a:t>"OK"</a:t>
            </a:r>
            <a:r>
              <a:rPr lang="en-US" sz="2000">
                <a:solidFill>
                  <a:srgbClr val="000000"/>
                </a:solidFill>
                <a:latin typeface="Consolas"/>
                <a:ea typeface="Consolas"/>
                <a:cs typeface="Consolas"/>
              </a:rPr>
              <a:t> </a:t>
            </a:r>
            <a:r>
              <a:rPr lang="en-US" sz="2000">
                <a:solidFill>
                  <a:srgbClr val="666666"/>
                </a:solidFill>
                <a:latin typeface="Consolas"/>
                <a:ea typeface="Consolas"/>
                <a:cs typeface="Consolas"/>
              </a:rPr>
              <a:t>))</a:t>
            </a:r>
            <a:r>
              <a:rPr lang="en-US" sz="2000">
                <a:solidFill>
                  <a:srgbClr val="000000"/>
                </a:solidFill>
                <a:latin typeface="Consolas"/>
                <a:ea typeface="Consolas"/>
                <a:cs typeface="Consolas"/>
              </a:rPr>
              <a:t>  </a:t>
            </a:r>
            <a:r>
              <a:rPr lang="en-US" sz="2000">
                <a:solidFill>
                  <a:srgbClr val="666666"/>
                </a:solidFill>
                <a:latin typeface="Consolas"/>
                <a:ea typeface="Consolas"/>
                <a:cs typeface="Consolas"/>
              </a:rPr>
              <a:t>{</a:t>
            </a:r>
            <a:endParaRPr lang="en-US" sz="2000">
              <a:solidFill>
                <a:srgbClr val="000000"/>
              </a:solidFill>
              <a:latin typeface="Consolas"/>
              <a:ea typeface="Consolas"/>
              <a:cs typeface="Consolas"/>
            </a:endParaRPr>
          </a:p>
          <a:p>
            <a:pPr marL="457200" lvl="1" indent="0">
              <a:buNone/>
            </a:pPr>
            <a:r>
              <a:rPr lang="en-US" sz="2000">
                <a:solidFill>
                  <a:srgbClr val="000000"/>
                </a:solidFill>
                <a:latin typeface="Consolas"/>
                <a:ea typeface="Consolas"/>
                <a:cs typeface="Consolas"/>
              </a:rPr>
              <a:t>		// …</a:t>
            </a:r>
          </a:p>
          <a:p>
            <a:pPr marL="457200" lvl="1" indent="0">
              <a:buNone/>
            </a:pPr>
            <a:r>
              <a:rPr lang="en-US" sz="2000">
                <a:solidFill>
                  <a:srgbClr val="666666"/>
                </a:solidFill>
                <a:latin typeface="Consolas"/>
                <a:ea typeface="Consolas"/>
                <a:cs typeface="Consolas"/>
              </a:rPr>
              <a:t>      }</a:t>
            </a:r>
            <a:endParaRPr lang="en-US" sz="2000">
              <a:solidFill>
                <a:srgbClr val="000000"/>
              </a:solidFill>
              <a:latin typeface="Consolas"/>
              <a:ea typeface="Consolas"/>
              <a:cs typeface="Consolas"/>
            </a:endParaRPr>
          </a:p>
          <a:p>
            <a:pPr marL="457200" lvl="1" indent="0">
              <a:buNone/>
            </a:pPr>
            <a:r>
              <a:rPr lang="en-US" sz="2000">
                <a:solidFill>
                  <a:srgbClr val="666666"/>
                </a:solidFill>
                <a:latin typeface="Consolas"/>
                <a:ea typeface="Consolas"/>
                <a:cs typeface="Consolas"/>
              </a:rPr>
              <a:t> }</a:t>
            </a:r>
            <a:endParaRPr lang="en-US" sz="2000">
              <a:solidFill>
                <a:srgbClr val="000000"/>
              </a:solidFill>
              <a:latin typeface="Consolas"/>
              <a:ea typeface="Consolas"/>
              <a:cs typeface="Consolas"/>
            </a:endParaRPr>
          </a:p>
        </p:txBody>
      </p:sp>
      <p:sp>
        <p:nvSpPr>
          <p:cNvPr id="2" name="Date Placeholder 1"/>
          <p:cNvSpPr>
            <a:spLocks noGrp="1"/>
          </p:cNvSpPr>
          <p:nvPr>
            <p:ph type="dt" sz="half" idx="10"/>
          </p:nvPr>
        </p:nvSpPr>
        <p:spPr/>
        <p:txBody>
          <a:bodyPr/>
          <a:lstStyle/>
          <a:p>
            <a:pPr>
              <a:defRPr/>
            </a:pPr>
            <a:endParaRPr lang="vi-VN" dirty="0"/>
          </a:p>
        </p:txBody>
      </p:sp>
    </p:spTree>
    <p:extLst>
      <p:ext uri="{BB962C8B-B14F-4D97-AF65-F5344CB8AC3E}">
        <p14:creationId xmlns:p14="http://schemas.microsoft.com/office/powerpoint/2010/main" val="295448237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1"/>
          <p:cNvSpPr>
            <a:spLocks noGrp="1"/>
          </p:cNvSpPr>
          <p:nvPr>
            <p:ph type="title"/>
          </p:nvPr>
        </p:nvSpPr>
        <p:spPr/>
        <p:txBody>
          <a:bodyPr/>
          <a:lstStyle/>
          <a:p>
            <a:r>
              <a:rPr lang="en-US" altLang="vi-VN" noProof="1"/>
              <a:t>Ví dụ 1 - xử lý sự kiện</a:t>
            </a:r>
            <a:endParaRPr lang="en-US" altLang="vi-VN" noProof="1" smtClean="0"/>
          </a:p>
        </p:txBody>
      </p:sp>
      <p:sp>
        <p:nvSpPr>
          <p:cNvPr id="2" name="Date Placeholder 1"/>
          <p:cNvSpPr>
            <a:spLocks noGrp="1"/>
          </p:cNvSpPr>
          <p:nvPr>
            <p:ph type="dt" sz="half" idx="10"/>
          </p:nvPr>
        </p:nvSpPr>
        <p:spPr/>
        <p:txBody>
          <a:bodyPr/>
          <a:lstStyle/>
          <a:p>
            <a:pPr>
              <a:defRPr/>
            </a:pPr>
            <a:endParaRPr lang="vi-VN" dirty="0"/>
          </a:p>
        </p:txBody>
      </p:sp>
      <p:sp>
        <p:nvSpPr>
          <p:cNvPr id="5" name="Rectangle 4"/>
          <p:cNvSpPr/>
          <p:nvPr/>
        </p:nvSpPr>
        <p:spPr>
          <a:xfrm>
            <a:off x="143803" y="1186738"/>
            <a:ext cx="4315169" cy="3539431"/>
          </a:xfrm>
          <a:prstGeom prst="rect">
            <a:avLst/>
          </a:prstGeom>
          <a:solidFill>
            <a:srgbClr val="EEECE1"/>
          </a:solidFill>
        </p:spPr>
        <p:style>
          <a:lnRef idx="2">
            <a:schemeClr val="dk1"/>
          </a:lnRef>
          <a:fillRef idx="1">
            <a:schemeClr val="lt1"/>
          </a:fillRef>
          <a:effectRef idx="0">
            <a:schemeClr val="dk1"/>
          </a:effectRef>
          <a:fontRef idx="minor">
            <a:schemeClr val="dk1"/>
          </a:fontRef>
        </p:style>
        <p:txBody>
          <a:bodyPr wrap="square">
            <a:spAutoFit/>
          </a:bodyPr>
          <a:lstStyle/>
          <a:p>
            <a:r>
              <a:rPr lang="en-US" sz="1400" b="1">
                <a:solidFill>
                  <a:srgbClr val="01701F"/>
                </a:solidFill>
                <a:latin typeface="Consolas"/>
                <a:ea typeface="Consolas"/>
                <a:cs typeface="Consolas"/>
              </a:rPr>
              <a:t>import</a:t>
            </a:r>
            <a:r>
              <a:rPr lang="en-US" sz="1400">
                <a:solidFill>
                  <a:srgbClr val="000000"/>
                </a:solidFill>
                <a:latin typeface="Consolas"/>
                <a:ea typeface="Consolas"/>
                <a:cs typeface="Consolas"/>
              </a:rPr>
              <a:t> </a:t>
            </a:r>
            <a:r>
              <a:rPr lang="en-US" sz="1400" b="1">
                <a:solidFill>
                  <a:srgbClr val="0D84B5"/>
                </a:solidFill>
                <a:latin typeface="Consolas"/>
                <a:ea typeface="Consolas"/>
                <a:cs typeface="Consolas"/>
              </a:rPr>
              <a:t>javax.swing.*</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b="1">
                <a:solidFill>
                  <a:srgbClr val="01701F"/>
                </a:solidFill>
                <a:latin typeface="Consolas"/>
                <a:ea typeface="Consolas"/>
                <a:cs typeface="Consolas"/>
              </a:rPr>
              <a:t>import</a:t>
            </a:r>
            <a:r>
              <a:rPr lang="en-US" sz="1400">
                <a:solidFill>
                  <a:srgbClr val="000000"/>
                </a:solidFill>
                <a:latin typeface="Consolas"/>
                <a:ea typeface="Consolas"/>
                <a:cs typeface="Consolas"/>
              </a:rPr>
              <a:t> </a:t>
            </a:r>
            <a:r>
              <a:rPr lang="en-US" sz="1400" b="1">
                <a:solidFill>
                  <a:srgbClr val="0D84B5"/>
                </a:solidFill>
                <a:latin typeface="Consolas"/>
                <a:ea typeface="Consolas"/>
                <a:cs typeface="Consolas"/>
              </a:rPr>
              <a:t>java.awt.*</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b="1">
                <a:solidFill>
                  <a:srgbClr val="01701F"/>
                </a:solidFill>
                <a:latin typeface="Consolas"/>
                <a:ea typeface="Consolas"/>
                <a:cs typeface="Consolas"/>
              </a:rPr>
              <a:t>import</a:t>
            </a:r>
            <a:r>
              <a:rPr lang="en-US" sz="1400">
                <a:solidFill>
                  <a:srgbClr val="000000"/>
                </a:solidFill>
                <a:latin typeface="Consolas"/>
                <a:ea typeface="Consolas"/>
                <a:cs typeface="Consolas"/>
              </a:rPr>
              <a:t> </a:t>
            </a:r>
            <a:r>
              <a:rPr lang="en-US" sz="1400" b="1">
                <a:solidFill>
                  <a:srgbClr val="0D84B5"/>
                </a:solidFill>
                <a:latin typeface="Consolas"/>
                <a:ea typeface="Consolas"/>
                <a:cs typeface="Consolas"/>
              </a:rPr>
              <a:t>java.awt.event.*</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b="1">
                <a:solidFill>
                  <a:srgbClr val="01701F"/>
                </a:solidFill>
                <a:latin typeface="Consolas"/>
                <a:ea typeface="Consolas"/>
                <a:cs typeface="Consolas"/>
              </a:rPr>
              <a:t>public</a:t>
            </a:r>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class</a:t>
            </a:r>
            <a:r>
              <a:rPr lang="en-US" sz="1400">
                <a:solidFill>
                  <a:srgbClr val="000000"/>
                </a:solidFill>
                <a:latin typeface="Consolas"/>
                <a:ea typeface="Consolas"/>
                <a:cs typeface="Consolas"/>
              </a:rPr>
              <a:t> </a:t>
            </a:r>
            <a:r>
              <a:rPr lang="en-US" sz="1400" b="1">
                <a:solidFill>
                  <a:srgbClr val="0D84B5"/>
                </a:solidFill>
                <a:latin typeface="Consolas"/>
                <a:ea typeface="Consolas"/>
                <a:cs typeface="Consolas"/>
              </a:rPr>
              <a:t>MouseMotionDemo</a:t>
            </a:r>
            <a:r>
              <a:rPr lang="en-US" sz="1400">
                <a:solidFill>
                  <a:srgbClr val="000000"/>
                </a:solidFill>
                <a:latin typeface="Consolas"/>
                <a:ea typeface="Consolas"/>
                <a:cs typeface="Consolas"/>
              </a:rPr>
              <a:t> </a:t>
            </a:r>
          </a:p>
          <a:p>
            <a:r>
              <a:rPr lang="en-US" sz="1400" b="1">
                <a:solidFill>
                  <a:srgbClr val="000000"/>
                </a:solidFill>
                <a:latin typeface="Consolas"/>
                <a:ea typeface="Consolas"/>
                <a:cs typeface="Consolas"/>
              </a:rPr>
              <a:t>             </a:t>
            </a:r>
            <a:r>
              <a:rPr lang="en-US" sz="1400" b="1">
                <a:solidFill>
                  <a:srgbClr val="01701F"/>
                </a:solidFill>
                <a:latin typeface="Consolas"/>
                <a:ea typeface="Consolas"/>
                <a:cs typeface="Consolas"/>
              </a:rPr>
              <a:t>extends</a:t>
            </a:r>
            <a:r>
              <a:rPr lang="en-US" sz="1400">
                <a:solidFill>
                  <a:srgbClr val="000000"/>
                </a:solidFill>
                <a:latin typeface="Consolas"/>
                <a:ea typeface="Consolas"/>
                <a:cs typeface="Consolas"/>
              </a:rPr>
              <a:t> JFrame</a:t>
            </a:r>
          </a:p>
          <a:p>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implements</a:t>
            </a:r>
            <a:r>
              <a:rPr lang="en-US" sz="1400">
                <a:solidFill>
                  <a:srgbClr val="000000"/>
                </a:solidFill>
                <a:latin typeface="Consolas"/>
                <a:ea typeface="Consolas"/>
                <a:cs typeface="Consolas"/>
              </a:rPr>
              <a:t> MouseListener</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p>
          <a:p>
            <a:r>
              <a:rPr lang="en-US" sz="1400">
                <a:solidFill>
                  <a:srgbClr val="000000"/>
                </a:solidFill>
                <a:latin typeface="Consolas"/>
                <a:ea typeface="Consolas"/>
                <a:cs typeface="Consolas"/>
              </a:rPr>
              <a:t>                  MouseMotionListener </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private</a:t>
            </a:r>
            <a:r>
              <a:rPr lang="en-US" sz="1400">
                <a:solidFill>
                  <a:srgbClr val="000000"/>
                </a:solidFill>
                <a:latin typeface="Consolas"/>
                <a:ea typeface="Consolas"/>
                <a:cs typeface="Consolas"/>
              </a:rPr>
              <a:t> JTextField tfMouseClickX</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private</a:t>
            </a:r>
            <a:r>
              <a:rPr lang="en-US" sz="1400">
                <a:solidFill>
                  <a:srgbClr val="000000"/>
                </a:solidFill>
                <a:latin typeface="Consolas"/>
                <a:ea typeface="Consolas"/>
                <a:cs typeface="Consolas"/>
              </a:rPr>
              <a:t> JTextField tfMouseClickY</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private</a:t>
            </a:r>
            <a:r>
              <a:rPr lang="en-US" sz="1400">
                <a:solidFill>
                  <a:srgbClr val="000000"/>
                </a:solidFill>
                <a:latin typeface="Consolas"/>
                <a:ea typeface="Consolas"/>
                <a:cs typeface="Consolas"/>
              </a:rPr>
              <a:t> JTextField tfMousePositionX</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private</a:t>
            </a:r>
            <a:r>
              <a:rPr lang="en-US" sz="1400">
                <a:solidFill>
                  <a:srgbClr val="000000"/>
                </a:solidFill>
                <a:latin typeface="Consolas"/>
                <a:ea typeface="Consolas"/>
                <a:cs typeface="Consolas"/>
              </a:rPr>
              <a:t> JTextField tfMousePositionY</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endParaRPr lang="en-US" sz="1400" b="1">
              <a:solidFill>
                <a:srgbClr val="01701F"/>
              </a:solidFill>
              <a:latin typeface="Consolas"/>
              <a:ea typeface="Consolas"/>
              <a:cs typeface="Consolas"/>
            </a:endParaRPr>
          </a:p>
          <a:p>
            <a:r>
              <a:rPr lang="en-US" sz="1400" b="1">
                <a:solidFill>
                  <a:srgbClr val="01701F"/>
                </a:solidFill>
                <a:latin typeface="Consolas"/>
                <a:ea typeface="Consolas"/>
                <a:cs typeface="Consolas"/>
              </a:rPr>
              <a:t>   public</a:t>
            </a:r>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static</a:t>
            </a:r>
            <a:r>
              <a:rPr lang="en-US" sz="1400">
                <a:solidFill>
                  <a:srgbClr val="000000"/>
                </a:solidFill>
                <a:latin typeface="Consolas"/>
                <a:ea typeface="Consolas"/>
                <a:cs typeface="Consolas"/>
              </a:rPr>
              <a:t> </a:t>
            </a:r>
            <a:r>
              <a:rPr lang="en-US" sz="1400">
                <a:solidFill>
                  <a:srgbClr val="901F00"/>
                </a:solidFill>
                <a:latin typeface="Consolas"/>
                <a:ea typeface="Consolas"/>
                <a:cs typeface="Consolas"/>
              </a:rPr>
              <a:t>void</a:t>
            </a:r>
            <a:r>
              <a:rPr lang="en-US" sz="1400">
                <a:solidFill>
                  <a:srgbClr val="000000"/>
                </a:solidFill>
                <a:latin typeface="Consolas"/>
                <a:ea typeface="Consolas"/>
                <a:cs typeface="Consolas"/>
              </a:rPr>
              <a:t> </a:t>
            </a:r>
            <a:r>
              <a:rPr lang="en-US" sz="1400">
                <a:solidFill>
                  <a:srgbClr val="06287E"/>
                </a:solidFill>
                <a:latin typeface="Consolas"/>
                <a:ea typeface="Consolas"/>
                <a:cs typeface="Consolas"/>
              </a:rPr>
              <a:t>main</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String</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args</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new</a:t>
            </a:r>
            <a:r>
              <a:rPr lang="en-US" sz="1400">
                <a:solidFill>
                  <a:srgbClr val="000000"/>
                </a:solidFill>
                <a:latin typeface="Consolas"/>
                <a:ea typeface="Consolas"/>
                <a:cs typeface="Consolas"/>
              </a:rPr>
              <a:t> MouseMotionDemo</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p>
          <a:p>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p>
        </p:txBody>
      </p:sp>
      <p:sp>
        <p:nvSpPr>
          <p:cNvPr id="6" name="Rectangle 5"/>
          <p:cNvSpPr/>
          <p:nvPr/>
        </p:nvSpPr>
        <p:spPr>
          <a:xfrm>
            <a:off x="4431363" y="980190"/>
            <a:ext cx="4624631" cy="5262978"/>
          </a:xfrm>
          <a:prstGeom prst="rect">
            <a:avLst/>
          </a:prstGeom>
          <a:solidFill>
            <a:srgbClr val="EEECE1"/>
          </a:solidFill>
        </p:spPr>
        <p:style>
          <a:lnRef idx="2">
            <a:schemeClr val="dk1"/>
          </a:lnRef>
          <a:fillRef idx="1">
            <a:schemeClr val="lt1"/>
          </a:fillRef>
          <a:effectRef idx="0">
            <a:schemeClr val="dk1"/>
          </a:effectRef>
          <a:fontRef idx="minor">
            <a:schemeClr val="dk1"/>
          </a:fontRef>
        </p:style>
        <p:txBody>
          <a:bodyPr wrap="square">
            <a:spAutoFit/>
          </a:bodyPr>
          <a:lstStyle/>
          <a:p>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public</a:t>
            </a:r>
            <a:r>
              <a:rPr lang="en-US" sz="1400">
                <a:solidFill>
                  <a:srgbClr val="000000"/>
                </a:solidFill>
                <a:latin typeface="Consolas"/>
                <a:ea typeface="Consolas"/>
                <a:cs typeface="Consolas"/>
              </a:rPr>
              <a:t> </a:t>
            </a:r>
            <a:r>
              <a:rPr lang="en-US" sz="1400">
                <a:solidFill>
                  <a:srgbClr val="06287E"/>
                </a:solidFill>
                <a:latin typeface="Consolas"/>
                <a:ea typeface="Consolas"/>
                <a:cs typeface="Consolas"/>
              </a:rPr>
              <a:t>MouseMotionDemo</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setLayout</a:t>
            </a:r>
            <a:r>
              <a:rPr lang="en-US" sz="1400">
                <a:solidFill>
                  <a:srgbClr val="666666"/>
                </a:solidFill>
                <a:latin typeface="Consolas"/>
                <a:ea typeface="Consolas"/>
                <a:cs typeface="Consolas"/>
              </a:rPr>
              <a:t>(</a:t>
            </a:r>
            <a:r>
              <a:rPr lang="en-US" sz="1400" b="1">
                <a:solidFill>
                  <a:srgbClr val="01701F"/>
                </a:solidFill>
                <a:latin typeface="Consolas"/>
                <a:ea typeface="Consolas"/>
                <a:cs typeface="Consolas"/>
              </a:rPr>
              <a:t>new</a:t>
            </a:r>
            <a:r>
              <a:rPr lang="en-US" sz="1400">
                <a:solidFill>
                  <a:srgbClr val="000000"/>
                </a:solidFill>
                <a:latin typeface="Consolas"/>
                <a:ea typeface="Consolas"/>
                <a:cs typeface="Consolas"/>
              </a:rPr>
              <a:t> FlowLayout</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add</a:t>
            </a:r>
            <a:r>
              <a:rPr lang="en-US" sz="1400">
                <a:solidFill>
                  <a:srgbClr val="666666"/>
                </a:solidFill>
                <a:latin typeface="Consolas"/>
                <a:ea typeface="Consolas"/>
                <a:cs typeface="Consolas"/>
              </a:rPr>
              <a:t>(</a:t>
            </a:r>
            <a:r>
              <a:rPr lang="en-US" sz="1400" b="1">
                <a:solidFill>
                  <a:srgbClr val="01701F"/>
                </a:solidFill>
                <a:latin typeface="Consolas"/>
                <a:ea typeface="Consolas"/>
                <a:cs typeface="Consolas"/>
              </a:rPr>
              <a:t>new</a:t>
            </a:r>
            <a:r>
              <a:rPr lang="en-US" sz="1400">
                <a:solidFill>
                  <a:srgbClr val="000000"/>
                </a:solidFill>
                <a:latin typeface="Consolas"/>
                <a:ea typeface="Consolas"/>
                <a:cs typeface="Consolas"/>
              </a:rPr>
              <a:t> JLabel</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"X-Click: "</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tfMouseClickX </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new</a:t>
            </a:r>
            <a:r>
              <a:rPr lang="en-US" sz="1400">
                <a:solidFill>
                  <a:srgbClr val="000000"/>
                </a:solidFill>
                <a:latin typeface="Consolas"/>
                <a:ea typeface="Consolas"/>
                <a:cs typeface="Consolas"/>
              </a:rPr>
              <a:t> JTextField</a:t>
            </a:r>
            <a:r>
              <a:rPr lang="en-US" sz="1400">
                <a:solidFill>
                  <a:srgbClr val="666666"/>
                </a:solidFill>
                <a:latin typeface="Consolas"/>
                <a:ea typeface="Consolas"/>
                <a:cs typeface="Consolas"/>
              </a:rPr>
              <a:t>(</a:t>
            </a:r>
            <a:r>
              <a:rPr lang="en-US" sz="1400">
                <a:solidFill>
                  <a:srgbClr val="40A070"/>
                </a:solidFill>
                <a:latin typeface="Consolas"/>
                <a:ea typeface="Consolas"/>
                <a:cs typeface="Consolas"/>
              </a:rPr>
              <a:t>10</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tfMouseClickX</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setEditable</a:t>
            </a:r>
            <a:r>
              <a:rPr lang="en-US" sz="1400">
                <a:solidFill>
                  <a:srgbClr val="666666"/>
                </a:solidFill>
                <a:latin typeface="Consolas"/>
                <a:ea typeface="Consolas"/>
                <a:cs typeface="Consolas"/>
              </a:rPr>
              <a:t>(</a:t>
            </a:r>
            <a:r>
              <a:rPr lang="en-US" sz="1400" b="1">
                <a:solidFill>
                  <a:srgbClr val="01701F"/>
                </a:solidFill>
                <a:latin typeface="Consolas"/>
                <a:ea typeface="Consolas"/>
                <a:cs typeface="Consolas"/>
              </a:rPr>
              <a:t>false</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add</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tfMouseClickX</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add</a:t>
            </a:r>
            <a:r>
              <a:rPr lang="en-US" sz="1400">
                <a:solidFill>
                  <a:srgbClr val="666666"/>
                </a:solidFill>
                <a:latin typeface="Consolas"/>
                <a:ea typeface="Consolas"/>
                <a:cs typeface="Consolas"/>
              </a:rPr>
              <a:t>(</a:t>
            </a:r>
            <a:r>
              <a:rPr lang="en-US" sz="1400" b="1">
                <a:solidFill>
                  <a:srgbClr val="01701F"/>
                </a:solidFill>
                <a:latin typeface="Consolas"/>
                <a:ea typeface="Consolas"/>
                <a:cs typeface="Consolas"/>
              </a:rPr>
              <a:t>new</a:t>
            </a:r>
            <a:r>
              <a:rPr lang="en-US" sz="1400">
                <a:solidFill>
                  <a:srgbClr val="000000"/>
                </a:solidFill>
                <a:latin typeface="Consolas"/>
                <a:ea typeface="Consolas"/>
                <a:cs typeface="Consolas"/>
              </a:rPr>
              <a:t> JLabel</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"Y-Click: "</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tfMouseClickY </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new</a:t>
            </a:r>
            <a:r>
              <a:rPr lang="en-US" sz="1400">
                <a:solidFill>
                  <a:srgbClr val="000000"/>
                </a:solidFill>
                <a:latin typeface="Consolas"/>
                <a:ea typeface="Consolas"/>
                <a:cs typeface="Consolas"/>
              </a:rPr>
              <a:t> JTextField</a:t>
            </a:r>
            <a:r>
              <a:rPr lang="en-US" sz="1400">
                <a:solidFill>
                  <a:srgbClr val="666666"/>
                </a:solidFill>
                <a:latin typeface="Consolas"/>
                <a:ea typeface="Consolas"/>
                <a:cs typeface="Consolas"/>
              </a:rPr>
              <a:t>(</a:t>
            </a:r>
            <a:r>
              <a:rPr lang="en-US" sz="1400">
                <a:solidFill>
                  <a:srgbClr val="40A070"/>
                </a:solidFill>
                <a:latin typeface="Consolas"/>
                <a:ea typeface="Consolas"/>
                <a:cs typeface="Consolas"/>
              </a:rPr>
              <a:t>10</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tfMouseClickY</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setEditable</a:t>
            </a:r>
            <a:r>
              <a:rPr lang="en-US" sz="1400">
                <a:solidFill>
                  <a:srgbClr val="666666"/>
                </a:solidFill>
                <a:latin typeface="Consolas"/>
                <a:ea typeface="Consolas"/>
                <a:cs typeface="Consolas"/>
              </a:rPr>
              <a:t>(</a:t>
            </a:r>
            <a:r>
              <a:rPr lang="en-US" sz="1400" b="1">
                <a:solidFill>
                  <a:srgbClr val="01701F"/>
                </a:solidFill>
                <a:latin typeface="Consolas"/>
                <a:ea typeface="Consolas"/>
                <a:cs typeface="Consolas"/>
              </a:rPr>
              <a:t>false</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add</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tfMouseClickY</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add</a:t>
            </a:r>
            <a:r>
              <a:rPr lang="en-US" sz="1400">
                <a:solidFill>
                  <a:srgbClr val="666666"/>
                </a:solidFill>
                <a:latin typeface="Consolas"/>
                <a:ea typeface="Consolas"/>
                <a:cs typeface="Consolas"/>
              </a:rPr>
              <a:t>(</a:t>
            </a:r>
            <a:r>
              <a:rPr lang="en-US" sz="1400" b="1">
                <a:solidFill>
                  <a:srgbClr val="01701F"/>
                </a:solidFill>
                <a:latin typeface="Consolas"/>
                <a:ea typeface="Consolas"/>
                <a:cs typeface="Consolas"/>
              </a:rPr>
              <a:t>new</a:t>
            </a:r>
            <a:r>
              <a:rPr lang="en-US" sz="1400">
                <a:solidFill>
                  <a:srgbClr val="000000"/>
                </a:solidFill>
                <a:latin typeface="Consolas"/>
                <a:ea typeface="Consolas"/>
                <a:cs typeface="Consolas"/>
              </a:rPr>
              <a:t> JLabel</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"X-Position: "</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tfMousePositionX </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new</a:t>
            </a:r>
            <a:r>
              <a:rPr lang="en-US" sz="1400">
                <a:solidFill>
                  <a:srgbClr val="000000"/>
                </a:solidFill>
                <a:latin typeface="Consolas"/>
                <a:ea typeface="Consolas"/>
                <a:cs typeface="Consolas"/>
              </a:rPr>
              <a:t> JTextField</a:t>
            </a:r>
            <a:r>
              <a:rPr lang="en-US" sz="1400">
                <a:solidFill>
                  <a:srgbClr val="666666"/>
                </a:solidFill>
                <a:latin typeface="Consolas"/>
                <a:ea typeface="Consolas"/>
                <a:cs typeface="Consolas"/>
              </a:rPr>
              <a:t>(</a:t>
            </a:r>
            <a:r>
              <a:rPr lang="en-US" sz="1400">
                <a:solidFill>
                  <a:srgbClr val="40A070"/>
                </a:solidFill>
                <a:latin typeface="Consolas"/>
                <a:ea typeface="Consolas"/>
                <a:cs typeface="Consolas"/>
              </a:rPr>
              <a:t>10</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tfMousePositionX</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setEditable</a:t>
            </a:r>
            <a:r>
              <a:rPr lang="en-US" sz="1400">
                <a:solidFill>
                  <a:srgbClr val="666666"/>
                </a:solidFill>
                <a:latin typeface="Consolas"/>
                <a:ea typeface="Consolas"/>
                <a:cs typeface="Consolas"/>
              </a:rPr>
              <a:t>(</a:t>
            </a:r>
            <a:r>
              <a:rPr lang="en-US" sz="1400" b="1">
                <a:solidFill>
                  <a:srgbClr val="01701F"/>
                </a:solidFill>
                <a:latin typeface="Consolas"/>
                <a:ea typeface="Consolas"/>
                <a:cs typeface="Consolas"/>
              </a:rPr>
              <a:t>false</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add</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tfMousePositionX</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add</a:t>
            </a:r>
            <a:r>
              <a:rPr lang="en-US" sz="1400">
                <a:solidFill>
                  <a:srgbClr val="666666"/>
                </a:solidFill>
                <a:latin typeface="Consolas"/>
                <a:ea typeface="Consolas"/>
                <a:cs typeface="Consolas"/>
              </a:rPr>
              <a:t>(</a:t>
            </a:r>
            <a:r>
              <a:rPr lang="en-US" sz="1400" b="1">
                <a:solidFill>
                  <a:srgbClr val="01701F"/>
                </a:solidFill>
                <a:latin typeface="Consolas"/>
                <a:ea typeface="Consolas"/>
                <a:cs typeface="Consolas"/>
              </a:rPr>
              <a:t>new</a:t>
            </a:r>
            <a:r>
              <a:rPr lang="en-US" sz="1400">
                <a:solidFill>
                  <a:srgbClr val="000000"/>
                </a:solidFill>
                <a:latin typeface="Consolas"/>
                <a:ea typeface="Consolas"/>
                <a:cs typeface="Consolas"/>
              </a:rPr>
              <a:t> JLabel</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"Y-Position: "</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tfMousePositionY </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new</a:t>
            </a:r>
            <a:r>
              <a:rPr lang="en-US" sz="1400">
                <a:solidFill>
                  <a:srgbClr val="000000"/>
                </a:solidFill>
                <a:latin typeface="Consolas"/>
                <a:ea typeface="Consolas"/>
                <a:cs typeface="Consolas"/>
              </a:rPr>
              <a:t> JTextField</a:t>
            </a:r>
            <a:r>
              <a:rPr lang="en-US" sz="1400">
                <a:solidFill>
                  <a:srgbClr val="666666"/>
                </a:solidFill>
                <a:latin typeface="Consolas"/>
                <a:ea typeface="Consolas"/>
                <a:cs typeface="Consolas"/>
              </a:rPr>
              <a:t>(</a:t>
            </a:r>
            <a:r>
              <a:rPr lang="en-US" sz="1400">
                <a:solidFill>
                  <a:srgbClr val="40A070"/>
                </a:solidFill>
                <a:latin typeface="Consolas"/>
                <a:ea typeface="Consolas"/>
                <a:cs typeface="Consolas"/>
              </a:rPr>
              <a:t>10</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tfMousePositionY</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setEditable</a:t>
            </a:r>
            <a:r>
              <a:rPr lang="en-US" sz="1400">
                <a:solidFill>
                  <a:srgbClr val="666666"/>
                </a:solidFill>
                <a:latin typeface="Consolas"/>
                <a:ea typeface="Consolas"/>
                <a:cs typeface="Consolas"/>
              </a:rPr>
              <a:t>(</a:t>
            </a:r>
            <a:r>
              <a:rPr lang="en-US" sz="1400" b="1">
                <a:solidFill>
                  <a:srgbClr val="01701F"/>
                </a:solidFill>
                <a:latin typeface="Consolas"/>
                <a:ea typeface="Consolas"/>
                <a:cs typeface="Consolas"/>
              </a:rPr>
              <a:t>false</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add</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tfMousePositionY</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addMouseListener</a:t>
            </a:r>
            <a:r>
              <a:rPr lang="en-US" sz="1400">
                <a:solidFill>
                  <a:srgbClr val="666666"/>
                </a:solidFill>
                <a:latin typeface="Consolas"/>
                <a:ea typeface="Consolas"/>
                <a:cs typeface="Consolas"/>
              </a:rPr>
              <a:t>(</a:t>
            </a:r>
            <a:r>
              <a:rPr lang="en-US" sz="1400" b="1">
                <a:solidFill>
                  <a:srgbClr val="01701F"/>
                </a:solidFill>
                <a:latin typeface="Consolas"/>
                <a:ea typeface="Consolas"/>
                <a:cs typeface="Consolas"/>
              </a:rPr>
              <a:t>this</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addMouseMotionListener</a:t>
            </a:r>
            <a:r>
              <a:rPr lang="en-US" sz="1400">
                <a:solidFill>
                  <a:srgbClr val="666666"/>
                </a:solidFill>
                <a:latin typeface="Consolas"/>
                <a:ea typeface="Consolas"/>
                <a:cs typeface="Consolas"/>
              </a:rPr>
              <a:t>(</a:t>
            </a:r>
            <a:r>
              <a:rPr lang="en-US" sz="1400" b="1">
                <a:solidFill>
                  <a:srgbClr val="01701F"/>
                </a:solidFill>
                <a:latin typeface="Consolas"/>
                <a:ea typeface="Consolas"/>
                <a:cs typeface="Consolas"/>
              </a:rPr>
              <a:t>this</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setTitle</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"MouseMotion Demo"</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p>
          <a:p>
            <a:r>
              <a:rPr lang="en-US" sz="1400">
                <a:solidFill>
                  <a:srgbClr val="000000"/>
                </a:solidFill>
                <a:latin typeface="Consolas"/>
                <a:ea typeface="Consolas"/>
                <a:cs typeface="Consolas"/>
              </a:rPr>
              <a:t>      setSize</a:t>
            </a:r>
            <a:r>
              <a:rPr lang="en-US" sz="1400">
                <a:solidFill>
                  <a:srgbClr val="666666"/>
                </a:solidFill>
                <a:latin typeface="Consolas"/>
                <a:ea typeface="Consolas"/>
                <a:cs typeface="Consolas"/>
              </a:rPr>
              <a:t>(</a:t>
            </a:r>
            <a:r>
              <a:rPr lang="en-US" sz="1400">
                <a:solidFill>
                  <a:srgbClr val="40A070"/>
                </a:solidFill>
                <a:latin typeface="Consolas"/>
                <a:ea typeface="Consolas"/>
                <a:cs typeface="Consolas"/>
              </a:rPr>
              <a:t>400</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a:solidFill>
                  <a:srgbClr val="40A070"/>
                </a:solidFill>
                <a:latin typeface="Consolas"/>
                <a:ea typeface="Consolas"/>
                <a:cs typeface="Consolas"/>
              </a:rPr>
              <a:t>120</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p>
          <a:p>
            <a:r>
              <a:rPr lang="en-US" sz="1400">
                <a:solidFill>
                  <a:srgbClr val="000000"/>
                </a:solidFill>
                <a:latin typeface="Consolas"/>
                <a:ea typeface="Consolas"/>
                <a:cs typeface="Consolas"/>
              </a:rPr>
              <a:t>      setVisible</a:t>
            </a:r>
            <a:r>
              <a:rPr lang="en-US" sz="1400">
                <a:solidFill>
                  <a:srgbClr val="666666"/>
                </a:solidFill>
                <a:latin typeface="Consolas"/>
                <a:ea typeface="Consolas"/>
                <a:cs typeface="Consolas"/>
              </a:rPr>
              <a:t>(</a:t>
            </a:r>
            <a:r>
              <a:rPr lang="en-US" sz="1400" b="1">
                <a:solidFill>
                  <a:srgbClr val="01701F"/>
                </a:solidFill>
                <a:latin typeface="Consolas"/>
                <a:ea typeface="Consolas"/>
                <a:cs typeface="Consolas"/>
              </a:rPr>
              <a:t>true</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p>
          <a:p>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p:txBody>
      </p:sp>
      <p:pic>
        <p:nvPicPr>
          <p:cNvPr id="7" name="Picture 6"/>
          <p:cNvPicPr>
            <a:picLocks noChangeAspect="1"/>
          </p:cNvPicPr>
          <p:nvPr/>
        </p:nvPicPr>
        <p:blipFill>
          <a:blip r:embed="rId3"/>
          <a:stretch>
            <a:fillRect/>
          </a:stretch>
        </p:blipFill>
        <p:spPr>
          <a:xfrm>
            <a:off x="307346" y="4847097"/>
            <a:ext cx="3999151" cy="1224431"/>
          </a:xfrm>
          <a:prstGeom prst="rect">
            <a:avLst/>
          </a:prstGeom>
        </p:spPr>
      </p:pic>
    </p:spTree>
    <p:extLst>
      <p:ext uri="{BB962C8B-B14F-4D97-AF65-F5344CB8AC3E}">
        <p14:creationId xmlns:p14="http://schemas.microsoft.com/office/powerpoint/2010/main" val="230848819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Mục tiêu</a:t>
            </a:r>
            <a:endParaRPr lang="en-US" noProof="1"/>
          </a:p>
        </p:txBody>
      </p:sp>
      <p:sp>
        <p:nvSpPr>
          <p:cNvPr id="3" name="Content Placeholder 2"/>
          <p:cNvSpPr>
            <a:spLocks noGrp="1"/>
          </p:cNvSpPr>
          <p:nvPr>
            <p:ph idx="1"/>
          </p:nvPr>
        </p:nvSpPr>
        <p:spPr/>
        <p:txBody>
          <a:bodyPr anchor="ctr"/>
          <a:lstStyle/>
          <a:p>
            <a:pPr marL="0" indent="0" algn="ctr">
              <a:buNone/>
            </a:pPr>
            <a:r>
              <a:rPr lang="vi-VN" noProof="1" smtClean="0"/>
              <a:t>Chương này nhằm giới thiệu </a:t>
            </a:r>
            <a:br>
              <a:rPr lang="vi-VN" noProof="1" smtClean="0"/>
            </a:br>
            <a:r>
              <a:rPr lang="vi-VN" noProof="1" smtClean="0">
                <a:solidFill>
                  <a:srgbClr val="00B050"/>
                </a:solidFill>
              </a:rPr>
              <a:t>cách thức xây dựng giao diện đồ họa</a:t>
            </a:r>
            <a:r>
              <a:rPr lang="vi-VN" noProof="1" smtClean="0"/>
              <a:t> trong Java</a:t>
            </a:r>
          </a:p>
          <a:p>
            <a:pPr marL="0" indent="0" algn="ctr">
              <a:buNone/>
            </a:pPr>
            <a:endParaRPr lang="vi-VN" noProof="1" smtClean="0"/>
          </a:p>
        </p:txBody>
      </p:sp>
      <p:sp>
        <p:nvSpPr>
          <p:cNvPr id="4" name="Date Placeholder 3"/>
          <p:cNvSpPr>
            <a:spLocks noGrp="1"/>
          </p:cNvSpPr>
          <p:nvPr>
            <p:ph type="dt" sz="half" idx="10"/>
          </p:nvPr>
        </p:nvSpPr>
        <p:spPr/>
        <p:txBody>
          <a:bodyPr/>
          <a:lstStyle/>
          <a:p>
            <a:pPr>
              <a:defRPr/>
            </a:pPr>
            <a:endParaRPr lang="vi-VN"/>
          </a:p>
        </p:txBody>
      </p:sp>
    </p:spTree>
    <p:extLst>
      <p:ext uri="{BB962C8B-B14F-4D97-AF65-F5344CB8AC3E}">
        <p14:creationId xmlns:p14="http://schemas.microsoft.com/office/powerpoint/2010/main" val="352161076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1"/>
          <p:cNvSpPr>
            <a:spLocks noGrp="1"/>
          </p:cNvSpPr>
          <p:nvPr>
            <p:ph type="title"/>
          </p:nvPr>
        </p:nvSpPr>
        <p:spPr/>
        <p:txBody>
          <a:bodyPr/>
          <a:lstStyle/>
          <a:p>
            <a:r>
              <a:rPr lang="en-US" altLang="vi-VN" noProof="1"/>
              <a:t>Ví dụ 1 - xử lý sự kiện (tt)</a:t>
            </a:r>
            <a:endParaRPr lang="en-US" altLang="vi-VN" noProof="1" smtClean="0"/>
          </a:p>
        </p:txBody>
      </p:sp>
      <p:sp>
        <p:nvSpPr>
          <p:cNvPr id="2" name="Date Placeholder 1"/>
          <p:cNvSpPr>
            <a:spLocks noGrp="1"/>
          </p:cNvSpPr>
          <p:nvPr>
            <p:ph type="dt" sz="half" idx="10"/>
          </p:nvPr>
        </p:nvSpPr>
        <p:spPr/>
        <p:txBody>
          <a:bodyPr/>
          <a:lstStyle/>
          <a:p>
            <a:pPr>
              <a:defRPr/>
            </a:pPr>
            <a:endParaRPr lang="vi-VN" dirty="0"/>
          </a:p>
        </p:txBody>
      </p:sp>
      <p:sp>
        <p:nvSpPr>
          <p:cNvPr id="5" name="Rectangle 4"/>
          <p:cNvSpPr/>
          <p:nvPr/>
        </p:nvSpPr>
        <p:spPr>
          <a:xfrm>
            <a:off x="220879" y="1159125"/>
            <a:ext cx="5687605" cy="4335557"/>
          </a:xfrm>
          <a:prstGeom prst="rect">
            <a:avLst/>
          </a:prstGeom>
          <a:solidFill>
            <a:srgbClr val="EEECE1"/>
          </a:solidFill>
        </p:spPr>
        <p:style>
          <a:lnRef idx="2">
            <a:schemeClr val="dk1"/>
          </a:lnRef>
          <a:fillRef idx="1">
            <a:schemeClr val="lt1"/>
          </a:fillRef>
          <a:effectRef idx="0">
            <a:schemeClr val="dk1"/>
          </a:effectRef>
          <a:fontRef idx="minor">
            <a:schemeClr val="dk1"/>
          </a:fontRef>
        </p:style>
        <p:txBody>
          <a:bodyPr wrap="square">
            <a:spAutoFit/>
          </a:bodyPr>
          <a:lstStyle/>
          <a:p>
            <a:r>
              <a:rPr lang="en-US" sz="1400" i="1">
                <a:solidFill>
                  <a:srgbClr val="5FA0B0"/>
                </a:solidFill>
                <a:latin typeface="Consolas"/>
                <a:ea typeface="Consolas"/>
                <a:cs typeface="Consolas"/>
              </a:rPr>
              <a:t>/** MouseListener handlers */</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i="1">
                <a:solidFill>
                  <a:srgbClr val="5FA0B0"/>
                </a:solidFill>
                <a:latin typeface="Consolas"/>
                <a:ea typeface="Consolas"/>
                <a:cs typeface="Consolas"/>
              </a:rPr>
              <a:t>// Called back when a mouse-button has been clicked</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b="1">
                <a:solidFill>
                  <a:srgbClr val="555555"/>
                </a:solidFill>
                <a:latin typeface="Consolas"/>
                <a:ea typeface="Consolas"/>
                <a:cs typeface="Consolas"/>
              </a:rPr>
              <a:t>@Override</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public</a:t>
            </a:r>
            <a:r>
              <a:rPr lang="en-US" sz="1400">
                <a:solidFill>
                  <a:srgbClr val="000000"/>
                </a:solidFill>
                <a:latin typeface="Consolas"/>
                <a:ea typeface="Consolas"/>
                <a:cs typeface="Consolas"/>
              </a:rPr>
              <a:t> </a:t>
            </a:r>
            <a:r>
              <a:rPr lang="en-US" sz="1400">
                <a:solidFill>
                  <a:srgbClr val="901F00"/>
                </a:solidFill>
                <a:latin typeface="Consolas"/>
                <a:ea typeface="Consolas"/>
                <a:cs typeface="Consolas"/>
              </a:rPr>
              <a:t>void</a:t>
            </a:r>
            <a:r>
              <a:rPr lang="en-US" sz="1400">
                <a:solidFill>
                  <a:srgbClr val="000000"/>
                </a:solidFill>
                <a:latin typeface="Consolas"/>
                <a:ea typeface="Consolas"/>
                <a:cs typeface="Consolas"/>
              </a:rPr>
              <a:t> </a:t>
            </a:r>
            <a:r>
              <a:rPr lang="en-US" sz="1400">
                <a:solidFill>
                  <a:srgbClr val="06287E"/>
                </a:solidFill>
                <a:latin typeface="Consolas"/>
                <a:ea typeface="Consolas"/>
                <a:cs typeface="Consolas"/>
              </a:rPr>
              <a:t>mouseClicked</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MouseEvent e</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tfMouseClickX</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setText</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e</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getX</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a:solidFill>
                  <a:srgbClr val="4070A0"/>
                </a:solidFill>
                <a:latin typeface="Consolas"/>
                <a:ea typeface="Consolas"/>
                <a:cs typeface="Consolas"/>
              </a:rPr>
              <a:t>""</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tfMouseClickY</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setText</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e</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getY</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a:solidFill>
                  <a:srgbClr val="4070A0"/>
                </a:solidFill>
                <a:latin typeface="Consolas"/>
                <a:ea typeface="Consolas"/>
                <a:cs typeface="Consolas"/>
              </a:rPr>
              <a:t>""</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b="1">
                <a:solidFill>
                  <a:srgbClr val="01701F"/>
                </a:solidFill>
                <a:latin typeface="Consolas"/>
                <a:ea typeface="Consolas"/>
                <a:cs typeface="Consolas"/>
              </a:rPr>
              <a:t>   public</a:t>
            </a:r>
            <a:r>
              <a:rPr lang="en-US" sz="1400">
                <a:solidFill>
                  <a:srgbClr val="000000"/>
                </a:solidFill>
                <a:latin typeface="Consolas"/>
                <a:ea typeface="Consolas"/>
                <a:cs typeface="Consolas"/>
              </a:rPr>
              <a:t> </a:t>
            </a:r>
            <a:r>
              <a:rPr lang="en-US" sz="1400">
                <a:solidFill>
                  <a:srgbClr val="901F00"/>
                </a:solidFill>
                <a:latin typeface="Consolas"/>
                <a:ea typeface="Consolas"/>
                <a:cs typeface="Consolas"/>
              </a:rPr>
              <a:t>void</a:t>
            </a:r>
            <a:r>
              <a:rPr lang="en-US" sz="1400">
                <a:solidFill>
                  <a:srgbClr val="000000"/>
                </a:solidFill>
                <a:latin typeface="Consolas"/>
                <a:ea typeface="Consolas"/>
                <a:cs typeface="Consolas"/>
              </a:rPr>
              <a:t> </a:t>
            </a:r>
            <a:r>
              <a:rPr lang="en-US" sz="1400">
                <a:solidFill>
                  <a:srgbClr val="06287E"/>
                </a:solidFill>
                <a:latin typeface="Consolas"/>
                <a:ea typeface="Consolas"/>
                <a:cs typeface="Consolas"/>
              </a:rPr>
              <a:t>mousePressed</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MouseEvent e</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b="1">
                <a:solidFill>
                  <a:srgbClr val="01701F"/>
                </a:solidFill>
                <a:latin typeface="Consolas"/>
                <a:ea typeface="Consolas"/>
                <a:cs typeface="Consolas"/>
              </a:rPr>
              <a:t>   public</a:t>
            </a:r>
            <a:r>
              <a:rPr lang="en-US" sz="1400">
                <a:solidFill>
                  <a:srgbClr val="000000"/>
                </a:solidFill>
                <a:latin typeface="Consolas"/>
                <a:ea typeface="Consolas"/>
                <a:cs typeface="Consolas"/>
              </a:rPr>
              <a:t> </a:t>
            </a:r>
            <a:r>
              <a:rPr lang="en-US" sz="1400">
                <a:solidFill>
                  <a:srgbClr val="901F00"/>
                </a:solidFill>
                <a:latin typeface="Consolas"/>
                <a:ea typeface="Consolas"/>
                <a:cs typeface="Consolas"/>
              </a:rPr>
              <a:t>void</a:t>
            </a:r>
            <a:r>
              <a:rPr lang="en-US" sz="1400">
                <a:solidFill>
                  <a:srgbClr val="000000"/>
                </a:solidFill>
                <a:latin typeface="Consolas"/>
                <a:ea typeface="Consolas"/>
                <a:cs typeface="Consolas"/>
              </a:rPr>
              <a:t> </a:t>
            </a:r>
            <a:r>
              <a:rPr lang="en-US" sz="1400">
                <a:solidFill>
                  <a:srgbClr val="06287E"/>
                </a:solidFill>
                <a:latin typeface="Consolas"/>
                <a:ea typeface="Consolas"/>
                <a:cs typeface="Consolas"/>
              </a:rPr>
              <a:t>mouseReleased</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MouseEvent e</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b="1">
                <a:solidFill>
                  <a:srgbClr val="01701F"/>
                </a:solidFill>
                <a:latin typeface="Consolas"/>
                <a:ea typeface="Consolas"/>
                <a:cs typeface="Consolas"/>
              </a:rPr>
              <a:t>   public</a:t>
            </a:r>
            <a:r>
              <a:rPr lang="en-US" sz="1400">
                <a:solidFill>
                  <a:srgbClr val="000000"/>
                </a:solidFill>
                <a:latin typeface="Consolas"/>
                <a:ea typeface="Consolas"/>
                <a:cs typeface="Consolas"/>
              </a:rPr>
              <a:t> </a:t>
            </a:r>
            <a:r>
              <a:rPr lang="en-US" sz="1400">
                <a:solidFill>
                  <a:srgbClr val="901F00"/>
                </a:solidFill>
                <a:latin typeface="Consolas"/>
                <a:ea typeface="Consolas"/>
                <a:cs typeface="Consolas"/>
              </a:rPr>
              <a:t>void</a:t>
            </a:r>
            <a:r>
              <a:rPr lang="en-US" sz="1400">
                <a:solidFill>
                  <a:srgbClr val="000000"/>
                </a:solidFill>
                <a:latin typeface="Consolas"/>
                <a:ea typeface="Consolas"/>
                <a:cs typeface="Consolas"/>
              </a:rPr>
              <a:t> </a:t>
            </a:r>
            <a:r>
              <a:rPr lang="en-US" sz="1400">
                <a:solidFill>
                  <a:srgbClr val="06287E"/>
                </a:solidFill>
                <a:latin typeface="Consolas"/>
                <a:ea typeface="Consolas"/>
                <a:cs typeface="Consolas"/>
              </a:rPr>
              <a:t>mouseEntered</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MouseEvent e</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b="1">
                <a:solidFill>
                  <a:srgbClr val="01701F"/>
                </a:solidFill>
                <a:latin typeface="Consolas"/>
                <a:ea typeface="Consolas"/>
                <a:cs typeface="Consolas"/>
              </a:rPr>
              <a:t>   public</a:t>
            </a:r>
            <a:r>
              <a:rPr lang="en-US" sz="1400">
                <a:solidFill>
                  <a:srgbClr val="000000"/>
                </a:solidFill>
                <a:latin typeface="Consolas"/>
                <a:ea typeface="Consolas"/>
                <a:cs typeface="Consolas"/>
              </a:rPr>
              <a:t> </a:t>
            </a:r>
            <a:r>
              <a:rPr lang="en-US" sz="1400">
                <a:solidFill>
                  <a:srgbClr val="901F00"/>
                </a:solidFill>
                <a:latin typeface="Consolas"/>
                <a:ea typeface="Consolas"/>
                <a:cs typeface="Consolas"/>
              </a:rPr>
              <a:t>void</a:t>
            </a:r>
            <a:r>
              <a:rPr lang="en-US" sz="1400">
                <a:solidFill>
                  <a:srgbClr val="000000"/>
                </a:solidFill>
                <a:latin typeface="Consolas"/>
                <a:ea typeface="Consolas"/>
                <a:cs typeface="Consolas"/>
              </a:rPr>
              <a:t> </a:t>
            </a:r>
            <a:r>
              <a:rPr lang="en-US" sz="1400">
                <a:solidFill>
                  <a:srgbClr val="06287E"/>
                </a:solidFill>
                <a:latin typeface="Consolas"/>
                <a:ea typeface="Consolas"/>
                <a:cs typeface="Consolas"/>
              </a:rPr>
              <a:t>mouseExited</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MouseEvent e</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i="1">
                <a:solidFill>
                  <a:srgbClr val="5FA0B0"/>
                </a:solidFill>
                <a:latin typeface="Consolas"/>
                <a:ea typeface="Consolas"/>
                <a:cs typeface="Consolas"/>
              </a:rPr>
              <a:t>/** MouseMotionEvent handlers */</a:t>
            </a:r>
            <a:endParaRPr lang="en-US" sz="1400">
              <a:solidFill>
                <a:srgbClr val="000000"/>
              </a:solidFill>
              <a:latin typeface="Consolas"/>
              <a:ea typeface="Consolas"/>
              <a:cs typeface="Consolas"/>
            </a:endParaRPr>
          </a:p>
          <a:p>
            <a:r>
              <a:rPr lang="en-US" sz="1400" b="1">
                <a:solidFill>
                  <a:srgbClr val="555555"/>
                </a:solidFill>
                <a:latin typeface="Consolas"/>
                <a:ea typeface="Consolas"/>
                <a:cs typeface="Consolas"/>
              </a:rPr>
              <a:t>   @Override</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public</a:t>
            </a:r>
            <a:r>
              <a:rPr lang="en-US" sz="1400">
                <a:solidFill>
                  <a:srgbClr val="000000"/>
                </a:solidFill>
                <a:latin typeface="Consolas"/>
                <a:ea typeface="Consolas"/>
                <a:cs typeface="Consolas"/>
              </a:rPr>
              <a:t> </a:t>
            </a:r>
            <a:r>
              <a:rPr lang="en-US" sz="1400">
                <a:solidFill>
                  <a:srgbClr val="901F00"/>
                </a:solidFill>
                <a:latin typeface="Consolas"/>
                <a:ea typeface="Consolas"/>
                <a:cs typeface="Consolas"/>
              </a:rPr>
              <a:t>void</a:t>
            </a:r>
            <a:r>
              <a:rPr lang="en-US" sz="1400">
                <a:solidFill>
                  <a:srgbClr val="000000"/>
                </a:solidFill>
                <a:latin typeface="Consolas"/>
                <a:ea typeface="Consolas"/>
                <a:cs typeface="Consolas"/>
              </a:rPr>
              <a:t> </a:t>
            </a:r>
            <a:r>
              <a:rPr lang="en-US" sz="1400">
                <a:solidFill>
                  <a:srgbClr val="06287E"/>
                </a:solidFill>
                <a:latin typeface="Consolas"/>
                <a:ea typeface="Consolas"/>
                <a:cs typeface="Consolas"/>
              </a:rPr>
              <a:t>mouseMoved</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MouseEvent e</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tfMousePositionX</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setText</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e</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getX</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a:solidFill>
                  <a:srgbClr val="4070A0"/>
                </a:solidFill>
                <a:latin typeface="Consolas"/>
                <a:ea typeface="Consolas"/>
                <a:cs typeface="Consolas"/>
              </a:rPr>
              <a:t>""</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tfMousePositionY</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setText</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e</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getY</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a:solidFill>
                  <a:srgbClr val="4070A0"/>
                </a:solidFill>
                <a:latin typeface="Consolas"/>
                <a:ea typeface="Consolas"/>
                <a:cs typeface="Consolas"/>
              </a:rPr>
              <a:t>""</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b="1">
                <a:solidFill>
                  <a:srgbClr val="01701F"/>
                </a:solidFill>
                <a:latin typeface="Consolas"/>
                <a:ea typeface="Consolas"/>
                <a:cs typeface="Consolas"/>
              </a:rPr>
              <a:t>   public</a:t>
            </a:r>
            <a:r>
              <a:rPr lang="en-US" sz="1400">
                <a:solidFill>
                  <a:srgbClr val="000000"/>
                </a:solidFill>
                <a:latin typeface="Consolas"/>
                <a:ea typeface="Consolas"/>
                <a:cs typeface="Consolas"/>
              </a:rPr>
              <a:t> </a:t>
            </a:r>
            <a:r>
              <a:rPr lang="en-US" sz="1400">
                <a:solidFill>
                  <a:srgbClr val="901F00"/>
                </a:solidFill>
                <a:latin typeface="Consolas"/>
                <a:ea typeface="Consolas"/>
                <a:cs typeface="Consolas"/>
              </a:rPr>
              <a:t>void</a:t>
            </a:r>
            <a:r>
              <a:rPr lang="en-US" sz="1400">
                <a:solidFill>
                  <a:srgbClr val="000000"/>
                </a:solidFill>
                <a:latin typeface="Consolas"/>
                <a:ea typeface="Consolas"/>
                <a:cs typeface="Consolas"/>
              </a:rPr>
              <a:t> </a:t>
            </a:r>
            <a:r>
              <a:rPr lang="en-US" sz="1400">
                <a:solidFill>
                  <a:srgbClr val="06287E"/>
                </a:solidFill>
                <a:latin typeface="Consolas"/>
                <a:ea typeface="Consolas"/>
                <a:cs typeface="Consolas"/>
              </a:rPr>
              <a:t>mouseDragged</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MouseEvent e</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p:txBody>
      </p:sp>
      <p:pic>
        <p:nvPicPr>
          <p:cNvPr id="3" name="Picture 2"/>
          <p:cNvPicPr>
            <a:picLocks noChangeAspect="1"/>
          </p:cNvPicPr>
          <p:nvPr/>
        </p:nvPicPr>
        <p:blipFill>
          <a:blip r:embed="rId3"/>
          <a:stretch>
            <a:fillRect/>
          </a:stretch>
        </p:blipFill>
        <p:spPr>
          <a:xfrm>
            <a:off x="5003361" y="2558341"/>
            <a:ext cx="3999151" cy="1224431"/>
          </a:xfrm>
          <a:prstGeom prst="rect">
            <a:avLst/>
          </a:prstGeom>
        </p:spPr>
      </p:pic>
    </p:spTree>
    <p:extLst>
      <p:ext uri="{BB962C8B-B14F-4D97-AF65-F5344CB8AC3E}">
        <p14:creationId xmlns:p14="http://schemas.microsoft.com/office/powerpoint/2010/main" val="53359255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1"/>
          <p:cNvSpPr>
            <a:spLocks noGrp="1"/>
          </p:cNvSpPr>
          <p:nvPr>
            <p:ph type="title"/>
          </p:nvPr>
        </p:nvSpPr>
        <p:spPr/>
        <p:txBody>
          <a:bodyPr/>
          <a:lstStyle/>
          <a:p>
            <a:r>
              <a:rPr lang="en-US" altLang="vi-VN" noProof="1"/>
              <a:t>Ví dụ 2 - xử lý sự kiện</a:t>
            </a:r>
            <a:endParaRPr lang="en-US" altLang="vi-VN" noProof="1" smtClean="0"/>
          </a:p>
        </p:txBody>
      </p:sp>
      <p:sp>
        <p:nvSpPr>
          <p:cNvPr id="2" name="Date Placeholder 1"/>
          <p:cNvSpPr>
            <a:spLocks noGrp="1"/>
          </p:cNvSpPr>
          <p:nvPr>
            <p:ph type="dt" sz="half" idx="10"/>
          </p:nvPr>
        </p:nvSpPr>
        <p:spPr/>
        <p:txBody>
          <a:bodyPr/>
          <a:lstStyle/>
          <a:p>
            <a:pPr>
              <a:defRPr/>
            </a:pPr>
            <a:endParaRPr lang="vi-VN" dirty="0"/>
          </a:p>
        </p:txBody>
      </p:sp>
      <p:sp>
        <p:nvSpPr>
          <p:cNvPr id="5" name="Rectangle 4"/>
          <p:cNvSpPr/>
          <p:nvPr/>
        </p:nvSpPr>
        <p:spPr>
          <a:xfrm>
            <a:off x="123731" y="1105621"/>
            <a:ext cx="4984070" cy="5678479"/>
          </a:xfrm>
          <a:prstGeom prst="rect">
            <a:avLst/>
          </a:prstGeom>
          <a:solidFill>
            <a:srgbClr val="EEECE1"/>
          </a:solidFill>
        </p:spPr>
        <p:style>
          <a:lnRef idx="2">
            <a:schemeClr val="dk1"/>
          </a:lnRef>
          <a:fillRef idx="1">
            <a:schemeClr val="lt1"/>
          </a:fillRef>
          <a:effectRef idx="0">
            <a:schemeClr val="dk1"/>
          </a:effectRef>
          <a:fontRef idx="minor">
            <a:schemeClr val="dk1"/>
          </a:fontRef>
        </p:style>
        <p:txBody>
          <a:bodyPr wrap="square">
            <a:spAutoFit/>
          </a:bodyPr>
          <a:lstStyle/>
          <a:p>
            <a:r>
              <a:rPr lang="en-US" sz="1100" b="1">
                <a:solidFill>
                  <a:srgbClr val="01701F"/>
                </a:solidFill>
                <a:latin typeface="Consolas"/>
                <a:ea typeface="Consolas"/>
                <a:cs typeface="Consolas"/>
              </a:rPr>
              <a:t>import</a:t>
            </a:r>
            <a:r>
              <a:rPr lang="en-US" sz="1100">
                <a:solidFill>
                  <a:srgbClr val="000000"/>
                </a:solidFill>
                <a:latin typeface="Consolas"/>
                <a:ea typeface="Consolas"/>
                <a:cs typeface="Consolas"/>
              </a:rPr>
              <a:t> </a:t>
            </a:r>
            <a:r>
              <a:rPr lang="en-US" sz="1100" b="1">
                <a:solidFill>
                  <a:srgbClr val="0D84B5"/>
                </a:solidFill>
                <a:latin typeface="Consolas"/>
                <a:ea typeface="Consolas"/>
                <a:cs typeface="Consolas"/>
              </a:rPr>
              <a:t>java.awt.*</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b="1">
                <a:solidFill>
                  <a:srgbClr val="01701F"/>
                </a:solidFill>
                <a:latin typeface="Consolas"/>
                <a:ea typeface="Consolas"/>
                <a:cs typeface="Consolas"/>
              </a:rPr>
              <a:t>import</a:t>
            </a:r>
            <a:r>
              <a:rPr lang="en-US" sz="1100">
                <a:solidFill>
                  <a:srgbClr val="000000"/>
                </a:solidFill>
                <a:latin typeface="Consolas"/>
                <a:ea typeface="Consolas"/>
                <a:cs typeface="Consolas"/>
              </a:rPr>
              <a:t> </a:t>
            </a:r>
            <a:r>
              <a:rPr lang="en-US" sz="1100" b="1">
                <a:solidFill>
                  <a:srgbClr val="0D84B5"/>
                </a:solidFill>
                <a:latin typeface="Consolas"/>
                <a:ea typeface="Consolas"/>
                <a:cs typeface="Consolas"/>
              </a:rPr>
              <a:t>java.awt.event.*</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b="1">
                <a:solidFill>
                  <a:srgbClr val="01701F"/>
                </a:solidFill>
                <a:latin typeface="Consolas"/>
                <a:ea typeface="Consolas"/>
                <a:cs typeface="Consolas"/>
              </a:rPr>
              <a:t>import</a:t>
            </a:r>
            <a:r>
              <a:rPr lang="en-US" sz="1100">
                <a:solidFill>
                  <a:srgbClr val="000000"/>
                </a:solidFill>
                <a:latin typeface="Consolas"/>
                <a:ea typeface="Consolas"/>
                <a:cs typeface="Consolas"/>
              </a:rPr>
              <a:t> </a:t>
            </a:r>
            <a:r>
              <a:rPr lang="en-US" sz="1100" b="1">
                <a:solidFill>
                  <a:srgbClr val="0D84B5"/>
                </a:solidFill>
                <a:latin typeface="Consolas"/>
                <a:ea typeface="Consolas"/>
                <a:cs typeface="Consolas"/>
              </a:rPr>
              <a:t>javax.swing.*</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b="1">
                <a:solidFill>
                  <a:srgbClr val="01701F"/>
                </a:solidFill>
                <a:latin typeface="Consolas"/>
                <a:ea typeface="Consolas"/>
                <a:cs typeface="Consolas"/>
              </a:rPr>
              <a:t>public</a:t>
            </a:r>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class</a:t>
            </a:r>
            <a:r>
              <a:rPr lang="en-US" sz="1100">
                <a:solidFill>
                  <a:srgbClr val="000000"/>
                </a:solidFill>
                <a:latin typeface="Consolas"/>
                <a:ea typeface="Consolas"/>
                <a:cs typeface="Consolas"/>
              </a:rPr>
              <a:t> </a:t>
            </a:r>
            <a:r>
              <a:rPr lang="en-US" sz="1100" b="1">
                <a:solidFill>
                  <a:srgbClr val="0D84B5"/>
                </a:solidFill>
                <a:latin typeface="Consolas"/>
                <a:ea typeface="Consolas"/>
                <a:cs typeface="Consolas"/>
              </a:rPr>
              <a:t>SwingControlDemo</a:t>
            </a:r>
            <a:r>
              <a:rPr lang="en-US" sz="1100">
                <a:solidFill>
                  <a:srgbClr val="000000"/>
                </a:solidFill>
                <a:latin typeface="Consolas"/>
                <a:ea typeface="Consolas"/>
                <a:cs typeface="Consolas"/>
              </a:rPr>
              <a:t> </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private</a:t>
            </a:r>
            <a:r>
              <a:rPr lang="en-US" sz="1100">
                <a:solidFill>
                  <a:srgbClr val="000000"/>
                </a:solidFill>
                <a:latin typeface="Consolas"/>
                <a:ea typeface="Consolas"/>
                <a:cs typeface="Consolas"/>
              </a:rPr>
              <a:t> JFrame mainFrame</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private</a:t>
            </a:r>
            <a:r>
              <a:rPr lang="en-US" sz="1100">
                <a:solidFill>
                  <a:srgbClr val="000000"/>
                </a:solidFill>
                <a:latin typeface="Consolas"/>
                <a:ea typeface="Consolas"/>
                <a:cs typeface="Consolas"/>
              </a:rPr>
              <a:t> JLabel headerLabel</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private</a:t>
            </a:r>
            <a:r>
              <a:rPr lang="en-US" sz="1100">
                <a:solidFill>
                  <a:srgbClr val="000000"/>
                </a:solidFill>
                <a:latin typeface="Consolas"/>
                <a:ea typeface="Consolas"/>
                <a:cs typeface="Consolas"/>
              </a:rPr>
              <a:t> JLabel statusLabel</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private</a:t>
            </a:r>
            <a:r>
              <a:rPr lang="en-US" sz="1100">
                <a:solidFill>
                  <a:srgbClr val="000000"/>
                </a:solidFill>
                <a:latin typeface="Consolas"/>
                <a:ea typeface="Consolas"/>
                <a:cs typeface="Consolas"/>
              </a:rPr>
              <a:t> JPanel controlPanel</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public</a:t>
            </a:r>
            <a:r>
              <a:rPr lang="en-US" sz="1100">
                <a:solidFill>
                  <a:srgbClr val="000000"/>
                </a:solidFill>
                <a:latin typeface="Consolas"/>
                <a:ea typeface="Consolas"/>
                <a:cs typeface="Consolas"/>
              </a:rPr>
              <a:t> </a:t>
            </a:r>
            <a:r>
              <a:rPr lang="en-US" sz="1100">
                <a:solidFill>
                  <a:srgbClr val="06287E"/>
                </a:solidFill>
                <a:latin typeface="Consolas"/>
                <a:ea typeface="Consolas"/>
                <a:cs typeface="Consolas"/>
              </a:rPr>
              <a:t>SwingControlDemo</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prepareGUI</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public</a:t>
            </a:r>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static</a:t>
            </a:r>
            <a:r>
              <a:rPr lang="en-US" sz="1100">
                <a:solidFill>
                  <a:srgbClr val="000000"/>
                </a:solidFill>
                <a:latin typeface="Consolas"/>
                <a:ea typeface="Consolas"/>
                <a:cs typeface="Consolas"/>
              </a:rPr>
              <a:t> </a:t>
            </a:r>
            <a:r>
              <a:rPr lang="en-US" sz="1100">
                <a:solidFill>
                  <a:srgbClr val="901F00"/>
                </a:solidFill>
                <a:latin typeface="Consolas"/>
                <a:ea typeface="Consolas"/>
                <a:cs typeface="Consolas"/>
              </a:rPr>
              <a:t>void</a:t>
            </a:r>
            <a:r>
              <a:rPr lang="en-US" sz="1100">
                <a:solidFill>
                  <a:srgbClr val="000000"/>
                </a:solidFill>
                <a:latin typeface="Consolas"/>
                <a:ea typeface="Consolas"/>
                <a:cs typeface="Consolas"/>
              </a:rPr>
              <a:t> </a:t>
            </a:r>
            <a:r>
              <a:rPr lang="en-US" sz="1100">
                <a:solidFill>
                  <a:srgbClr val="06287E"/>
                </a:solidFill>
                <a:latin typeface="Consolas"/>
                <a:ea typeface="Consolas"/>
                <a:cs typeface="Consolas"/>
              </a:rPr>
              <a:t>main</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String</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args</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SwingControlDemo scdm</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new</a:t>
            </a:r>
            <a:r>
              <a:rPr lang="en-US" sz="1100">
                <a:solidFill>
                  <a:srgbClr val="000000"/>
                </a:solidFill>
                <a:latin typeface="Consolas"/>
                <a:ea typeface="Consolas"/>
                <a:cs typeface="Consolas"/>
              </a:rPr>
              <a:t> SwingControlDemo</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p>
          <a:p>
            <a:r>
              <a:rPr lang="en-US" sz="1100">
                <a:solidFill>
                  <a:srgbClr val="000000"/>
                </a:solidFill>
                <a:latin typeface="Consolas"/>
                <a:ea typeface="Consolas"/>
                <a:cs typeface="Consolas"/>
              </a:rPr>
              <a:t>      scdm</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showEventDemo</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p>
          <a:p>
            <a:r>
              <a:rPr lang="en-US" sz="1100">
                <a:solidFill>
                  <a:srgbClr val="000000"/>
                </a:solidFill>
                <a:latin typeface="Consolas"/>
                <a:ea typeface="Consolas"/>
                <a:cs typeface="Consolas"/>
              </a:rPr>
              <a:t>   </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private</a:t>
            </a:r>
            <a:r>
              <a:rPr lang="en-US" sz="1100">
                <a:solidFill>
                  <a:srgbClr val="000000"/>
                </a:solidFill>
                <a:latin typeface="Consolas"/>
                <a:ea typeface="Consolas"/>
                <a:cs typeface="Consolas"/>
              </a:rPr>
              <a:t> </a:t>
            </a:r>
            <a:r>
              <a:rPr lang="en-US" sz="1100">
                <a:solidFill>
                  <a:srgbClr val="901F00"/>
                </a:solidFill>
                <a:latin typeface="Consolas"/>
                <a:ea typeface="Consolas"/>
                <a:cs typeface="Consolas"/>
              </a:rPr>
              <a:t>void</a:t>
            </a:r>
            <a:r>
              <a:rPr lang="en-US" sz="1100">
                <a:solidFill>
                  <a:srgbClr val="000000"/>
                </a:solidFill>
                <a:latin typeface="Consolas"/>
                <a:ea typeface="Consolas"/>
                <a:cs typeface="Consolas"/>
              </a:rPr>
              <a:t> </a:t>
            </a:r>
            <a:r>
              <a:rPr lang="en-US" sz="1100">
                <a:solidFill>
                  <a:srgbClr val="06287E"/>
                </a:solidFill>
                <a:latin typeface="Consolas"/>
                <a:ea typeface="Consolas"/>
                <a:cs typeface="Consolas"/>
              </a:rPr>
              <a:t>prepareGUI</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mainFrame </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new</a:t>
            </a:r>
            <a:r>
              <a:rPr lang="en-US" sz="1100">
                <a:solidFill>
                  <a:srgbClr val="000000"/>
                </a:solidFill>
                <a:latin typeface="Consolas"/>
                <a:ea typeface="Consolas"/>
                <a:cs typeface="Consolas"/>
              </a:rPr>
              <a:t> JFrame</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"Java SWING Examples"</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mainFrame</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setSize</a:t>
            </a:r>
            <a:r>
              <a:rPr lang="en-US" sz="1100">
                <a:solidFill>
                  <a:srgbClr val="666666"/>
                </a:solidFill>
                <a:latin typeface="Consolas"/>
                <a:ea typeface="Consolas"/>
                <a:cs typeface="Consolas"/>
              </a:rPr>
              <a:t>(</a:t>
            </a:r>
            <a:r>
              <a:rPr lang="en-US" sz="1100">
                <a:solidFill>
                  <a:srgbClr val="40A070"/>
                </a:solidFill>
                <a:latin typeface="Consolas"/>
                <a:ea typeface="Consolas"/>
                <a:cs typeface="Consolas"/>
              </a:rPr>
              <a:t>400</a:t>
            </a:r>
            <a:r>
              <a:rPr lang="en-US" sz="1100">
                <a:solidFill>
                  <a:srgbClr val="666666"/>
                </a:solidFill>
                <a:latin typeface="Consolas"/>
                <a:ea typeface="Consolas"/>
                <a:cs typeface="Consolas"/>
              </a:rPr>
              <a:t>,</a:t>
            </a:r>
            <a:r>
              <a:rPr lang="en-US" sz="1100">
                <a:solidFill>
                  <a:srgbClr val="40A070"/>
                </a:solidFill>
                <a:latin typeface="Consolas"/>
                <a:ea typeface="Consolas"/>
                <a:cs typeface="Consolas"/>
              </a:rPr>
              <a:t>400</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mainFrame</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setLayout</a:t>
            </a:r>
            <a:r>
              <a:rPr lang="en-US" sz="1100">
                <a:solidFill>
                  <a:srgbClr val="666666"/>
                </a:solidFill>
                <a:latin typeface="Consolas"/>
                <a:ea typeface="Consolas"/>
                <a:cs typeface="Consolas"/>
              </a:rPr>
              <a:t>(</a:t>
            </a:r>
            <a:r>
              <a:rPr lang="en-US" sz="1100" b="1">
                <a:solidFill>
                  <a:srgbClr val="01701F"/>
                </a:solidFill>
                <a:latin typeface="Consolas"/>
                <a:ea typeface="Consolas"/>
                <a:cs typeface="Consolas"/>
              </a:rPr>
              <a:t>new</a:t>
            </a:r>
            <a:r>
              <a:rPr lang="en-US" sz="1100">
                <a:solidFill>
                  <a:srgbClr val="000000"/>
                </a:solidFill>
                <a:latin typeface="Consolas"/>
                <a:ea typeface="Consolas"/>
                <a:cs typeface="Consolas"/>
              </a:rPr>
              <a:t> GridLayout</a:t>
            </a:r>
            <a:r>
              <a:rPr lang="en-US" sz="1100">
                <a:solidFill>
                  <a:srgbClr val="666666"/>
                </a:solidFill>
                <a:latin typeface="Consolas"/>
                <a:ea typeface="Consolas"/>
                <a:cs typeface="Consolas"/>
              </a:rPr>
              <a:t>(</a:t>
            </a:r>
            <a:r>
              <a:rPr lang="en-US" sz="1100">
                <a:solidFill>
                  <a:srgbClr val="40A070"/>
                </a:solidFill>
                <a:latin typeface="Consolas"/>
                <a:ea typeface="Consolas"/>
                <a:cs typeface="Consolas"/>
              </a:rPr>
              <a:t>3</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r>
              <a:rPr lang="en-US" sz="1100">
                <a:solidFill>
                  <a:srgbClr val="40A070"/>
                </a:solidFill>
                <a:latin typeface="Consolas"/>
                <a:ea typeface="Consolas"/>
                <a:cs typeface="Consolas"/>
              </a:rPr>
              <a:t>1</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headerLabel </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new</a:t>
            </a:r>
            <a:r>
              <a:rPr lang="en-US" sz="1100">
                <a:solidFill>
                  <a:srgbClr val="000000"/>
                </a:solidFill>
                <a:latin typeface="Consolas"/>
                <a:ea typeface="Consolas"/>
                <a:cs typeface="Consolas"/>
              </a:rPr>
              <a:t> JLabel</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JLabel</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CENTER</a:t>
            </a:r>
            <a:r>
              <a:rPr lang="en-US" sz="1100">
                <a:solidFill>
                  <a:srgbClr val="000000"/>
                </a:solidFill>
                <a:latin typeface="Consolas"/>
                <a:ea typeface="Consolas"/>
                <a:cs typeface="Consolas"/>
              </a:rPr>
              <a:t> </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statusLabel </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new</a:t>
            </a:r>
            <a:r>
              <a:rPr lang="en-US" sz="1100">
                <a:solidFill>
                  <a:srgbClr val="000000"/>
                </a:solidFill>
                <a:latin typeface="Consolas"/>
                <a:ea typeface="Consolas"/>
                <a:cs typeface="Consolas"/>
              </a:rPr>
              <a:t> JLabel</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JLabel</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CENTER</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p>
          <a:p>
            <a:r>
              <a:rPr lang="en-US" sz="1100">
                <a:solidFill>
                  <a:srgbClr val="000000"/>
                </a:solidFill>
                <a:latin typeface="Consolas"/>
                <a:ea typeface="Consolas"/>
                <a:cs typeface="Consolas"/>
              </a:rPr>
              <a:t>      statusLabel</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setSize</a:t>
            </a:r>
            <a:r>
              <a:rPr lang="en-US" sz="1100">
                <a:solidFill>
                  <a:srgbClr val="666666"/>
                </a:solidFill>
                <a:latin typeface="Consolas"/>
                <a:ea typeface="Consolas"/>
                <a:cs typeface="Consolas"/>
              </a:rPr>
              <a:t>(</a:t>
            </a:r>
            <a:r>
              <a:rPr lang="en-US" sz="1100">
                <a:solidFill>
                  <a:srgbClr val="40A070"/>
                </a:solidFill>
                <a:latin typeface="Consolas"/>
                <a:ea typeface="Consolas"/>
                <a:cs typeface="Consolas"/>
              </a:rPr>
              <a:t>350</a:t>
            </a:r>
            <a:r>
              <a:rPr lang="en-US" sz="1100">
                <a:solidFill>
                  <a:srgbClr val="666666"/>
                </a:solidFill>
                <a:latin typeface="Consolas"/>
                <a:ea typeface="Consolas"/>
                <a:cs typeface="Consolas"/>
              </a:rPr>
              <a:t>,</a:t>
            </a:r>
            <a:r>
              <a:rPr lang="en-US" sz="1100">
                <a:solidFill>
                  <a:srgbClr val="40A070"/>
                </a:solidFill>
                <a:latin typeface="Consolas"/>
                <a:ea typeface="Consolas"/>
                <a:cs typeface="Consolas"/>
              </a:rPr>
              <a:t>100</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mainFrame</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addWindowListener</a:t>
            </a:r>
            <a:r>
              <a:rPr lang="en-US" sz="1100">
                <a:solidFill>
                  <a:srgbClr val="666666"/>
                </a:solidFill>
                <a:latin typeface="Consolas"/>
                <a:ea typeface="Consolas"/>
                <a:cs typeface="Consolas"/>
              </a:rPr>
              <a:t>(</a:t>
            </a:r>
            <a:r>
              <a:rPr lang="en-US" sz="1100" b="1">
                <a:solidFill>
                  <a:srgbClr val="01701F"/>
                </a:solidFill>
                <a:latin typeface="Consolas"/>
                <a:ea typeface="Consolas"/>
                <a:cs typeface="Consolas"/>
              </a:rPr>
              <a:t>new</a:t>
            </a:r>
            <a:r>
              <a:rPr lang="en-US" sz="1100">
                <a:solidFill>
                  <a:srgbClr val="000000"/>
                </a:solidFill>
                <a:latin typeface="Consolas"/>
                <a:ea typeface="Consolas"/>
                <a:cs typeface="Consolas"/>
              </a:rPr>
              <a:t> WindowAdapter</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public</a:t>
            </a:r>
            <a:r>
              <a:rPr lang="en-US" sz="1100">
                <a:solidFill>
                  <a:srgbClr val="000000"/>
                </a:solidFill>
                <a:latin typeface="Consolas"/>
                <a:ea typeface="Consolas"/>
                <a:cs typeface="Consolas"/>
              </a:rPr>
              <a:t> </a:t>
            </a:r>
            <a:r>
              <a:rPr lang="en-US" sz="1100">
                <a:solidFill>
                  <a:srgbClr val="901F00"/>
                </a:solidFill>
                <a:latin typeface="Consolas"/>
                <a:ea typeface="Consolas"/>
                <a:cs typeface="Consolas"/>
              </a:rPr>
              <a:t>void</a:t>
            </a:r>
            <a:r>
              <a:rPr lang="en-US" sz="1100">
                <a:solidFill>
                  <a:srgbClr val="000000"/>
                </a:solidFill>
                <a:latin typeface="Consolas"/>
                <a:ea typeface="Consolas"/>
                <a:cs typeface="Consolas"/>
              </a:rPr>
              <a:t> </a:t>
            </a:r>
            <a:r>
              <a:rPr lang="en-US" sz="1100">
                <a:solidFill>
                  <a:srgbClr val="06287E"/>
                </a:solidFill>
                <a:latin typeface="Consolas"/>
                <a:ea typeface="Consolas"/>
                <a:cs typeface="Consolas"/>
              </a:rPr>
              <a:t>windowClosing</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WindowEvent windowEvent</a:t>
            </a:r>
            <a:r>
              <a:rPr lang="en-US" sz="1100">
                <a:solidFill>
                  <a:srgbClr val="666666"/>
                </a:solidFill>
                <a:latin typeface="Consolas"/>
                <a:ea typeface="Consolas"/>
                <a:cs typeface="Consolas"/>
              </a:rPr>
              <a:t>) {</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System</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exit</a:t>
            </a:r>
            <a:r>
              <a:rPr lang="en-US" sz="1100">
                <a:solidFill>
                  <a:srgbClr val="666666"/>
                </a:solidFill>
                <a:latin typeface="Consolas"/>
                <a:ea typeface="Consolas"/>
                <a:cs typeface="Consolas"/>
              </a:rPr>
              <a:t>(</a:t>
            </a:r>
            <a:r>
              <a:rPr lang="en-US" sz="1100">
                <a:solidFill>
                  <a:srgbClr val="40A070"/>
                </a:solidFill>
                <a:latin typeface="Consolas"/>
                <a:ea typeface="Consolas"/>
                <a:cs typeface="Consolas"/>
              </a:rPr>
              <a:t>0</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p>
          <a:p>
            <a:r>
              <a:rPr lang="en-US" sz="1100">
                <a:solidFill>
                  <a:srgbClr val="000000"/>
                </a:solidFill>
                <a:latin typeface="Consolas"/>
                <a:ea typeface="Consolas"/>
                <a:cs typeface="Consolas"/>
              </a:rPr>
              <a:t>      </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p>
          <a:p>
            <a:r>
              <a:rPr lang="en-US" sz="1100">
                <a:solidFill>
                  <a:srgbClr val="000000"/>
                </a:solidFill>
                <a:latin typeface="Consolas"/>
                <a:ea typeface="Consolas"/>
                <a:cs typeface="Consolas"/>
              </a:rPr>
              <a:t>      controlPanel </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new</a:t>
            </a:r>
            <a:r>
              <a:rPr lang="en-US" sz="1100">
                <a:solidFill>
                  <a:srgbClr val="000000"/>
                </a:solidFill>
                <a:latin typeface="Consolas"/>
                <a:ea typeface="Consolas"/>
                <a:cs typeface="Consolas"/>
              </a:rPr>
              <a:t> JPanel</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controlPanel</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setLayout</a:t>
            </a:r>
            <a:r>
              <a:rPr lang="en-US" sz="1100">
                <a:solidFill>
                  <a:srgbClr val="666666"/>
                </a:solidFill>
                <a:latin typeface="Consolas"/>
                <a:ea typeface="Consolas"/>
                <a:cs typeface="Consolas"/>
              </a:rPr>
              <a:t>(</a:t>
            </a:r>
            <a:r>
              <a:rPr lang="en-US" sz="1100" b="1">
                <a:solidFill>
                  <a:srgbClr val="01701F"/>
                </a:solidFill>
                <a:latin typeface="Consolas"/>
                <a:ea typeface="Consolas"/>
                <a:cs typeface="Consolas"/>
              </a:rPr>
              <a:t>new</a:t>
            </a:r>
            <a:r>
              <a:rPr lang="en-US" sz="1100">
                <a:solidFill>
                  <a:srgbClr val="000000"/>
                </a:solidFill>
                <a:latin typeface="Consolas"/>
                <a:ea typeface="Consolas"/>
                <a:cs typeface="Consolas"/>
              </a:rPr>
              <a:t> FlowLayout</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mainFrame</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add</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headerLabel</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mainFrame</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add</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controlPanel</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mainFrame</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add</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statusLabel</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mainFrame</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setVisible</a:t>
            </a:r>
            <a:r>
              <a:rPr lang="en-US" sz="1100">
                <a:solidFill>
                  <a:srgbClr val="666666"/>
                </a:solidFill>
                <a:latin typeface="Consolas"/>
                <a:ea typeface="Consolas"/>
                <a:cs typeface="Consolas"/>
              </a:rPr>
              <a:t>(</a:t>
            </a:r>
            <a:r>
              <a:rPr lang="en-US" sz="1100" b="1">
                <a:solidFill>
                  <a:srgbClr val="01701F"/>
                </a:solidFill>
                <a:latin typeface="Consolas"/>
                <a:ea typeface="Consolas"/>
                <a:cs typeface="Consolas"/>
              </a:rPr>
              <a:t>true</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p>
          <a:p>
            <a:r>
              <a:rPr lang="en-US" sz="1100">
                <a:solidFill>
                  <a:srgbClr val="000000"/>
                </a:solidFill>
                <a:latin typeface="Consolas"/>
                <a:ea typeface="Consolas"/>
                <a:cs typeface="Consolas"/>
              </a:rPr>
              <a:t>   </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p:txBody>
      </p:sp>
      <p:sp>
        <p:nvSpPr>
          <p:cNvPr id="6" name="Rectangle 5"/>
          <p:cNvSpPr/>
          <p:nvPr/>
        </p:nvSpPr>
        <p:spPr>
          <a:xfrm>
            <a:off x="4408965" y="995713"/>
            <a:ext cx="4445133" cy="3308598"/>
          </a:xfrm>
          <a:prstGeom prst="rect">
            <a:avLst/>
          </a:prstGeom>
          <a:solidFill>
            <a:srgbClr val="EEECE1"/>
          </a:solidFill>
        </p:spPr>
        <p:style>
          <a:lnRef idx="2">
            <a:schemeClr val="dk1"/>
          </a:lnRef>
          <a:fillRef idx="1">
            <a:schemeClr val="lt1"/>
          </a:fillRef>
          <a:effectRef idx="0">
            <a:schemeClr val="dk1"/>
          </a:effectRef>
          <a:fontRef idx="minor">
            <a:schemeClr val="dk1"/>
          </a:fontRef>
        </p:style>
        <p:txBody>
          <a:bodyPr wrap="square">
            <a:spAutoFit/>
          </a:bodyPr>
          <a:lstStyle/>
          <a:p>
            <a:r>
              <a:rPr lang="en-US" sz="1100" b="1">
                <a:solidFill>
                  <a:srgbClr val="01701F"/>
                </a:solidFill>
                <a:latin typeface="Consolas"/>
                <a:ea typeface="Consolas"/>
                <a:cs typeface="Consolas"/>
              </a:rPr>
              <a:t>private</a:t>
            </a:r>
            <a:r>
              <a:rPr lang="en-US" sz="1100">
                <a:solidFill>
                  <a:srgbClr val="000000"/>
                </a:solidFill>
                <a:latin typeface="Consolas"/>
                <a:ea typeface="Consolas"/>
                <a:cs typeface="Consolas"/>
              </a:rPr>
              <a:t> </a:t>
            </a:r>
            <a:r>
              <a:rPr lang="en-US" sz="1100">
                <a:solidFill>
                  <a:srgbClr val="901F00"/>
                </a:solidFill>
                <a:latin typeface="Consolas"/>
                <a:ea typeface="Consolas"/>
                <a:cs typeface="Consolas"/>
              </a:rPr>
              <a:t>void</a:t>
            </a:r>
            <a:r>
              <a:rPr lang="en-US" sz="1100">
                <a:solidFill>
                  <a:srgbClr val="000000"/>
                </a:solidFill>
                <a:latin typeface="Consolas"/>
                <a:ea typeface="Consolas"/>
                <a:cs typeface="Consolas"/>
              </a:rPr>
              <a:t> </a:t>
            </a:r>
            <a:r>
              <a:rPr lang="en-US" sz="1100">
                <a:solidFill>
                  <a:srgbClr val="06287E"/>
                </a:solidFill>
                <a:latin typeface="Consolas"/>
                <a:ea typeface="Consolas"/>
                <a:cs typeface="Consolas"/>
              </a:rPr>
              <a:t>showEventDemo</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headerLabel</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setText</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"Control in action: Button"</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p>
          <a:p>
            <a:r>
              <a:rPr lang="en-US" sz="1100">
                <a:solidFill>
                  <a:srgbClr val="000000"/>
                </a:solidFill>
                <a:latin typeface="Consolas"/>
                <a:ea typeface="Consolas"/>
                <a:cs typeface="Consolas"/>
              </a:rPr>
              <a:t>      JButton okButton </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new</a:t>
            </a:r>
            <a:r>
              <a:rPr lang="en-US" sz="1100">
                <a:solidFill>
                  <a:srgbClr val="000000"/>
                </a:solidFill>
                <a:latin typeface="Consolas"/>
                <a:ea typeface="Consolas"/>
                <a:cs typeface="Consolas"/>
              </a:rPr>
              <a:t> JButton</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"OK"</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JButton submitButton </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new</a:t>
            </a:r>
            <a:r>
              <a:rPr lang="en-US" sz="1100">
                <a:solidFill>
                  <a:srgbClr val="000000"/>
                </a:solidFill>
                <a:latin typeface="Consolas"/>
                <a:ea typeface="Consolas"/>
                <a:cs typeface="Consolas"/>
              </a:rPr>
              <a:t> JButton</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"Submit"</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JButton cancelButton </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new</a:t>
            </a:r>
            <a:r>
              <a:rPr lang="en-US" sz="1100">
                <a:solidFill>
                  <a:srgbClr val="000000"/>
                </a:solidFill>
                <a:latin typeface="Consolas"/>
                <a:ea typeface="Consolas"/>
                <a:cs typeface="Consolas"/>
              </a:rPr>
              <a:t> JButton</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"Cancel"</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okButton</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setActionCommand</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"OK"</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submitButton</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setActionCommand</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"Submit"</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cancelButton</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setActionCommand</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"Cancel"</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okButton</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addActionListener</a:t>
            </a:r>
            <a:r>
              <a:rPr lang="en-US" sz="1100">
                <a:solidFill>
                  <a:srgbClr val="666666"/>
                </a:solidFill>
                <a:latin typeface="Consolas"/>
                <a:ea typeface="Consolas"/>
                <a:cs typeface="Consolas"/>
              </a:rPr>
              <a:t>(</a:t>
            </a:r>
          </a:p>
          <a:p>
            <a:r>
              <a:rPr lang="en-US" sz="1100" b="1">
                <a:solidFill>
                  <a:srgbClr val="01701F"/>
                </a:solidFill>
                <a:latin typeface="Consolas"/>
                <a:ea typeface="Consolas"/>
                <a:cs typeface="Consolas"/>
              </a:rPr>
              <a:t>                new</a:t>
            </a:r>
            <a:r>
              <a:rPr lang="en-US" sz="1100">
                <a:solidFill>
                  <a:srgbClr val="000000"/>
                </a:solidFill>
                <a:latin typeface="Consolas"/>
                <a:ea typeface="Consolas"/>
                <a:cs typeface="Consolas"/>
              </a:rPr>
              <a:t> ButtonClickListener</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p>
          <a:p>
            <a:r>
              <a:rPr lang="en-US" sz="1100">
                <a:solidFill>
                  <a:srgbClr val="000000"/>
                </a:solidFill>
                <a:latin typeface="Consolas"/>
                <a:ea typeface="Consolas"/>
                <a:cs typeface="Consolas"/>
              </a:rPr>
              <a:t>      submitButton</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addActionListener</a:t>
            </a:r>
            <a:r>
              <a:rPr lang="en-US" sz="1100">
                <a:solidFill>
                  <a:srgbClr val="666666"/>
                </a:solidFill>
                <a:latin typeface="Consolas"/>
                <a:ea typeface="Consolas"/>
                <a:cs typeface="Consolas"/>
              </a:rPr>
              <a:t>(</a:t>
            </a:r>
          </a:p>
          <a:p>
            <a:r>
              <a:rPr lang="en-US" sz="1100" b="1">
                <a:solidFill>
                  <a:srgbClr val="01701F"/>
                </a:solidFill>
                <a:latin typeface="Consolas"/>
                <a:ea typeface="Consolas"/>
                <a:cs typeface="Consolas"/>
              </a:rPr>
              <a:t>                new</a:t>
            </a:r>
            <a:r>
              <a:rPr lang="en-US" sz="1100">
                <a:solidFill>
                  <a:srgbClr val="000000"/>
                </a:solidFill>
                <a:latin typeface="Consolas"/>
                <a:ea typeface="Consolas"/>
                <a:cs typeface="Consolas"/>
              </a:rPr>
              <a:t> ButtonClickListener</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p>
          <a:p>
            <a:r>
              <a:rPr lang="en-US" sz="1100">
                <a:solidFill>
                  <a:srgbClr val="000000"/>
                </a:solidFill>
                <a:latin typeface="Consolas"/>
                <a:ea typeface="Consolas"/>
                <a:cs typeface="Consolas"/>
              </a:rPr>
              <a:t>      cancelButton</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addActionListener</a:t>
            </a:r>
            <a:r>
              <a:rPr lang="en-US" sz="1100">
                <a:solidFill>
                  <a:srgbClr val="666666"/>
                </a:solidFill>
                <a:latin typeface="Consolas"/>
                <a:ea typeface="Consolas"/>
                <a:cs typeface="Consolas"/>
              </a:rPr>
              <a:t>(</a:t>
            </a:r>
          </a:p>
          <a:p>
            <a:r>
              <a:rPr lang="en-US" sz="1100" b="1">
                <a:solidFill>
                  <a:srgbClr val="01701F"/>
                </a:solidFill>
                <a:latin typeface="Consolas"/>
                <a:ea typeface="Consolas"/>
                <a:cs typeface="Consolas"/>
              </a:rPr>
              <a:t>                new</a:t>
            </a:r>
            <a:r>
              <a:rPr lang="en-US" sz="1100">
                <a:solidFill>
                  <a:srgbClr val="000000"/>
                </a:solidFill>
                <a:latin typeface="Consolas"/>
                <a:ea typeface="Consolas"/>
                <a:cs typeface="Consolas"/>
              </a:rPr>
              <a:t> ButtonClickListener</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p>
          <a:p>
            <a:r>
              <a:rPr lang="en-US" sz="1100">
                <a:solidFill>
                  <a:srgbClr val="000000"/>
                </a:solidFill>
                <a:latin typeface="Consolas"/>
                <a:ea typeface="Consolas"/>
                <a:cs typeface="Consolas"/>
              </a:rPr>
              <a:t>      controlPanel</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add</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okButton</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controlPanel</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add</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submitButton</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controlPanel</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add</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cancelButton</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p>
          <a:p>
            <a:r>
              <a:rPr lang="en-US" sz="1100">
                <a:solidFill>
                  <a:srgbClr val="000000"/>
                </a:solidFill>
                <a:latin typeface="Consolas"/>
                <a:ea typeface="Consolas"/>
                <a:cs typeface="Consolas"/>
              </a:rPr>
              <a:t>      mainFrame</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setVisible</a:t>
            </a:r>
            <a:r>
              <a:rPr lang="en-US" sz="1100">
                <a:solidFill>
                  <a:srgbClr val="666666"/>
                </a:solidFill>
                <a:latin typeface="Consolas"/>
                <a:ea typeface="Consolas"/>
                <a:cs typeface="Consolas"/>
              </a:rPr>
              <a:t>(</a:t>
            </a:r>
            <a:r>
              <a:rPr lang="en-US" sz="1100" b="1">
                <a:solidFill>
                  <a:srgbClr val="01701F"/>
                </a:solidFill>
                <a:latin typeface="Consolas"/>
                <a:ea typeface="Consolas"/>
                <a:cs typeface="Consolas"/>
              </a:rPr>
              <a:t>true</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p>
          <a:p>
            <a:r>
              <a:rPr lang="en-US" sz="1100">
                <a:solidFill>
                  <a:srgbClr val="000000"/>
                </a:solidFill>
                <a:latin typeface="Consolas"/>
                <a:ea typeface="Consolas"/>
                <a:cs typeface="Consolas"/>
              </a:rPr>
              <a:t>   </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p:txBody>
      </p:sp>
      <p:pic>
        <p:nvPicPr>
          <p:cNvPr id="7" name="Picture 6"/>
          <p:cNvPicPr>
            <a:picLocks noChangeAspect="1"/>
          </p:cNvPicPr>
          <p:nvPr/>
        </p:nvPicPr>
        <p:blipFill>
          <a:blip r:embed="rId3"/>
          <a:stretch>
            <a:fillRect/>
          </a:stretch>
        </p:blipFill>
        <p:spPr>
          <a:xfrm>
            <a:off x="5407224" y="4140928"/>
            <a:ext cx="2606008" cy="2593043"/>
          </a:xfrm>
          <a:prstGeom prst="rect">
            <a:avLst/>
          </a:prstGeom>
        </p:spPr>
      </p:pic>
    </p:spTree>
    <p:extLst>
      <p:ext uri="{BB962C8B-B14F-4D97-AF65-F5344CB8AC3E}">
        <p14:creationId xmlns:p14="http://schemas.microsoft.com/office/powerpoint/2010/main" val="230848819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1"/>
          <p:cNvSpPr>
            <a:spLocks noGrp="1"/>
          </p:cNvSpPr>
          <p:nvPr>
            <p:ph type="title"/>
          </p:nvPr>
        </p:nvSpPr>
        <p:spPr/>
        <p:txBody>
          <a:bodyPr/>
          <a:lstStyle/>
          <a:p>
            <a:r>
              <a:rPr lang="en-US" altLang="vi-VN" noProof="1"/>
              <a:t>Ví dụ 2 - xử lý sự kiện (tt)</a:t>
            </a:r>
            <a:endParaRPr lang="en-US" altLang="vi-VN" noProof="1" smtClean="0"/>
          </a:p>
        </p:txBody>
      </p:sp>
      <p:sp>
        <p:nvSpPr>
          <p:cNvPr id="2" name="Date Placeholder 1"/>
          <p:cNvSpPr>
            <a:spLocks noGrp="1"/>
          </p:cNvSpPr>
          <p:nvPr>
            <p:ph type="dt" sz="half" idx="10"/>
          </p:nvPr>
        </p:nvSpPr>
        <p:spPr/>
        <p:txBody>
          <a:bodyPr/>
          <a:lstStyle/>
          <a:p>
            <a:pPr>
              <a:defRPr/>
            </a:pPr>
            <a:endParaRPr lang="vi-VN" dirty="0"/>
          </a:p>
        </p:txBody>
      </p:sp>
      <p:sp>
        <p:nvSpPr>
          <p:cNvPr id="7" name="Rectangle 6"/>
          <p:cNvSpPr/>
          <p:nvPr/>
        </p:nvSpPr>
        <p:spPr>
          <a:xfrm>
            <a:off x="406097" y="1186738"/>
            <a:ext cx="6634386" cy="3323987"/>
          </a:xfrm>
          <a:prstGeom prst="rect">
            <a:avLst/>
          </a:prstGeom>
          <a:solidFill>
            <a:srgbClr val="EEECE1"/>
          </a:solidFill>
        </p:spPr>
        <p:style>
          <a:lnRef idx="2">
            <a:schemeClr val="dk1"/>
          </a:lnRef>
          <a:fillRef idx="1">
            <a:schemeClr val="lt1"/>
          </a:fillRef>
          <a:effectRef idx="0">
            <a:schemeClr val="dk1"/>
          </a:effectRef>
          <a:fontRef idx="minor">
            <a:schemeClr val="dk1"/>
          </a:fontRef>
        </p:style>
        <p:txBody>
          <a:bodyPr wrap="square">
            <a:spAutoFit/>
          </a:bodyPr>
          <a:lstStyle/>
          <a:p>
            <a:r>
              <a:rPr lang="en-US" sz="1400" b="1">
                <a:solidFill>
                  <a:srgbClr val="01701F"/>
                </a:solidFill>
                <a:latin typeface="Consolas"/>
                <a:ea typeface="Consolas"/>
                <a:cs typeface="Consolas"/>
              </a:rPr>
              <a:t>private</a:t>
            </a:r>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class</a:t>
            </a:r>
            <a:r>
              <a:rPr lang="en-US" sz="1400">
                <a:solidFill>
                  <a:srgbClr val="000000"/>
                </a:solidFill>
                <a:latin typeface="Consolas"/>
                <a:ea typeface="Consolas"/>
                <a:cs typeface="Consolas"/>
              </a:rPr>
              <a:t> </a:t>
            </a:r>
            <a:r>
              <a:rPr lang="en-US" sz="1400" b="1">
                <a:solidFill>
                  <a:srgbClr val="0D84B5"/>
                </a:solidFill>
                <a:latin typeface="Consolas"/>
                <a:ea typeface="Consolas"/>
                <a:cs typeface="Consolas"/>
              </a:rPr>
              <a:t>ButtonClickListener</a:t>
            </a:r>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implements</a:t>
            </a:r>
            <a:r>
              <a:rPr lang="en-US" sz="1400">
                <a:solidFill>
                  <a:srgbClr val="000000"/>
                </a:solidFill>
                <a:latin typeface="Consolas"/>
                <a:ea typeface="Consolas"/>
                <a:cs typeface="Consolas"/>
              </a:rPr>
              <a:t> ActionListener </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public</a:t>
            </a:r>
            <a:r>
              <a:rPr lang="en-US" sz="1400">
                <a:solidFill>
                  <a:srgbClr val="000000"/>
                </a:solidFill>
                <a:latin typeface="Consolas"/>
                <a:ea typeface="Consolas"/>
                <a:cs typeface="Consolas"/>
              </a:rPr>
              <a:t> </a:t>
            </a:r>
            <a:r>
              <a:rPr lang="en-US" sz="1400">
                <a:solidFill>
                  <a:srgbClr val="901F00"/>
                </a:solidFill>
                <a:latin typeface="Consolas"/>
                <a:ea typeface="Consolas"/>
                <a:cs typeface="Consolas"/>
              </a:rPr>
              <a:t>void</a:t>
            </a:r>
            <a:r>
              <a:rPr lang="en-US" sz="1400">
                <a:solidFill>
                  <a:srgbClr val="000000"/>
                </a:solidFill>
                <a:latin typeface="Consolas"/>
                <a:ea typeface="Consolas"/>
                <a:cs typeface="Consolas"/>
              </a:rPr>
              <a:t> </a:t>
            </a:r>
            <a:r>
              <a:rPr lang="en-US" sz="1400">
                <a:solidFill>
                  <a:srgbClr val="06287E"/>
                </a:solidFill>
                <a:latin typeface="Consolas"/>
                <a:ea typeface="Consolas"/>
                <a:cs typeface="Consolas"/>
              </a:rPr>
              <a:t>actionPerformed</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ActionEvent e</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String command </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e</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getActionCommand</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p>
          <a:p>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if</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command</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equals</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a:solidFill>
                  <a:srgbClr val="4070A0"/>
                </a:solidFill>
                <a:latin typeface="Consolas"/>
                <a:ea typeface="Consolas"/>
                <a:cs typeface="Consolas"/>
              </a:rPr>
              <a:t>"OK"</a:t>
            </a:r>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statusLabel</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setText</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"Ok Button clicked."</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else</a:t>
            </a:r>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if</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command</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equals</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a:solidFill>
                  <a:srgbClr val="4070A0"/>
                </a:solidFill>
                <a:latin typeface="Consolas"/>
                <a:ea typeface="Consolas"/>
                <a:cs typeface="Consolas"/>
              </a:rPr>
              <a:t>"Submit"</a:t>
            </a:r>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statusLabel</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setText</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"Submit Button clicked."</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p>
          <a:p>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else</a:t>
            </a:r>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statusLabel</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setText</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"Cancel Button clicked."</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p>
          <a:p>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p>
          <a:p>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p:txBody>
      </p:sp>
      <p:pic>
        <p:nvPicPr>
          <p:cNvPr id="3" name="Picture 2"/>
          <p:cNvPicPr>
            <a:picLocks noChangeAspect="1"/>
          </p:cNvPicPr>
          <p:nvPr/>
        </p:nvPicPr>
        <p:blipFill>
          <a:blip r:embed="rId3"/>
          <a:stretch>
            <a:fillRect/>
          </a:stretch>
        </p:blipFill>
        <p:spPr>
          <a:xfrm>
            <a:off x="5222029" y="2995843"/>
            <a:ext cx="3404264" cy="3387327"/>
          </a:xfrm>
          <a:prstGeom prst="rect">
            <a:avLst/>
          </a:prstGeom>
        </p:spPr>
      </p:pic>
    </p:spTree>
    <p:extLst>
      <p:ext uri="{BB962C8B-B14F-4D97-AF65-F5344CB8AC3E}">
        <p14:creationId xmlns:p14="http://schemas.microsoft.com/office/powerpoint/2010/main" val="395979914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1"/>
          <p:cNvSpPr>
            <a:spLocks noGrp="1"/>
          </p:cNvSpPr>
          <p:nvPr>
            <p:ph type="title"/>
          </p:nvPr>
        </p:nvSpPr>
        <p:spPr/>
        <p:txBody>
          <a:bodyPr/>
          <a:lstStyle/>
          <a:p>
            <a:r>
              <a:rPr lang="en-US" altLang="vi-VN" noProof="1" smtClean="0"/>
              <a:t>Trình đơn (Menu)</a:t>
            </a:r>
          </a:p>
        </p:txBody>
      </p:sp>
      <p:sp>
        <p:nvSpPr>
          <p:cNvPr id="16387" name="Content Placeholder 12"/>
          <p:cNvSpPr>
            <a:spLocks noGrp="1"/>
          </p:cNvSpPr>
          <p:nvPr>
            <p:ph idx="1"/>
          </p:nvPr>
        </p:nvSpPr>
        <p:spPr>
          <a:xfrm>
            <a:off x="393700" y="1221946"/>
            <a:ext cx="8475663" cy="3168278"/>
          </a:xfrm>
        </p:spPr>
        <p:txBody>
          <a:bodyPr/>
          <a:lstStyle/>
          <a:p>
            <a:r>
              <a:rPr lang="en-US" altLang="vi-VN" sz="2400" noProof="1" smtClean="0"/>
              <a:t>Tạo 1 trình đơn: đối tượng JMenubar</a:t>
            </a:r>
          </a:p>
          <a:p>
            <a:r>
              <a:rPr lang="en-US" altLang="vi-VN" sz="2400" noProof="1" smtClean="0"/>
              <a:t>Gắn các đối tượng JMenu vào JMenubar.</a:t>
            </a:r>
          </a:p>
          <a:p>
            <a:r>
              <a:rPr lang="en-US" altLang="vi-VN" sz="2400" noProof="1"/>
              <a:t>Gắn các JMenuItem vào Jmenu.</a:t>
            </a:r>
          </a:p>
          <a:p>
            <a:r>
              <a:rPr lang="en-US" altLang="vi-VN" sz="2400" noProof="1" smtClean="0"/>
              <a:t>Thêm JMenubar vào 1 JFrame.</a:t>
            </a:r>
          </a:p>
          <a:p>
            <a:r>
              <a:rPr lang="en-US" altLang="vi-VN" sz="2400" noProof="1"/>
              <a:t>Mặc định các JMenuItem là enabled.</a:t>
            </a:r>
          </a:p>
          <a:p>
            <a:r>
              <a:rPr lang="en-US" altLang="vi-VN" sz="2400" noProof="1" smtClean="0"/>
              <a:t>Có thể vô hiệu hóa JMenuItem bằng cách gọi hàm:</a:t>
            </a:r>
          </a:p>
          <a:p>
            <a:pPr lvl="1"/>
            <a:r>
              <a:rPr lang="en-US" sz="2000">
                <a:solidFill>
                  <a:srgbClr val="901F00"/>
                </a:solidFill>
                <a:latin typeface="Consolas"/>
                <a:ea typeface="Consolas"/>
                <a:cs typeface="Consolas"/>
              </a:rPr>
              <a:t>void</a:t>
            </a:r>
            <a:r>
              <a:rPr lang="en-US" sz="2000">
                <a:solidFill>
                  <a:srgbClr val="000000"/>
                </a:solidFill>
                <a:latin typeface="Consolas"/>
                <a:ea typeface="Consolas"/>
                <a:cs typeface="Consolas"/>
              </a:rPr>
              <a:t> </a:t>
            </a:r>
            <a:r>
              <a:rPr lang="en-US" sz="2000">
                <a:solidFill>
                  <a:srgbClr val="06287E"/>
                </a:solidFill>
                <a:latin typeface="Consolas"/>
                <a:ea typeface="Consolas"/>
                <a:cs typeface="Consolas"/>
              </a:rPr>
              <a:t>setEnabled</a:t>
            </a:r>
            <a:r>
              <a:rPr lang="en-US" sz="2000">
                <a:solidFill>
                  <a:srgbClr val="666666"/>
                </a:solidFill>
                <a:latin typeface="Consolas"/>
                <a:ea typeface="Consolas"/>
                <a:cs typeface="Consolas"/>
              </a:rPr>
              <a:t>(</a:t>
            </a:r>
            <a:r>
              <a:rPr lang="en-US" sz="2000">
                <a:solidFill>
                  <a:srgbClr val="901F00"/>
                </a:solidFill>
                <a:latin typeface="Consolas"/>
                <a:ea typeface="Consolas"/>
                <a:cs typeface="Consolas"/>
              </a:rPr>
              <a:t>boolean</a:t>
            </a:r>
            <a:r>
              <a:rPr lang="en-US" sz="2000">
                <a:solidFill>
                  <a:srgbClr val="000000"/>
                </a:solidFill>
                <a:latin typeface="Consolas"/>
                <a:ea typeface="Consolas"/>
                <a:cs typeface="Consolas"/>
              </a:rPr>
              <a:t> b</a:t>
            </a:r>
            <a:r>
              <a:rPr lang="en-US" sz="2000">
                <a:solidFill>
                  <a:srgbClr val="666666"/>
                </a:solidFill>
                <a:latin typeface="Consolas"/>
                <a:ea typeface="Consolas"/>
                <a:cs typeface="Consolas"/>
              </a:rPr>
              <a:t>)</a:t>
            </a:r>
            <a:endParaRPr lang="en-US" altLang="vi-VN" sz="2000" noProof="1" smtClean="0"/>
          </a:p>
        </p:txBody>
      </p:sp>
      <p:sp>
        <p:nvSpPr>
          <p:cNvPr id="2" name="Date Placeholder 1"/>
          <p:cNvSpPr>
            <a:spLocks noGrp="1"/>
          </p:cNvSpPr>
          <p:nvPr>
            <p:ph type="dt" sz="half" idx="10"/>
          </p:nvPr>
        </p:nvSpPr>
        <p:spPr/>
        <p:txBody>
          <a:bodyPr/>
          <a:lstStyle/>
          <a:p>
            <a:pPr>
              <a:defRPr/>
            </a:pPr>
            <a:endParaRPr lang="vi-VN" dirty="0"/>
          </a:p>
        </p:txBody>
      </p:sp>
      <p:grpSp>
        <p:nvGrpSpPr>
          <p:cNvPr id="13" name="Group 12"/>
          <p:cNvGrpSpPr/>
          <p:nvPr/>
        </p:nvGrpSpPr>
        <p:grpSpPr>
          <a:xfrm>
            <a:off x="1256242" y="4333374"/>
            <a:ext cx="6799155" cy="1948236"/>
            <a:chOff x="1256242" y="4333374"/>
            <a:chExt cx="6799155" cy="1948236"/>
          </a:xfrm>
        </p:grpSpPr>
        <p:pic>
          <p:nvPicPr>
            <p:cNvPr id="3" name="Picture 2"/>
            <p:cNvPicPr>
              <a:picLocks noChangeAspect="1"/>
            </p:cNvPicPr>
            <p:nvPr/>
          </p:nvPicPr>
          <p:blipFill>
            <a:blip r:embed="rId3"/>
            <a:stretch>
              <a:fillRect/>
            </a:stretch>
          </p:blipFill>
          <p:spPr>
            <a:xfrm>
              <a:off x="2724453" y="4333374"/>
              <a:ext cx="3877277" cy="1948236"/>
            </a:xfrm>
            <a:prstGeom prst="rect">
              <a:avLst/>
            </a:prstGeom>
          </p:spPr>
        </p:pic>
        <p:cxnSp>
          <p:nvCxnSpPr>
            <p:cNvPr id="5" name="Straight Arrow Connector 4"/>
            <p:cNvCxnSpPr/>
            <p:nvPr/>
          </p:nvCxnSpPr>
          <p:spPr>
            <a:xfrm flipH="1">
              <a:off x="5949898" y="4721562"/>
              <a:ext cx="91112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6930044" y="4514476"/>
              <a:ext cx="1125353" cy="369332"/>
            </a:xfrm>
            <a:prstGeom prst="rect">
              <a:avLst/>
            </a:prstGeom>
            <a:noFill/>
          </p:spPr>
          <p:txBody>
            <a:bodyPr wrap="none" rtlCol="0">
              <a:spAutoFit/>
            </a:bodyPr>
            <a:lstStyle/>
            <a:p>
              <a:r>
                <a:rPr lang="en-US"/>
                <a:t>JMenubar</a:t>
              </a:r>
            </a:p>
          </p:txBody>
        </p:sp>
        <p:cxnSp>
          <p:nvCxnSpPr>
            <p:cNvPr id="8" name="Straight Arrow Connector 7"/>
            <p:cNvCxnSpPr/>
            <p:nvPr/>
          </p:nvCxnSpPr>
          <p:spPr>
            <a:xfrm>
              <a:off x="2125950" y="4735368"/>
              <a:ext cx="70404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256242" y="4542088"/>
              <a:ext cx="813031" cy="369332"/>
            </a:xfrm>
            <a:prstGeom prst="rect">
              <a:avLst/>
            </a:prstGeom>
            <a:noFill/>
          </p:spPr>
          <p:txBody>
            <a:bodyPr wrap="none" rtlCol="0">
              <a:spAutoFit/>
            </a:bodyPr>
            <a:lstStyle/>
            <a:p>
              <a:r>
                <a:rPr lang="en-US"/>
                <a:t>JMenu</a:t>
              </a:r>
            </a:p>
          </p:txBody>
        </p:sp>
        <p:cxnSp>
          <p:nvCxnSpPr>
            <p:cNvPr id="11" name="Straight Arrow Connector 10"/>
            <p:cNvCxnSpPr/>
            <p:nvPr/>
          </p:nvCxnSpPr>
          <p:spPr>
            <a:xfrm flipH="1" flipV="1">
              <a:off x="3161315" y="5232374"/>
              <a:ext cx="993951" cy="2070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4251900" y="5301403"/>
              <a:ext cx="1247757" cy="369332"/>
            </a:xfrm>
            <a:prstGeom prst="rect">
              <a:avLst/>
            </a:prstGeom>
            <a:noFill/>
          </p:spPr>
          <p:txBody>
            <a:bodyPr wrap="none" rtlCol="0">
              <a:spAutoFit/>
            </a:bodyPr>
            <a:lstStyle/>
            <a:p>
              <a:r>
                <a:rPr lang="en-US"/>
                <a:t>JMenuItem</a:t>
              </a:r>
            </a:p>
          </p:txBody>
        </p:sp>
      </p:grpSp>
    </p:spTree>
    <p:extLst>
      <p:ext uri="{BB962C8B-B14F-4D97-AF65-F5344CB8AC3E}">
        <p14:creationId xmlns:p14="http://schemas.microsoft.com/office/powerpoint/2010/main" val="4000900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1"/>
          <p:cNvSpPr>
            <a:spLocks noGrp="1"/>
          </p:cNvSpPr>
          <p:nvPr>
            <p:ph type="title"/>
          </p:nvPr>
        </p:nvSpPr>
        <p:spPr/>
        <p:txBody>
          <a:bodyPr/>
          <a:lstStyle/>
          <a:p>
            <a:r>
              <a:rPr lang="en-US" altLang="vi-VN" noProof="1" smtClean="0"/>
              <a:t>Ví dụ về Menu</a:t>
            </a:r>
          </a:p>
        </p:txBody>
      </p:sp>
      <p:sp>
        <p:nvSpPr>
          <p:cNvPr id="2" name="Date Placeholder 1"/>
          <p:cNvSpPr>
            <a:spLocks noGrp="1"/>
          </p:cNvSpPr>
          <p:nvPr>
            <p:ph type="dt" sz="half" idx="10"/>
          </p:nvPr>
        </p:nvSpPr>
        <p:spPr/>
        <p:txBody>
          <a:bodyPr/>
          <a:lstStyle/>
          <a:p>
            <a:pPr>
              <a:defRPr/>
            </a:pPr>
            <a:r>
              <a:rPr lang="vi-VN" dirty="0"/>
              <a:t>Trình đơn</a:t>
            </a:r>
          </a:p>
        </p:txBody>
      </p:sp>
      <p:sp>
        <p:nvSpPr>
          <p:cNvPr id="5" name="Rectangle 4"/>
          <p:cNvSpPr/>
          <p:nvPr/>
        </p:nvSpPr>
        <p:spPr>
          <a:xfrm>
            <a:off x="123730" y="1105621"/>
            <a:ext cx="4873633" cy="5678479"/>
          </a:xfrm>
          <a:prstGeom prst="rect">
            <a:avLst/>
          </a:prstGeom>
          <a:solidFill>
            <a:srgbClr val="EEECE1"/>
          </a:solidFill>
        </p:spPr>
        <p:style>
          <a:lnRef idx="2">
            <a:schemeClr val="dk1"/>
          </a:lnRef>
          <a:fillRef idx="1">
            <a:schemeClr val="lt1"/>
          </a:fillRef>
          <a:effectRef idx="0">
            <a:schemeClr val="dk1"/>
          </a:effectRef>
          <a:fontRef idx="minor">
            <a:schemeClr val="dk1"/>
          </a:fontRef>
        </p:style>
        <p:txBody>
          <a:bodyPr wrap="square">
            <a:spAutoFit/>
          </a:bodyPr>
          <a:lstStyle/>
          <a:p>
            <a:r>
              <a:rPr lang="en-US" sz="1100" b="1">
                <a:solidFill>
                  <a:srgbClr val="01701F"/>
                </a:solidFill>
                <a:latin typeface="Consolas"/>
                <a:ea typeface="Consolas"/>
                <a:cs typeface="Consolas"/>
              </a:rPr>
              <a:t>import</a:t>
            </a:r>
            <a:r>
              <a:rPr lang="en-US" sz="1100">
                <a:solidFill>
                  <a:srgbClr val="000000"/>
                </a:solidFill>
                <a:latin typeface="Consolas"/>
                <a:ea typeface="Consolas"/>
                <a:cs typeface="Consolas"/>
              </a:rPr>
              <a:t> </a:t>
            </a:r>
            <a:r>
              <a:rPr lang="en-US" sz="1100" b="1">
                <a:solidFill>
                  <a:srgbClr val="0D84B5"/>
                </a:solidFill>
                <a:latin typeface="Consolas"/>
                <a:ea typeface="Consolas"/>
                <a:cs typeface="Consolas"/>
              </a:rPr>
              <a:t>java.awt.*</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b="1">
                <a:solidFill>
                  <a:srgbClr val="01701F"/>
                </a:solidFill>
                <a:latin typeface="Consolas"/>
                <a:ea typeface="Consolas"/>
                <a:cs typeface="Consolas"/>
              </a:rPr>
              <a:t>import</a:t>
            </a:r>
            <a:r>
              <a:rPr lang="en-US" sz="1100">
                <a:solidFill>
                  <a:srgbClr val="000000"/>
                </a:solidFill>
                <a:latin typeface="Consolas"/>
                <a:ea typeface="Consolas"/>
                <a:cs typeface="Consolas"/>
              </a:rPr>
              <a:t> </a:t>
            </a:r>
            <a:r>
              <a:rPr lang="en-US" sz="1100" b="1">
                <a:solidFill>
                  <a:srgbClr val="0D84B5"/>
                </a:solidFill>
                <a:latin typeface="Consolas"/>
                <a:ea typeface="Consolas"/>
                <a:cs typeface="Consolas"/>
              </a:rPr>
              <a:t>java.awt.event.*</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b="1">
                <a:solidFill>
                  <a:srgbClr val="01701F"/>
                </a:solidFill>
                <a:latin typeface="Consolas"/>
                <a:ea typeface="Consolas"/>
                <a:cs typeface="Consolas"/>
              </a:rPr>
              <a:t>import</a:t>
            </a:r>
            <a:r>
              <a:rPr lang="en-US" sz="1100">
                <a:solidFill>
                  <a:srgbClr val="000000"/>
                </a:solidFill>
                <a:latin typeface="Consolas"/>
                <a:ea typeface="Consolas"/>
                <a:cs typeface="Consolas"/>
              </a:rPr>
              <a:t> </a:t>
            </a:r>
            <a:r>
              <a:rPr lang="en-US" sz="1100" b="1">
                <a:solidFill>
                  <a:srgbClr val="0D84B5"/>
                </a:solidFill>
                <a:latin typeface="Consolas"/>
                <a:ea typeface="Consolas"/>
                <a:cs typeface="Consolas"/>
              </a:rPr>
              <a:t>javax.swing.*</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b="1">
                <a:solidFill>
                  <a:srgbClr val="01701F"/>
                </a:solidFill>
                <a:latin typeface="Consolas"/>
                <a:ea typeface="Consolas"/>
                <a:cs typeface="Consolas"/>
              </a:rPr>
              <a:t>public</a:t>
            </a:r>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class</a:t>
            </a:r>
            <a:r>
              <a:rPr lang="en-US" sz="1100">
                <a:solidFill>
                  <a:srgbClr val="000000"/>
                </a:solidFill>
                <a:latin typeface="Consolas"/>
                <a:ea typeface="Consolas"/>
                <a:cs typeface="Consolas"/>
              </a:rPr>
              <a:t> </a:t>
            </a:r>
            <a:r>
              <a:rPr lang="en-US" sz="1100" b="1">
                <a:solidFill>
                  <a:srgbClr val="0D84B5"/>
                </a:solidFill>
                <a:latin typeface="Consolas"/>
                <a:ea typeface="Consolas"/>
                <a:cs typeface="Consolas"/>
              </a:rPr>
              <a:t>SwingMenuDemo</a:t>
            </a:r>
            <a:r>
              <a:rPr lang="en-US" sz="1100">
                <a:solidFill>
                  <a:srgbClr val="000000"/>
                </a:solidFill>
                <a:latin typeface="Consolas"/>
                <a:ea typeface="Consolas"/>
                <a:cs typeface="Consolas"/>
              </a:rPr>
              <a:t> </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private</a:t>
            </a:r>
            <a:r>
              <a:rPr lang="en-US" sz="1100">
                <a:solidFill>
                  <a:srgbClr val="000000"/>
                </a:solidFill>
                <a:latin typeface="Consolas"/>
                <a:ea typeface="Consolas"/>
                <a:cs typeface="Consolas"/>
              </a:rPr>
              <a:t> JFrame mainFrame</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private</a:t>
            </a:r>
            <a:r>
              <a:rPr lang="en-US" sz="1100">
                <a:solidFill>
                  <a:srgbClr val="000000"/>
                </a:solidFill>
                <a:latin typeface="Consolas"/>
                <a:ea typeface="Consolas"/>
                <a:cs typeface="Consolas"/>
              </a:rPr>
              <a:t> JLabel headerLabel</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private</a:t>
            </a:r>
            <a:r>
              <a:rPr lang="en-US" sz="1100">
                <a:solidFill>
                  <a:srgbClr val="000000"/>
                </a:solidFill>
                <a:latin typeface="Consolas"/>
                <a:ea typeface="Consolas"/>
                <a:cs typeface="Consolas"/>
              </a:rPr>
              <a:t> JLabel statusLabel</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private</a:t>
            </a:r>
            <a:r>
              <a:rPr lang="en-US" sz="1100">
                <a:solidFill>
                  <a:srgbClr val="000000"/>
                </a:solidFill>
                <a:latin typeface="Consolas"/>
                <a:ea typeface="Consolas"/>
                <a:cs typeface="Consolas"/>
              </a:rPr>
              <a:t> JPanel controlPanel</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p>
          <a:p>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public</a:t>
            </a:r>
            <a:r>
              <a:rPr lang="en-US" sz="1100">
                <a:solidFill>
                  <a:srgbClr val="000000"/>
                </a:solidFill>
                <a:latin typeface="Consolas"/>
                <a:ea typeface="Consolas"/>
                <a:cs typeface="Consolas"/>
              </a:rPr>
              <a:t> </a:t>
            </a:r>
            <a:r>
              <a:rPr lang="en-US" sz="1100">
                <a:solidFill>
                  <a:srgbClr val="06287E"/>
                </a:solidFill>
                <a:latin typeface="Consolas"/>
                <a:ea typeface="Consolas"/>
                <a:cs typeface="Consolas"/>
              </a:rPr>
              <a:t>SwingMenuDemo</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prepareGUI</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public</a:t>
            </a:r>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static</a:t>
            </a:r>
            <a:r>
              <a:rPr lang="en-US" sz="1100">
                <a:solidFill>
                  <a:srgbClr val="000000"/>
                </a:solidFill>
                <a:latin typeface="Consolas"/>
                <a:ea typeface="Consolas"/>
                <a:cs typeface="Consolas"/>
              </a:rPr>
              <a:t> </a:t>
            </a:r>
            <a:r>
              <a:rPr lang="en-US" sz="1100">
                <a:solidFill>
                  <a:srgbClr val="901F00"/>
                </a:solidFill>
                <a:latin typeface="Consolas"/>
                <a:ea typeface="Consolas"/>
                <a:cs typeface="Consolas"/>
              </a:rPr>
              <a:t>void</a:t>
            </a:r>
            <a:r>
              <a:rPr lang="en-US" sz="1100">
                <a:solidFill>
                  <a:srgbClr val="000000"/>
                </a:solidFill>
                <a:latin typeface="Consolas"/>
                <a:ea typeface="Consolas"/>
                <a:cs typeface="Consolas"/>
              </a:rPr>
              <a:t> </a:t>
            </a:r>
            <a:r>
              <a:rPr lang="en-US" sz="1100">
                <a:solidFill>
                  <a:srgbClr val="06287E"/>
                </a:solidFill>
                <a:latin typeface="Consolas"/>
                <a:ea typeface="Consolas"/>
                <a:cs typeface="Consolas"/>
              </a:rPr>
              <a:t>main</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String</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args</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SwingMenuDemo  swingMenuDemo </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new</a:t>
            </a:r>
            <a:r>
              <a:rPr lang="en-US" sz="1100">
                <a:solidFill>
                  <a:srgbClr val="000000"/>
                </a:solidFill>
                <a:latin typeface="Consolas"/>
                <a:ea typeface="Consolas"/>
                <a:cs typeface="Consolas"/>
              </a:rPr>
              <a:t> SwingMenuDemo</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p>
          <a:p>
            <a:r>
              <a:rPr lang="en-US" sz="1100">
                <a:solidFill>
                  <a:srgbClr val="000000"/>
                </a:solidFill>
                <a:latin typeface="Consolas"/>
                <a:ea typeface="Consolas"/>
                <a:cs typeface="Consolas"/>
              </a:rPr>
              <a:t>      swingMenuDemo</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showMenuDemo</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private</a:t>
            </a:r>
            <a:r>
              <a:rPr lang="en-US" sz="1100">
                <a:solidFill>
                  <a:srgbClr val="000000"/>
                </a:solidFill>
                <a:latin typeface="Consolas"/>
                <a:ea typeface="Consolas"/>
                <a:cs typeface="Consolas"/>
              </a:rPr>
              <a:t> </a:t>
            </a:r>
            <a:r>
              <a:rPr lang="en-US" sz="1100">
                <a:solidFill>
                  <a:srgbClr val="901F00"/>
                </a:solidFill>
                <a:latin typeface="Consolas"/>
                <a:ea typeface="Consolas"/>
                <a:cs typeface="Consolas"/>
              </a:rPr>
              <a:t>void</a:t>
            </a:r>
            <a:r>
              <a:rPr lang="en-US" sz="1100">
                <a:solidFill>
                  <a:srgbClr val="000000"/>
                </a:solidFill>
                <a:latin typeface="Consolas"/>
                <a:ea typeface="Consolas"/>
                <a:cs typeface="Consolas"/>
              </a:rPr>
              <a:t> </a:t>
            </a:r>
            <a:r>
              <a:rPr lang="en-US" sz="1100">
                <a:solidFill>
                  <a:srgbClr val="06287E"/>
                </a:solidFill>
                <a:latin typeface="Consolas"/>
                <a:ea typeface="Consolas"/>
                <a:cs typeface="Consolas"/>
              </a:rPr>
              <a:t>prepareGUI</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mainFrame </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new</a:t>
            </a:r>
            <a:r>
              <a:rPr lang="en-US" sz="1100">
                <a:solidFill>
                  <a:srgbClr val="000000"/>
                </a:solidFill>
                <a:latin typeface="Consolas"/>
                <a:ea typeface="Consolas"/>
                <a:cs typeface="Consolas"/>
              </a:rPr>
              <a:t> JFrame</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"Java SWING Examples"</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mainFrame</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setSize</a:t>
            </a:r>
            <a:r>
              <a:rPr lang="en-US" sz="1100">
                <a:solidFill>
                  <a:srgbClr val="666666"/>
                </a:solidFill>
                <a:latin typeface="Consolas"/>
                <a:ea typeface="Consolas"/>
                <a:cs typeface="Consolas"/>
              </a:rPr>
              <a:t>(</a:t>
            </a:r>
            <a:r>
              <a:rPr lang="en-US" sz="1100">
                <a:solidFill>
                  <a:srgbClr val="40A070"/>
                </a:solidFill>
                <a:latin typeface="Consolas"/>
                <a:ea typeface="Consolas"/>
                <a:cs typeface="Consolas"/>
              </a:rPr>
              <a:t>400</a:t>
            </a:r>
            <a:r>
              <a:rPr lang="en-US" sz="1100">
                <a:solidFill>
                  <a:srgbClr val="666666"/>
                </a:solidFill>
                <a:latin typeface="Consolas"/>
                <a:ea typeface="Consolas"/>
                <a:cs typeface="Consolas"/>
              </a:rPr>
              <a:t>,</a:t>
            </a:r>
            <a:r>
              <a:rPr lang="en-US" sz="1100">
                <a:solidFill>
                  <a:srgbClr val="40A070"/>
                </a:solidFill>
                <a:latin typeface="Consolas"/>
                <a:ea typeface="Consolas"/>
                <a:cs typeface="Consolas"/>
              </a:rPr>
              <a:t>200</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mainFrame</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setLayout</a:t>
            </a:r>
            <a:r>
              <a:rPr lang="en-US" sz="1100">
                <a:solidFill>
                  <a:srgbClr val="666666"/>
                </a:solidFill>
                <a:latin typeface="Consolas"/>
                <a:ea typeface="Consolas"/>
                <a:cs typeface="Consolas"/>
              </a:rPr>
              <a:t>(</a:t>
            </a:r>
            <a:r>
              <a:rPr lang="en-US" sz="1100" b="1">
                <a:solidFill>
                  <a:srgbClr val="01701F"/>
                </a:solidFill>
                <a:latin typeface="Consolas"/>
                <a:ea typeface="Consolas"/>
                <a:cs typeface="Consolas"/>
              </a:rPr>
              <a:t>new</a:t>
            </a:r>
            <a:r>
              <a:rPr lang="en-US" sz="1100">
                <a:solidFill>
                  <a:srgbClr val="000000"/>
                </a:solidFill>
                <a:latin typeface="Consolas"/>
                <a:ea typeface="Consolas"/>
                <a:cs typeface="Consolas"/>
              </a:rPr>
              <a:t> GridLayout</a:t>
            </a:r>
            <a:r>
              <a:rPr lang="en-US" sz="1100">
                <a:solidFill>
                  <a:srgbClr val="666666"/>
                </a:solidFill>
                <a:latin typeface="Consolas"/>
                <a:ea typeface="Consolas"/>
                <a:cs typeface="Consolas"/>
              </a:rPr>
              <a:t>(</a:t>
            </a:r>
            <a:r>
              <a:rPr lang="en-US" sz="1100">
                <a:solidFill>
                  <a:srgbClr val="40A070"/>
                </a:solidFill>
                <a:latin typeface="Consolas"/>
                <a:ea typeface="Consolas"/>
                <a:cs typeface="Consolas"/>
              </a:rPr>
              <a:t>3</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r>
              <a:rPr lang="en-US" sz="1100">
                <a:solidFill>
                  <a:srgbClr val="40A070"/>
                </a:solidFill>
                <a:latin typeface="Consolas"/>
                <a:ea typeface="Consolas"/>
                <a:cs typeface="Consolas"/>
              </a:rPr>
              <a:t>1</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headerLabel </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new</a:t>
            </a:r>
            <a:r>
              <a:rPr lang="en-US" sz="1100">
                <a:solidFill>
                  <a:srgbClr val="000000"/>
                </a:solidFill>
                <a:latin typeface="Consolas"/>
                <a:ea typeface="Consolas"/>
                <a:cs typeface="Consolas"/>
              </a:rPr>
              <a:t> JLabel</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JLabel</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CENTER</a:t>
            </a:r>
            <a:r>
              <a:rPr lang="en-US" sz="1100">
                <a:solidFill>
                  <a:srgbClr val="000000"/>
                </a:solidFill>
                <a:latin typeface="Consolas"/>
                <a:ea typeface="Consolas"/>
                <a:cs typeface="Consolas"/>
              </a:rPr>
              <a:t> </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statusLabel </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new</a:t>
            </a:r>
            <a:r>
              <a:rPr lang="en-US" sz="1100">
                <a:solidFill>
                  <a:srgbClr val="000000"/>
                </a:solidFill>
                <a:latin typeface="Consolas"/>
                <a:ea typeface="Consolas"/>
                <a:cs typeface="Consolas"/>
              </a:rPr>
              <a:t> JLabel</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JLabel</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CENTER</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p>
          <a:p>
            <a:r>
              <a:rPr lang="en-US" sz="1100">
                <a:solidFill>
                  <a:srgbClr val="000000"/>
                </a:solidFill>
                <a:latin typeface="Consolas"/>
                <a:ea typeface="Consolas"/>
                <a:cs typeface="Consolas"/>
              </a:rPr>
              <a:t>      statusLabel</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setSize</a:t>
            </a:r>
            <a:r>
              <a:rPr lang="en-US" sz="1100">
                <a:solidFill>
                  <a:srgbClr val="666666"/>
                </a:solidFill>
                <a:latin typeface="Consolas"/>
                <a:ea typeface="Consolas"/>
                <a:cs typeface="Consolas"/>
              </a:rPr>
              <a:t>(</a:t>
            </a:r>
            <a:r>
              <a:rPr lang="en-US" sz="1100">
                <a:solidFill>
                  <a:srgbClr val="40A070"/>
                </a:solidFill>
                <a:latin typeface="Consolas"/>
                <a:ea typeface="Consolas"/>
                <a:cs typeface="Consolas"/>
              </a:rPr>
              <a:t>350</a:t>
            </a:r>
            <a:r>
              <a:rPr lang="en-US" sz="1100">
                <a:solidFill>
                  <a:srgbClr val="666666"/>
                </a:solidFill>
                <a:latin typeface="Consolas"/>
                <a:ea typeface="Consolas"/>
                <a:cs typeface="Consolas"/>
              </a:rPr>
              <a:t>,</a:t>
            </a:r>
            <a:r>
              <a:rPr lang="en-US" sz="1100">
                <a:solidFill>
                  <a:srgbClr val="40A070"/>
                </a:solidFill>
                <a:latin typeface="Consolas"/>
                <a:ea typeface="Consolas"/>
                <a:cs typeface="Consolas"/>
              </a:rPr>
              <a:t>100</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mainFrame</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addWindowListener</a:t>
            </a:r>
            <a:r>
              <a:rPr lang="en-US" sz="1100">
                <a:solidFill>
                  <a:srgbClr val="666666"/>
                </a:solidFill>
                <a:latin typeface="Consolas"/>
                <a:ea typeface="Consolas"/>
                <a:cs typeface="Consolas"/>
              </a:rPr>
              <a:t>(</a:t>
            </a:r>
            <a:r>
              <a:rPr lang="en-US" sz="1100" b="1">
                <a:solidFill>
                  <a:srgbClr val="01701F"/>
                </a:solidFill>
                <a:latin typeface="Consolas"/>
                <a:ea typeface="Consolas"/>
                <a:cs typeface="Consolas"/>
              </a:rPr>
              <a:t>new</a:t>
            </a:r>
            <a:r>
              <a:rPr lang="en-US" sz="1100">
                <a:solidFill>
                  <a:srgbClr val="000000"/>
                </a:solidFill>
                <a:latin typeface="Consolas"/>
                <a:ea typeface="Consolas"/>
                <a:cs typeface="Consolas"/>
              </a:rPr>
              <a:t> WindowAdapter</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public</a:t>
            </a:r>
            <a:r>
              <a:rPr lang="en-US" sz="1100">
                <a:solidFill>
                  <a:srgbClr val="000000"/>
                </a:solidFill>
                <a:latin typeface="Consolas"/>
                <a:ea typeface="Consolas"/>
                <a:cs typeface="Consolas"/>
              </a:rPr>
              <a:t> </a:t>
            </a:r>
            <a:r>
              <a:rPr lang="en-US" sz="1100">
                <a:solidFill>
                  <a:srgbClr val="901F00"/>
                </a:solidFill>
                <a:latin typeface="Consolas"/>
                <a:ea typeface="Consolas"/>
                <a:cs typeface="Consolas"/>
              </a:rPr>
              <a:t>void</a:t>
            </a:r>
            <a:r>
              <a:rPr lang="en-US" sz="1100">
                <a:solidFill>
                  <a:srgbClr val="000000"/>
                </a:solidFill>
                <a:latin typeface="Consolas"/>
                <a:ea typeface="Consolas"/>
                <a:cs typeface="Consolas"/>
              </a:rPr>
              <a:t> </a:t>
            </a:r>
            <a:r>
              <a:rPr lang="en-US" sz="1100">
                <a:solidFill>
                  <a:srgbClr val="06287E"/>
                </a:solidFill>
                <a:latin typeface="Consolas"/>
                <a:ea typeface="Consolas"/>
                <a:cs typeface="Consolas"/>
              </a:rPr>
              <a:t>windowClosing</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WindowEvent windowEvent</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System</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exit</a:t>
            </a:r>
            <a:r>
              <a:rPr lang="en-US" sz="1100">
                <a:solidFill>
                  <a:srgbClr val="666666"/>
                </a:solidFill>
                <a:latin typeface="Consolas"/>
                <a:ea typeface="Consolas"/>
                <a:cs typeface="Consolas"/>
              </a:rPr>
              <a:t>(</a:t>
            </a:r>
            <a:r>
              <a:rPr lang="en-US" sz="1100">
                <a:solidFill>
                  <a:srgbClr val="40A070"/>
                </a:solidFill>
                <a:latin typeface="Consolas"/>
                <a:ea typeface="Consolas"/>
                <a:cs typeface="Consolas"/>
              </a:rPr>
              <a:t>0</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p>
          <a:p>
            <a:r>
              <a:rPr lang="en-US" sz="1100">
                <a:solidFill>
                  <a:srgbClr val="000000"/>
                </a:solidFill>
                <a:latin typeface="Consolas"/>
                <a:ea typeface="Consolas"/>
                <a:cs typeface="Consolas"/>
              </a:rPr>
              <a:t>      </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p>
          <a:p>
            <a:r>
              <a:rPr lang="en-US" sz="1100">
                <a:solidFill>
                  <a:srgbClr val="000000"/>
                </a:solidFill>
                <a:latin typeface="Consolas"/>
                <a:ea typeface="Consolas"/>
                <a:cs typeface="Consolas"/>
              </a:rPr>
              <a:t>      controlPanel </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new</a:t>
            </a:r>
            <a:r>
              <a:rPr lang="en-US" sz="1100">
                <a:solidFill>
                  <a:srgbClr val="000000"/>
                </a:solidFill>
                <a:latin typeface="Consolas"/>
                <a:ea typeface="Consolas"/>
                <a:cs typeface="Consolas"/>
              </a:rPr>
              <a:t> JPanel</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controlPanel</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setLayout</a:t>
            </a:r>
            <a:r>
              <a:rPr lang="en-US" sz="1100">
                <a:solidFill>
                  <a:srgbClr val="666666"/>
                </a:solidFill>
                <a:latin typeface="Consolas"/>
                <a:ea typeface="Consolas"/>
                <a:cs typeface="Consolas"/>
              </a:rPr>
              <a:t>(</a:t>
            </a:r>
            <a:r>
              <a:rPr lang="en-US" sz="1100" b="1">
                <a:solidFill>
                  <a:srgbClr val="01701F"/>
                </a:solidFill>
                <a:latin typeface="Consolas"/>
                <a:ea typeface="Consolas"/>
                <a:cs typeface="Consolas"/>
              </a:rPr>
              <a:t>new</a:t>
            </a:r>
            <a:r>
              <a:rPr lang="en-US" sz="1100">
                <a:solidFill>
                  <a:srgbClr val="000000"/>
                </a:solidFill>
                <a:latin typeface="Consolas"/>
                <a:ea typeface="Consolas"/>
                <a:cs typeface="Consolas"/>
              </a:rPr>
              <a:t> FlowLayout</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mainFrame</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add</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headerLabel</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mainFrame</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add</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controlPanel</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mainFrame</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add</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statusLabel</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mainFrame</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setVisible</a:t>
            </a:r>
            <a:r>
              <a:rPr lang="en-US" sz="1100">
                <a:solidFill>
                  <a:srgbClr val="666666"/>
                </a:solidFill>
                <a:latin typeface="Consolas"/>
                <a:ea typeface="Consolas"/>
                <a:cs typeface="Consolas"/>
              </a:rPr>
              <a:t>(</a:t>
            </a:r>
            <a:r>
              <a:rPr lang="en-US" sz="1100" b="1">
                <a:solidFill>
                  <a:srgbClr val="01701F"/>
                </a:solidFill>
                <a:latin typeface="Consolas"/>
                <a:ea typeface="Consolas"/>
                <a:cs typeface="Consolas"/>
              </a:rPr>
              <a:t>true</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p>
          <a:p>
            <a:r>
              <a:rPr lang="en-US" sz="1100">
                <a:solidFill>
                  <a:srgbClr val="000000"/>
                </a:solidFill>
                <a:latin typeface="Consolas"/>
                <a:ea typeface="Consolas"/>
                <a:cs typeface="Consolas"/>
              </a:rPr>
              <a:t>   </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p:txBody>
      </p:sp>
      <p:sp>
        <p:nvSpPr>
          <p:cNvPr id="6" name="Rectangle 5"/>
          <p:cNvSpPr/>
          <p:nvPr/>
        </p:nvSpPr>
        <p:spPr>
          <a:xfrm>
            <a:off x="4519403" y="899073"/>
            <a:ext cx="4514159" cy="5678479"/>
          </a:xfrm>
          <a:prstGeom prst="rect">
            <a:avLst/>
          </a:prstGeom>
          <a:solidFill>
            <a:srgbClr val="EEECE1"/>
          </a:solidFill>
        </p:spPr>
        <p:style>
          <a:lnRef idx="2">
            <a:schemeClr val="dk1"/>
          </a:lnRef>
          <a:fillRef idx="1">
            <a:schemeClr val="lt1"/>
          </a:fillRef>
          <a:effectRef idx="0">
            <a:schemeClr val="dk1"/>
          </a:effectRef>
          <a:fontRef idx="minor">
            <a:schemeClr val="dk1"/>
          </a:fontRef>
        </p:style>
        <p:txBody>
          <a:bodyPr wrap="square">
            <a:spAutoFit/>
          </a:bodyPr>
          <a:lstStyle/>
          <a:p>
            <a:r>
              <a:rPr lang="en-US" sz="1100" b="1">
                <a:solidFill>
                  <a:srgbClr val="01701F"/>
                </a:solidFill>
                <a:latin typeface="Consolas"/>
                <a:ea typeface="Consolas"/>
                <a:cs typeface="Consolas"/>
              </a:rPr>
              <a:t>private</a:t>
            </a:r>
            <a:r>
              <a:rPr lang="en-US" sz="1100">
                <a:solidFill>
                  <a:srgbClr val="000000"/>
                </a:solidFill>
                <a:latin typeface="Consolas"/>
                <a:ea typeface="Consolas"/>
                <a:cs typeface="Consolas"/>
              </a:rPr>
              <a:t> </a:t>
            </a:r>
            <a:r>
              <a:rPr lang="en-US" sz="1100">
                <a:solidFill>
                  <a:srgbClr val="901F00"/>
                </a:solidFill>
                <a:latin typeface="Consolas"/>
                <a:ea typeface="Consolas"/>
                <a:cs typeface="Consolas"/>
              </a:rPr>
              <a:t>void</a:t>
            </a:r>
            <a:r>
              <a:rPr lang="en-US" sz="1100">
                <a:solidFill>
                  <a:srgbClr val="000000"/>
                </a:solidFill>
                <a:latin typeface="Consolas"/>
                <a:ea typeface="Consolas"/>
                <a:cs typeface="Consolas"/>
              </a:rPr>
              <a:t> </a:t>
            </a:r>
            <a:r>
              <a:rPr lang="en-US" sz="1100">
                <a:solidFill>
                  <a:srgbClr val="06287E"/>
                </a:solidFill>
                <a:latin typeface="Consolas"/>
                <a:ea typeface="Consolas"/>
                <a:cs typeface="Consolas"/>
              </a:rPr>
              <a:t>showMenuDemo</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JMenuBar menuBar </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new</a:t>
            </a:r>
            <a:r>
              <a:rPr lang="en-US" sz="1100">
                <a:solidFill>
                  <a:srgbClr val="000000"/>
                </a:solidFill>
                <a:latin typeface="Consolas"/>
                <a:ea typeface="Consolas"/>
                <a:cs typeface="Consolas"/>
              </a:rPr>
              <a:t> JMenuBar</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JMenu fileMenu </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new</a:t>
            </a:r>
            <a:r>
              <a:rPr lang="en-US" sz="1100">
                <a:solidFill>
                  <a:srgbClr val="000000"/>
                </a:solidFill>
                <a:latin typeface="Consolas"/>
                <a:ea typeface="Consolas"/>
                <a:cs typeface="Consolas"/>
              </a:rPr>
              <a:t> JMenu</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"File"</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JMenu editMenu </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new</a:t>
            </a:r>
            <a:r>
              <a:rPr lang="en-US" sz="1100">
                <a:solidFill>
                  <a:srgbClr val="000000"/>
                </a:solidFill>
                <a:latin typeface="Consolas"/>
                <a:ea typeface="Consolas"/>
                <a:cs typeface="Consolas"/>
              </a:rPr>
              <a:t> JMenu</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"Edit"</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p>
          <a:p>
            <a:r>
              <a:rPr lang="en-US" sz="1100">
                <a:solidFill>
                  <a:srgbClr val="000000"/>
                </a:solidFill>
                <a:latin typeface="Consolas"/>
                <a:ea typeface="Consolas"/>
                <a:cs typeface="Consolas"/>
              </a:rPr>
              <a:t>      JMenu aboutMenu </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new</a:t>
            </a:r>
            <a:r>
              <a:rPr lang="en-US" sz="1100">
                <a:solidFill>
                  <a:srgbClr val="000000"/>
                </a:solidFill>
                <a:latin typeface="Consolas"/>
                <a:ea typeface="Consolas"/>
                <a:cs typeface="Consolas"/>
              </a:rPr>
              <a:t> JMenu</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"About"</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JMenu linkMenu </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new</a:t>
            </a:r>
            <a:r>
              <a:rPr lang="en-US" sz="1100">
                <a:solidFill>
                  <a:srgbClr val="000000"/>
                </a:solidFill>
                <a:latin typeface="Consolas"/>
                <a:ea typeface="Consolas"/>
                <a:cs typeface="Consolas"/>
              </a:rPr>
              <a:t> JMenu</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"Links"</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a:t>
            </a:r>
          </a:p>
          <a:p>
            <a:r>
              <a:rPr lang="en-US" sz="1100">
                <a:solidFill>
                  <a:srgbClr val="000000"/>
                </a:solidFill>
                <a:latin typeface="Consolas"/>
                <a:ea typeface="Consolas"/>
                <a:cs typeface="Consolas"/>
              </a:rPr>
              <a:t>      JMenuItem newMenuItem </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new</a:t>
            </a:r>
            <a:r>
              <a:rPr lang="en-US" sz="1100">
                <a:solidFill>
                  <a:srgbClr val="000000"/>
                </a:solidFill>
                <a:latin typeface="Consolas"/>
                <a:ea typeface="Consolas"/>
                <a:cs typeface="Consolas"/>
              </a:rPr>
              <a:t> JMenuItem</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"New"</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newMenuItem</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setMnemonic</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KeyEvent</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VK_N</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newMenuItem</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setActionCommand</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"New"</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JMenuItem openMenuItem </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new</a:t>
            </a:r>
            <a:r>
              <a:rPr lang="en-US" sz="1100">
                <a:solidFill>
                  <a:srgbClr val="000000"/>
                </a:solidFill>
                <a:latin typeface="Consolas"/>
                <a:ea typeface="Consolas"/>
                <a:cs typeface="Consolas"/>
              </a:rPr>
              <a:t> JMenuItem</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"Open"</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openMenuItem</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setActionCommand</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"Open"</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JMenuItem saveMenuItem </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new</a:t>
            </a:r>
            <a:r>
              <a:rPr lang="en-US" sz="1100">
                <a:solidFill>
                  <a:srgbClr val="000000"/>
                </a:solidFill>
                <a:latin typeface="Consolas"/>
                <a:ea typeface="Consolas"/>
                <a:cs typeface="Consolas"/>
              </a:rPr>
              <a:t> JMenuItem</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"Save"</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saveMenuItem</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setActionCommand</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"Save"</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JMenuItem exitMenuItem </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new</a:t>
            </a:r>
            <a:r>
              <a:rPr lang="en-US" sz="1100">
                <a:solidFill>
                  <a:srgbClr val="000000"/>
                </a:solidFill>
                <a:latin typeface="Consolas"/>
                <a:ea typeface="Consolas"/>
                <a:cs typeface="Consolas"/>
              </a:rPr>
              <a:t> JMenuItem</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"Exit"</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exitMenuItem</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setActionCommand</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"Exit"</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JMenuItem cutMenuItem </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new</a:t>
            </a:r>
            <a:r>
              <a:rPr lang="en-US" sz="1100">
                <a:solidFill>
                  <a:srgbClr val="000000"/>
                </a:solidFill>
                <a:latin typeface="Consolas"/>
                <a:ea typeface="Consolas"/>
                <a:cs typeface="Consolas"/>
              </a:rPr>
              <a:t> JMenuItem</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"Cut"</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cutMenuItem</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setActionCommand</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"Cut"</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JMenuItem copyMenuItem </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new</a:t>
            </a:r>
            <a:r>
              <a:rPr lang="en-US" sz="1100">
                <a:solidFill>
                  <a:srgbClr val="000000"/>
                </a:solidFill>
                <a:latin typeface="Consolas"/>
                <a:ea typeface="Consolas"/>
                <a:cs typeface="Consolas"/>
              </a:rPr>
              <a:t> JMenuItem</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"Copy"</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copyMenuItem</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setActionCommand</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"Copy"</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JMenuItem pasteMenuItem </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r>
              <a:rPr lang="en-US" sz="1100" b="1">
                <a:solidFill>
                  <a:srgbClr val="01701F"/>
                </a:solidFill>
                <a:latin typeface="Consolas"/>
                <a:ea typeface="Consolas"/>
                <a:cs typeface="Consolas"/>
              </a:rPr>
              <a:t>new</a:t>
            </a:r>
            <a:r>
              <a:rPr lang="en-US" sz="1100">
                <a:solidFill>
                  <a:srgbClr val="000000"/>
                </a:solidFill>
                <a:latin typeface="Consolas"/>
                <a:ea typeface="Consolas"/>
                <a:cs typeface="Consolas"/>
              </a:rPr>
              <a:t> JMenuItem</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"Paste"</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pasteMenuItem</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setActionCommand</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"Paste"</a:t>
            </a:r>
            <a:r>
              <a:rPr lang="en-US" sz="1100">
                <a:solidFill>
                  <a:srgbClr val="666666"/>
                </a:solidFill>
                <a:latin typeface="Consolas"/>
                <a:ea typeface="Consolas"/>
                <a:cs typeface="Consolas"/>
              </a:rPr>
              <a:t>);</a:t>
            </a:r>
          </a:p>
          <a:p>
            <a:endParaRPr lang="en-US" sz="1100">
              <a:solidFill>
                <a:srgbClr val="666666"/>
              </a:solidFill>
              <a:latin typeface="Consolas"/>
              <a:ea typeface="Consolas"/>
              <a:cs typeface="Consolas"/>
            </a:endParaRPr>
          </a:p>
          <a:p>
            <a:r>
              <a:rPr lang="en-US" sz="1100">
                <a:solidFill>
                  <a:srgbClr val="000000"/>
                </a:solidFill>
                <a:latin typeface="Consolas"/>
                <a:ea typeface="Consolas"/>
                <a:cs typeface="Consolas"/>
              </a:rPr>
              <a:t>      MenuItemListener menuItemListener </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 </a:t>
            </a:r>
          </a:p>
          <a:p>
            <a:r>
              <a:rPr lang="en-US" sz="1100" b="1">
                <a:solidFill>
                  <a:srgbClr val="000000"/>
                </a:solidFill>
                <a:latin typeface="Consolas"/>
                <a:ea typeface="Consolas"/>
                <a:cs typeface="Consolas"/>
              </a:rPr>
              <a:t>                         </a:t>
            </a:r>
            <a:r>
              <a:rPr lang="en-US" sz="1100" b="1">
                <a:solidFill>
                  <a:srgbClr val="01701F"/>
                </a:solidFill>
                <a:latin typeface="Consolas"/>
                <a:ea typeface="Consolas"/>
                <a:cs typeface="Consolas"/>
              </a:rPr>
              <a:t>new</a:t>
            </a:r>
            <a:r>
              <a:rPr lang="en-US" sz="1100">
                <a:solidFill>
                  <a:srgbClr val="000000"/>
                </a:solidFill>
                <a:latin typeface="Consolas"/>
                <a:ea typeface="Consolas"/>
                <a:cs typeface="Consolas"/>
              </a:rPr>
              <a:t> MenuItemListener</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newMenuItem</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addActionListener</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menuItemListener</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openMenuItem</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addActionListener</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menuItemListener</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saveMenuItem</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addActionListener</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menuItemListener</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exitMenuItem</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addActionListener</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menuItemListener</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cutMenuItem</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addActionListener</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menuItemListener</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copyMenuItem</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addActionListener</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menuItemListener</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a:p>
            <a:r>
              <a:rPr lang="en-US" sz="1100">
                <a:solidFill>
                  <a:srgbClr val="000000"/>
                </a:solidFill>
                <a:latin typeface="Consolas"/>
                <a:ea typeface="Consolas"/>
                <a:cs typeface="Consolas"/>
              </a:rPr>
              <a:t>      pasteMenuItem</a:t>
            </a:r>
            <a:r>
              <a:rPr lang="en-US" sz="1100">
                <a:solidFill>
                  <a:srgbClr val="666666"/>
                </a:solidFill>
                <a:latin typeface="Consolas"/>
                <a:ea typeface="Consolas"/>
                <a:cs typeface="Consolas"/>
              </a:rPr>
              <a:t>.</a:t>
            </a:r>
            <a:r>
              <a:rPr lang="en-US" sz="1100">
                <a:solidFill>
                  <a:srgbClr val="4070A0"/>
                </a:solidFill>
                <a:latin typeface="Consolas"/>
                <a:ea typeface="Consolas"/>
                <a:cs typeface="Consolas"/>
              </a:rPr>
              <a:t>addActionListener</a:t>
            </a:r>
            <a:r>
              <a:rPr lang="en-US" sz="1100">
                <a:solidFill>
                  <a:srgbClr val="666666"/>
                </a:solidFill>
                <a:latin typeface="Consolas"/>
                <a:ea typeface="Consolas"/>
                <a:cs typeface="Consolas"/>
              </a:rPr>
              <a:t>(</a:t>
            </a:r>
            <a:r>
              <a:rPr lang="en-US" sz="1100">
                <a:solidFill>
                  <a:srgbClr val="000000"/>
                </a:solidFill>
                <a:latin typeface="Consolas"/>
                <a:ea typeface="Consolas"/>
                <a:cs typeface="Consolas"/>
              </a:rPr>
              <a:t>menuItemListener</a:t>
            </a:r>
            <a:r>
              <a:rPr lang="en-US" sz="1100">
                <a:solidFill>
                  <a:srgbClr val="666666"/>
                </a:solidFill>
                <a:latin typeface="Consolas"/>
                <a:ea typeface="Consolas"/>
                <a:cs typeface="Consolas"/>
              </a:rPr>
              <a:t>);</a:t>
            </a:r>
            <a:endParaRPr lang="en-US" sz="1100">
              <a:solidFill>
                <a:srgbClr val="000000"/>
              </a:solidFill>
              <a:latin typeface="Consolas"/>
              <a:ea typeface="Consolas"/>
              <a:cs typeface="Consolas"/>
            </a:endParaRPr>
          </a:p>
        </p:txBody>
      </p:sp>
    </p:spTree>
    <p:extLst>
      <p:ext uri="{BB962C8B-B14F-4D97-AF65-F5344CB8AC3E}">
        <p14:creationId xmlns:p14="http://schemas.microsoft.com/office/powerpoint/2010/main" val="87373509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1"/>
          <p:cNvSpPr>
            <a:spLocks noGrp="1"/>
          </p:cNvSpPr>
          <p:nvPr>
            <p:ph type="title"/>
          </p:nvPr>
        </p:nvSpPr>
        <p:spPr/>
        <p:txBody>
          <a:bodyPr/>
          <a:lstStyle/>
          <a:p>
            <a:r>
              <a:rPr lang="en-US" altLang="vi-VN" noProof="1" smtClean="0"/>
              <a:t>Ví dụ về Menu (tt)</a:t>
            </a:r>
          </a:p>
        </p:txBody>
      </p:sp>
      <p:sp>
        <p:nvSpPr>
          <p:cNvPr id="2" name="Date Placeholder 1"/>
          <p:cNvSpPr>
            <a:spLocks noGrp="1"/>
          </p:cNvSpPr>
          <p:nvPr>
            <p:ph type="dt" sz="half" idx="10"/>
          </p:nvPr>
        </p:nvSpPr>
        <p:spPr/>
        <p:txBody>
          <a:bodyPr/>
          <a:lstStyle/>
          <a:p>
            <a:pPr>
              <a:defRPr/>
            </a:pPr>
            <a:r>
              <a:rPr lang="vi-VN" dirty="0"/>
              <a:t>Trình đơn</a:t>
            </a:r>
          </a:p>
        </p:txBody>
      </p:sp>
      <p:sp>
        <p:nvSpPr>
          <p:cNvPr id="4" name="Rectangle 3"/>
          <p:cNvSpPr/>
          <p:nvPr/>
        </p:nvSpPr>
        <p:spPr>
          <a:xfrm>
            <a:off x="289390" y="1091815"/>
            <a:ext cx="5867582" cy="5478422"/>
          </a:xfrm>
          <a:prstGeom prst="rect">
            <a:avLst/>
          </a:prstGeom>
          <a:solidFill>
            <a:srgbClr val="EEECE1"/>
          </a:solidFill>
        </p:spPr>
        <p:style>
          <a:lnRef idx="2">
            <a:schemeClr val="dk1"/>
          </a:lnRef>
          <a:fillRef idx="1">
            <a:schemeClr val="lt1"/>
          </a:fillRef>
          <a:effectRef idx="0">
            <a:schemeClr val="dk1"/>
          </a:effectRef>
          <a:fontRef idx="minor">
            <a:schemeClr val="dk1"/>
          </a:fontRef>
        </p:style>
        <p:txBody>
          <a:bodyPr wrap="square">
            <a:spAutoFit/>
          </a:bodyPr>
          <a:lstStyle/>
          <a:p>
            <a:r>
              <a:rPr lang="en-US" sz="1400" i="1"/>
              <a:t>   </a:t>
            </a:r>
            <a:r>
              <a:rPr lang="en-US" sz="1400" i="1">
                <a:solidFill>
                  <a:srgbClr val="008000"/>
                </a:solidFill>
              </a:rPr>
              <a:t>  //add menu items to menus</a:t>
            </a:r>
            <a:endParaRPr lang="en-US" sz="1400">
              <a:solidFill>
                <a:srgbClr val="008000"/>
              </a:solidFill>
            </a:endParaRPr>
          </a:p>
          <a:p>
            <a:r>
              <a:rPr lang="en-US" sz="1400"/>
              <a:t>      fileMenu.add(newMenuItem);</a:t>
            </a:r>
          </a:p>
          <a:p>
            <a:r>
              <a:rPr lang="en-US" sz="1400"/>
              <a:t>      fileMenu.add(openMenuItem);</a:t>
            </a:r>
          </a:p>
          <a:p>
            <a:r>
              <a:rPr lang="en-US" sz="1400"/>
              <a:t>      fileMenu.add(saveMenuItem);</a:t>
            </a:r>
          </a:p>
          <a:p>
            <a:r>
              <a:rPr lang="en-US" sz="1400"/>
              <a:t>      fileMenu.addSeparator();</a:t>
            </a:r>
          </a:p>
          <a:p>
            <a:r>
              <a:rPr lang="en-US" sz="1400"/>
              <a:t>      fileMenu.add(exitMenuItem);        </a:t>
            </a:r>
          </a:p>
          <a:p>
            <a:r>
              <a:rPr lang="en-US" sz="1400"/>
              <a:t>      editMenu.add(cutMenuItem);</a:t>
            </a:r>
          </a:p>
          <a:p>
            <a:r>
              <a:rPr lang="en-US" sz="1400"/>
              <a:t>      editMenu.add(copyMenuItem);</a:t>
            </a:r>
          </a:p>
          <a:p>
            <a:r>
              <a:rPr lang="en-US" sz="1400"/>
              <a:t>      editMenu.add(pasteMenuItem);</a:t>
            </a:r>
          </a:p>
          <a:p>
            <a:r>
              <a:rPr lang="en-US" sz="1400"/>
              <a:t>     </a:t>
            </a:r>
            <a:r>
              <a:rPr lang="en-US" sz="1400">
                <a:solidFill>
                  <a:srgbClr val="008000"/>
                </a:solidFill>
              </a:rPr>
              <a:t> </a:t>
            </a:r>
            <a:r>
              <a:rPr lang="en-US" sz="1400" i="1">
                <a:solidFill>
                  <a:srgbClr val="008000"/>
                </a:solidFill>
              </a:rPr>
              <a:t>//add menu to menubar</a:t>
            </a:r>
            <a:endParaRPr lang="en-US" sz="1400">
              <a:solidFill>
                <a:srgbClr val="008000"/>
              </a:solidFill>
            </a:endParaRPr>
          </a:p>
          <a:p>
            <a:r>
              <a:rPr lang="en-US" sz="1400"/>
              <a:t>      menuBar.add(fileMenu);</a:t>
            </a:r>
          </a:p>
          <a:p>
            <a:r>
              <a:rPr lang="en-US" sz="1400"/>
              <a:t>      menuBar.add(editMenu);</a:t>
            </a:r>
          </a:p>
          <a:p>
            <a:r>
              <a:rPr lang="en-US" sz="1400"/>
              <a:t>      menuBar.add(aboutMenu);       </a:t>
            </a:r>
          </a:p>
          <a:p>
            <a:r>
              <a:rPr lang="en-US" sz="1400"/>
              <a:t>      menuBar.add(linkMenu);</a:t>
            </a:r>
          </a:p>
          <a:p>
            <a:r>
              <a:rPr lang="en-US" sz="1400"/>
              <a:t>     </a:t>
            </a:r>
            <a:r>
              <a:rPr lang="en-US" sz="1400">
                <a:solidFill>
                  <a:srgbClr val="008000"/>
                </a:solidFill>
              </a:rPr>
              <a:t> </a:t>
            </a:r>
            <a:r>
              <a:rPr lang="en-US" sz="1400" i="1">
                <a:solidFill>
                  <a:srgbClr val="008000"/>
                </a:solidFill>
              </a:rPr>
              <a:t>//add menubar to the frame</a:t>
            </a:r>
            <a:endParaRPr lang="en-US" sz="1400">
              <a:solidFill>
                <a:srgbClr val="008000"/>
              </a:solidFill>
            </a:endParaRPr>
          </a:p>
          <a:p>
            <a:r>
              <a:rPr lang="en-US" sz="1400"/>
              <a:t>      mainFrame.setJMenuBar(menuBar);</a:t>
            </a:r>
          </a:p>
          <a:p>
            <a:r>
              <a:rPr lang="en-US" sz="1400"/>
              <a:t>      mainFrame.setVisible(</a:t>
            </a:r>
            <a:r>
              <a:rPr lang="en-US" sz="1400" b="1"/>
              <a:t>true</a:t>
            </a:r>
            <a:r>
              <a:rPr lang="en-US" sz="1400"/>
              <a:t>);     </a:t>
            </a:r>
          </a:p>
          <a:p>
            <a:r>
              <a:rPr lang="en-US" sz="1400"/>
              <a:t>   }</a:t>
            </a:r>
          </a:p>
          <a:p>
            <a:r>
              <a:rPr lang="en-US" sz="1400" b="1">
                <a:solidFill>
                  <a:srgbClr val="01701F"/>
                </a:solidFill>
                <a:latin typeface="Consolas"/>
                <a:ea typeface="Consolas"/>
                <a:cs typeface="Consolas"/>
              </a:rPr>
              <a:t>class</a:t>
            </a:r>
            <a:r>
              <a:rPr lang="en-US" sz="1400">
                <a:solidFill>
                  <a:srgbClr val="000000"/>
                </a:solidFill>
                <a:latin typeface="Consolas"/>
                <a:ea typeface="Consolas"/>
                <a:cs typeface="Consolas"/>
              </a:rPr>
              <a:t> </a:t>
            </a:r>
            <a:r>
              <a:rPr lang="en-US" sz="1400" b="1">
                <a:solidFill>
                  <a:srgbClr val="0D84B5"/>
                </a:solidFill>
                <a:latin typeface="Consolas"/>
                <a:ea typeface="Consolas"/>
                <a:cs typeface="Consolas"/>
              </a:rPr>
              <a:t>MenuItemListener</a:t>
            </a:r>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implements</a:t>
            </a:r>
            <a:r>
              <a:rPr lang="en-US" sz="1400">
                <a:solidFill>
                  <a:srgbClr val="000000"/>
                </a:solidFill>
                <a:latin typeface="Consolas"/>
                <a:ea typeface="Consolas"/>
                <a:cs typeface="Consolas"/>
              </a:rPr>
              <a:t> ActionListener </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public</a:t>
            </a:r>
            <a:r>
              <a:rPr lang="en-US" sz="1400">
                <a:solidFill>
                  <a:srgbClr val="000000"/>
                </a:solidFill>
                <a:latin typeface="Consolas"/>
                <a:ea typeface="Consolas"/>
                <a:cs typeface="Consolas"/>
              </a:rPr>
              <a:t> </a:t>
            </a:r>
            <a:r>
              <a:rPr lang="en-US" sz="1400">
                <a:solidFill>
                  <a:srgbClr val="901F00"/>
                </a:solidFill>
                <a:latin typeface="Consolas"/>
                <a:ea typeface="Consolas"/>
                <a:cs typeface="Consolas"/>
              </a:rPr>
              <a:t>void</a:t>
            </a:r>
            <a:r>
              <a:rPr lang="en-US" sz="1400">
                <a:solidFill>
                  <a:srgbClr val="000000"/>
                </a:solidFill>
                <a:latin typeface="Consolas"/>
                <a:ea typeface="Consolas"/>
                <a:cs typeface="Consolas"/>
              </a:rPr>
              <a:t> </a:t>
            </a:r>
            <a:r>
              <a:rPr lang="en-US" sz="1400">
                <a:solidFill>
                  <a:srgbClr val="06287E"/>
                </a:solidFill>
                <a:latin typeface="Consolas"/>
                <a:ea typeface="Consolas"/>
                <a:cs typeface="Consolas"/>
              </a:rPr>
              <a:t>actionPerformed</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ActionEvent e</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p>
          <a:p>
            <a:r>
              <a:rPr lang="en-US" sz="1400">
                <a:solidFill>
                  <a:srgbClr val="000000"/>
                </a:solidFill>
                <a:latin typeface="Consolas"/>
                <a:ea typeface="Consolas"/>
                <a:cs typeface="Consolas"/>
              </a:rPr>
              <a:t>         statusLabel</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setText</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e</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getActionCommand</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p>
          <a:p>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a:solidFill>
                  <a:srgbClr val="4070A0"/>
                </a:solidFill>
                <a:latin typeface="Consolas"/>
                <a:ea typeface="Consolas"/>
                <a:cs typeface="Consolas"/>
              </a:rPr>
              <a:t>" JMenuItem clicked."</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p>
          <a:p>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p:txBody>
      </p:sp>
      <p:pic>
        <p:nvPicPr>
          <p:cNvPr id="3" name="Picture 2"/>
          <p:cNvPicPr>
            <a:picLocks noChangeAspect="1"/>
          </p:cNvPicPr>
          <p:nvPr/>
        </p:nvPicPr>
        <p:blipFill>
          <a:blip r:embed="rId3"/>
          <a:stretch>
            <a:fillRect/>
          </a:stretch>
        </p:blipFill>
        <p:spPr>
          <a:xfrm>
            <a:off x="3843752" y="1946609"/>
            <a:ext cx="4855926" cy="2416003"/>
          </a:xfrm>
          <a:prstGeom prst="rect">
            <a:avLst/>
          </a:prstGeom>
        </p:spPr>
      </p:pic>
    </p:spTree>
    <p:extLst>
      <p:ext uri="{BB962C8B-B14F-4D97-AF65-F5344CB8AC3E}">
        <p14:creationId xmlns:p14="http://schemas.microsoft.com/office/powerpoint/2010/main" val="163133971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1"/>
          <p:cNvSpPr>
            <a:spLocks noGrp="1"/>
          </p:cNvSpPr>
          <p:nvPr>
            <p:ph type="title"/>
          </p:nvPr>
        </p:nvSpPr>
        <p:spPr/>
        <p:txBody>
          <a:bodyPr/>
          <a:lstStyle/>
          <a:p>
            <a:r>
              <a:rPr lang="en-US" altLang="vi-VN" noProof="1" smtClean="0"/>
              <a:t>Thanh công cụ (Toolbar)</a:t>
            </a:r>
          </a:p>
        </p:txBody>
      </p:sp>
      <p:sp>
        <p:nvSpPr>
          <p:cNvPr id="16387" name="Content Placeholder 12"/>
          <p:cNvSpPr>
            <a:spLocks noGrp="1"/>
          </p:cNvSpPr>
          <p:nvPr>
            <p:ph idx="1"/>
          </p:nvPr>
        </p:nvSpPr>
        <p:spPr/>
        <p:txBody>
          <a:bodyPr/>
          <a:lstStyle/>
          <a:p>
            <a:r>
              <a:rPr lang="en-US" altLang="vi-VN" noProof="1"/>
              <a:t>Lớp JToolbar</a:t>
            </a:r>
          </a:p>
          <a:p>
            <a:r>
              <a:rPr lang="en-US" altLang="vi-VN" noProof="1"/>
              <a:t>Toolbar hỗ trợ 2 dạng: ngang và đứng</a:t>
            </a:r>
          </a:p>
          <a:p>
            <a:r>
              <a:rPr lang="en-US" altLang="vi-VN" noProof="1" smtClean="0"/>
              <a:t>Có thể thêm các thành phần vào thanh công cụ như:</a:t>
            </a:r>
          </a:p>
          <a:p>
            <a:pPr lvl="1"/>
            <a:r>
              <a:rPr lang="en-US" altLang="vi-VN" noProof="1" smtClean="0"/>
              <a:t>Nút bấm</a:t>
            </a:r>
          </a:p>
          <a:p>
            <a:pPr lvl="1"/>
            <a:r>
              <a:rPr lang="en-US" altLang="vi-VN" noProof="1"/>
              <a:t>ComboBox</a:t>
            </a:r>
          </a:p>
          <a:p>
            <a:pPr lvl="1"/>
            <a:r>
              <a:rPr lang="en-US" altLang="vi-VN" noProof="1" smtClean="0"/>
              <a:t>Menu</a:t>
            </a:r>
          </a:p>
          <a:p>
            <a:r>
              <a:rPr lang="en-US" altLang="vi-VN" noProof="1" smtClean="0"/>
              <a:t>Thường gắn Toolbar vào cạnh trên BorderLayout.</a:t>
            </a:r>
          </a:p>
          <a:p>
            <a:r>
              <a:rPr lang="en-US" altLang="vi-VN" noProof="1" smtClean="0"/>
              <a:t>Có thể thêm vào ngăn cách bằng cách gọi hàm:</a:t>
            </a:r>
          </a:p>
          <a:p>
            <a:pPr lvl="1"/>
            <a:r>
              <a:rPr lang="en-US">
                <a:solidFill>
                  <a:srgbClr val="000000"/>
                </a:solidFill>
                <a:latin typeface="Consolas"/>
                <a:ea typeface="Consolas"/>
                <a:cs typeface="Consolas"/>
              </a:rPr>
              <a:t>toolbar</a:t>
            </a:r>
            <a:r>
              <a:rPr lang="en-US">
                <a:solidFill>
                  <a:srgbClr val="666666"/>
                </a:solidFill>
                <a:latin typeface="Consolas"/>
                <a:ea typeface="Consolas"/>
                <a:cs typeface="Consolas"/>
              </a:rPr>
              <a:t>.</a:t>
            </a:r>
            <a:r>
              <a:rPr lang="en-US">
                <a:solidFill>
                  <a:srgbClr val="4070A0"/>
                </a:solidFill>
                <a:latin typeface="Consolas"/>
                <a:ea typeface="Consolas"/>
                <a:cs typeface="Consolas"/>
              </a:rPr>
              <a:t>addSeparator</a:t>
            </a:r>
            <a:r>
              <a:rPr lang="en-US">
                <a:solidFill>
                  <a:srgbClr val="666666"/>
                </a:solidFill>
                <a:latin typeface="Consolas"/>
                <a:ea typeface="Consolas"/>
                <a:cs typeface="Consolas"/>
              </a:rPr>
              <a:t>();</a:t>
            </a:r>
          </a:p>
        </p:txBody>
      </p:sp>
      <p:sp>
        <p:nvSpPr>
          <p:cNvPr id="2" name="Date Placeholder 1"/>
          <p:cNvSpPr>
            <a:spLocks noGrp="1"/>
          </p:cNvSpPr>
          <p:nvPr>
            <p:ph type="dt" sz="half" idx="10"/>
          </p:nvPr>
        </p:nvSpPr>
        <p:spPr/>
        <p:txBody>
          <a:bodyPr/>
          <a:lstStyle/>
          <a:p>
            <a:pPr>
              <a:defRPr/>
            </a:pPr>
            <a:endParaRPr lang="vi-VN" dirty="0"/>
          </a:p>
        </p:txBody>
      </p:sp>
    </p:spTree>
    <p:extLst>
      <p:ext uri="{BB962C8B-B14F-4D97-AF65-F5344CB8AC3E}">
        <p14:creationId xmlns:p14="http://schemas.microsoft.com/office/powerpoint/2010/main" val="4000900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1"/>
          <p:cNvSpPr>
            <a:spLocks noGrp="1"/>
          </p:cNvSpPr>
          <p:nvPr>
            <p:ph type="title"/>
          </p:nvPr>
        </p:nvSpPr>
        <p:spPr/>
        <p:txBody>
          <a:bodyPr/>
          <a:lstStyle/>
          <a:p>
            <a:r>
              <a:rPr lang="en-US" altLang="vi-VN" noProof="1" smtClean="0"/>
              <a:t>Ví dụ về thanh công cụ</a:t>
            </a:r>
          </a:p>
        </p:txBody>
      </p:sp>
      <p:sp>
        <p:nvSpPr>
          <p:cNvPr id="2" name="Date Placeholder 1"/>
          <p:cNvSpPr>
            <a:spLocks noGrp="1"/>
          </p:cNvSpPr>
          <p:nvPr>
            <p:ph type="dt" sz="half" idx="10"/>
          </p:nvPr>
        </p:nvSpPr>
        <p:spPr/>
        <p:txBody>
          <a:bodyPr/>
          <a:lstStyle/>
          <a:p>
            <a:pPr>
              <a:defRPr/>
            </a:pPr>
            <a:r>
              <a:rPr lang="vi-VN" dirty="0"/>
              <a:t>Thanh công cụ</a:t>
            </a:r>
          </a:p>
        </p:txBody>
      </p:sp>
      <p:sp>
        <p:nvSpPr>
          <p:cNvPr id="5" name="Rectangle 4"/>
          <p:cNvSpPr/>
          <p:nvPr/>
        </p:nvSpPr>
        <p:spPr>
          <a:xfrm>
            <a:off x="206559" y="1091815"/>
            <a:ext cx="6033241" cy="5047535"/>
          </a:xfrm>
          <a:prstGeom prst="rect">
            <a:avLst/>
          </a:prstGeom>
          <a:solidFill>
            <a:srgbClr val="EEECE1"/>
          </a:solidFill>
        </p:spPr>
        <p:style>
          <a:lnRef idx="2">
            <a:schemeClr val="dk1"/>
          </a:lnRef>
          <a:fillRef idx="1">
            <a:schemeClr val="lt1"/>
          </a:fillRef>
          <a:effectRef idx="0">
            <a:schemeClr val="dk1"/>
          </a:effectRef>
          <a:fontRef idx="minor">
            <a:schemeClr val="dk1"/>
          </a:fontRef>
        </p:style>
        <p:txBody>
          <a:bodyPr wrap="square">
            <a:spAutoFit/>
          </a:bodyPr>
          <a:lstStyle/>
          <a:p>
            <a:r>
              <a:rPr lang="en-US" sz="1400" b="1">
                <a:solidFill>
                  <a:srgbClr val="01701F"/>
                </a:solidFill>
                <a:latin typeface="Consolas"/>
                <a:ea typeface="Consolas"/>
                <a:cs typeface="Consolas"/>
              </a:rPr>
              <a:t>import</a:t>
            </a:r>
            <a:r>
              <a:rPr lang="en-US" sz="1400">
                <a:solidFill>
                  <a:srgbClr val="000000"/>
                </a:solidFill>
                <a:latin typeface="Consolas"/>
                <a:ea typeface="Consolas"/>
                <a:cs typeface="Consolas"/>
              </a:rPr>
              <a:t> </a:t>
            </a:r>
            <a:r>
              <a:rPr lang="en-US" sz="1400" b="1">
                <a:solidFill>
                  <a:srgbClr val="0D84B5"/>
                </a:solidFill>
                <a:latin typeface="Consolas"/>
                <a:ea typeface="Consolas"/>
                <a:cs typeface="Consolas"/>
              </a:rPr>
              <a:t>java.awt.*</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b="1">
                <a:solidFill>
                  <a:srgbClr val="01701F"/>
                </a:solidFill>
                <a:latin typeface="Consolas"/>
                <a:ea typeface="Consolas"/>
                <a:cs typeface="Consolas"/>
              </a:rPr>
              <a:t>import</a:t>
            </a:r>
            <a:r>
              <a:rPr lang="en-US" sz="1400">
                <a:solidFill>
                  <a:srgbClr val="000000"/>
                </a:solidFill>
                <a:latin typeface="Consolas"/>
                <a:ea typeface="Consolas"/>
                <a:cs typeface="Consolas"/>
              </a:rPr>
              <a:t> </a:t>
            </a:r>
            <a:r>
              <a:rPr lang="en-US" sz="1400" b="1">
                <a:solidFill>
                  <a:srgbClr val="0D84B5"/>
                </a:solidFill>
                <a:latin typeface="Consolas"/>
                <a:ea typeface="Consolas"/>
                <a:cs typeface="Consolas"/>
              </a:rPr>
              <a:t>javax.swing.*</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endParaRPr lang="en-US" sz="1400">
              <a:solidFill>
                <a:srgbClr val="000000"/>
              </a:solidFill>
              <a:latin typeface="Consolas"/>
              <a:ea typeface="Consolas"/>
              <a:cs typeface="Consolas"/>
            </a:endParaRPr>
          </a:p>
          <a:p>
            <a:r>
              <a:rPr lang="en-US" sz="1400" b="1">
                <a:solidFill>
                  <a:srgbClr val="01701F"/>
                </a:solidFill>
                <a:latin typeface="Consolas"/>
                <a:ea typeface="Consolas"/>
                <a:cs typeface="Consolas"/>
              </a:rPr>
              <a:t>public</a:t>
            </a:r>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class</a:t>
            </a:r>
            <a:r>
              <a:rPr lang="en-US" sz="1400">
                <a:solidFill>
                  <a:srgbClr val="000000"/>
                </a:solidFill>
                <a:latin typeface="Consolas"/>
                <a:ea typeface="Consolas"/>
                <a:cs typeface="Consolas"/>
              </a:rPr>
              <a:t> </a:t>
            </a:r>
            <a:r>
              <a:rPr lang="en-US" sz="1400" b="1">
                <a:solidFill>
                  <a:srgbClr val="0D84B5"/>
                </a:solidFill>
                <a:latin typeface="Consolas"/>
                <a:ea typeface="Consolas"/>
                <a:cs typeface="Consolas"/>
              </a:rPr>
              <a:t>ToolBarSample</a:t>
            </a:r>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public</a:t>
            </a:r>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static</a:t>
            </a:r>
            <a:r>
              <a:rPr lang="en-US" sz="1400">
                <a:solidFill>
                  <a:srgbClr val="000000"/>
                </a:solidFill>
                <a:latin typeface="Consolas"/>
                <a:ea typeface="Consolas"/>
                <a:cs typeface="Consolas"/>
              </a:rPr>
              <a:t> </a:t>
            </a:r>
            <a:r>
              <a:rPr lang="en-US" sz="1400">
                <a:solidFill>
                  <a:srgbClr val="901F00"/>
                </a:solidFill>
                <a:latin typeface="Consolas"/>
                <a:ea typeface="Consolas"/>
                <a:cs typeface="Consolas"/>
              </a:rPr>
              <a:t>void</a:t>
            </a:r>
            <a:r>
              <a:rPr lang="en-US" sz="1400">
                <a:solidFill>
                  <a:srgbClr val="000000"/>
                </a:solidFill>
                <a:latin typeface="Consolas"/>
                <a:ea typeface="Consolas"/>
                <a:cs typeface="Consolas"/>
              </a:rPr>
              <a:t> </a:t>
            </a:r>
            <a:r>
              <a:rPr lang="en-US" sz="1400">
                <a:solidFill>
                  <a:srgbClr val="06287E"/>
                </a:solidFill>
                <a:latin typeface="Consolas"/>
                <a:ea typeface="Consolas"/>
                <a:cs typeface="Consolas"/>
              </a:rPr>
              <a:t>main</a:t>
            </a:r>
            <a:r>
              <a:rPr lang="en-US" sz="1400">
                <a:solidFill>
                  <a:srgbClr val="666666"/>
                </a:solidFill>
                <a:latin typeface="Consolas"/>
                <a:ea typeface="Consolas"/>
                <a:cs typeface="Consolas"/>
              </a:rPr>
              <a:t>(</a:t>
            </a:r>
            <a:r>
              <a:rPr lang="en-US" sz="1400" b="1">
                <a:solidFill>
                  <a:srgbClr val="01701F"/>
                </a:solidFill>
                <a:latin typeface="Consolas"/>
                <a:ea typeface="Consolas"/>
                <a:cs typeface="Consolas"/>
              </a:rPr>
              <a:t>final</a:t>
            </a:r>
            <a:r>
              <a:rPr lang="en-US" sz="1400">
                <a:solidFill>
                  <a:srgbClr val="000000"/>
                </a:solidFill>
                <a:latin typeface="Consolas"/>
                <a:ea typeface="Consolas"/>
                <a:cs typeface="Consolas"/>
              </a:rPr>
              <a:t> String args</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JFrame frame </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new</a:t>
            </a:r>
            <a:r>
              <a:rPr lang="en-US" sz="1400">
                <a:solidFill>
                  <a:srgbClr val="000000"/>
                </a:solidFill>
                <a:latin typeface="Consolas"/>
                <a:ea typeface="Consolas"/>
                <a:cs typeface="Consolas"/>
              </a:rPr>
              <a:t> JFrame</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"JToolBar Example"</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frame</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setDefaultCloseOperation</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JFrame</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EXIT_ON_CLOSE</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JToolBar toolbar </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new</a:t>
            </a:r>
            <a:r>
              <a:rPr lang="en-US" sz="1400">
                <a:solidFill>
                  <a:srgbClr val="000000"/>
                </a:solidFill>
                <a:latin typeface="Consolas"/>
                <a:ea typeface="Consolas"/>
                <a:cs typeface="Consolas"/>
              </a:rPr>
              <a:t> JToolBar</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toolbar</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setRollover</a:t>
            </a:r>
            <a:r>
              <a:rPr lang="en-US" sz="1400">
                <a:solidFill>
                  <a:srgbClr val="666666"/>
                </a:solidFill>
                <a:latin typeface="Consolas"/>
                <a:ea typeface="Consolas"/>
                <a:cs typeface="Consolas"/>
              </a:rPr>
              <a:t>(</a:t>
            </a:r>
            <a:r>
              <a:rPr lang="en-US" sz="1400" b="1">
                <a:solidFill>
                  <a:srgbClr val="01701F"/>
                </a:solidFill>
                <a:latin typeface="Consolas"/>
                <a:ea typeface="Consolas"/>
                <a:cs typeface="Consolas"/>
              </a:rPr>
              <a:t>true</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JButton button </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new</a:t>
            </a:r>
            <a:r>
              <a:rPr lang="en-US" sz="1400">
                <a:solidFill>
                  <a:srgbClr val="000000"/>
                </a:solidFill>
                <a:latin typeface="Consolas"/>
                <a:ea typeface="Consolas"/>
                <a:cs typeface="Consolas"/>
              </a:rPr>
              <a:t> JButton</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"button 1"</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toolbar</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add</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button</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toolbar</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addSeparator</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toolbar</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add</a:t>
            </a:r>
            <a:r>
              <a:rPr lang="en-US" sz="1400">
                <a:solidFill>
                  <a:srgbClr val="666666"/>
                </a:solidFill>
                <a:latin typeface="Consolas"/>
                <a:ea typeface="Consolas"/>
                <a:cs typeface="Consolas"/>
              </a:rPr>
              <a:t>(</a:t>
            </a:r>
            <a:r>
              <a:rPr lang="en-US" sz="1400" b="1">
                <a:solidFill>
                  <a:srgbClr val="01701F"/>
                </a:solidFill>
                <a:latin typeface="Consolas"/>
                <a:ea typeface="Consolas"/>
                <a:cs typeface="Consolas"/>
              </a:rPr>
              <a:t>new</a:t>
            </a:r>
            <a:r>
              <a:rPr lang="en-US" sz="1400">
                <a:solidFill>
                  <a:srgbClr val="000000"/>
                </a:solidFill>
                <a:latin typeface="Consolas"/>
                <a:ea typeface="Consolas"/>
                <a:cs typeface="Consolas"/>
              </a:rPr>
              <a:t> JButton</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"button 2"</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p>
          <a:p>
            <a:r>
              <a:rPr lang="en-US" sz="1400">
                <a:solidFill>
                  <a:srgbClr val="000000"/>
                </a:solidFill>
                <a:latin typeface="Consolas"/>
                <a:ea typeface="Consolas"/>
                <a:cs typeface="Consolas"/>
              </a:rPr>
              <a:t>    toolbar</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add</a:t>
            </a:r>
            <a:r>
              <a:rPr lang="en-US" sz="1400">
                <a:solidFill>
                  <a:srgbClr val="666666"/>
                </a:solidFill>
                <a:latin typeface="Consolas"/>
                <a:ea typeface="Consolas"/>
                <a:cs typeface="Consolas"/>
              </a:rPr>
              <a:t>(</a:t>
            </a:r>
            <a:r>
              <a:rPr lang="en-US" sz="1400" b="1">
                <a:solidFill>
                  <a:srgbClr val="01701F"/>
                </a:solidFill>
                <a:latin typeface="Consolas"/>
                <a:ea typeface="Consolas"/>
                <a:cs typeface="Consolas"/>
              </a:rPr>
              <a:t>new</a:t>
            </a:r>
            <a:r>
              <a:rPr lang="en-US" sz="1400">
                <a:solidFill>
                  <a:srgbClr val="000000"/>
                </a:solidFill>
                <a:latin typeface="Consolas"/>
                <a:ea typeface="Consolas"/>
                <a:cs typeface="Consolas"/>
              </a:rPr>
              <a:t> JComboBox</a:t>
            </a:r>
            <a:r>
              <a:rPr lang="en-US" sz="1400">
                <a:solidFill>
                  <a:srgbClr val="666666"/>
                </a:solidFill>
                <a:latin typeface="Consolas"/>
                <a:ea typeface="Consolas"/>
                <a:cs typeface="Consolas"/>
              </a:rPr>
              <a:t>(</a:t>
            </a:r>
            <a:r>
              <a:rPr lang="en-US" sz="1400" b="1">
                <a:solidFill>
                  <a:srgbClr val="01701F"/>
                </a:solidFill>
                <a:latin typeface="Consolas"/>
                <a:ea typeface="Consolas"/>
                <a:cs typeface="Consolas"/>
              </a:rPr>
              <a:t>new</a:t>
            </a:r>
            <a:r>
              <a:rPr lang="en-US" sz="1400">
                <a:solidFill>
                  <a:srgbClr val="000000"/>
                </a:solidFill>
                <a:latin typeface="Consolas"/>
                <a:ea typeface="Consolas"/>
                <a:cs typeface="Consolas"/>
              </a:rPr>
              <a:t> String</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"A"</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"B"</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"C"</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Container contentPane </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frame</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getContentPane</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contentPane</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add</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toolbar</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BorderLayout</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NORTH</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JTextArea textArea </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new</a:t>
            </a:r>
            <a:r>
              <a:rPr lang="en-US" sz="1400">
                <a:solidFill>
                  <a:srgbClr val="000000"/>
                </a:solidFill>
                <a:latin typeface="Consolas"/>
                <a:ea typeface="Consolas"/>
                <a:cs typeface="Consolas"/>
              </a:rPr>
              <a:t> JTextArea</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JScrollPane pane </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new</a:t>
            </a:r>
            <a:r>
              <a:rPr lang="en-US" sz="1400">
                <a:solidFill>
                  <a:srgbClr val="000000"/>
                </a:solidFill>
                <a:latin typeface="Consolas"/>
                <a:ea typeface="Consolas"/>
                <a:cs typeface="Consolas"/>
              </a:rPr>
              <a:t> JScrollPane</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textArea</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contentPane</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add</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pane</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BorderLayout</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CENTER</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frame</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setSize</a:t>
            </a:r>
            <a:r>
              <a:rPr lang="en-US" sz="1400">
                <a:solidFill>
                  <a:srgbClr val="666666"/>
                </a:solidFill>
                <a:latin typeface="Consolas"/>
                <a:ea typeface="Consolas"/>
                <a:cs typeface="Consolas"/>
              </a:rPr>
              <a:t>(</a:t>
            </a:r>
            <a:r>
              <a:rPr lang="en-US" sz="1400">
                <a:solidFill>
                  <a:srgbClr val="40A070"/>
                </a:solidFill>
                <a:latin typeface="Consolas"/>
                <a:ea typeface="Consolas"/>
                <a:cs typeface="Consolas"/>
              </a:rPr>
              <a:t>350</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a:solidFill>
                  <a:srgbClr val="40A070"/>
                </a:solidFill>
                <a:latin typeface="Consolas"/>
                <a:ea typeface="Consolas"/>
                <a:cs typeface="Consolas"/>
              </a:rPr>
              <a:t>150</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frame</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setVisible</a:t>
            </a:r>
            <a:r>
              <a:rPr lang="en-US" sz="1400">
                <a:solidFill>
                  <a:srgbClr val="666666"/>
                </a:solidFill>
                <a:latin typeface="Consolas"/>
                <a:ea typeface="Consolas"/>
                <a:cs typeface="Consolas"/>
              </a:rPr>
              <a:t>(</a:t>
            </a:r>
            <a:r>
              <a:rPr lang="en-US" sz="1400" b="1">
                <a:solidFill>
                  <a:srgbClr val="01701F"/>
                </a:solidFill>
                <a:latin typeface="Consolas"/>
                <a:ea typeface="Consolas"/>
                <a:cs typeface="Consolas"/>
              </a:rPr>
              <a:t>true</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p:txBody>
      </p:sp>
      <p:pic>
        <p:nvPicPr>
          <p:cNvPr id="3" name="Picture 2"/>
          <p:cNvPicPr>
            <a:picLocks noChangeAspect="1"/>
          </p:cNvPicPr>
          <p:nvPr/>
        </p:nvPicPr>
        <p:blipFill>
          <a:blip r:embed="rId3"/>
          <a:stretch>
            <a:fillRect/>
          </a:stretch>
        </p:blipFill>
        <p:spPr>
          <a:xfrm>
            <a:off x="5195512" y="4459252"/>
            <a:ext cx="3824611" cy="1646858"/>
          </a:xfrm>
          <a:prstGeom prst="rect">
            <a:avLst/>
          </a:prstGeom>
        </p:spPr>
      </p:pic>
    </p:spTree>
    <p:extLst>
      <p:ext uri="{BB962C8B-B14F-4D97-AF65-F5344CB8AC3E}">
        <p14:creationId xmlns:p14="http://schemas.microsoft.com/office/powerpoint/2010/main" val="253957242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1"/>
          <p:cNvSpPr>
            <a:spLocks noGrp="1"/>
          </p:cNvSpPr>
          <p:nvPr>
            <p:ph type="title"/>
          </p:nvPr>
        </p:nvSpPr>
        <p:spPr/>
        <p:txBody>
          <a:bodyPr/>
          <a:lstStyle/>
          <a:p>
            <a:r>
              <a:rPr lang="en-US" altLang="vi-VN" noProof="1" smtClean="0"/>
              <a:t>Mô hình MVC</a:t>
            </a:r>
          </a:p>
        </p:txBody>
      </p:sp>
      <p:sp>
        <p:nvSpPr>
          <p:cNvPr id="16387" name="Content Placeholder 12"/>
          <p:cNvSpPr>
            <a:spLocks noGrp="1"/>
          </p:cNvSpPr>
          <p:nvPr>
            <p:ph idx="1"/>
          </p:nvPr>
        </p:nvSpPr>
        <p:spPr>
          <a:xfrm>
            <a:off x="393700" y="1180528"/>
            <a:ext cx="8475663" cy="3485808"/>
          </a:xfrm>
        </p:spPr>
        <p:txBody>
          <a:bodyPr/>
          <a:lstStyle/>
          <a:p>
            <a:r>
              <a:rPr lang="en-US" altLang="vi-VN" sz="2400" noProof="1" smtClean="0"/>
              <a:t>Model – View – Controller: là mẫu thiết kế được áp dụng rộng rãi trong các ngôn ngữ hướng đối tượng hiện nay.</a:t>
            </a:r>
          </a:p>
          <a:p>
            <a:r>
              <a:rPr lang="en-US" altLang="vi-VN" sz="2400" noProof="1"/>
              <a:t>Mục tiêu là chia tách phần Giao diện – Code để dễ quản lý, phát triển và bảo trì.</a:t>
            </a:r>
            <a:endParaRPr lang="en-US" altLang="vi-VN" sz="2400" noProof="1" smtClean="0"/>
          </a:p>
          <a:p>
            <a:r>
              <a:rPr lang="en-US" altLang="vi-VN" sz="2400" noProof="1"/>
              <a:t>Chia ứng dụng ra làm 3 phần:</a:t>
            </a:r>
          </a:p>
          <a:p>
            <a:pPr lvl="1"/>
            <a:r>
              <a:rPr lang="en-US" altLang="vi-VN" sz="2000" noProof="1"/>
              <a:t>Model: lớp chứa thông tin đối tượng (dữ liệu).</a:t>
            </a:r>
          </a:p>
          <a:p>
            <a:pPr lvl="1"/>
            <a:r>
              <a:rPr lang="en-US" altLang="vi-VN" sz="2000" noProof="1"/>
              <a:t>View: giao diện tương tác với người dùng.</a:t>
            </a:r>
          </a:p>
          <a:p>
            <a:pPr lvl="1"/>
            <a:r>
              <a:rPr lang="en-US" altLang="vi-VN" sz="2000" noProof="1"/>
              <a:t>Controller: Code điều khiển tương tác giữa Model-View và nghiệp vụ (Business).</a:t>
            </a:r>
          </a:p>
          <a:p>
            <a:endParaRPr lang="en-US" altLang="vi-VN" sz="2400" noProof="1"/>
          </a:p>
        </p:txBody>
      </p:sp>
      <p:sp>
        <p:nvSpPr>
          <p:cNvPr id="2" name="Date Placeholder 1"/>
          <p:cNvSpPr>
            <a:spLocks noGrp="1"/>
          </p:cNvSpPr>
          <p:nvPr>
            <p:ph type="dt" sz="half" idx="10"/>
          </p:nvPr>
        </p:nvSpPr>
        <p:spPr/>
        <p:txBody>
          <a:bodyPr/>
          <a:lstStyle/>
          <a:p>
            <a:pPr>
              <a:defRPr/>
            </a:pPr>
            <a:endParaRPr lang="vi-VN" dirty="0"/>
          </a:p>
        </p:txBody>
      </p:sp>
      <p:pic>
        <p:nvPicPr>
          <p:cNvPr id="3" name="Picture 2" descr="mvc_role_diagr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6291" y="4326036"/>
            <a:ext cx="4307119" cy="1986659"/>
          </a:xfrm>
          <a:prstGeom prst="rect">
            <a:avLst/>
          </a:prstGeom>
        </p:spPr>
      </p:pic>
    </p:spTree>
    <p:extLst>
      <p:ext uri="{BB962C8B-B14F-4D97-AF65-F5344CB8AC3E}">
        <p14:creationId xmlns:p14="http://schemas.microsoft.com/office/powerpoint/2010/main" val="364903796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1"/>
          <p:cNvSpPr>
            <a:spLocks noGrp="1"/>
          </p:cNvSpPr>
          <p:nvPr>
            <p:ph type="title"/>
          </p:nvPr>
        </p:nvSpPr>
        <p:spPr/>
        <p:txBody>
          <a:bodyPr/>
          <a:lstStyle/>
          <a:p>
            <a:r>
              <a:rPr lang="en-US" altLang="vi-VN" noProof="1" smtClean="0"/>
              <a:t>Ví dụ về mô hình MVC</a:t>
            </a:r>
          </a:p>
        </p:txBody>
      </p:sp>
      <p:sp>
        <p:nvSpPr>
          <p:cNvPr id="2" name="Date Placeholder 1"/>
          <p:cNvSpPr>
            <a:spLocks noGrp="1"/>
          </p:cNvSpPr>
          <p:nvPr>
            <p:ph type="dt" sz="half" idx="10"/>
          </p:nvPr>
        </p:nvSpPr>
        <p:spPr/>
        <p:txBody>
          <a:bodyPr/>
          <a:lstStyle/>
          <a:p>
            <a:pPr>
              <a:defRPr/>
            </a:pPr>
            <a:r>
              <a:rPr lang="vi-VN" dirty="0"/>
              <a:t>MVC</a:t>
            </a:r>
          </a:p>
        </p:txBody>
      </p:sp>
      <p:grpSp>
        <p:nvGrpSpPr>
          <p:cNvPr id="6" name="Group 5"/>
          <p:cNvGrpSpPr/>
          <p:nvPr/>
        </p:nvGrpSpPr>
        <p:grpSpPr>
          <a:xfrm>
            <a:off x="731143" y="1312708"/>
            <a:ext cx="4459487" cy="4832092"/>
            <a:chOff x="731143" y="1312708"/>
            <a:chExt cx="4459487" cy="4832092"/>
          </a:xfrm>
        </p:grpSpPr>
        <p:sp>
          <p:nvSpPr>
            <p:cNvPr id="7" name="Rectangle 6"/>
            <p:cNvSpPr/>
            <p:nvPr/>
          </p:nvSpPr>
          <p:spPr>
            <a:xfrm>
              <a:off x="731143" y="1312708"/>
              <a:ext cx="4459487" cy="4832092"/>
            </a:xfrm>
            <a:prstGeom prst="rect">
              <a:avLst/>
            </a:prstGeom>
            <a:solidFill>
              <a:srgbClr val="EEECE1"/>
            </a:solidFill>
          </p:spPr>
          <p:style>
            <a:lnRef idx="2">
              <a:schemeClr val="dk1"/>
            </a:lnRef>
            <a:fillRef idx="1">
              <a:schemeClr val="lt1"/>
            </a:fillRef>
            <a:effectRef idx="0">
              <a:schemeClr val="dk1"/>
            </a:effectRef>
            <a:fontRef idx="minor">
              <a:schemeClr val="dk1"/>
            </a:fontRef>
          </p:style>
          <p:txBody>
            <a:bodyPr wrap="square">
              <a:spAutoFit/>
            </a:bodyPr>
            <a:lstStyle/>
            <a:p>
              <a:r>
                <a:rPr lang="en-US" sz="1400" b="1">
                  <a:solidFill>
                    <a:srgbClr val="01701F"/>
                  </a:solidFill>
                  <a:latin typeface="Consolas"/>
                  <a:ea typeface="Consolas"/>
                  <a:cs typeface="Consolas"/>
                </a:rPr>
                <a:t>package</a:t>
              </a:r>
              <a:r>
                <a:rPr lang="en-US" sz="1400">
                  <a:solidFill>
                    <a:srgbClr val="000000"/>
                  </a:solidFill>
                  <a:latin typeface="Consolas"/>
                  <a:ea typeface="Consolas"/>
                  <a:cs typeface="Consolas"/>
                </a:rPr>
                <a:t> </a:t>
              </a:r>
              <a:r>
                <a:rPr lang="en-US" sz="1400" b="1">
                  <a:solidFill>
                    <a:srgbClr val="0D84B5"/>
                  </a:solidFill>
                  <a:latin typeface="Consolas"/>
                  <a:ea typeface="Consolas"/>
                  <a:cs typeface="Consolas"/>
                </a:rPr>
                <a:t>mvc.models</a:t>
              </a:r>
              <a:r>
                <a:rPr lang="en-US" sz="1400">
                  <a:solidFill>
                    <a:srgbClr val="666666"/>
                  </a:solidFill>
                  <a:latin typeface="Consolas"/>
                  <a:ea typeface="Consolas"/>
                  <a:cs typeface="Consolas"/>
                </a:rPr>
                <a:t>;</a:t>
              </a:r>
            </a:p>
            <a:p>
              <a:endParaRPr lang="en-US" sz="1400" b="1">
                <a:solidFill>
                  <a:srgbClr val="01701F"/>
                </a:solidFill>
                <a:latin typeface="Consolas"/>
                <a:ea typeface="Consolas"/>
                <a:cs typeface="Consolas"/>
              </a:endParaRPr>
            </a:p>
            <a:p>
              <a:r>
                <a:rPr lang="en-US" sz="1400" b="1">
                  <a:solidFill>
                    <a:srgbClr val="01701F"/>
                  </a:solidFill>
                  <a:latin typeface="Consolas"/>
                  <a:ea typeface="Consolas"/>
                  <a:cs typeface="Consolas"/>
                </a:rPr>
                <a:t>public</a:t>
              </a:r>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class</a:t>
              </a:r>
              <a:r>
                <a:rPr lang="en-US" sz="1400">
                  <a:solidFill>
                    <a:srgbClr val="000000"/>
                  </a:solidFill>
                  <a:latin typeface="Consolas"/>
                  <a:ea typeface="Consolas"/>
                  <a:cs typeface="Consolas"/>
                </a:rPr>
                <a:t> </a:t>
              </a:r>
              <a:r>
                <a:rPr lang="en-US" sz="1400" b="1">
                  <a:solidFill>
                    <a:srgbClr val="0D84B5"/>
                  </a:solidFill>
                  <a:latin typeface="Consolas"/>
                  <a:ea typeface="Consolas"/>
                  <a:cs typeface="Consolas"/>
                </a:rPr>
                <a:t>Model</a:t>
              </a:r>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p>
            <a:p>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private</a:t>
              </a:r>
              <a:r>
                <a:rPr lang="en-US" sz="1400">
                  <a:solidFill>
                    <a:srgbClr val="000000"/>
                  </a:solidFill>
                  <a:latin typeface="Consolas"/>
                  <a:ea typeface="Consolas"/>
                  <a:cs typeface="Consolas"/>
                </a:rPr>
                <a:t> </a:t>
              </a:r>
              <a:r>
                <a:rPr lang="en-US" sz="1400">
                  <a:solidFill>
                    <a:srgbClr val="901F00"/>
                  </a:solidFill>
                  <a:latin typeface="Consolas"/>
                  <a:ea typeface="Consolas"/>
                  <a:cs typeface="Consolas"/>
                </a:rPr>
                <a:t>int</a:t>
              </a:r>
              <a:r>
                <a:rPr lang="en-US" sz="1400">
                  <a:solidFill>
                    <a:srgbClr val="000000"/>
                  </a:solidFill>
                  <a:latin typeface="Consolas"/>
                  <a:ea typeface="Consolas"/>
                  <a:cs typeface="Consolas"/>
                </a:rPr>
                <a:t> x</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p>
            <a:p>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public</a:t>
              </a:r>
              <a:r>
                <a:rPr lang="en-US" sz="1400">
                  <a:solidFill>
                    <a:srgbClr val="000000"/>
                  </a:solidFill>
                  <a:latin typeface="Consolas"/>
                  <a:ea typeface="Consolas"/>
                  <a:cs typeface="Consolas"/>
                </a:rPr>
                <a:t> </a:t>
              </a:r>
              <a:r>
                <a:rPr lang="en-US" sz="1400">
                  <a:solidFill>
                    <a:srgbClr val="06287E"/>
                  </a:solidFill>
                  <a:latin typeface="Consolas"/>
                  <a:ea typeface="Consolas"/>
                  <a:cs typeface="Consolas"/>
                </a:rPr>
                <a:t>Model</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x </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a:solidFill>
                    <a:srgbClr val="40A070"/>
                  </a:solidFill>
                  <a:latin typeface="Consolas"/>
                  <a:ea typeface="Consolas"/>
                  <a:cs typeface="Consolas"/>
                </a:rPr>
                <a:t>0</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p>
            <a:p>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public</a:t>
              </a:r>
              <a:r>
                <a:rPr lang="en-US" sz="1400">
                  <a:solidFill>
                    <a:srgbClr val="000000"/>
                  </a:solidFill>
                  <a:latin typeface="Consolas"/>
                  <a:ea typeface="Consolas"/>
                  <a:cs typeface="Consolas"/>
                </a:rPr>
                <a:t> </a:t>
              </a:r>
              <a:r>
                <a:rPr lang="en-US" sz="1400">
                  <a:solidFill>
                    <a:srgbClr val="06287E"/>
                  </a:solidFill>
                  <a:latin typeface="Consolas"/>
                  <a:ea typeface="Consolas"/>
                  <a:cs typeface="Consolas"/>
                </a:rPr>
                <a:t>Model</a:t>
              </a:r>
              <a:r>
                <a:rPr lang="en-US" sz="1400">
                  <a:solidFill>
                    <a:srgbClr val="666666"/>
                  </a:solidFill>
                  <a:latin typeface="Consolas"/>
                  <a:ea typeface="Consolas"/>
                  <a:cs typeface="Consolas"/>
                </a:rPr>
                <a:t>(</a:t>
              </a:r>
              <a:r>
                <a:rPr lang="en-US" sz="1400">
                  <a:solidFill>
                    <a:srgbClr val="901F00"/>
                  </a:solidFill>
                  <a:latin typeface="Consolas"/>
                  <a:ea typeface="Consolas"/>
                  <a:cs typeface="Consolas"/>
                </a:rPr>
                <a:t>int</a:t>
              </a:r>
              <a:r>
                <a:rPr lang="en-US" sz="1400">
                  <a:solidFill>
                    <a:srgbClr val="000000"/>
                  </a:solidFill>
                  <a:latin typeface="Consolas"/>
                  <a:ea typeface="Consolas"/>
                  <a:cs typeface="Consolas"/>
                </a:rPr>
                <a:t> x</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this</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x</a:t>
              </a:r>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x</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p>
            <a:p>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public</a:t>
              </a:r>
              <a:r>
                <a:rPr lang="en-US" sz="1400">
                  <a:solidFill>
                    <a:srgbClr val="000000"/>
                  </a:solidFill>
                  <a:latin typeface="Consolas"/>
                  <a:ea typeface="Consolas"/>
                  <a:cs typeface="Consolas"/>
                </a:rPr>
                <a:t> </a:t>
              </a:r>
              <a:r>
                <a:rPr lang="en-US" sz="1400">
                  <a:solidFill>
                    <a:srgbClr val="901F00"/>
                  </a:solidFill>
                  <a:latin typeface="Consolas"/>
                  <a:ea typeface="Consolas"/>
                  <a:cs typeface="Consolas"/>
                </a:rPr>
                <a:t>void</a:t>
              </a:r>
              <a:r>
                <a:rPr lang="en-US" sz="1400">
                  <a:solidFill>
                    <a:srgbClr val="000000"/>
                  </a:solidFill>
                  <a:latin typeface="Consolas"/>
                  <a:ea typeface="Consolas"/>
                  <a:cs typeface="Consolas"/>
                </a:rPr>
                <a:t> </a:t>
              </a:r>
              <a:r>
                <a:rPr lang="en-US" sz="1400">
                  <a:solidFill>
                    <a:srgbClr val="06287E"/>
                  </a:solidFill>
                  <a:latin typeface="Consolas"/>
                  <a:ea typeface="Consolas"/>
                  <a:cs typeface="Consolas"/>
                </a:rPr>
                <a:t>incX</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x</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p>
            <a:p>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public</a:t>
              </a:r>
              <a:r>
                <a:rPr lang="en-US" sz="1400">
                  <a:solidFill>
                    <a:srgbClr val="000000"/>
                  </a:solidFill>
                  <a:latin typeface="Consolas"/>
                  <a:ea typeface="Consolas"/>
                  <a:cs typeface="Consolas"/>
                </a:rPr>
                <a:t> </a:t>
              </a:r>
              <a:r>
                <a:rPr lang="en-US" sz="1400">
                  <a:solidFill>
                    <a:srgbClr val="901F00"/>
                  </a:solidFill>
                  <a:latin typeface="Consolas"/>
                  <a:ea typeface="Consolas"/>
                  <a:cs typeface="Consolas"/>
                </a:rPr>
                <a:t>int</a:t>
              </a:r>
              <a:r>
                <a:rPr lang="en-US" sz="1400">
                  <a:solidFill>
                    <a:srgbClr val="000000"/>
                  </a:solidFill>
                  <a:latin typeface="Consolas"/>
                  <a:ea typeface="Consolas"/>
                  <a:cs typeface="Consolas"/>
                </a:rPr>
                <a:t> </a:t>
              </a:r>
              <a:r>
                <a:rPr lang="en-US" sz="1400">
                  <a:solidFill>
                    <a:srgbClr val="06287E"/>
                  </a:solidFill>
                  <a:latin typeface="Consolas"/>
                  <a:ea typeface="Consolas"/>
                  <a:cs typeface="Consolas"/>
                </a:rPr>
                <a:t>getX</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return</a:t>
              </a:r>
              <a:r>
                <a:rPr lang="en-US" sz="1400">
                  <a:solidFill>
                    <a:srgbClr val="000000"/>
                  </a:solidFill>
                  <a:latin typeface="Consolas"/>
                  <a:ea typeface="Consolas"/>
                  <a:cs typeface="Consolas"/>
                </a:rPr>
                <a:t> x</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p:txBody>
        </p:sp>
        <p:sp>
          <p:nvSpPr>
            <p:cNvPr id="5" name="TextBox 4"/>
            <p:cNvSpPr txBox="1"/>
            <p:nvPr/>
          </p:nvSpPr>
          <p:spPr>
            <a:xfrm>
              <a:off x="3506438" y="1394379"/>
              <a:ext cx="1601364" cy="369332"/>
            </a:xfrm>
            <a:prstGeom prst="rect">
              <a:avLst/>
            </a:prstGeom>
            <a:solidFill>
              <a:srgbClr val="FFF9C5"/>
            </a:solidFill>
            <a:ln>
              <a:solidFill>
                <a:schemeClr val="tx1"/>
              </a:solidFill>
            </a:ln>
          </p:spPr>
          <p:txBody>
            <a:bodyPr wrap="square" rtlCol="0">
              <a:spAutoFit/>
            </a:bodyPr>
            <a:lstStyle/>
            <a:p>
              <a:pPr algn="ctr"/>
              <a:r>
                <a:rPr lang="en-US">
                  <a:ln>
                    <a:solidFill>
                      <a:schemeClr val="tx1"/>
                    </a:solidFill>
                  </a:ln>
                  <a:noFill/>
                </a:rPr>
                <a:t>MODEL</a:t>
              </a:r>
            </a:p>
          </p:txBody>
        </p:sp>
      </p:grpSp>
    </p:spTree>
    <p:extLst>
      <p:ext uri="{BB962C8B-B14F-4D97-AF65-F5344CB8AC3E}">
        <p14:creationId xmlns:p14="http://schemas.microsoft.com/office/powerpoint/2010/main" val="206204047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1"/>
          <p:cNvSpPr>
            <a:spLocks noGrp="1"/>
          </p:cNvSpPr>
          <p:nvPr>
            <p:ph type="title"/>
          </p:nvPr>
        </p:nvSpPr>
        <p:spPr/>
        <p:txBody>
          <a:bodyPr/>
          <a:lstStyle/>
          <a:p>
            <a:r>
              <a:rPr lang="en-US" altLang="vi-VN" noProof="1" smtClean="0"/>
              <a:t>Nội dung</a:t>
            </a:r>
          </a:p>
        </p:txBody>
      </p:sp>
      <p:sp>
        <p:nvSpPr>
          <p:cNvPr id="16387" name="Content Placeholder 12"/>
          <p:cNvSpPr>
            <a:spLocks noGrp="1"/>
          </p:cNvSpPr>
          <p:nvPr>
            <p:ph idx="1"/>
          </p:nvPr>
        </p:nvSpPr>
        <p:spPr/>
        <p:txBody>
          <a:bodyPr/>
          <a:lstStyle/>
          <a:p>
            <a:r>
              <a:rPr lang="en-US" altLang="vi-VN" noProof="1" smtClean="0">
                <a:solidFill>
                  <a:srgbClr val="948A54"/>
                </a:solidFill>
              </a:rPr>
              <a:t>Giới thiệu</a:t>
            </a:r>
          </a:p>
          <a:p>
            <a:r>
              <a:rPr lang="en-US" altLang="vi-VN" noProof="1">
                <a:solidFill>
                  <a:srgbClr val="948A54"/>
                </a:solidFill>
              </a:rPr>
              <a:t>Tạo 1 ứng dụng với giao diện đồ họa</a:t>
            </a:r>
          </a:p>
          <a:p>
            <a:r>
              <a:rPr lang="en-US" altLang="vi-VN" noProof="1" smtClean="0">
                <a:solidFill>
                  <a:srgbClr val="948A54"/>
                </a:solidFill>
              </a:rPr>
              <a:t>Các lớp vật chứa</a:t>
            </a:r>
          </a:p>
          <a:p>
            <a:r>
              <a:rPr lang="en-US" altLang="vi-VN" noProof="1" smtClean="0">
                <a:solidFill>
                  <a:srgbClr val="948A54"/>
                </a:solidFill>
              </a:rPr>
              <a:t>Các thành phần giao diện Swing</a:t>
            </a:r>
          </a:p>
          <a:p>
            <a:r>
              <a:rPr lang="en-US" altLang="vi-VN" noProof="1"/>
              <a:t>Sắp xếp bố cục</a:t>
            </a:r>
          </a:p>
          <a:p>
            <a:r>
              <a:rPr lang="en-US" altLang="vi-VN" noProof="1" smtClean="0"/>
              <a:t>Xử lý sự kiện</a:t>
            </a:r>
          </a:p>
          <a:p>
            <a:r>
              <a:rPr lang="en-US" altLang="vi-VN" noProof="1"/>
              <a:t>Trình đơn, thanh công cụ</a:t>
            </a:r>
          </a:p>
          <a:p>
            <a:r>
              <a:rPr lang="en-US" altLang="vi-VN" noProof="1" smtClean="0"/>
              <a:t>Mô hình MVC</a:t>
            </a:r>
          </a:p>
        </p:txBody>
      </p:sp>
      <p:sp>
        <p:nvSpPr>
          <p:cNvPr id="2" name="Date Placeholder 1"/>
          <p:cNvSpPr>
            <a:spLocks noGrp="1"/>
          </p:cNvSpPr>
          <p:nvPr>
            <p:ph type="dt" sz="half" idx="10"/>
          </p:nvPr>
        </p:nvSpPr>
        <p:spPr/>
        <p:txBody>
          <a:bodyPr/>
          <a:lstStyle/>
          <a:p>
            <a:pPr>
              <a:defRPr/>
            </a:pPr>
            <a:endParaRPr lang="vi-VN"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1"/>
          <p:cNvSpPr>
            <a:spLocks noGrp="1"/>
          </p:cNvSpPr>
          <p:nvPr>
            <p:ph type="title"/>
          </p:nvPr>
        </p:nvSpPr>
        <p:spPr/>
        <p:txBody>
          <a:bodyPr/>
          <a:lstStyle/>
          <a:p>
            <a:r>
              <a:rPr lang="en-US" altLang="vi-VN" noProof="1" smtClean="0"/>
              <a:t>Ví dụ về mô hình MVC</a:t>
            </a:r>
          </a:p>
        </p:txBody>
      </p:sp>
      <p:sp>
        <p:nvSpPr>
          <p:cNvPr id="2" name="Date Placeholder 1"/>
          <p:cNvSpPr>
            <a:spLocks noGrp="1"/>
          </p:cNvSpPr>
          <p:nvPr>
            <p:ph type="dt" sz="half" idx="10"/>
          </p:nvPr>
        </p:nvSpPr>
        <p:spPr/>
        <p:txBody>
          <a:bodyPr/>
          <a:lstStyle/>
          <a:p>
            <a:pPr>
              <a:defRPr/>
            </a:pPr>
            <a:r>
              <a:rPr lang="vi-VN" dirty="0"/>
              <a:t>MVC</a:t>
            </a:r>
          </a:p>
        </p:txBody>
      </p:sp>
      <p:grpSp>
        <p:nvGrpSpPr>
          <p:cNvPr id="3" name="Group 2"/>
          <p:cNvGrpSpPr/>
          <p:nvPr/>
        </p:nvGrpSpPr>
        <p:grpSpPr>
          <a:xfrm>
            <a:off x="427436" y="1036593"/>
            <a:ext cx="6764902" cy="5663088"/>
            <a:chOff x="427436" y="1036593"/>
            <a:chExt cx="6764902" cy="5663088"/>
          </a:xfrm>
        </p:grpSpPr>
        <p:sp>
          <p:nvSpPr>
            <p:cNvPr id="7" name="Rectangle 6"/>
            <p:cNvSpPr/>
            <p:nvPr/>
          </p:nvSpPr>
          <p:spPr>
            <a:xfrm>
              <a:off x="427436" y="1036593"/>
              <a:ext cx="6764902" cy="5663088"/>
            </a:xfrm>
            <a:prstGeom prst="rect">
              <a:avLst/>
            </a:prstGeom>
            <a:solidFill>
              <a:srgbClr val="EEECE1"/>
            </a:solidFill>
          </p:spPr>
          <p:style>
            <a:lnRef idx="2">
              <a:schemeClr val="dk1"/>
            </a:lnRef>
            <a:fillRef idx="1">
              <a:schemeClr val="lt1"/>
            </a:fillRef>
            <a:effectRef idx="0">
              <a:schemeClr val="dk1"/>
            </a:effectRef>
            <a:fontRef idx="minor">
              <a:schemeClr val="dk1"/>
            </a:fontRef>
          </p:style>
          <p:txBody>
            <a:bodyPr wrap="square">
              <a:spAutoFit/>
            </a:bodyPr>
            <a:lstStyle/>
            <a:p>
              <a:r>
                <a:rPr lang="en-US" sz="1400" b="1">
                  <a:solidFill>
                    <a:srgbClr val="01701F"/>
                  </a:solidFill>
                  <a:latin typeface="Consolas"/>
                  <a:ea typeface="Consolas"/>
                  <a:cs typeface="Consolas"/>
                </a:rPr>
                <a:t>package</a:t>
              </a:r>
              <a:r>
                <a:rPr lang="en-US" sz="1400">
                  <a:solidFill>
                    <a:srgbClr val="000000"/>
                  </a:solidFill>
                  <a:latin typeface="Consolas"/>
                  <a:ea typeface="Consolas"/>
                  <a:cs typeface="Consolas"/>
                </a:rPr>
                <a:t> </a:t>
              </a:r>
              <a:r>
                <a:rPr lang="en-US" sz="1400" b="1">
                  <a:solidFill>
                    <a:srgbClr val="0D84B5"/>
                  </a:solidFill>
                  <a:latin typeface="Consolas"/>
                  <a:ea typeface="Consolas"/>
                  <a:cs typeface="Consolas"/>
                </a:rPr>
                <a:t>mvc.views</a:t>
              </a:r>
              <a:r>
                <a:rPr lang="en-US" sz="1400">
                  <a:solidFill>
                    <a:srgbClr val="666666"/>
                  </a:solidFill>
                  <a:latin typeface="Consolas"/>
                  <a:ea typeface="Consolas"/>
                  <a:cs typeface="Consolas"/>
                </a:rPr>
                <a:t>;</a:t>
              </a:r>
              <a:endParaRPr lang="en-US" sz="1400" b="1">
                <a:solidFill>
                  <a:srgbClr val="01701F"/>
                </a:solidFill>
                <a:latin typeface="Consolas"/>
                <a:ea typeface="Consolas"/>
                <a:cs typeface="Consolas"/>
              </a:endParaRPr>
            </a:p>
            <a:p>
              <a:r>
                <a:rPr lang="en-US" sz="1400" b="1">
                  <a:solidFill>
                    <a:srgbClr val="01701F"/>
                  </a:solidFill>
                  <a:latin typeface="Consolas"/>
                  <a:ea typeface="Consolas"/>
                  <a:cs typeface="Consolas"/>
                </a:rPr>
                <a:t>import</a:t>
              </a:r>
              <a:r>
                <a:rPr lang="en-US" sz="1400">
                  <a:solidFill>
                    <a:srgbClr val="000000"/>
                  </a:solidFill>
                  <a:latin typeface="Consolas"/>
                  <a:ea typeface="Consolas"/>
                  <a:cs typeface="Consolas"/>
                </a:rPr>
                <a:t> </a:t>
              </a:r>
              <a:r>
                <a:rPr lang="en-US" sz="1400" b="1">
                  <a:solidFill>
                    <a:srgbClr val="0D84B5"/>
                  </a:solidFill>
                  <a:latin typeface="Consolas"/>
                  <a:ea typeface="Consolas"/>
                  <a:cs typeface="Consolas"/>
                </a:rPr>
                <a:t>javax.swing.*</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b="1">
                  <a:solidFill>
                    <a:srgbClr val="01701F"/>
                  </a:solidFill>
                  <a:latin typeface="Consolas"/>
                  <a:ea typeface="Consolas"/>
                  <a:cs typeface="Consolas"/>
                </a:rPr>
                <a:t>import</a:t>
              </a:r>
              <a:r>
                <a:rPr lang="en-US" sz="1400">
                  <a:solidFill>
                    <a:srgbClr val="000000"/>
                  </a:solidFill>
                  <a:latin typeface="Consolas"/>
                  <a:ea typeface="Consolas"/>
                  <a:cs typeface="Consolas"/>
                </a:rPr>
                <a:t> </a:t>
              </a:r>
              <a:r>
                <a:rPr lang="en-US" sz="1400" b="1">
                  <a:solidFill>
                    <a:srgbClr val="0D84B5"/>
                  </a:solidFill>
                  <a:latin typeface="Consolas"/>
                  <a:ea typeface="Consolas"/>
                  <a:cs typeface="Consolas"/>
                </a:rPr>
                <a:t>java.awt.BorderLayout</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b="1">
                  <a:solidFill>
                    <a:srgbClr val="01701F"/>
                  </a:solidFill>
                  <a:latin typeface="Consolas"/>
                  <a:ea typeface="Consolas"/>
                  <a:cs typeface="Consolas"/>
                </a:rPr>
                <a:t>public</a:t>
              </a:r>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class</a:t>
              </a:r>
              <a:r>
                <a:rPr lang="en-US" sz="1400">
                  <a:solidFill>
                    <a:srgbClr val="000000"/>
                  </a:solidFill>
                  <a:latin typeface="Consolas"/>
                  <a:ea typeface="Consolas"/>
                  <a:cs typeface="Consolas"/>
                </a:rPr>
                <a:t> </a:t>
              </a:r>
              <a:r>
                <a:rPr lang="en-US" sz="1400" b="1">
                  <a:solidFill>
                    <a:srgbClr val="0D84B5"/>
                  </a:solidFill>
                  <a:latin typeface="Consolas"/>
                  <a:ea typeface="Consolas"/>
                  <a:cs typeface="Consolas"/>
                </a:rPr>
                <a:t>View</a:t>
              </a:r>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private</a:t>
              </a:r>
              <a:r>
                <a:rPr lang="en-US" sz="1400">
                  <a:solidFill>
                    <a:srgbClr val="000000"/>
                  </a:solidFill>
                  <a:latin typeface="Consolas"/>
                  <a:ea typeface="Consolas"/>
                  <a:cs typeface="Consolas"/>
                </a:rPr>
                <a:t> JFrame frame</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private</a:t>
              </a:r>
              <a:r>
                <a:rPr lang="en-US" sz="1400">
                  <a:solidFill>
                    <a:srgbClr val="000000"/>
                  </a:solidFill>
                  <a:latin typeface="Consolas"/>
                  <a:ea typeface="Consolas"/>
                  <a:cs typeface="Consolas"/>
                </a:rPr>
                <a:t> JLabel label</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private</a:t>
              </a:r>
              <a:r>
                <a:rPr lang="en-US" sz="1400">
                  <a:solidFill>
                    <a:srgbClr val="000000"/>
                  </a:solidFill>
                  <a:latin typeface="Consolas"/>
                  <a:ea typeface="Consolas"/>
                  <a:cs typeface="Consolas"/>
                </a:rPr>
                <a:t> JButton button</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public</a:t>
              </a:r>
              <a:r>
                <a:rPr lang="en-US" sz="1400">
                  <a:solidFill>
                    <a:srgbClr val="000000"/>
                  </a:solidFill>
                  <a:latin typeface="Consolas"/>
                  <a:ea typeface="Consolas"/>
                  <a:cs typeface="Consolas"/>
                </a:rPr>
                <a:t> </a:t>
              </a:r>
              <a:r>
                <a:rPr lang="en-US" sz="1400">
                  <a:solidFill>
                    <a:srgbClr val="06287E"/>
                  </a:solidFill>
                  <a:latin typeface="Consolas"/>
                  <a:ea typeface="Consolas"/>
                  <a:cs typeface="Consolas"/>
                </a:rPr>
                <a:t>View</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String text</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frame </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new</a:t>
              </a:r>
              <a:r>
                <a:rPr lang="en-US" sz="1400">
                  <a:solidFill>
                    <a:srgbClr val="000000"/>
                  </a:solidFill>
                  <a:latin typeface="Consolas"/>
                  <a:ea typeface="Consolas"/>
                  <a:cs typeface="Consolas"/>
                </a:rPr>
                <a:t> JFrame</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"View"</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p>
            <a:p>
              <a:r>
                <a:rPr lang="en-US" sz="1400">
                  <a:solidFill>
                    <a:srgbClr val="000000"/>
                  </a:solidFill>
                  <a:latin typeface="Consolas"/>
                  <a:ea typeface="Consolas"/>
                  <a:cs typeface="Consolas"/>
                </a:rPr>
                <a:t>        frame</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getContentPane</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setLayout</a:t>
              </a:r>
              <a:r>
                <a:rPr lang="en-US" sz="1400">
                  <a:solidFill>
                    <a:srgbClr val="666666"/>
                  </a:solidFill>
                  <a:latin typeface="Consolas"/>
                  <a:ea typeface="Consolas"/>
                  <a:cs typeface="Consolas"/>
                </a:rPr>
                <a:t>(</a:t>
              </a:r>
              <a:r>
                <a:rPr lang="en-US" sz="1400" b="1">
                  <a:solidFill>
                    <a:srgbClr val="01701F"/>
                  </a:solidFill>
                  <a:latin typeface="Consolas"/>
                  <a:ea typeface="Consolas"/>
                  <a:cs typeface="Consolas"/>
                </a:rPr>
                <a:t>new</a:t>
              </a:r>
              <a:r>
                <a:rPr lang="en-US" sz="1400">
                  <a:solidFill>
                    <a:srgbClr val="000000"/>
                  </a:solidFill>
                  <a:latin typeface="Consolas"/>
                  <a:ea typeface="Consolas"/>
                  <a:cs typeface="Consolas"/>
                </a:rPr>
                <a:t> BorderLayout</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p>
            <a:p>
              <a:r>
                <a:rPr lang="en-US" sz="1400">
                  <a:solidFill>
                    <a:srgbClr val="000000"/>
                  </a:solidFill>
                  <a:latin typeface="Consolas"/>
                  <a:ea typeface="Consolas"/>
                  <a:cs typeface="Consolas"/>
                </a:rPr>
                <a:t>        frame</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setDefaultCloseOperation</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JFrame</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EXIT_ON_CLOSE</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p>
            <a:p>
              <a:r>
                <a:rPr lang="en-US" sz="1400">
                  <a:solidFill>
                    <a:srgbClr val="000000"/>
                  </a:solidFill>
                  <a:latin typeface="Consolas"/>
                  <a:ea typeface="Consolas"/>
                  <a:cs typeface="Consolas"/>
                </a:rPr>
                <a:t>        frame</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setSize</a:t>
              </a:r>
              <a:r>
                <a:rPr lang="en-US" sz="1400">
                  <a:solidFill>
                    <a:srgbClr val="666666"/>
                  </a:solidFill>
                  <a:latin typeface="Consolas"/>
                  <a:ea typeface="Consolas"/>
                  <a:cs typeface="Consolas"/>
                </a:rPr>
                <a:t>(</a:t>
              </a:r>
              <a:r>
                <a:rPr lang="en-US" sz="1400">
                  <a:solidFill>
                    <a:srgbClr val="40A070"/>
                  </a:solidFill>
                  <a:latin typeface="Consolas"/>
                  <a:ea typeface="Consolas"/>
                  <a:cs typeface="Consolas"/>
                </a:rPr>
                <a:t>200</a:t>
              </a:r>
              <a:r>
                <a:rPr lang="en-US" sz="1400">
                  <a:solidFill>
                    <a:srgbClr val="666666"/>
                  </a:solidFill>
                  <a:latin typeface="Consolas"/>
                  <a:ea typeface="Consolas"/>
                  <a:cs typeface="Consolas"/>
                </a:rPr>
                <a:t>,</a:t>
              </a:r>
              <a:r>
                <a:rPr lang="en-US" sz="1400">
                  <a:solidFill>
                    <a:srgbClr val="40A070"/>
                  </a:solidFill>
                  <a:latin typeface="Consolas"/>
                  <a:ea typeface="Consolas"/>
                  <a:cs typeface="Consolas"/>
                </a:rPr>
                <a:t>200</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p>
            <a:p>
              <a:r>
                <a:rPr lang="en-US" sz="1400">
                  <a:solidFill>
                    <a:srgbClr val="000000"/>
                  </a:solidFill>
                  <a:latin typeface="Consolas"/>
                  <a:ea typeface="Consolas"/>
                  <a:cs typeface="Consolas"/>
                </a:rPr>
                <a:t>        frame</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setVisible</a:t>
              </a:r>
              <a:r>
                <a:rPr lang="en-US" sz="1400">
                  <a:solidFill>
                    <a:srgbClr val="666666"/>
                  </a:solidFill>
                  <a:latin typeface="Consolas"/>
                  <a:ea typeface="Consolas"/>
                  <a:cs typeface="Consolas"/>
                </a:rPr>
                <a:t>(</a:t>
              </a:r>
              <a:r>
                <a:rPr lang="en-US" sz="1400" b="1">
                  <a:solidFill>
                    <a:srgbClr val="01701F"/>
                  </a:solidFill>
                  <a:latin typeface="Consolas"/>
                  <a:ea typeface="Consolas"/>
                  <a:cs typeface="Consolas"/>
                </a:rPr>
                <a:t>true</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label </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new</a:t>
              </a:r>
              <a:r>
                <a:rPr lang="en-US" sz="1400">
                  <a:solidFill>
                    <a:srgbClr val="000000"/>
                  </a:solidFill>
                  <a:latin typeface="Consolas"/>
                  <a:ea typeface="Consolas"/>
                  <a:cs typeface="Consolas"/>
                </a:rPr>
                <a:t> JLabel</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text</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frame</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getContentPane</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add</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label</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BorderLayout</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CENTER</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button </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new</a:t>
              </a:r>
              <a:r>
                <a:rPr lang="en-US" sz="1400">
                  <a:solidFill>
                    <a:srgbClr val="000000"/>
                  </a:solidFill>
                  <a:latin typeface="Consolas"/>
                  <a:ea typeface="Consolas"/>
                  <a:cs typeface="Consolas"/>
                </a:rPr>
                <a:t> JButton</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"Button"</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p>
            <a:p>
              <a:r>
                <a:rPr lang="en-US" sz="1400">
                  <a:solidFill>
                    <a:srgbClr val="000000"/>
                  </a:solidFill>
                  <a:latin typeface="Consolas"/>
                  <a:ea typeface="Consolas"/>
                  <a:cs typeface="Consolas"/>
                </a:rPr>
                <a:t>        frame</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getContentPane</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add</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button</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BorderLayout</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SOUTH</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p>
            <a:p>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public</a:t>
              </a:r>
              <a:r>
                <a:rPr lang="en-US" sz="1400">
                  <a:solidFill>
                    <a:srgbClr val="000000"/>
                  </a:solidFill>
                  <a:latin typeface="Consolas"/>
                  <a:ea typeface="Consolas"/>
                  <a:cs typeface="Consolas"/>
                </a:rPr>
                <a:t> JButton </a:t>
              </a:r>
              <a:r>
                <a:rPr lang="en-US" sz="1400">
                  <a:solidFill>
                    <a:srgbClr val="06287E"/>
                  </a:solidFill>
                  <a:latin typeface="Consolas"/>
                  <a:ea typeface="Consolas"/>
                  <a:cs typeface="Consolas"/>
                </a:rPr>
                <a:t>getButton</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return</a:t>
              </a:r>
              <a:r>
                <a:rPr lang="en-US" sz="1400">
                  <a:solidFill>
                    <a:srgbClr val="000000"/>
                  </a:solidFill>
                  <a:latin typeface="Consolas"/>
                  <a:ea typeface="Consolas"/>
                  <a:cs typeface="Consolas"/>
                </a:rPr>
                <a:t> button</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public</a:t>
              </a:r>
              <a:r>
                <a:rPr lang="en-US" sz="1400">
                  <a:solidFill>
                    <a:srgbClr val="000000"/>
                  </a:solidFill>
                  <a:latin typeface="Consolas"/>
                  <a:ea typeface="Consolas"/>
                  <a:cs typeface="Consolas"/>
                </a:rPr>
                <a:t> </a:t>
              </a:r>
              <a:r>
                <a:rPr lang="en-US" sz="1400">
                  <a:solidFill>
                    <a:srgbClr val="901F00"/>
                  </a:solidFill>
                  <a:latin typeface="Consolas"/>
                  <a:ea typeface="Consolas"/>
                  <a:cs typeface="Consolas"/>
                </a:rPr>
                <a:t>void</a:t>
              </a:r>
              <a:r>
                <a:rPr lang="en-US" sz="1400">
                  <a:solidFill>
                    <a:srgbClr val="000000"/>
                  </a:solidFill>
                  <a:latin typeface="Consolas"/>
                  <a:ea typeface="Consolas"/>
                  <a:cs typeface="Consolas"/>
                </a:rPr>
                <a:t> </a:t>
              </a:r>
              <a:r>
                <a:rPr lang="en-US" sz="1400">
                  <a:solidFill>
                    <a:srgbClr val="06287E"/>
                  </a:solidFill>
                  <a:latin typeface="Consolas"/>
                  <a:ea typeface="Consolas"/>
                  <a:cs typeface="Consolas"/>
                </a:rPr>
                <a:t>setText</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String text</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label</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setText</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text</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p:txBody>
        </p:sp>
        <p:sp>
          <p:nvSpPr>
            <p:cNvPr id="5" name="TextBox 4"/>
            <p:cNvSpPr txBox="1"/>
            <p:nvPr/>
          </p:nvSpPr>
          <p:spPr>
            <a:xfrm>
              <a:off x="5535754" y="1104459"/>
              <a:ext cx="1601364" cy="369332"/>
            </a:xfrm>
            <a:prstGeom prst="rect">
              <a:avLst/>
            </a:prstGeom>
            <a:solidFill>
              <a:srgbClr val="FFF9C5"/>
            </a:solidFill>
            <a:ln>
              <a:solidFill>
                <a:schemeClr val="tx1"/>
              </a:solidFill>
            </a:ln>
          </p:spPr>
          <p:txBody>
            <a:bodyPr wrap="square" rtlCol="0">
              <a:spAutoFit/>
            </a:bodyPr>
            <a:lstStyle/>
            <a:p>
              <a:pPr algn="ctr"/>
              <a:r>
                <a:rPr lang="en-US">
                  <a:ln>
                    <a:solidFill>
                      <a:schemeClr val="tx1"/>
                    </a:solidFill>
                  </a:ln>
                  <a:noFill/>
                </a:rPr>
                <a:t>VIEW</a:t>
              </a:r>
            </a:p>
          </p:txBody>
        </p:sp>
      </p:grpSp>
    </p:spTree>
    <p:extLst>
      <p:ext uri="{BB962C8B-B14F-4D97-AF65-F5344CB8AC3E}">
        <p14:creationId xmlns:p14="http://schemas.microsoft.com/office/powerpoint/2010/main" val="286303682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1"/>
          <p:cNvSpPr>
            <a:spLocks noGrp="1"/>
          </p:cNvSpPr>
          <p:nvPr>
            <p:ph type="title"/>
          </p:nvPr>
        </p:nvSpPr>
        <p:spPr/>
        <p:txBody>
          <a:bodyPr/>
          <a:lstStyle/>
          <a:p>
            <a:r>
              <a:rPr lang="en-US" altLang="vi-VN" noProof="1" smtClean="0"/>
              <a:t>Ví dụ về mô hình MVC</a:t>
            </a:r>
          </a:p>
        </p:txBody>
      </p:sp>
      <p:sp>
        <p:nvSpPr>
          <p:cNvPr id="2" name="Date Placeholder 1"/>
          <p:cNvSpPr>
            <a:spLocks noGrp="1"/>
          </p:cNvSpPr>
          <p:nvPr>
            <p:ph type="dt" sz="half" idx="10"/>
          </p:nvPr>
        </p:nvSpPr>
        <p:spPr/>
        <p:txBody>
          <a:bodyPr/>
          <a:lstStyle/>
          <a:p>
            <a:pPr>
              <a:defRPr/>
            </a:pPr>
            <a:r>
              <a:rPr lang="vi-VN" dirty="0"/>
              <a:t>MVC</a:t>
            </a:r>
          </a:p>
        </p:txBody>
      </p:sp>
      <p:grpSp>
        <p:nvGrpSpPr>
          <p:cNvPr id="3" name="Group 2"/>
          <p:cNvGrpSpPr/>
          <p:nvPr/>
        </p:nvGrpSpPr>
        <p:grpSpPr>
          <a:xfrm>
            <a:off x="427435" y="1050399"/>
            <a:ext cx="7537973" cy="5478422"/>
            <a:chOff x="427435" y="1050399"/>
            <a:chExt cx="7537973" cy="5478422"/>
          </a:xfrm>
        </p:grpSpPr>
        <p:sp>
          <p:nvSpPr>
            <p:cNvPr id="7" name="Rectangle 6"/>
            <p:cNvSpPr/>
            <p:nvPr/>
          </p:nvSpPr>
          <p:spPr>
            <a:xfrm>
              <a:off x="427435" y="1050399"/>
              <a:ext cx="7537973" cy="5478422"/>
            </a:xfrm>
            <a:prstGeom prst="rect">
              <a:avLst/>
            </a:prstGeom>
            <a:solidFill>
              <a:srgbClr val="EEECE1"/>
            </a:solidFill>
          </p:spPr>
          <p:style>
            <a:lnRef idx="2">
              <a:schemeClr val="dk1"/>
            </a:lnRef>
            <a:fillRef idx="1">
              <a:schemeClr val="lt1"/>
            </a:fillRef>
            <a:effectRef idx="0">
              <a:schemeClr val="dk1"/>
            </a:effectRef>
            <a:fontRef idx="minor">
              <a:schemeClr val="dk1"/>
            </a:fontRef>
          </p:style>
          <p:txBody>
            <a:bodyPr wrap="square">
              <a:spAutoFit/>
            </a:bodyPr>
            <a:lstStyle/>
            <a:p>
              <a:r>
                <a:rPr lang="en-US" sz="1400" b="1">
                  <a:solidFill>
                    <a:srgbClr val="01701F"/>
                  </a:solidFill>
                  <a:latin typeface="Consolas"/>
                  <a:ea typeface="Consolas"/>
                  <a:cs typeface="Consolas"/>
                </a:rPr>
                <a:t>package</a:t>
              </a:r>
              <a:r>
                <a:rPr lang="en-US" sz="1400">
                  <a:solidFill>
                    <a:srgbClr val="000000"/>
                  </a:solidFill>
                  <a:latin typeface="Consolas"/>
                  <a:ea typeface="Consolas"/>
                  <a:cs typeface="Consolas"/>
                </a:rPr>
                <a:t> </a:t>
              </a:r>
              <a:r>
                <a:rPr lang="en-US" sz="1400" b="1">
                  <a:solidFill>
                    <a:srgbClr val="0D84B5"/>
                  </a:solidFill>
                  <a:latin typeface="Consolas"/>
                  <a:ea typeface="Consolas"/>
                  <a:cs typeface="Consolas"/>
                </a:rPr>
                <a:t>mvc.controllers</a:t>
              </a:r>
              <a:r>
                <a:rPr lang="en-US" sz="1400">
                  <a:solidFill>
                    <a:srgbClr val="666666"/>
                  </a:solidFill>
                  <a:latin typeface="Consolas"/>
                  <a:ea typeface="Consolas"/>
                  <a:cs typeface="Consolas"/>
                </a:rPr>
                <a:t>;</a:t>
              </a:r>
              <a:endParaRPr lang="en-US" sz="1400" b="1">
                <a:solidFill>
                  <a:srgbClr val="01701F"/>
                </a:solidFill>
                <a:latin typeface="Consolas"/>
                <a:ea typeface="Consolas"/>
                <a:cs typeface="Consolas"/>
              </a:endParaRPr>
            </a:p>
            <a:p>
              <a:r>
                <a:rPr lang="en-US" sz="1400" b="1">
                  <a:solidFill>
                    <a:srgbClr val="01701F"/>
                  </a:solidFill>
                  <a:latin typeface="Consolas"/>
                  <a:ea typeface="Consolas"/>
                  <a:cs typeface="Consolas"/>
                </a:rPr>
                <a:t>import</a:t>
              </a:r>
              <a:r>
                <a:rPr lang="en-US" sz="1400">
                  <a:solidFill>
                    <a:srgbClr val="000000"/>
                  </a:solidFill>
                  <a:latin typeface="Consolas"/>
                  <a:ea typeface="Consolas"/>
                  <a:cs typeface="Consolas"/>
                </a:rPr>
                <a:t> </a:t>
              </a:r>
              <a:r>
                <a:rPr lang="en-US" sz="1400" b="1">
                  <a:solidFill>
                    <a:srgbClr val="0D84B5"/>
                  </a:solidFill>
                  <a:latin typeface="Consolas"/>
                  <a:ea typeface="Consolas"/>
                  <a:cs typeface="Consolas"/>
                </a:rPr>
                <a:t>java.awt.event.ActionEvent</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b="1">
                  <a:solidFill>
                    <a:srgbClr val="01701F"/>
                  </a:solidFill>
                  <a:latin typeface="Consolas"/>
                  <a:ea typeface="Consolas"/>
                  <a:cs typeface="Consolas"/>
                </a:rPr>
                <a:t>import</a:t>
              </a:r>
              <a:r>
                <a:rPr lang="en-US" sz="1400">
                  <a:solidFill>
                    <a:srgbClr val="000000"/>
                  </a:solidFill>
                  <a:latin typeface="Consolas"/>
                  <a:ea typeface="Consolas"/>
                  <a:cs typeface="Consolas"/>
                </a:rPr>
                <a:t> </a:t>
              </a:r>
              <a:r>
                <a:rPr lang="en-US" sz="1400" b="1">
                  <a:solidFill>
                    <a:srgbClr val="0D84B5"/>
                  </a:solidFill>
                  <a:latin typeface="Consolas"/>
                  <a:ea typeface="Consolas"/>
                  <a:cs typeface="Consolas"/>
                </a:rPr>
                <a:t>java.awt.event.ActionListener</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b="1">
                  <a:solidFill>
                    <a:srgbClr val="01701F"/>
                  </a:solidFill>
                  <a:latin typeface="Consolas"/>
                  <a:ea typeface="Consolas"/>
                  <a:cs typeface="Consolas"/>
                </a:rPr>
                <a:t>import</a:t>
              </a:r>
              <a:r>
                <a:rPr lang="en-US" sz="1400">
                  <a:solidFill>
                    <a:srgbClr val="000000"/>
                  </a:solidFill>
                  <a:latin typeface="Consolas"/>
                  <a:ea typeface="Consolas"/>
                  <a:cs typeface="Consolas"/>
                </a:rPr>
                <a:t> </a:t>
              </a:r>
              <a:r>
                <a:rPr lang="en-US" sz="1400" b="1">
                  <a:solidFill>
                    <a:srgbClr val="0D84B5"/>
                  </a:solidFill>
                  <a:latin typeface="Consolas"/>
                  <a:ea typeface="Consolas"/>
                  <a:cs typeface="Consolas"/>
                </a:rPr>
                <a:t>mvc.models.*</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b="1">
                  <a:solidFill>
                    <a:srgbClr val="01701F"/>
                  </a:solidFill>
                  <a:latin typeface="Consolas"/>
                  <a:ea typeface="Consolas"/>
                  <a:cs typeface="Consolas"/>
                </a:rPr>
                <a:t>import</a:t>
              </a:r>
              <a:r>
                <a:rPr lang="en-US" sz="1400">
                  <a:solidFill>
                    <a:srgbClr val="000000"/>
                  </a:solidFill>
                  <a:latin typeface="Consolas"/>
                  <a:ea typeface="Consolas"/>
                  <a:cs typeface="Consolas"/>
                </a:rPr>
                <a:t> </a:t>
              </a:r>
              <a:r>
                <a:rPr lang="en-US" sz="1400" b="1">
                  <a:solidFill>
                    <a:srgbClr val="0D84B5"/>
                  </a:solidFill>
                  <a:latin typeface="Consolas"/>
                  <a:ea typeface="Consolas"/>
                  <a:cs typeface="Consolas"/>
                </a:rPr>
                <a:t>mvc.views.*</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b="1">
                  <a:solidFill>
                    <a:srgbClr val="01701F"/>
                  </a:solidFill>
                  <a:latin typeface="Consolas"/>
                  <a:ea typeface="Consolas"/>
                  <a:cs typeface="Consolas"/>
                </a:rPr>
                <a:t>public</a:t>
              </a:r>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class</a:t>
              </a:r>
              <a:r>
                <a:rPr lang="en-US" sz="1400">
                  <a:solidFill>
                    <a:srgbClr val="000000"/>
                  </a:solidFill>
                  <a:latin typeface="Consolas"/>
                  <a:ea typeface="Consolas"/>
                  <a:cs typeface="Consolas"/>
                </a:rPr>
                <a:t> </a:t>
              </a:r>
              <a:r>
                <a:rPr lang="en-US" sz="1400" b="1">
                  <a:solidFill>
                    <a:srgbClr val="0D84B5"/>
                  </a:solidFill>
                  <a:latin typeface="Consolas"/>
                  <a:ea typeface="Consolas"/>
                  <a:cs typeface="Consolas"/>
                </a:rPr>
                <a:t>Controller</a:t>
              </a:r>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private</a:t>
              </a:r>
              <a:r>
                <a:rPr lang="en-US" sz="1400">
                  <a:solidFill>
                    <a:srgbClr val="000000"/>
                  </a:solidFill>
                  <a:latin typeface="Consolas"/>
                  <a:ea typeface="Consolas"/>
                  <a:cs typeface="Consolas"/>
                </a:rPr>
                <a:t> Model model</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private</a:t>
              </a:r>
              <a:r>
                <a:rPr lang="en-US" sz="1400">
                  <a:solidFill>
                    <a:srgbClr val="000000"/>
                  </a:solidFill>
                  <a:latin typeface="Consolas"/>
                  <a:ea typeface="Consolas"/>
                  <a:cs typeface="Consolas"/>
                </a:rPr>
                <a:t> View view</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private</a:t>
              </a:r>
              <a:r>
                <a:rPr lang="en-US" sz="1400">
                  <a:solidFill>
                    <a:srgbClr val="000000"/>
                  </a:solidFill>
                  <a:latin typeface="Consolas"/>
                  <a:ea typeface="Consolas"/>
                  <a:cs typeface="Consolas"/>
                </a:rPr>
                <a:t> ActionListener actionListener</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public</a:t>
              </a:r>
              <a:r>
                <a:rPr lang="en-US" sz="1400">
                  <a:solidFill>
                    <a:srgbClr val="000000"/>
                  </a:solidFill>
                  <a:latin typeface="Consolas"/>
                  <a:ea typeface="Consolas"/>
                  <a:cs typeface="Consolas"/>
                </a:rPr>
                <a:t> </a:t>
              </a:r>
              <a:r>
                <a:rPr lang="en-US" sz="1400">
                  <a:solidFill>
                    <a:srgbClr val="06287E"/>
                  </a:solidFill>
                  <a:latin typeface="Consolas"/>
                  <a:ea typeface="Consolas"/>
                  <a:cs typeface="Consolas"/>
                </a:rPr>
                <a:t>Controller</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Model model</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View view</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this</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model</a:t>
              </a:r>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model</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this</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view</a:t>
              </a:r>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view</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666666"/>
                  </a:solidFill>
                  <a:latin typeface="Consolas"/>
                  <a:ea typeface="Consolas"/>
                  <a:cs typeface="Consolas"/>
                </a:rPr>
                <a:t>    }</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public</a:t>
              </a:r>
              <a:r>
                <a:rPr lang="en-US" sz="1400">
                  <a:solidFill>
                    <a:srgbClr val="000000"/>
                  </a:solidFill>
                  <a:latin typeface="Consolas"/>
                  <a:ea typeface="Consolas"/>
                  <a:cs typeface="Consolas"/>
                </a:rPr>
                <a:t> </a:t>
              </a:r>
              <a:r>
                <a:rPr lang="en-US" sz="1400">
                  <a:solidFill>
                    <a:srgbClr val="901F00"/>
                  </a:solidFill>
                  <a:latin typeface="Consolas"/>
                  <a:ea typeface="Consolas"/>
                  <a:cs typeface="Consolas"/>
                </a:rPr>
                <a:t>void</a:t>
              </a:r>
              <a:r>
                <a:rPr lang="en-US" sz="1400">
                  <a:solidFill>
                    <a:srgbClr val="000000"/>
                  </a:solidFill>
                  <a:latin typeface="Consolas"/>
                  <a:ea typeface="Consolas"/>
                  <a:cs typeface="Consolas"/>
                </a:rPr>
                <a:t> </a:t>
              </a:r>
              <a:r>
                <a:rPr lang="en-US" sz="1400">
                  <a:solidFill>
                    <a:srgbClr val="06287E"/>
                  </a:solidFill>
                  <a:latin typeface="Consolas"/>
                  <a:ea typeface="Consolas"/>
                  <a:cs typeface="Consolas"/>
                </a:rPr>
                <a:t>control</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p>
            <a:p>
              <a:r>
                <a:rPr lang="en-US" sz="1400">
                  <a:solidFill>
                    <a:srgbClr val="000000"/>
                  </a:solidFill>
                  <a:latin typeface="Consolas"/>
                  <a:ea typeface="Consolas"/>
                  <a:cs typeface="Consolas"/>
                </a:rPr>
                <a:t>        actionListener </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new</a:t>
              </a:r>
              <a:r>
                <a:rPr lang="en-US" sz="1400">
                  <a:solidFill>
                    <a:srgbClr val="000000"/>
                  </a:solidFill>
                  <a:latin typeface="Consolas"/>
                  <a:ea typeface="Consolas"/>
                  <a:cs typeface="Consolas"/>
                </a:rPr>
                <a:t> ActionListener</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public</a:t>
              </a:r>
              <a:r>
                <a:rPr lang="en-US" sz="1400">
                  <a:solidFill>
                    <a:srgbClr val="000000"/>
                  </a:solidFill>
                  <a:latin typeface="Consolas"/>
                  <a:ea typeface="Consolas"/>
                  <a:cs typeface="Consolas"/>
                </a:rPr>
                <a:t> </a:t>
              </a:r>
              <a:r>
                <a:rPr lang="en-US" sz="1400">
                  <a:solidFill>
                    <a:srgbClr val="901F00"/>
                  </a:solidFill>
                  <a:latin typeface="Consolas"/>
                  <a:ea typeface="Consolas"/>
                  <a:cs typeface="Consolas"/>
                </a:rPr>
                <a:t>void</a:t>
              </a:r>
              <a:r>
                <a:rPr lang="en-US" sz="1400">
                  <a:solidFill>
                    <a:srgbClr val="000000"/>
                  </a:solidFill>
                  <a:latin typeface="Consolas"/>
                  <a:ea typeface="Consolas"/>
                  <a:cs typeface="Consolas"/>
                </a:rPr>
                <a:t> </a:t>
              </a:r>
              <a:r>
                <a:rPr lang="en-US" sz="1400">
                  <a:solidFill>
                    <a:srgbClr val="06287E"/>
                  </a:solidFill>
                  <a:latin typeface="Consolas"/>
                  <a:ea typeface="Consolas"/>
                  <a:cs typeface="Consolas"/>
                </a:rPr>
                <a:t>actionPerformed</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ActionEvent actionEvent</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p>
            <a:p>
              <a:r>
                <a:rPr lang="en-US" sz="1400">
                  <a:solidFill>
                    <a:srgbClr val="000000"/>
                  </a:solidFill>
                  <a:latin typeface="Consolas"/>
                  <a:ea typeface="Consolas"/>
                  <a:cs typeface="Consolas"/>
                </a:rPr>
                <a:t>                  linkBtnAndLabel</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p>
            <a:p>
              <a:r>
                <a:rPr lang="en-US" sz="1400">
                  <a:solidFill>
                    <a:srgbClr val="000000"/>
                  </a:solidFill>
                  <a:latin typeface="Consolas"/>
                  <a:ea typeface="Consolas"/>
                  <a:cs typeface="Consolas"/>
                </a:rPr>
                <a:t>        view</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getButton</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addActionListener</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actionListener</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p>
            <a:p>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private</a:t>
              </a:r>
              <a:r>
                <a:rPr lang="en-US" sz="1400">
                  <a:solidFill>
                    <a:srgbClr val="000000"/>
                  </a:solidFill>
                  <a:latin typeface="Consolas"/>
                  <a:ea typeface="Consolas"/>
                  <a:cs typeface="Consolas"/>
                </a:rPr>
                <a:t> </a:t>
              </a:r>
              <a:r>
                <a:rPr lang="en-US" sz="1400">
                  <a:solidFill>
                    <a:srgbClr val="901F00"/>
                  </a:solidFill>
                  <a:latin typeface="Consolas"/>
                  <a:ea typeface="Consolas"/>
                  <a:cs typeface="Consolas"/>
                </a:rPr>
                <a:t>void</a:t>
              </a:r>
              <a:r>
                <a:rPr lang="en-US" sz="1400">
                  <a:solidFill>
                    <a:srgbClr val="000000"/>
                  </a:solidFill>
                  <a:latin typeface="Consolas"/>
                  <a:ea typeface="Consolas"/>
                  <a:cs typeface="Consolas"/>
                </a:rPr>
                <a:t> </a:t>
              </a:r>
              <a:r>
                <a:rPr lang="en-US" sz="1400">
                  <a:solidFill>
                    <a:srgbClr val="06287E"/>
                  </a:solidFill>
                  <a:latin typeface="Consolas"/>
                  <a:ea typeface="Consolas"/>
                  <a:cs typeface="Consolas"/>
                </a:rPr>
                <a:t>linkBtnAndLabel</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model</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incX</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p>
            <a:p>
              <a:r>
                <a:rPr lang="en-US" sz="1400">
                  <a:solidFill>
                    <a:srgbClr val="000000"/>
                  </a:solidFill>
                  <a:latin typeface="Consolas"/>
                  <a:ea typeface="Consolas"/>
                  <a:cs typeface="Consolas"/>
                </a:rPr>
                <a:t>        view</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setText</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Integer</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toString</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model</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getX</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p>
            <a:p>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p:txBody>
        </p:sp>
        <p:sp>
          <p:nvSpPr>
            <p:cNvPr id="5" name="TextBox 4"/>
            <p:cNvSpPr txBox="1"/>
            <p:nvPr/>
          </p:nvSpPr>
          <p:spPr>
            <a:xfrm>
              <a:off x="6253607" y="1159682"/>
              <a:ext cx="1601364" cy="369332"/>
            </a:xfrm>
            <a:prstGeom prst="rect">
              <a:avLst/>
            </a:prstGeom>
            <a:solidFill>
              <a:srgbClr val="FFF9C5"/>
            </a:solidFill>
            <a:ln>
              <a:solidFill>
                <a:schemeClr val="tx1"/>
              </a:solidFill>
            </a:ln>
          </p:spPr>
          <p:txBody>
            <a:bodyPr wrap="square" rtlCol="0">
              <a:spAutoFit/>
            </a:bodyPr>
            <a:lstStyle/>
            <a:p>
              <a:pPr algn="ctr"/>
              <a:r>
                <a:rPr lang="en-US">
                  <a:ln>
                    <a:solidFill>
                      <a:schemeClr val="tx1"/>
                    </a:solidFill>
                  </a:ln>
                  <a:noFill/>
                </a:rPr>
                <a:t>CONTROLLER</a:t>
              </a:r>
            </a:p>
          </p:txBody>
        </p:sp>
      </p:grpSp>
    </p:spTree>
    <p:extLst>
      <p:ext uri="{BB962C8B-B14F-4D97-AF65-F5344CB8AC3E}">
        <p14:creationId xmlns:p14="http://schemas.microsoft.com/office/powerpoint/2010/main" val="324789011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1"/>
          <p:cNvSpPr>
            <a:spLocks noGrp="1"/>
          </p:cNvSpPr>
          <p:nvPr>
            <p:ph type="title"/>
          </p:nvPr>
        </p:nvSpPr>
        <p:spPr/>
        <p:txBody>
          <a:bodyPr/>
          <a:lstStyle/>
          <a:p>
            <a:r>
              <a:rPr lang="en-US" altLang="vi-VN" noProof="1" smtClean="0"/>
              <a:t>Ví dụ về mô hình MVC</a:t>
            </a:r>
          </a:p>
        </p:txBody>
      </p:sp>
      <p:sp>
        <p:nvSpPr>
          <p:cNvPr id="2" name="Date Placeholder 1"/>
          <p:cNvSpPr>
            <a:spLocks noGrp="1"/>
          </p:cNvSpPr>
          <p:nvPr>
            <p:ph type="dt" sz="half" idx="10"/>
          </p:nvPr>
        </p:nvSpPr>
        <p:spPr/>
        <p:txBody>
          <a:bodyPr/>
          <a:lstStyle/>
          <a:p>
            <a:pPr>
              <a:defRPr/>
            </a:pPr>
            <a:r>
              <a:rPr lang="vi-VN" dirty="0"/>
              <a:t>MVC</a:t>
            </a:r>
          </a:p>
        </p:txBody>
      </p:sp>
      <p:grpSp>
        <p:nvGrpSpPr>
          <p:cNvPr id="4" name="Group 3"/>
          <p:cNvGrpSpPr/>
          <p:nvPr/>
        </p:nvGrpSpPr>
        <p:grpSpPr>
          <a:xfrm>
            <a:off x="427435" y="1271295"/>
            <a:ext cx="7537973" cy="4832092"/>
            <a:chOff x="427435" y="1271295"/>
            <a:chExt cx="7537973" cy="4832092"/>
          </a:xfrm>
        </p:grpSpPr>
        <p:sp>
          <p:nvSpPr>
            <p:cNvPr id="7" name="Rectangle 6"/>
            <p:cNvSpPr/>
            <p:nvPr/>
          </p:nvSpPr>
          <p:spPr>
            <a:xfrm>
              <a:off x="427435" y="1271295"/>
              <a:ext cx="7537973" cy="4832092"/>
            </a:xfrm>
            <a:prstGeom prst="rect">
              <a:avLst/>
            </a:prstGeom>
            <a:solidFill>
              <a:srgbClr val="EEECE1"/>
            </a:solidFill>
          </p:spPr>
          <p:style>
            <a:lnRef idx="2">
              <a:schemeClr val="dk1"/>
            </a:lnRef>
            <a:fillRef idx="1">
              <a:schemeClr val="lt1"/>
            </a:fillRef>
            <a:effectRef idx="0">
              <a:schemeClr val="dk1"/>
            </a:effectRef>
            <a:fontRef idx="minor">
              <a:schemeClr val="dk1"/>
            </a:fontRef>
          </p:style>
          <p:txBody>
            <a:bodyPr wrap="square">
              <a:spAutoFit/>
            </a:bodyPr>
            <a:lstStyle/>
            <a:p>
              <a:r>
                <a:rPr lang="en-US" sz="1400" b="1">
                  <a:solidFill>
                    <a:srgbClr val="01701F"/>
                  </a:solidFill>
                  <a:latin typeface="Consolas"/>
                  <a:ea typeface="Consolas"/>
                  <a:cs typeface="Consolas"/>
                </a:rPr>
                <a:t>package</a:t>
              </a:r>
              <a:r>
                <a:rPr lang="en-US" sz="1400">
                  <a:solidFill>
                    <a:srgbClr val="000000"/>
                  </a:solidFill>
                  <a:latin typeface="Consolas"/>
                  <a:ea typeface="Consolas"/>
                  <a:cs typeface="Consolas"/>
                </a:rPr>
                <a:t> </a:t>
              </a:r>
              <a:r>
                <a:rPr lang="en-US" sz="1400" b="1">
                  <a:solidFill>
                    <a:srgbClr val="0D84B5"/>
                  </a:solidFill>
                  <a:latin typeface="Consolas"/>
                  <a:ea typeface="Consolas"/>
                  <a:cs typeface="Consolas"/>
                </a:rPr>
                <a:t>mvc</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endParaRPr lang="en-US" sz="1400">
                <a:solidFill>
                  <a:srgbClr val="000000"/>
                </a:solidFill>
                <a:latin typeface="Consolas"/>
                <a:ea typeface="Consolas"/>
                <a:cs typeface="Consolas"/>
              </a:endParaRPr>
            </a:p>
            <a:p>
              <a:r>
                <a:rPr lang="en-US" sz="1400" b="1">
                  <a:solidFill>
                    <a:srgbClr val="01701F"/>
                  </a:solidFill>
                  <a:latin typeface="Consolas"/>
                  <a:ea typeface="Consolas"/>
                  <a:cs typeface="Consolas"/>
                </a:rPr>
                <a:t>import</a:t>
              </a:r>
              <a:r>
                <a:rPr lang="en-US" sz="1400">
                  <a:solidFill>
                    <a:srgbClr val="000000"/>
                  </a:solidFill>
                  <a:latin typeface="Consolas"/>
                  <a:ea typeface="Consolas"/>
                  <a:cs typeface="Consolas"/>
                </a:rPr>
                <a:t> </a:t>
              </a:r>
              <a:r>
                <a:rPr lang="en-US" sz="1400" b="1">
                  <a:solidFill>
                    <a:srgbClr val="0D84B5"/>
                  </a:solidFill>
                  <a:latin typeface="Consolas"/>
                  <a:ea typeface="Consolas"/>
                  <a:cs typeface="Consolas"/>
                </a:rPr>
                <a:t>javax.swing.SwingUtilities</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endParaRPr lang="en-US" sz="1400">
                <a:solidFill>
                  <a:srgbClr val="000000"/>
                </a:solidFill>
                <a:latin typeface="Consolas"/>
                <a:ea typeface="Consolas"/>
                <a:cs typeface="Consolas"/>
              </a:endParaRPr>
            </a:p>
            <a:p>
              <a:r>
                <a:rPr lang="en-US" sz="1400" b="1">
                  <a:solidFill>
                    <a:srgbClr val="01701F"/>
                  </a:solidFill>
                  <a:latin typeface="Consolas"/>
                  <a:ea typeface="Consolas"/>
                  <a:cs typeface="Consolas"/>
                </a:rPr>
                <a:t>import</a:t>
              </a:r>
              <a:r>
                <a:rPr lang="en-US" sz="1400">
                  <a:solidFill>
                    <a:srgbClr val="000000"/>
                  </a:solidFill>
                  <a:latin typeface="Consolas"/>
                  <a:ea typeface="Consolas"/>
                  <a:cs typeface="Consolas"/>
                </a:rPr>
                <a:t> </a:t>
              </a:r>
              <a:r>
                <a:rPr lang="en-US" sz="1400" b="1">
                  <a:solidFill>
                    <a:srgbClr val="0D84B5"/>
                  </a:solidFill>
                  <a:latin typeface="Consolas"/>
                  <a:ea typeface="Consolas"/>
                  <a:cs typeface="Consolas"/>
                </a:rPr>
                <a:t>mvc.models.*</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b="1">
                  <a:solidFill>
                    <a:srgbClr val="01701F"/>
                  </a:solidFill>
                  <a:latin typeface="Consolas"/>
                  <a:ea typeface="Consolas"/>
                  <a:cs typeface="Consolas"/>
                </a:rPr>
                <a:t>import</a:t>
              </a:r>
              <a:r>
                <a:rPr lang="en-US" sz="1400">
                  <a:solidFill>
                    <a:srgbClr val="000000"/>
                  </a:solidFill>
                  <a:latin typeface="Consolas"/>
                  <a:ea typeface="Consolas"/>
                  <a:cs typeface="Consolas"/>
                </a:rPr>
                <a:t> </a:t>
              </a:r>
              <a:r>
                <a:rPr lang="en-US" sz="1400" b="1">
                  <a:solidFill>
                    <a:srgbClr val="0D84B5"/>
                  </a:solidFill>
                  <a:latin typeface="Consolas"/>
                  <a:ea typeface="Consolas"/>
                  <a:cs typeface="Consolas"/>
                </a:rPr>
                <a:t>mvc.views.*</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b="1">
                  <a:solidFill>
                    <a:srgbClr val="01701F"/>
                  </a:solidFill>
                  <a:latin typeface="Consolas"/>
                  <a:ea typeface="Consolas"/>
                  <a:cs typeface="Consolas"/>
                </a:rPr>
                <a:t>import</a:t>
              </a:r>
              <a:r>
                <a:rPr lang="en-US" sz="1400">
                  <a:solidFill>
                    <a:srgbClr val="000000"/>
                  </a:solidFill>
                  <a:latin typeface="Consolas"/>
                  <a:ea typeface="Consolas"/>
                  <a:cs typeface="Consolas"/>
                </a:rPr>
                <a:t> </a:t>
              </a:r>
              <a:r>
                <a:rPr lang="en-US" sz="1400" b="1">
                  <a:solidFill>
                    <a:srgbClr val="0D84B5"/>
                  </a:solidFill>
                  <a:latin typeface="Consolas"/>
                  <a:ea typeface="Consolas"/>
                  <a:cs typeface="Consolas"/>
                </a:rPr>
                <a:t>mvc.controllers.*</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endParaRPr lang="en-US" sz="1400">
                <a:solidFill>
                  <a:srgbClr val="000000"/>
                </a:solidFill>
                <a:latin typeface="Consolas"/>
                <a:ea typeface="Consolas"/>
                <a:cs typeface="Consolas"/>
              </a:endParaRPr>
            </a:p>
            <a:p>
              <a:r>
                <a:rPr lang="en-US" sz="1400" b="1">
                  <a:solidFill>
                    <a:srgbClr val="01701F"/>
                  </a:solidFill>
                  <a:latin typeface="Consolas"/>
                  <a:ea typeface="Consolas"/>
                  <a:cs typeface="Consolas"/>
                </a:rPr>
                <a:t>public</a:t>
              </a:r>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class</a:t>
              </a:r>
              <a:r>
                <a:rPr lang="en-US" sz="1400">
                  <a:solidFill>
                    <a:srgbClr val="000000"/>
                  </a:solidFill>
                  <a:latin typeface="Consolas"/>
                  <a:ea typeface="Consolas"/>
                  <a:cs typeface="Consolas"/>
                </a:rPr>
                <a:t> </a:t>
              </a:r>
              <a:r>
                <a:rPr lang="en-US" sz="1400" b="1">
                  <a:solidFill>
                    <a:srgbClr val="0D84B5"/>
                  </a:solidFill>
                  <a:latin typeface="Consolas"/>
                  <a:ea typeface="Consolas"/>
                  <a:cs typeface="Consolas"/>
                </a:rPr>
                <a:t>Main</a:t>
              </a:r>
              <a:endParaRPr lang="en-US" sz="1400">
                <a:solidFill>
                  <a:srgbClr val="000000"/>
                </a:solidFill>
                <a:latin typeface="Consolas"/>
                <a:ea typeface="Consolas"/>
                <a:cs typeface="Consolas"/>
              </a:endParaRPr>
            </a:p>
            <a:p>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public</a:t>
              </a:r>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static</a:t>
              </a:r>
              <a:r>
                <a:rPr lang="en-US" sz="1400">
                  <a:solidFill>
                    <a:srgbClr val="000000"/>
                  </a:solidFill>
                  <a:latin typeface="Consolas"/>
                  <a:ea typeface="Consolas"/>
                  <a:cs typeface="Consolas"/>
                </a:rPr>
                <a:t> </a:t>
              </a:r>
              <a:r>
                <a:rPr lang="en-US" sz="1400">
                  <a:solidFill>
                    <a:srgbClr val="901F00"/>
                  </a:solidFill>
                  <a:latin typeface="Consolas"/>
                  <a:ea typeface="Consolas"/>
                  <a:cs typeface="Consolas"/>
                </a:rPr>
                <a:t>void</a:t>
              </a:r>
              <a:r>
                <a:rPr lang="en-US" sz="1400">
                  <a:solidFill>
                    <a:srgbClr val="000000"/>
                  </a:solidFill>
                  <a:latin typeface="Consolas"/>
                  <a:ea typeface="Consolas"/>
                  <a:cs typeface="Consolas"/>
                </a:rPr>
                <a:t> </a:t>
              </a:r>
              <a:r>
                <a:rPr lang="en-US" sz="1400">
                  <a:solidFill>
                    <a:srgbClr val="06287E"/>
                  </a:solidFill>
                  <a:latin typeface="Consolas"/>
                  <a:ea typeface="Consolas"/>
                  <a:cs typeface="Consolas"/>
                </a:rPr>
                <a:t>main</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String</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args</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p>
            <a:p>
              <a:r>
                <a:rPr lang="en-US" sz="1400">
                  <a:solidFill>
                    <a:srgbClr val="000000"/>
                  </a:solidFill>
                  <a:latin typeface="Consolas"/>
                  <a:ea typeface="Consolas"/>
                  <a:cs typeface="Consolas"/>
                </a:rPr>
                <a:t>        SwingUtilities</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invokeLater</a:t>
              </a:r>
              <a:r>
                <a:rPr lang="en-US" sz="1400">
                  <a:solidFill>
                    <a:srgbClr val="666666"/>
                  </a:solidFill>
                  <a:latin typeface="Consolas"/>
                  <a:ea typeface="Consolas"/>
                  <a:cs typeface="Consolas"/>
                </a:rPr>
                <a:t>(</a:t>
              </a:r>
              <a:r>
                <a:rPr lang="en-US" sz="1400" b="1">
                  <a:solidFill>
                    <a:srgbClr val="01701F"/>
                  </a:solidFill>
                  <a:latin typeface="Consolas"/>
                  <a:ea typeface="Consolas"/>
                  <a:cs typeface="Consolas"/>
                </a:rPr>
                <a:t>new</a:t>
              </a:r>
              <a:r>
                <a:rPr lang="en-US" sz="1400">
                  <a:solidFill>
                    <a:srgbClr val="000000"/>
                  </a:solidFill>
                  <a:latin typeface="Consolas"/>
                  <a:ea typeface="Consolas"/>
                  <a:cs typeface="Consolas"/>
                </a:rPr>
                <a:t> Runnable</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b="1">
                  <a:solidFill>
                    <a:srgbClr val="555555"/>
                  </a:solidFill>
                  <a:latin typeface="Consolas"/>
                  <a:ea typeface="Consolas"/>
                  <a:cs typeface="Consolas"/>
                </a:rPr>
                <a:t>@Override</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public</a:t>
              </a:r>
              <a:r>
                <a:rPr lang="en-US" sz="1400">
                  <a:solidFill>
                    <a:srgbClr val="000000"/>
                  </a:solidFill>
                  <a:latin typeface="Consolas"/>
                  <a:ea typeface="Consolas"/>
                  <a:cs typeface="Consolas"/>
                </a:rPr>
                <a:t> </a:t>
              </a:r>
              <a:r>
                <a:rPr lang="en-US" sz="1400">
                  <a:solidFill>
                    <a:srgbClr val="901F00"/>
                  </a:solidFill>
                  <a:latin typeface="Consolas"/>
                  <a:ea typeface="Consolas"/>
                  <a:cs typeface="Consolas"/>
                </a:rPr>
                <a:t>void</a:t>
              </a:r>
              <a:r>
                <a:rPr lang="en-US" sz="1400">
                  <a:solidFill>
                    <a:srgbClr val="000000"/>
                  </a:solidFill>
                  <a:latin typeface="Consolas"/>
                  <a:ea typeface="Consolas"/>
                  <a:cs typeface="Consolas"/>
                </a:rPr>
                <a:t> </a:t>
              </a:r>
              <a:r>
                <a:rPr lang="en-US" sz="1400">
                  <a:solidFill>
                    <a:srgbClr val="06287E"/>
                  </a:solidFill>
                  <a:latin typeface="Consolas"/>
                  <a:ea typeface="Consolas"/>
                  <a:cs typeface="Consolas"/>
                </a:rPr>
                <a:t>run</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p>
            <a:p>
              <a:r>
                <a:rPr lang="en-US" sz="1400">
                  <a:solidFill>
                    <a:srgbClr val="000000"/>
                  </a:solidFill>
                  <a:latin typeface="Consolas"/>
                  <a:ea typeface="Consolas"/>
                  <a:cs typeface="Consolas"/>
                </a:rPr>
                <a:t>                Model model </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new</a:t>
              </a:r>
              <a:r>
                <a:rPr lang="en-US" sz="1400">
                  <a:solidFill>
                    <a:srgbClr val="000000"/>
                  </a:solidFill>
                  <a:latin typeface="Consolas"/>
                  <a:ea typeface="Consolas"/>
                  <a:cs typeface="Consolas"/>
                </a:rPr>
                <a:t> Model</a:t>
              </a:r>
              <a:r>
                <a:rPr lang="en-US" sz="1400">
                  <a:solidFill>
                    <a:srgbClr val="666666"/>
                  </a:solidFill>
                  <a:latin typeface="Consolas"/>
                  <a:ea typeface="Consolas"/>
                  <a:cs typeface="Consolas"/>
                </a:rPr>
                <a:t>(</a:t>
              </a:r>
              <a:r>
                <a:rPr lang="en-US" sz="1400">
                  <a:solidFill>
                    <a:srgbClr val="40A070"/>
                  </a:solidFill>
                  <a:latin typeface="Consolas"/>
                  <a:ea typeface="Consolas"/>
                  <a:cs typeface="Consolas"/>
                </a:rPr>
                <a:t>0</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View view </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new</a:t>
              </a:r>
              <a:r>
                <a:rPr lang="en-US" sz="1400">
                  <a:solidFill>
                    <a:srgbClr val="000000"/>
                  </a:solidFill>
                  <a:latin typeface="Consolas"/>
                  <a:ea typeface="Consolas"/>
                  <a:cs typeface="Consolas"/>
                </a:rPr>
                <a:t> View</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p>
            <a:p>
              <a:r>
                <a:rPr lang="en-US" sz="1400">
                  <a:solidFill>
                    <a:srgbClr val="000000"/>
                  </a:solidFill>
                  <a:latin typeface="Consolas"/>
                  <a:ea typeface="Consolas"/>
                  <a:cs typeface="Consolas"/>
                </a:rPr>
                <a:t>                Controller controller </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r>
                <a:rPr lang="en-US" sz="1400" b="1">
                  <a:solidFill>
                    <a:srgbClr val="01701F"/>
                  </a:solidFill>
                  <a:latin typeface="Consolas"/>
                  <a:ea typeface="Consolas"/>
                  <a:cs typeface="Consolas"/>
                </a:rPr>
                <a:t>new</a:t>
              </a:r>
              <a:r>
                <a:rPr lang="en-US" sz="1400">
                  <a:solidFill>
                    <a:srgbClr val="000000"/>
                  </a:solidFill>
                  <a:latin typeface="Consolas"/>
                  <a:ea typeface="Consolas"/>
                  <a:cs typeface="Consolas"/>
                </a:rPr>
                <a:t> Controller</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model</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view</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controller</a:t>
              </a:r>
              <a:r>
                <a:rPr lang="en-US" sz="1400">
                  <a:solidFill>
                    <a:srgbClr val="666666"/>
                  </a:solidFill>
                  <a:latin typeface="Consolas"/>
                  <a:ea typeface="Consolas"/>
                  <a:cs typeface="Consolas"/>
                </a:rPr>
                <a:t>.</a:t>
              </a:r>
              <a:r>
                <a:rPr lang="en-US" sz="1400">
                  <a:solidFill>
                    <a:srgbClr val="4070A0"/>
                  </a:solidFill>
                  <a:latin typeface="Consolas"/>
                  <a:ea typeface="Consolas"/>
                  <a:cs typeface="Consolas"/>
                </a:rPr>
                <a:t>control</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r>
                <a:rPr lang="en-US" sz="1400">
                  <a:solidFill>
                    <a:srgbClr val="000000"/>
                  </a:solidFill>
                  <a:latin typeface="Consolas"/>
                  <a:ea typeface="Consolas"/>
                  <a:cs typeface="Consolas"/>
                </a:rPr>
                <a:t>  </a:t>
              </a:r>
            </a:p>
            <a:p>
              <a:r>
                <a:rPr lang="en-US" sz="1400">
                  <a:solidFill>
                    <a:srgbClr val="000000"/>
                  </a:solidFill>
                  <a:latin typeface="Consolas"/>
                  <a:ea typeface="Consolas"/>
                  <a:cs typeface="Consolas"/>
                </a:rPr>
                <a:t>    </a:t>
              </a:r>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a:p>
              <a:r>
                <a:rPr lang="en-US" sz="1400">
                  <a:solidFill>
                    <a:srgbClr val="666666"/>
                  </a:solidFill>
                  <a:latin typeface="Consolas"/>
                  <a:ea typeface="Consolas"/>
                  <a:cs typeface="Consolas"/>
                </a:rPr>
                <a:t>}</a:t>
              </a:r>
              <a:endParaRPr lang="en-US" sz="1400">
                <a:solidFill>
                  <a:srgbClr val="000000"/>
                </a:solidFill>
                <a:latin typeface="Consolas"/>
                <a:ea typeface="Consolas"/>
                <a:cs typeface="Consolas"/>
              </a:endParaRPr>
            </a:p>
          </p:txBody>
        </p:sp>
        <p:sp>
          <p:nvSpPr>
            <p:cNvPr id="5" name="TextBox 4"/>
            <p:cNvSpPr txBox="1"/>
            <p:nvPr/>
          </p:nvSpPr>
          <p:spPr>
            <a:xfrm>
              <a:off x="6281217" y="1325351"/>
              <a:ext cx="1601364" cy="369332"/>
            </a:xfrm>
            <a:prstGeom prst="rect">
              <a:avLst/>
            </a:prstGeom>
            <a:solidFill>
              <a:srgbClr val="FFF9C5"/>
            </a:solidFill>
            <a:ln>
              <a:solidFill>
                <a:schemeClr val="tx1"/>
              </a:solidFill>
            </a:ln>
          </p:spPr>
          <p:txBody>
            <a:bodyPr wrap="square" rtlCol="0">
              <a:spAutoFit/>
            </a:bodyPr>
            <a:lstStyle/>
            <a:p>
              <a:pPr algn="ctr"/>
              <a:r>
                <a:rPr lang="en-US">
                  <a:ln>
                    <a:solidFill>
                      <a:schemeClr val="tx1"/>
                    </a:solidFill>
                  </a:ln>
                  <a:noFill/>
                </a:rPr>
                <a:t>MAIN CLASS</a:t>
              </a:r>
            </a:p>
          </p:txBody>
        </p:sp>
      </p:grpSp>
      <p:pic>
        <p:nvPicPr>
          <p:cNvPr id="3" name="Picture 2" descr="window.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7303" y="2057055"/>
            <a:ext cx="3103039" cy="1828576"/>
          </a:xfrm>
          <a:prstGeom prst="rect">
            <a:avLst/>
          </a:prstGeom>
        </p:spPr>
      </p:pic>
    </p:spTree>
    <p:extLst>
      <p:ext uri="{BB962C8B-B14F-4D97-AF65-F5344CB8AC3E}">
        <p14:creationId xmlns:p14="http://schemas.microsoft.com/office/powerpoint/2010/main" val="267499692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Tổng kết</a:t>
            </a:r>
            <a:endParaRPr lang="en-US" noProof="1"/>
          </a:p>
        </p:txBody>
      </p:sp>
      <p:sp>
        <p:nvSpPr>
          <p:cNvPr id="4" name="Date Placeholder 3"/>
          <p:cNvSpPr>
            <a:spLocks noGrp="1"/>
          </p:cNvSpPr>
          <p:nvPr>
            <p:ph type="dt" sz="half" idx="10"/>
          </p:nvPr>
        </p:nvSpPr>
        <p:spPr/>
        <p:txBody>
          <a:bodyPr/>
          <a:lstStyle/>
          <a:p>
            <a:pPr>
              <a:defRPr/>
            </a:pPr>
            <a:r>
              <a:rPr lang="en-US" noProof="1" smtClean="0"/>
              <a:t>Tổng kết</a:t>
            </a:r>
            <a:endParaRPr lang="en-US" noProof="1"/>
          </a:p>
        </p:txBody>
      </p:sp>
      <p:sp>
        <p:nvSpPr>
          <p:cNvPr id="3" name="Content Placeholder 2"/>
          <p:cNvSpPr>
            <a:spLocks noGrp="1"/>
          </p:cNvSpPr>
          <p:nvPr>
            <p:ph idx="1"/>
          </p:nvPr>
        </p:nvSpPr>
        <p:spPr/>
        <p:txBody>
          <a:bodyPr/>
          <a:lstStyle/>
          <a:p>
            <a:r>
              <a:rPr lang="en-US" noProof="1"/>
              <a:t>.</a:t>
            </a:r>
            <a:endParaRPr lang="en-US" noProof="1" smtClean="0"/>
          </a:p>
        </p:txBody>
      </p:sp>
    </p:spTree>
    <p:extLst>
      <p:ext uri="{BB962C8B-B14F-4D97-AF65-F5344CB8AC3E}">
        <p14:creationId xmlns:p14="http://schemas.microsoft.com/office/powerpoint/2010/main" val="164844966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985653" y="4043422"/>
            <a:ext cx="8093234" cy="628592"/>
          </a:xfrm>
        </p:spPr>
        <p:txBody>
          <a:bodyPr/>
          <a:lstStyle/>
          <a:p>
            <a:pPr algn="ctr"/>
            <a:r>
              <a:rPr lang="en-US" dirty="0" smtClean="0"/>
              <a:t>Question?</a:t>
            </a:r>
            <a:endParaRPr lang="vi-VN" dirty="0"/>
          </a:p>
        </p:txBody>
      </p:sp>
    </p:spTree>
    <p:extLst>
      <p:ext uri="{BB962C8B-B14F-4D97-AF65-F5344CB8AC3E}">
        <p14:creationId xmlns:p14="http://schemas.microsoft.com/office/powerpoint/2010/main" val="125091701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1"/>
          <p:cNvSpPr>
            <a:spLocks noGrp="1"/>
          </p:cNvSpPr>
          <p:nvPr>
            <p:ph type="title"/>
          </p:nvPr>
        </p:nvSpPr>
        <p:spPr/>
        <p:txBody>
          <a:bodyPr/>
          <a:lstStyle/>
          <a:p>
            <a:r>
              <a:rPr lang="en-US" altLang="vi-VN" noProof="1" smtClean="0"/>
              <a:t>Sắp xếp bố cục (Layout managers)</a:t>
            </a:r>
          </a:p>
        </p:txBody>
      </p:sp>
      <p:sp>
        <p:nvSpPr>
          <p:cNvPr id="16387" name="Content Placeholder 12"/>
          <p:cNvSpPr>
            <a:spLocks noGrp="1"/>
          </p:cNvSpPr>
          <p:nvPr>
            <p:ph idx="1"/>
          </p:nvPr>
        </p:nvSpPr>
        <p:spPr>
          <a:xfrm>
            <a:off x="393700" y="1346200"/>
            <a:ext cx="8475663" cy="4700713"/>
          </a:xfrm>
        </p:spPr>
        <p:txBody>
          <a:bodyPr/>
          <a:lstStyle/>
          <a:p>
            <a:r>
              <a:rPr lang="en-US" altLang="vi-VN" noProof="1" smtClean="0"/>
              <a:t>AWT và Swing cung cấp nhiều kiểu sắp xếp bố cục (xác định vị trí và kích thước của các thành phần):</a:t>
            </a:r>
          </a:p>
          <a:p>
            <a:pPr lvl="1"/>
            <a:r>
              <a:rPr lang="en-US"/>
              <a:t>java.awt.BorderLayout</a:t>
            </a:r>
          </a:p>
          <a:p>
            <a:pPr lvl="1"/>
            <a:r>
              <a:rPr lang="en-US"/>
              <a:t>java.awt.FlowLayout</a:t>
            </a:r>
          </a:p>
          <a:p>
            <a:pPr lvl="1"/>
            <a:r>
              <a:rPr lang="en-US"/>
              <a:t>java.awt.GridLayout</a:t>
            </a:r>
          </a:p>
          <a:p>
            <a:pPr lvl="1"/>
            <a:r>
              <a:rPr lang="en-US"/>
              <a:t>java.awt.CardLayout</a:t>
            </a:r>
          </a:p>
          <a:p>
            <a:pPr lvl="1"/>
            <a:r>
              <a:rPr lang="en-US"/>
              <a:t>java.awt.GridBagLayout</a:t>
            </a:r>
          </a:p>
          <a:p>
            <a:pPr lvl="1"/>
            <a:r>
              <a:rPr lang="en-US"/>
              <a:t>javax.swing.BoxLayout</a:t>
            </a:r>
          </a:p>
          <a:p>
            <a:pPr lvl="1"/>
            <a:r>
              <a:rPr lang="en-US"/>
              <a:t>javax.swing.GroupLayout</a:t>
            </a:r>
          </a:p>
          <a:p>
            <a:pPr lvl="1"/>
            <a:r>
              <a:rPr lang="en-US"/>
              <a:t>javax.swing.ScrollPaneLayout</a:t>
            </a:r>
          </a:p>
          <a:p>
            <a:pPr lvl="1"/>
            <a:r>
              <a:rPr lang="en-US"/>
              <a:t>javax.swing.SpringLayout</a:t>
            </a:r>
            <a:endParaRPr lang="en-US" altLang="vi-VN" noProof="1" smtClean="0"/>
          </a:p>
        </p:txBody>
      </p:sp>
      <p:sp>
        <p:nvSpPr>
          <p:cNvPr id="2" name="Date Placeholder 1"/>
          <p:cNvSpPr>
            <a:spLocks noGrp="1"/>
          </p:cNvSpPr>
          <p:nvPr>
            <p:ph type="dt" sz="half" idx="10"/>
          </p:nvPr>
        </p:nvSpPr>
        <p:spPr/>
        <p:txBody>
          <a:bodyPr/>
          <a:lstStyle/>
          <a:p>
            <a:pPr>
              <a:defRPr/>
            </a:pPr>
            <a:endParaRPr lang="vi-VN" dirty="0"/>
          </a:p>
        </p:txBody>
      </p:sp>
    </p:spTree>
    <p:extLst>
      <p:ext uri="{BB962C8B-B14F-4D97-AF65-F5344CB8AC3E}">
        <p14:creationId xmlns:p14="http://schemas.microsoft.com/office/powerpoint/2010/main" val="4000900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1"/>
          <p:cNvSpPr>
            <a:spLocks noGrp="1"/>
          </p:cNvSpPr>
          <p:nvPr>
            <p:ph type="title"/>
          </p:nvPr>
        </p:nvSpPr>
        <p:spPr/>
        <p:txBody>
          <a:bodyPr/>
          <a:lstStyle/>
          <a:p>
            <a:r>
              <a:rPr lang="en-US" altLang="vi-VN" noProof="1" smtClean="0"/>
              <a:t>Sắp xếp bố cục (tt)</a:t>
            </a:r>
          </a:p>
        </p:txBody>
      </p:sp>
      <p:sp>
        <p:nvSpPr>
          <p:cNvPr id="16387" name="Content Placeholder 12"/>
          <p:cNvSpPr>
            <a:spLocks noGrp="1"/>
          </p:cNvSpPr>
          <p:nvPr>
            <p:ph idx="1"/>
          </p:nvPr>
        </p:nvSpPr>
        <p:spPr>
          <a:xfrm>
            <a:off x="393700" y="1346200"/>
            <a:ext cx="8475663" cy="4700713"/>
          </a:xfrm>
        </p:spPr>
        <p:txBody>
          <a:bodyPr/>
          <a:lstStyle/>
          <a:p>
            <a:r>
              <a:rPr lang="en-US" altLang="vi-VN" noProof="1"/>
              <a:t>Sắp xếp bố cục mặc định là FlowLayout</a:t>
            </a:r>
          </a:p>
          <a:p>
            <a:r>
              <a:rPr lang="en-US" altLang="vi-VN" noProof="1" smtClean="0"/>
              <a:t>Cài đặt</a:t>
            </a:r>
          </a:p>
          <a:p>
            <a:pPr lvl="1"/>
            <a:r>
              <a:rPr lang="en-US" sz="2000">
                <a:solidFill>
                  <a:srgbClr val="000000"/>
                </a:solidFill>
                <a:latin typeface="Consolas"/>
                <a:ea typeface="Consolas"/>
                <a:cs typeface="Consolas"/>
              </a:rPr>
              <a:t>JPanel panel </a:t>
            </a:r>
            <a:r>
              <a:rPr lang="en-US" sz="2000">
                <a:solidFill>
                  <a:srgbClr val="666666"/>
                </a:solidFill>
                <a:latin typeface="Consolas"/>
                <a:ea typeface="Consolas"/>
                <a:cs typeface="Consolas"/>
              </a:rPr>
              <a:t>=</a:t>
            </a:r>
            <a:r>
              <a:rPr lang="en-US" sz="2000">
                <a:solidFill>
                  <a:srgbClr val="000000"/>
                </a:solidFill>
                <a:latin typeface="Consolas"/>
                <a:ea typeface="Consolas"/>
                <a:cs typeface="Consolas"/>
              </a:rPr>
              <a:t> </a:t>
            </a:r>
            <a:r>
              <a:rPr lang="en-US" sz="2000" b="1">
                <a:solidFill>
                  <a:srgbClr val="01701F"/>
                </a:solidFill>
                <a:latin typeface="Consolas"/>
                <a:ea typeface="Consolas"/>
                <a:cs typeface="Consolas"/>
              </a:rPr>
              <a:t>new</a:t>
            </a:r>
            <a:r>
              <a:rPr lang="en-US" sz="2000">
                <a:solidFill>
                  <a:srgbClr val="000000"/>
                </a:solidFill>
                <a:latin typeface="Consolas"/>
                <a:ea typeface="Consolas"/>
                <a:cs typeface="Consolas"/>
              </a:rPr>
              <a:t> JPanel</a:t>
            </a:r>
            <a:r>
              <a:rPr lang="en-US" sz="2000">
                <a:solidFill>
                  <a:srgbClr val="666666"/>
                </a:solidFill>
                <a:latin typeface="Consolas"/>
                <a:ea typeface="Consolas"/>
                <a:cs typeface="Consolas"/>
              </a:rPr>
              <a:t>(</a:t>
            </a:r>
            <a:r>
              <a:rPr lang="en-US" sz="2000" b="1">
                <a:solidFill>
                  <a:srgbClr val="01701F"/>
                </a:solidFill>
                <a:latin typeface="Consolas"/>
                <a:ea typeface="Consolas"/>
                <a:cs typeface="Consolas"/>
              </a:rPr>
              <a:t>new</a:t>
            </a:r>
            <a:r>
              <a:rPr lang="en-US" sz="2000">
                <a:solidFill>
                  <a:srgbClr val="000000"/>
                </a:solidFill>
                <a:latin typeface="Consolas"/>
                <a:ea typeface="Consolas"/>
                <a:cs typeface="Consolas"/>
              </a:rPr>
              <a:t> BorderLayout</a:t>
            </a:r>
            <a:r>
              <a:rPr lang="en-US" sz="2000">
                <a:solidFill>
                  <a:srgbClr val="666666"/>
                </a:solidFill>
                <a:latin typeface="Consolas"/>
                <a:ea typeface="Consolas"/>
                <a:cs typeface="Consolas"/>
              </a:rPr>
              <a:t>());</a:t>
            </a:r>
            <a:endParaRPr lang="en-US" sz="2000">
              <a:solidFill>
                <a:srgbClr val="000000"/>
              </a:solidFill>
              <a:latin typeface="Consolas"/>
              <a:ea typeface="Consolas"/>
              <a:cs typeface="Consolas"/>
            </a:endParaRPr>
          </a:p>
          <a:p>
            <a:pPr lvl="1"/>
            <a:r>
              <a:rPr lang="en-US" sz="2000">
                <a:solidFill>
                  <a:srgbClr val="000000"/>
                </a:solidFill>
                <a:latin typeface="Consolas"/>
                <a:ea typeface="Consolas"/>
                <a:cs typeface="Consolas"/>
              </a:rPr>
              <a:t>Container contentPane </a:t>
            </a:r>
            <a:r>
              <a:rPr lang="en-US" sz="2000">
                <a:solidFill>
                  <a:srgbClr val="666666"/>
                </a:solidFill>
                <a:latin typeface="Consolas"/>
                <a:ea typeface="Consolas"/>
                <a:cs typeface="Consolas"/>
              </a:rPr>
              <a:t>=</a:t>
            </a:r>
            <a:r>
              <a:rPr lang="en-US" sz="2000">
                <a:solidFill>
                  <a:srgbClr val="000000"/>
                </a:solidFill>
                <a:latin typeface="Consolas"/>
                <a:ea typeface="Consolas"/>
                <a:cs typeface="Consolas"/>
              </a:rPr>
              <a:t> frame</a:t>
            </a:r>
            <a:r>
              <a:rPr lang="en-US" sz="2000">
                <a:solidFill>
                  <a:srgbClr val="666666"/>
                </a:solidFill>
                <a:latin typeface="Consolas"/>
                <a:ea typeface="Consolas"/>
                <a:cs typeface="Consolas"/>
              </a:rPr>
              <a:t>.</a:t>
            </a:r>
            <a:r>
              <a:rPr lang="en-US" sz="2000">
                <a:solidFill>
                  <a:srgbClr val="4070A0"/>
                </a:solidFill>
                <a:latin typeface="Consolas"/>
                <a:ea typeface="Consolas"/>
                <a:cs typeface="Consolas"/>
              </a:rPr>
              <a:t>getContentPane</a:t>
            </a:r>
            <a:r>
              <a:rPr lang="en-US" sz="2000">
                <a:solidFill>
                  <a:srgbClr val="666666"/>
                </a:solidFill>
                <a:latin typeface="Consolas"/>
                <a:ea typeface="Consolas"/>
                <a:cs typeface="Consolas"/>
              </a:rPr>
              <a:t>();</a:t>
            </a:r>
            <a:endParaRPr lang="en-US" sz="2000">
              <a:solidFill>
                <a:srgbClr val="000000"/>
              </a:solidFill>
              <a:latin typeface="Consolas"/>
              <a:ea typeface="Consolas"/>
              <a:cs typeface="Consolas"/>
            </a:endParaRPr>
          </a:p>
          <a:p>
            <a:pPr marL="457200" lvl="1" indent="0">
              <a:buNone/>
            </a:pPr>
            <a:r>
              <a:rPr lang="en-US" sz="2000">
                <a:solidFill>
                  <a:srgbClr val="000000"/>
                </a:solidFill>
                <a:latin typeface="Consolas"/>
                <a:ea typeface="Consolas"/>
                <a:cs typeface="Consolas"/>
              </a:rPr>
              <a:t>  contentPane</a:t>
            </a:r>
            <a:r>
              <a:rPr lang="en-US" sz="2000">
                <a:solidFill>
                  <a:srgbClr val="666666"/>
                </a:solidFill>
                <a:latin typeface="Consolas"/>
                <a:ea typeface="Consolas"/>
                <a:cs typeface="Consolas"/>
              </a:rPr>
              <a:t>.</a:t>
            </a:r>
            <a:r>
              <a:rPr lang="en-US" sz="2000">
                <a:solidFill>
                  <a:srgbClr val="4070A0"/>
                </a:solidFill>
                <a:latin typeface="Consolas"/>
                <a:ea typeface="Consolas"/>
                <a:cs typeface="Consolas"/>
              </a:rPr>
              <a:t>setLayout</a:t>
            </a:r>
            <a:r>
              <a:rPr lang="en-US" sz="2000">
                <a:solidFill>
                  <a:srgbClr val="666666"/>
                </a:solidFill>
                <a:latin typeface="Consolas"/>
                <a:ea typeface="Consolas"/>
                <a:cs typeface="Consolas"/>
              </a:rPr>
              <a:t>(</a:t>
            </a:r>
            <a:r>
              <a:rPr lang="en-US" sz="2000" b="1">
                <a:solidFill>
                  <a:srgbClr val="01701F"/>
                </a:solidFill>
                <a:latin typeface="Consolas"/>
                <a:ea typeface="Consolas"/>
                <a:cs typeface="Consolas"/>
              </a:rPr>
              <a:t>new</a:t>
            </a:r>
            <a:r>
              <a:rPr lang="en-US" sz="2000">
                <a:solidFill>
                  <a:srgbClr val="000000"/>
                </a:solidFill>
                <a:latin typeface="Consolas"/>
                <a:ea typeface="Consolas"/>
                <a:cs typeface="Consolas"/>
              </a:rPr>
              <a:t> FlowLayout</a:t>
            </a:r>
            <a:r>
              <a:rPr lang="en-US" sz="2000">
                <a:solidFill>
                  <a:srgbClr val="666666"/>
                </a:solidFill>
                <a:latin typeface="Consolas"/>
                <a:ea typeface="Consolas"/>
                <a:cs typeface="Consolas"/>
              </a:rPr>
              <a:t>());</a:t>
            </a:r>
            <a:endParaRPr lang="en-US" altLang="vi-VN" sz="2000" noProof="1" smtClean="0"/>
          </a:p>
          <a:p>
            <a:r>
              <a:rPr lang="en-US" altLang="vi-VN" noProof="1" smtClean="0"/>
              <a:t>Thêm 1 thành phần vào 1 container</a:t>
            </a:r>
          </a:p>
          <a:p>
            <a:pPr lvl="1"/>
            <a:r>
              <a:rPr lang="en-US" sz="2000">
                <a:solidFill>
                  <a:srgbClr val="000000"/>
                </a:solidFill>
                <a:latin typeface="Consolas"/>
                <a:ea typeface="Consolas"/>
                <a:cs typeface="Consolas"/>
              </a:rPr>
              <a:t>pane</a:t>
            </a:r>
            <a:r>
              <a:rPr lang="en-US" sz="2000">
                <a:solidFill>
                  <a:srgbClr val="666666"/>
                </a:solidFill>
                <a:latin typeface="Consolas"/>
                <a:ea typeface="Consolas"/>
                <a:cs typeface="Consolas"/>
              </a:rPr>
              <a:t>.</a:t>
            </a:r>
            <a:r>
              <a:rPr lang="en-US" sz="2000">
                <a:solidFill>
                  <a:srgbClr val="4070A0"/>
                </a:solidFill>
                <a:latin typeface="Consolas"/>
                <a:ea typeface="Consolas"/>
                <a:cs typeface="Consolas"/>
              </a:rPr>
              <a:t>add</a:t>
            </a:r>
            <a:r>
              <a:rPr lang="en-US" sz="2000">
                <a:solidFill>
                  <a:srgbClr val="666666"/>
                </a:solidFill>
                <a:latin typeface="Consolas"/>
                <a:ea typeface="Consolas"/>
                <a:cs typeface="Consolas"/>
              </a:rPr>
              <a:t>(</a:t>
            </a:r>
            <a:r>
              <a:rPr lang="en-US" sz="2000">
                <a:solidFill>
                  <a:srgbClr val="000000"/>
                </a:solidFill>
                <a:latin typeface="Consolas"/>
                <a:ea typeface="Consolas"/>
                <a:cs typeface="Consolas"/>
              </a:rPr>
              <a:t>aComponent</a:t>
            </a:r>
            <a:r>
              <a:rPr lang="en-US" sz="2000">
                <a:solidFill>
                  <a:srgbClr val="666666"/>
                </a:solidFill>
                <a:latin typeface="Consolas"/>
                <a:ea typeface="Consolas"/>
                <a:cs typeface="Consolas"/>
              </a:rPr>
              <a:t>,</a:t>
            </a:r>
            <a:r>
              <a:rPr lang="en-US" sz="2000">
                <a:solidFill>
                  <a:srgbClr val="000000"/>
                </a:solidFill>
                <a:latin typeface="Consolas"/>
                <a:ea typeface="Consolas"/>
                <a:cs typeface="Consolas"/>
              </a:rPr>
              <a:t> BorderLayout</a:t>
            </a:r>
            <a:r>
              <a:rPr lang="en-US" sz="2000">
                <a:solidFill>
                  <a:srgbClr val="666666"/>
                </a:solidFill>
                <a:latin typeface="Consolas"/>
                <a:ea typeface="Consolas"/>
                <a:cs typeface="Consolas"/>
              </a:rPr>
              <a:t>.</a:t>
            </a:r>
            <a:r>
              <a:rPr lang="en-US" sz="2000">
                <a:solidFill>
                  <a:srgbClr val="4070A0"/>
                </a:solidFill>
                <a:latin typeface="Consolas"/>
                <a:ea typeface="Consolas"/>
                <a:cs typeface="Consolas"/>
              </a:rPr>
              <a:t>PAGE_START</a:t>
            </a:r>
            <a:r>
              <a:rPr lang="en-US" sz="2000">
                <a:solidFill>
                  <a:srgbClr val="666666"/>
                </a:solidFill>
                <a:latin typeface="Consolas"/>
                <a:ea typeface="Consolas"/>
                <a:cs typeface="Consolas"/>
              </a:rPr>
              <a:t>);</a:t>
            </a:r>
            <a:endParaRPr lang="en-US" altLang="vi-VN" sz="2000" noProof="1" smtClean="0"/>
          </a:p>
          <a:p>
            <a:r>
              <a:rPr lang="en-US" altLang="vi-VN" noProof="1" smtClean="0"/>
              <a:t>Có thể dùng NetBeans để sắp xếp bố cục dễ dàng và trực quan hơn so với cấu hình bằng dòng lệnh.</a:t>
            </a:r>
          </a:p>
        </p:txBody>
      </p:sp>
      <p:sp>
        <p:nvSpPr>
          <p:cNvPr id="2" name="Date Placeholder 1"/>
          <p:cNvSpPr>
            <a:spLocks noGrp="1"/>
          </p:cNvSpPr>
          <p:nvPr>
            <p:ph type="dt" sz="half" idx="10"/>
          </p:nvPr>
        </p:nvSpPr>
        <p:spPr/>
        <p:txBody>
          <a:bodyPr/>
          <a:lstStyle/>
          <a:p>
            <a:pPr>
              <a:defRPr/>
            </a:pPr>
            <a:endParaRPr lang="vi-VN" dirty="0"/>
          </a:p>
        </p:txBody>
      </p:sp>
    </p:spTree>
    <p:extLst>
      <p:ext uri="{BB962C8B-B14F-4D97-AF65-F5344CB8AC3E}">
        <p14:creationId xmlns:p14="http://schemas.microsoft.com/office/powerpoint/2010/main" val="50970992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1"/>
          <p:cNvSpPr>
            <a:spLocks noGrp="1"/>
          </p:cNvSpPr>
          <p:nvPr>
            <p:ph type="title"/>
          </p:nvPr>
        </p:nvSpPr>
        <p:spPr/>
        <p:txBody>
          <a:bodyPr/>
          <a:lstStyle/>
          <a:p>
            <a:r>
              <a:rPr lang="en-US" altLang="vi-VN" noProof="1" smtClean="0"/>
              <a:t>FlowLayout</a:t>
            </a:r>
          </a:p>
        </p:txBody>
      </p:sp>
      <p:sp>
        <p:nvSpPr>
          <p:cNvPr id="16387" name="Content Placeholder 12"/>
          <p:cNvSpPr>
            <a:spLocks noGrp="1"/>
          </p:cNvSpPr>
          <p:nvPr>
            <p:ph idx="1"/>
          </p:nvPr>
        </p:nvSpPr>
        <p:spPr>
          <a:xfrm>
            <a:off x="393700" y="1346200"/>
            <a:ext cx="8475663" cy="1622034"/>
          </a:xfrm>
        </p:spPr>
        <p:txBody>
          <a:bodyPr/>
          <a:lstStyle/>
          <a:p>
            <a:r>
              <a:rPr lang="en-US" altLang="vi-VN" noProof="1" smtClean="0"/>
              <a:t>Là cách sắp xếp mặc định của mỗi JPanel</a:t>
            </a:r>
          </a:p>
          <a:p>
            <a:r>
              <a:rPr lang="en-US" altLang="vi-VN" noProof="1"/>
              <a:t>Đặt các thành phần trong khung, nếu vượt quá chiều ngang thì sẽ chuyển xuống hàng dưới.</a:t>
            </a:r>
            <a:endParaRPr lang="en-US" altLang="vi-VN" noProof="1" smtClean="0"/>
          </a:p>
        </p:txBody>
      </p:sp>
      <p:sp>
        <p:nvSpPr>
          <p:cNvPr id="2" name="Date Placeholder 1"/>
          <p:cNvSpPr>
            <a:spLocks noGrp="1"/>
          </p:cNvSpPr>
          <p:nvPr>
            <p:ph type="dt" sz="half" idx="10"/>
          </p:nvPr>
        </p:nvSpPr>
        <p:spPr/>
        <p:txBody>
          <a:bodyPr/>
          <a:lstStyle/>
          <a:p>
            <a:pPr>
              <a:defRPr/>
            </a:pPr>
            <a:r>
              <a:rPr lang="vi-VN" dirty="0"/>
              <a:t>Sắp xếp bố cục</a:t>
            </a:r>
          </a:p>
        </p:txBody>
      </p:sp>
      <p:pic>
        <p:nvPicPr>
          <p:cNvPr id="3" name="Picture 2" descr="FlowLayoutDem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003" y="3583107"/>
            <a:ext cx="7567288" cy="1124650"/>
          </a:xfrm>
          <a:prstGeom prst="rect">
            <a:avLst/>
          </a:prstGeom>
        </p:spPr>
      </p:pic>
    </p:spTree>
    <p:extLst>
      <p:ext uri="{BB962C8B-B14F-4D97-AF65-F5344CB8AC3E}">
        <p14:creationId xmlns:p14="http://schemas.microsoft.com/office/powerpoint/2010/main" val="4000900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1"/>
          <p:cNvSpPr>
            <a:spLocks noGrp="1"/>
          </p:cNvSpPr>
          <p:nvPr>
            <p:ph type="title"/>
          </p:nvPr>
        </p:nvSpPr>
        <p:spPr/>
        <p:txBody>
          <a:bodyPr/>
          <a:lstStyle/>
          <a:p>
            <a:r>
              <a:rPr lang="en-US" altLang="vi-VN" noProof="1" smtClean="0"/>
              <a:t>BorderLayout</a:t>
            </a:r>
          </a:p>
        </p:txBody>
      </p:sp>
      <p:sp>
        <p:nvSpPr>
          <p:cNvPr id="16387" name="Content Placeholder 12"/>
          <p:cNvSpPr>
            <a:spLocks noGrp="1"/>
          </p:cNvSpPr>
          <p:nvPr>
            <p:ph idx="1"/>
          </p:nvPr>
        </p:nvSpPr>
        <p:spPr>
          <a:xfrm>
            <a:off x="393700" y="1346200"/>
            <a:ext cx="8475663" cy="1691062"/>
          </a:xfrm>
        </p:spPr>
        <p:txBody>
          <a:bodyPr/>
          <a:lstStyle/>
          <a:p>
            <a:r>
              <a:rPr lang="en-US" altLang="vi-VN" noProof="1"/>
              <a:t>Mỗi content pane luôn được khởi tạo với BorderLayout</a:t>
            </a:r>
          </a:p>
          <a:p>
            <a:r>
              <a:rPr lang="en-US" altLang="vi-VN" noProof="1" smtClean="0"/>
              <a:t>JToolBar khi tạo ra phải thuộc BorderLayout</a:t>
            </a:r>
          </a:p>
          <a:p>
            <a:r>
              <a:rPr lang="en-US" altLang="vi-VN" noProof="1"/>
              <a:t>Có 5 vị trí: xung quanh và ở giữa.</a:t>
            </a:r>
            <a:endParaRPr lang="en-US" altLang="vi-VN" noProof="1" smtClean="0"/>
          </a:p>
        </p:txBody>
      </p:sp>
      <p:sp>
        <p:nvSpPr>
          <p:cNvPr id="2" name="Date Placeholder 1"/>
          <p:cNvSpPr>
            <a:spLocks noGrp="1"/>
          </p:cNvSpPr>
          <p:nvPr>
            <p:ph type="dt" sz="half" idx="10"/>
          </p:nvPr>
        </p:nvSpPr>
        <p:spPr/>
        <p:txBody>
          <a:bodyPr/>
          <a:lstStyle/>
          <a:p>
            <a:pPr>
              <a:defRPr/>
            </a:pPr>
            <a:r>
              <a:rPr lang="vi-VN" dirty="0"/>
              <a:t>Sắp xếp bố cục</a:t>
            </a:r>
          </a:p>
        </p:txBody>
      </p:sp>
      <p:pic>
        <p:nvPicPr>
          <p:cNvPr id="5" name="Picture 4" descr="BorderLayoutDem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1203" y="3368344"/>
            <a:ext cx="6333042" cy="2443871"/>
          </a:xfrm>
          <a:prstGeom prst="rect">
            <a:avLst/>
          </a:prstGeom>
        </p:spPr>
      </p:pic>
    </p:spTree>
    <p:extLst>
      <p:ext uri="{BB962C8B-B14F-4D97-AF65-F5344CB8AC3E}">
        <p14:creationId xmlns:p14="http://schemas.microsoft.com/office/powerpoint/2010/main" val="4000900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1"/>
          <p:cNvSpPr>
            <a:spLocks noGrp="1"/>
          </p:cNvSpPr>
          <p:nvPr>
            <p:ph type="title"/>
          </p:nvPr>
        </p:nvSpPr>
        <p:spPr/>
        <p:txBody>
          <a:bodyPr/>
          <a:lstStyle/>
          <a:p>
            <a:r>
              <a:rPr lang="en-US" altLang="vi-VN" noProof="1" smtClean="0"/>
              <a:t>GridLayout</a:t>
            </a:r>
          </a:p>
        </p:txBody>
      </p:sp>
      <p:sp>
        <p:nvSpPr>
          <p:cNvPr id="16387" name="Content Placeholder 12"/>
          <p:cNvSpPr>
            <a:spLocks noGrp="1"/>
          </p:cNvSpPr>
          <p:nvPr>
            <p:ph idx="1"/>
          </p:nvPr>
        </p:nvSpPr>
        <p:spPr>
          <a:xfrm>
            <a:off x="393700" y="1346200"/>
            <a:ext cx="8475663" cy="1580616"/>
          </a:xfrm>
        </p:spPr>
        <p:txBody>
          <a:bodyPr/>
          <a:lstStyle/>
          <a:p>
            <a:r>
              <a:rPr lang="en-US" altLang="vi-VN" noProof="1" smtClean="0"/>
              <a:t>Dạng lưới: có cùng số hàng số cột.</a:t>
            </a:r>
          </a:p>
          <a:p>
            <a:r>
              <a:rPr lang="en-US" altLang="vi-VN" noProof="1"/>
              <a:t>Kích thước các ô trong lưới là bằng nhau.</a:t>
            </a:r>
          </a:p>
          <a:p>
            <a:pPr marL="0" indent="0">
              <a:buNone/>
            </a:pPr>
            <a:r>
              <a:rPr lang="en-US" altLang="vi-VN" sz="2000" noProof="1"/>
              <a:t>     </a:t>
            </a:r>
            <a:r>
              <a:rPr lang="en-US" altLang="vi-VN" sz="2000" u="sng" noProof="1" smtClean="0"/>
              <a:t>VD</a:t>
            </a:r>
            <a:r>
              <a:rPr lang="en-US" altLang="vi-VN" sz="2000" noProof="1" smtClean="0"/>
              <a:t>:   </a:t>
            </a:r>
            <a:r>
              <a:rPr lang="en-US" sz="2000">
                <a:solidFill>
                  <a:srgbClr val="000000"/>
                </a:solidFill>
                <a:latin typeface="Consolas"/>
                <a:ea typeface="Consolas"/>
                <a:cs typeface="Consolas"/>
              </a:rPr>
              <a:t>GridLayout layout1</a:t>
            </a:r>
            <a:r>
              <a:rPr lang="en-US" sz="2000">
                <a:solidFill>
                  <a:srgbClr val="666666"/>
                </a:solidFill>
                <a:latin typeface="Consolas"/>
                <a:ea typeface="Consolas"/>
                <a:cs typeface="Consolas"/>
              </a:rPr>
              <a:t>=</a:t>
            </a:r>
            <a:r>
              <a:rPr lang="en-US" sz="2000">
                <a:solidFill>
                  <a:srgbClr val="000000"/>
                </a:solidFill>
                <a:latin typeface="Consolas"/>
                <a:ea typeface="Consolas"/>
                <a:cs typeface="Consolas"/>
              </a:rPr>
              <a:t> </a:t>
            </a:r>
            <a:r>
              <a:rPr lang="en-US" sz="2000" b="1">
                <a:solidFill>
                  <a:srgbClr val="01701F"/>
                </a:solidFill>
                <a:latin typeface="Consolas"/>
                <a:ea typeface="Consolas"/>
                <a:cs typeface="Consolas"/>
              </a:rPr>
              <a:t>new</a:t>
            </a:r>
            <a:r>
              <a:rPr lang="en-US" sz="2000">
                <a:solidFill>
                  <a:srgbClr val="000000"/>
                </a:solidFill>
                <a:latin typeface="Consolas"/>
                <a:ea typeface="Consolas"/>
                <a:cs typeface="Consolas"/>
              </a:rPr>
              <a:t> GridLayout</a:t>
            </a:r>
            <a:r>
              <a:rPr lang="en-US" sz="2000">
                <a:solidFill>
                  <a:srgbClr val="666666"/>
                </a:solidFill>
                <a:latin typeface="Consolas"/>
                <a:ea typeface="Consolas"/>
                <a:cs typeface="Consolas"/>
              </a:rPr>
              <a:t>(</a:t>
            </a:r>
            <a:r>
              <a:rPr lang="en-US" sz="2000">
                <a:solidFill>
                  <a:srgbClr val="40A070"/>
                </a:solidFill>
                <a:latin typeface="Consolas"/>
                <a:ea typeface="Consolas"/>
                <a:cs typeface="Consolas"/>
              </a:rPr>
              <a:t>3</a:t>
            </a:r>
            <a:r>
              <a:rPr lang="en-US" sz="2000">
                <a:solidFill>
                  <a:srgbClr val="666666"/>
                </a:solidFill>
                <a:latin typeface="Consolas"/>
                <a:ea typeface="Consolas"/>
                <a:cs typeface="Consolas"/>
              </a:rPr>
              <a:t>,</a:t>
            </a:r>
            <a:r>
              <a:rPr lang="en-US" sz="2000">
                <a:solidFill>
                  <a:srgbClr val="40A070"/>
                </a:solidFill>
                <a:latin typeface="Consolas"/>
                <a:ea typeface="Consolas"/>
                <a:cs typeface="Consolas"/>
              </a:rPr>
              <a:t>2</a:t>
            </a:r>
            <a:r>
              <a:rPr lang="en-US" sz="2000">
                <a:solidFill>
                  <a:srgbClr val="666666"/>
                </a:solidFill>
                <a:latin typeface="Consolas"/>
                <a:ea typeface="Consolas"/>
                <a:cs typeface="Consolas"/>
              </a:rPr>
              <a:t>);</a:t>
            </a:r>
            <a:endParaRPr lang="en-US" altLang="vi-VN" sz="2000" noProof="1" smtClean="0"/>
          </a:p>
        </p:txBody>
      </p:sp>
      <p:sp>
        <p:nvSpPr>
          <p:cNvPr id="2" name="Date Placeholder 1"/>
          <p:cNvSpPr>
            <a:spLocks noGrp="1"/>
          </p:cNvSpPr>
          <p:nvPr>
            <p:ph type="dt" sz="half" idx="10"/>
          </p:nvPr>
        </p:nvSpPr>
        <p:spPr/>
        <p:txBody>
          <a:bodyPr/>
          <a:lstStyle/>
          <a:p>
            <a:pPr>
              <a:defRPr/>
            </a:pPr>
            <a:r>
              <a:rPr lang="vi-VN" dirty="0"/>
              <a:t>Sắp xếp bố cục</a:t>
            </a:r>
          </a:p>
        </p:txBody>
      </p:sp>
      <p:pic>
        <p:nvPicPr>
          <p:cNvPr id="4" name="Picture 3"/>
          <p:cNvPicPr>
            <a:picLocks noChangeAspect="1"/>
          </p:cNvPicPr>
          <p:nvPr/>
        </p:nvPicPr>
        <p:blipFill>
          <a:blip r:embed="rId3"/>
          <a:stretch>
            <a:fillRect/>
          </a:stretch>
        </p:blipFill>
        <p:spPr>
          <a:xfrm>
            <a:off x="2119783" y="4051779"/>
            <a:ext cx="5003529" cy="1788048"/>
          </a:xfrm>
          <a:prstGeom prst="rect">
            <a:avLst/>
          </a:prstGeom>
        </p:spPr>
      </p:pic>
    </p:spTree>
    <p:extLst>
      <p:ext uri="{BB962C8B-B14F-4D97-AF65-F5344CB8AC3E}">
        <p14:creationId xmlns:p14="http://schemas.microsoft.com/office/powerpoint/2010/main" val="4000900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1"/>
          <p:cNvSpPr>
            <a:spLocks noGrp="1"/>
          </p:cNvSpPr>
          <p:nvPr>
            <p:ph type="title"/>
          </p:nvPr>
        </p:nvSpPr>
        <p:spPr/>
        <p:txBody>
          <a:bodyPr/>
          <a:lstStyle/>
          <a:p>
            <a:r>
              <a:rPr lang="en-US" altLang="vi-VN" noProof="1" smtClean="0"/>
              <a:t>GridBagLayout</a:t>
            </a:r>
          </a:p>
        </p:txBody>
      </p:sp>
      <p:sp>
        <p:nvSpPr>
          <p:cNvPr id="16387" name="Content Placeholder 12"/>
          <p:cNvSpPr>
            <a:spLocks noGrp="1"/>
          </p:cNvSpPr>
          <p:nvPr>
            <p:ph idx="1"/>
          </p:nvPr>
        </p:nvSpPr>
        <p:spPr>
          <a:xfrm>
            <a:off x="393700" y="1346200"/>
            <a:ext cx="8475663" cy="1635839"/>
          </a:xfrm>
        </p:spPr>
        <p:txBody>
          <a:bodyPr/>
          <a:lstStyle/>
          <a:p>
            <a:r>
              <a:rPr lang="en-US" altLang="vi-VN" noProof="1" smtClean="0"/>
              <a:t>Phức tạp, mạnh mẽ và mềm dẻo hơn.</a:t>
            </a:r>
          </a:p>
          <a:p>
            <a:r>
              <a:rPr lang="en-US" altLang="vi-VN" noProof="1"/>
              <a:t>Dạng lưới với các hàng có thể có chiều cao khác nhau, các cột có thể có độ rộng khác nhau.</a:t>
            </a:r>
            <a:endParaRPr lang="en-US" altLang="vi-VN" noProof="1" smtClean="0"/>
          </a:p>
        </p:txBody>
      </p:sp>
      <p:sp>
        <p:nvSpPr>
          <p:cNvPr id="2" name="Date Placeholder 1"/>
          <p:cNvSpPr>
            <a:spLocks noGrp="1"/>
          </p:cNvSpPr>
          <p:nvPr>
            <p:ph type="dt" sz="half" idx="10"/>
          </p:nvPr>
        </p:nvSpPr>
        <p:spPr/>
        <p:txBody>
          <a:bodyPr/>
          <a:lstStyle/>
          <a:p>
            <a:pPr>
              <a:defRPr/>
            </a:pPr>
            <a:r>
              <a:rPr lang="vi-VN" dirty="0"/>
              <a:t>Sắp xếp bố cục</a:t>
            </a:r>
          </a:p>
        </p:txBody>
      </p:sp>
      <p:pic>
        <p:nvPicPr>
          <p:cNvPr id="3" name="Picture 2" descr="GridBagLayoutDem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6639" y="3235246"/>
            <a:ext cx="4433395" cy="2908307"/>
          </a:xfrm>
          <a:prstGeom prst="rect">
            <a:avLst/>
          </a:prstGeom>
        </p:spPr>
      </p:pic>
    </p:spTree>
    <p:extLst>
      <p:ext uri="{BB962C8B-B14F-4D97-AF65-F5344CB8AC3E}">
        <p14:creationId xmlns:p14="http://schemas.microsoft.com/office/powerpoint/2010/main" val="4000900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82146</TotalTime>
  <Words>3647</Words>
  <Application>Microsoft Macintosh PowerPoint</Application>
  <PresentationFormat>On-screen Show (4:3)</PresentationFormat>
  <Paragraphs>605</Paragraphs>
  <Slides>34</Slides>
  <Notes>32</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Lập trình giao diện đồ họa</vt:lpstr>
      <vt:lpstr>Mục tiêu</vt:lpstr>
      <vt:lpstr>Nội dung</vt:lpstr>
      <vt:lpstr>Sắp xếp bố cục (Layout managers)</vt:lpstr>
      <vt:lpstr>Sắp xếp bố cục (tt)</vt:lpstr>
      <vt:lpstr>FlowLayout</vt:lpstr>
      <vt:lpstr>BorderLayout</vt:lpstr>
      <vt:lpstr>GridLayout</vt:lpstr>
      <vt:lpstr>GridBagLayout</vt:lpstr>
      <vt:lpstr>BoxLayout</vt:lpstr>
      <vt:lpstr>CardLayout</vt:lpstr>
      <vt:lpstr>GroupLayout</vt:lpstr>
      <vt:lpstr>SpringLayout</vt:lpstr>
      <vt:lpstr>Ví dụ 1 về sắp xếp bố cục </vt:lpstr>
      <vt:lpstr>Ví dụ 2 về sắp xếp bố cục </vt:lpstr>
      <vt:lpstr>Xử lý sự kiện (Event - handling)</vt:lpstr>
      <vt:lpstr>Xử lý sự kiện (Event - handling)</vt:lpstr>
      <vt:lpstr>Các bước xử lý sự kiện</vt:lpstr>
      <vt:lpstr>Ví dụ 1 - xử lý sự kiện</vt:lpstr>
      <vt:lpstr>Ví dụ 1 - xử lý sự kiện (tt)</vt:lpstr>
      <vt:lpstr>Ví dụ 2 - xử lý sự kiện</vt:lpstr>
      <vt:lpstr>Ví dụ 2 - xử lý sự kiện (tt)</vt:lpstr>
      <vt:lpstr>Trình đơn (Menu)</vt:lpstr>
      <vt:lpstr>Ví dụ về Menu</vt:lpstr>
      <vt:lpstr>Ví dụ về Menu (tt)</vt:lpstr>
      <vt:lpstr>Thanh công cụ (Toolbar)</vt:lpstr>
      <vt:lpstr>Ví dụ về thanh công cụ</vt:lpstr>
      <vt:lpstr>Mô hình MVC</vt:lpstr>
      <vt:lpstr>Ví dụ về mô hình MVC</vt:lpstr>
      <vt:lpstr>Ví dụ về mô hình MVC</vt:lpstr>
      <vt:lpstr>Ví dụ về mô hình MVC</vt:lpstr>
      <vt:lpstr>Ví dụ về mô hình MVC</vt:lpstr>
      <vt:lpstr>Tổng kết</vt:lpstr>
      <vt:lpstr>Question?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Tran Cong AN</dc:creator>
  <cp:lastModifiedBy>Cong Huy Nguyen</cp:lastModifiedBy>
  <cp:revision>1821</cp:revision>
  <dcterms:created xsi:type="dcterms:W3CDTF">2014-12-01T14:39:04Z</dcterms:created>
  <dcterms:modified xsi:type="dcterms:W3CDTF">2016-07-31T15:50:29Z</dcterms:modified>
</cp:coreProperties>
</file>