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7" r:id="rId2"/>
    <p:sldId id="324" r:id="rId3"/>
    <p:sldId id="366" r:id="rId4"/>
    <p:sldId id="341" r:id="rId5"/>
    <p:sldId id="342" r:id="rId6"/>
    <p:sldId id="367" r:id="rId7"/>
    <p:sldId id="343" r:id="rId8"/>
    <p:sldId id="398" r:id="rId9"/>
    <p:sldId id="334" r:id="rId10"/>
    <p:sldId id="333" r:id="rId11"/>
    <p:sldId id="335" r:id="rId12"/>
    <p:sldId id="336" r:id="rId13"/>
    <p:sldId id="337" r:id="rId14"/>
    <p:sldId id="394" r:id="rId15"/>
    <p:sldId id="315" r:id="rId16"/>
    <p:sldId id="318" r:id="rId17"/>
    <p:sldId id="320" r:id="rId18"/>
    <p:sldId id="322" r:id="rId19"/>
    <p:sldId id="397" r:id="rId20"/>
    <p:sldId id="395" r:id="rId21"/>
    <p:sldId id="328" r:id="rId22"/>
    <p:sldId id="329" r:id="rId23"/>
    <p:sldId id="332" r:id="rId24"/>
    <p:sldId id="400" r:id="rId25"/>
    <p:sldId id="401" r:id="rId26"/>
    <p:sldId id="371" r:id="rId27"/>
    <p:sldId id="399" r:id="rId28"/>
    <p:sldId id="339" r:id="rId2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1921"/>
  </p:normalViewPr>
  <p:slideViewPr>
    <p:cSldViewPr showGuides="1">
      <p:cViewPr varScale="1">
        <p:scale>
          <a:sx n="83" d="100"/>
          <a:sy n="83" d="100"/>
        </p:scale>
        <p:origin x="1426" y="48"/>
      </p:cViewPr>
      <p:guideLst>
        <p:guide orient="horz" pos="2187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89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9A628-B06A-4BA8-801D-73BE15D28336}" type="doc">
      <dgm:prSet loTypeId="urn:microsoft.com/office/officeart/2005/8/layout/h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A2839FBA-0096-4F85-A6B9-1B106C712BB0}">
      <dgm:prSet phldrT="[Text]"/>
      <dgm:spPr/>
      <dgm:t>
        <a:bodyPr/>
        <a:lstStyle/>
        <a:p>
          <a:r>
            <a:rPr lang="en-US" dirty="0"/>
            <a:t>Deep Learning</a:t>
          </a:r>
        </a:p>
      </dgm:t>
    </dgm:pt>
    <dgm:pt modelId="{6EE67F8E-7056-4664-ACF6-C969815104B8}" type="parTrans" cxnId="{7FAF66D4-5A5D-4304-8BA2-0AB75EBB2E40}">
      <dgm:prSet/>
      <dgm:spPr/>
      <dgm:t>
        <a:bodyPr/>
        <a:lstStyle/>
        <a:p>
          <a:endParaRPr lang="en-US"/>
        </a:p>
      </dgm:t>
    </dgm:pt>
    <dgm:pt modelId="{B9B7CF33-0043-4569-BCAA-2805E22C7B3B}" type="sibTrans" cxnId="{7FAF66D4-5A5D-4304-8BA2-0AB75EBB2E40}">
      <dgm:prSet/>
      <dgm:spPr/>
      <dgm:t>
        <a:bodyPr/>
        <a:lstStyle/>
        <a:p>
          <a:endParaRPr lang="en-US"/>
        </a:p>
      </dgm:t>
    </dgm:pt>
    <dgm:pt modelId="{CE776190-E1C7-446C-B071-C292D37DF184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en-US" sz="2000" dirty="0"/>
        </a:p>
      </dgm:t>
    </dgm:pt>
    <dgm:pt modelId="{DC651D33-8584-47B5-AD82-1DF0FD5D7DA8}" type="parTrans" cxnId="{37D7B93D-6C75-4C41-BC0E-C83341F3DF4C}">
      <dgm:prSet/>
      <dgm:spPr/>
      <dgm:t>
        <a:bodyPr/>
        <a:lstStyle/>
        <a:p>
          <a:endParaRPr lang="en-US"/>
        </a:p>
      </dgm:t>
    </dgm:pt>
    <dgm:pt modelId="{14675F58-632C-422F-A8AF-428829DEF54D}" type="sibTrans" cxnId="{37D7B93D-6C75-4C41-BC0E-C83341F3DF4C}">
      <dgm:prSet/>
      <dgm:spPr/>
      <dgm:t>
        <a:bodyPr/>
        <a:lstStyle/>
        <a:p>
          <a:endParaRPr lang="en-US"/>
        </a:p>
      </dgm:t>
    </dgm:pt>
    <dgm:pt modelId="{849A6369-57AA-4F8E-ABD1-03B5EF2F0BD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 dirty="0" err="1"/>
            <a:t>Dữ</a:t>
          </a:r>
          <a:r>
            <a:rPr lang="en-US" sz="2000" dirty="0"/>
            <a:t> </a:t>
          </a:r>
          <a:r>
            <a:rPr lang="en-US" sz="2000" dirty="0" err="1"/>
            <a:t>liệu</a:t>
          </a:r>
          <a:r>
            <a:rPr lang="en-US" sz="2000" dirty="0"/>
            <a:t> </a:t>
          </a:r>
          <a:r>
            <a:rPr lang="en-US" sz="2000" dirty="0" err="1"/>
            <a:t>lớn</a:t>
          </a:r>
          <a:endParaRPr lang="en-US" sz="2000" dirty="0"/>
        </a:p>
      </dgm:t>
    </dgm:pt>
    <dgm:pt modelId="{417E1CBE-68E3-4555-A50D-6CCD50942C00}" type="parTrans" cxnId="{9209618A-C3F3-4709-86AD-5510660BA88A}">
      <dgm:prSet/>
      <dgm:spPr/>
    </dgm:pt>
    <dgm:pt modelId="{138A3243-2CAD-4568-A295-909FB3D8A3FB}" type="sibTrans" cxnId="{9209618A-C3F3-4709-86AD-5510660BA88A}">
      <dgm:prSet/>
      <dgm:spPr/>
    </dgm:pt>
    <dgm:pt modelId="{79398B46-3B71-4F21-BBB5-194A5CC89EFF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 dirty="0" err="1"/>
            <a:t>Đào</a:t>
          </a:r>
          <a:r>
            <a:rPr lang="en-US" sz="2000" dirty="0"/>
            <a:t> </a:t>
          </a:r>
          <a:r>
            <a:rPr lang="en-US" sz="2000" dirty="0" err="1"/>
            <a:t>tạo</a:t>
          </a:r>
          <a:r>
            <a:rPr lang="en-US" sz="2000" dirty="0"/>
            <a:t> </a:t>
          </a:r>
          <a:r>
            <a:rPr lang="en-US" sz="2000" dirty="0" err="1"/>
            <a:t>lâu</a:t>
          </a:r>
          <a:endParaRPr lang="en-US" sz="2000" dirty="0"/>
        </a:p>
      </dgm:t>
    </dgm:pt>
    <dgm:pt modelId="{0CD7FA99-59F5-4412-8F23-2916CC93E9FA}" type="parTrans" cxnId="{4941BD67-D114-4C21-9386-B32F5AAFEC63}">
      <dgm:prSet/>
      <dgm:spPr/>
    </dgm:pt>
    <dgm:pt modelId="{664A1CA7-ED63-4E4C-B40F-6EE92A401891}" type="sibTrans" cxnId="{4941BD67-D114-4C21-9386-B32F5AAFEC63}">
      <dgm:prSet/>
      <dgm:spPr/>
    </dgm:pt>
    <dgm:pt modelId="{90F97F67-2EB2-41FA-A10F-FCCD8285C208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 dirty="0" err="1"/>
            <a:t>Độ</a:t>
          </a:r>
          <a:r>
            <a:rPr lang="en-US" sz="2000" dirty="0"/>
            <a:t> </a:t>
          </a:r>
          <a:r>
            <a:rPr lang="en-US" sz="2000" dirty="0" err="1"/>
            <a:t>chính</a:t>
          </a:r>
          <a:r>
            <a:rPr lang="en-US" sz="2000" dirty="0"/>
            <a:t> </a:t>
          </a:r>
          <a:r>
            <a:rPr lang="en-US" sz="2000" dirty="0" err="1"/>
            <a:t>xác</a:t>
          </a:r>
          <a:r>
            <a:rPr lang="en-US" sz="2000" dirty="0"/>
            <a:t> </a:t>
          </a:r>
          <a:r>
            <a:rPr lang="en-US" sz="2000" dirty="0" err="1"/>
            <a:t>cao</a:t>
          </a:r>
        </a:p>
      </dgm:t>
    </dgm:pt>
    <dgm:pt modelId="{82C23F45-00DC-4F81-86CA-FCC6C1FABC60}" type="parTrans" cxnId="{DFFC6CC4-B105-4D96-A5A5-FD5D6FBB9DA8}">
      <dgm:prSet/>
      <dgm:spPr/>
    </dgm:pt>
    <dgm:pt modelId="{E8DA796F-2B37-4A44-951D-A32F3B8F63F3}" type="sibTrans" cxnId="{DFFC6CC4-B105-4D96-A5A5-FD5D6FBB9DA8}">
      <dgm:prSet/>
      <dgm:spPr/>
    </dgm:pt>
    <dgm:pt modelId="{95D95138-0CD1-491B-8E73-AF2B53CA7A7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 dirty="0" err="1"/>
            <a:t>Điều chỉnh siêu tham số theo nhiều cách khác nhau</a:t>
          </a:r>
        </a:p>
      </dgm:t>
    </dgm:pt>
    <dgm:pt modelId="{5B1ABE49-89AB-46E0-8633-83BD518F20A7}" type="parTrans" cxnId="{D541E566-C075-4ED8-BD6A-3A6DAA7F3E25}">
      <dgm:prSet/>
      <dgm:spPr/>
    </dgm:pt>
    <dgm:pt modelId="{3B31F0C6-8CCB-43F1-B404-0762FA1333E3}" type="sibTrans" cxnId="{D541E566-C075-4ED8-BD6A-3A6DAA7F3E25}">
      <dgm:prSet/>
      <dgm:spPr/>
    </dgm:pt>
    <dgm:pt modelId="{71427283-EF84-4489-B0F9-BD7E985E41E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 dirty="0"/>
            <a:t>Các tính năng và bộ phân loại được học tự động</a:t>
          </a:r>
        </a:p>
      </dgm:t>
    </dgm:pt>
    <dgm:pt modelId="{44CDBCA7-9CE9-4A41-9893-C58AEED60388}" type="parTrans" cxnId="{E8010F10-F41D-4F7B-BF33-B3606FBA934D}">
      <dgm:prSet/>
      <dgm:spPr/>
    </dgm:pt>
    <dgm:pt modelId="{51AFB9CA-5152-468D-814B-1E37C8743EB3}" type="sibTrans" cxnId="{E8010F10-F41D-4F7B-BF33-B3606FBA934D}">
      <dgm:prSet/>
      <dgm:spPr/>
    </dgm:pt>
    <dgm:pt modelId="{271C0F6E-4B7A-4F03-A117-030F2896BDB0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F073E82B-E104-41DA-BBF0-32438DE027F3}" type="parTrans" cxnId="{461AC5AF-29B1-407B-BBD7-B990A048BFEE}">
      <dgm:prSet/>
      <dgm:spPr/>
      <dgm:t>
        <a:bodyPr/>
        <a:lstStyle/>
        <a:p>
          <a:endParaRPr lang="en-US"/>
        </a:p>
      </dgm:t>
    </dgm:pt>
    <dgm:pt modelId="{22C00403-A8E3-429B-9786-B3E46E48AB86}" type="sibTrans" cxnId="{461AC5AF-29B1-407B-BBD7-B990A048BFEE}">
      <dgm:prSet/>
      <dgm:spPr/>
      <dgm:t>
        <a:bodyPr/>
        <a:lstStyle/>
        <a:p>
          <a:endParaRPr lang="en-US"/>
        </a:p>
      </dgm:t>
    </dgm:pt>
    <dgm:pt modelId="{2166696C-8E68-425B-90D7-A8E35ECF3246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en-US" sz="2000" dirty="0"/>
        </a:p>
      </dgm:t>
    </dgm:pt>
    <dgm:pt modelId="{782A5402-FD70-4CA2-BC30-650120FA2811}" type="parTrans" cxnId="{60C17773-930C-4FC1-86E9-C9400FE2813B}">
      <dgm:prSet/>
      <dgm:spPr/>
      <dgm:t>
        <a:bodyPr/>
        <a:lstStyle/>
        <a:p>
          <a:endParaRPr lang="en-US"/>
        </a:p>
      </dgm:t>
    </dgm:pt>
    <dgm:pt modelId="{E803B9A4-1EA6-4F61-A0C7-08F45F7933DF}" type="sibTrans" cxnId="{60C17773-930C-4FC1-86E9-C9400FE2813B}">
      <dgm:prSet/>
      <dgm:spPr/>
      <dgm:t>
        <a:bodyPr/>
        <a:lstStyle/>
        <a:p>
          <a:endParaRPr lang="en-US"/>
        </a:p>
      </dgm:t>
    </dgm:pt>
    <dgm:pt modelId="{0BE3DC12-094D-4296-A659-E5690A9CE28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 dirty="0" err="1"/>
            <a:t>Dữ</a:t>
          </a:r>
          <a:r>
            <a:rPr lang="en-US" sz="2000" dirty="0"/>
            <a:t> </a:t>
          </a:r>
          <a:r>
            <a:rPr lang="en-US" sz="2000" dirty="0" err="1"/>
            <a:t>liệu</a:t>
          </a:r>
          <a:r>
            <a:rPr lang="en-US" sz="2000" dirty="0"/>
            <a:t> </a:t>
          </a:r>
          <a:r>
            <a:rPr lang="en-US" sz="2000" dirty="0" err="1"/>
            <a:t>nhỏ</a:t>
          </a:r>
          <a:endParaRPr lang="en-US" sz="2000" dirty="0"/>
        </a:p>
      </dgm:t>
    </dgm:pt>
    <dgm:pt modelId="{DEC284BA-A27B-46AA-A3B9-5DC22FBACA29}" type="parTrans" cxnId="{BD2A80FB-22C2-4E39-81C5-F587DADA706B}">
      <dgm:prSet/>
      <dgm:spPr/>
    </dgm:pt>
    <dgm:pt modelId="{608D2D35-2FC2-4BDE-BAF1-65FE0E25FF51}" type="sibTrans" cxnId="{BD2A80FB-22C2-4E39-81C5-F587DADA706B}">
      <dgm:prSet/>
      <dgm:spPr/>
    </dgm:pt>
    <dgm:pt modelId="{675B5D02-F33F-4D04-B941-5C7619EAFE9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 dirty="0" err="1"/>
            <a:t>Đào</a:t>
          </a:r>
          <a:r>
            <a:rPr lang="en-US" sz="2000" dirty="0"/>
            <a:t> </a:t>
          </a:r>
          <a:r>
            <a:rPr lang="en-US" sz="2000" dirty="0" err="1"/>
            <a:t>tạo nhanh</a:t>
          </a:r>
          <a:endParaRPr lang="en-US" sz="2000" dirty="0"/>
        </a:p>
      </dgm:t>
    </dgm:pt>
    <dgm:pt modelId="{F0CDD165-618E-4A5E-B453-CDD09FA20CF4}" type="parTrans" cxnId="{A169B916-D184-4A4F-A990-B939E986FC04}">
      <dgm:prSet/>
      <dgm:spPr/>
    </dgm:pt>
    <dgm:pt modelId="{E2DFFC0E-47FF-4D14-B9B6-0A6AE98B1FCC}" type="sibTrans" cxnId="{A169B916-D184-4A4F-A990-B939E986FC04}">
      <dgm:prSet/>
      <dgm:spPr/>
    </dgm:pt>
    <dgm:pt modelId="{89CCEBD3-11DC-45E3-B93F-8C84241C778B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 dirty="0" err="1"/>
            <a:t>Độ</a:t>
          </a:r>
          <a:r>
            <a:rPr lang="en-US" sz="2000" dirty="0"/>
            <a:t> </a:t>
          </a:r>
          <a:r>
            <a:rPr lang="en-US" sz="2000" dirty="0" err="1"/>
            <a:t>chính</a:t>
          </a:r>
          <a:r>
            <a:rPr lang="en-US" sz="2000" dirty="0"/>
            <a:t> </a:t>
          </a:r>
          <a:r>
            <a:rPr lang="en-US" sz="2000" dirty="0" err="1"/>
            <a:t>xác</a:t>
          </a:r>
          <a:r>
            <a:rPr lang="en-US" sz="2000" dirty="0"/>
            <a:t> </a:t>
          </a:r>
          <a:r>
            <a:rPr lang="en-US" sz="2000" dirty="0" err="1"/>
            <a:t>tương</a:t>
          </a:r>
          <a:r>
            <a:rPr lang="en-US" sz="2000" dirty="0"/>
            <a:t> </a:t>
          </a:r>
          <a:r>
            <a:rPr lang="en-US" sz="2000" dirty="0" err="1"/>
            <a:t>đối</a:t>
          </a:r>
        </a:p>
      </dgm:t>
    </dgm:pt>
    <dgm:pt modelId="{4EA3C83D-E313-4DCE-A360-F3CA44747065}" type="parTrans" cxnId="{E7B778D0-CC04-4B24-8E31-78251534BDEB}">
      <dgm:prSet/>
      <dgm:spPr/>
    </dgm:pt>
    <dgm:pt modelId="{93A1CD29-955A-43EB-8B20-1510B6AE02B0}" type="sibTrans" cxnId="{E7B778D0-CC04-4B24-8E31-78251534BDEB}">
      <dgm:prSet/>
      <dgm:spPr/>
    </dgm:pt>
    <dgm:pt modelId="{B7D3BE9E-942B-4252-BE64-1083F02D2FB2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 dirty="0"/>
            <a:t>Điều chỉnh siêu tham số hạn chế</a:t>
          </a:r>
        </a:p>
      </dgm:t>
    </dgm:pt>
    <dgm:pt modelId="{937D168E-9201-424D-9FEC-A397C81BEABC}" type="parTrans" cxnId="{56CD3BAB-0484-4A7D-9255-FD37CC956CDB}">
      <dgm:prSet/>
      <dgm:spPr/>
    </dgm:pt>
    <dgm:pt modelId="{BEC1B623-FB09-412A-858F-BAF71F208212}" type="sibTrans" cxnId="{56CD3BAB-0484-4A7D-9255-FD37CC956CDB}">
      <dgm:prSet/>
      <dgm:spPr/>
    </dgm:pt>
    <dgm:pt modelId="{7FC9C19F-3C62-45D0-A7D2-5B0D681D515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 dirty="0"/>
            <a:t>Cần thử các tính năng và bộ phân loại khác nhau </a:t>
          </a:r>
        </a:p>
      </dgm:t>
    </dgm:pt>
    <dgm:pt modelId="{EF22D57B-F9CB-4DAD-A458-582D8DFA17A8}" type="parTrans" cxnId="{9E9BA69A-954E-467B-9CB5-5001ECE6F8B2}">
      <dgm:prSet/>
      <dgm:spPr/>
    </dgm:pt>
    <dgm:pt modelId="{DD6C03D8-B03A-4B21-8EE0-45BC9B44233F}" type="sibTrans" cxnId="{9E9BA69A-954E-467B-9CB5-5001ECE6F8B2}">
      <dgm:prSet/>
      <dgm:spPr/>
    </dgm:pt>
    <dgm:pt modelId="{A3D4DCA3-B336-4FEB-B5A9-B6ECA1461E6D}" type="pres">
      <dgm:prSet presAssocID="{D619A628-B06A-4BA8-801D-73BE15D283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6352A4-AF9B-4223-ADC3-3EC9F70D18ED}" type="pres">
      <dgm:prSet presAssocID="{A2839FBA-0096-4F85-A6B9-1B106C712BB0}" presName="composite" presStyleCnt="0"/>
      <dgm:spPr/>
    </dgm:pt>
    <dgm:pt modelId="{65B11079-7BBE-42E7-9127-C7F438EF6A4B}" type="pres">
      <dgm:prSet presAssocID="{A2839FBA-0096-4F85-A6B9-1B106C712BB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33300-5D42-4BFF-8DC6-1E97B89A5DC3}" type="pres">
      <dgm:prSet presAssocID="{A2839FBA-0096-4F85-A6B9-1B106C712BB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6952F-F34F-4036-9E8F-D0EABE7897DE}" type="pres">
      <dgm:prSet presAssocID="{B9B7CF33-0043-4569-BCAA-2805E22C7B3B}" presName="space" presStyleCnt="0"/>
      <dgm:spPr/>
    </dgm:pt>
    <dgm:pt modelId="{CA632FEB-4488-41CC-AB2C-7CE8EDB752C3}" type="pres">
      <dgm:prSet presAssocID="{271C0F6E-4B7A-4F03-A117-030F2896BDB0}" presName="composite" presStyleCnt="0"/>
      <dgm:spPr/>
    </dgm:pt>
    <dgm:pt modelId="{035383F9-7B76-4DD0-A34A-F84DA8B14660}" type="pres">
      <dgm:prSet presAssocID="{271C0F6E-4B7A-4F03-A117-030F2896BDB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E25E0-9CEE-4850-B8E6-ED6C121AA821}" type="pres">
      <dgm:prSet presAssocID="{271C0F6E-4B7A-4F03-A117-030F2896BDB0}" presName="desTx" presStyleLbl="alignAccFollowNode1" presStyleIdx="1" presStyleCnt="2" custLinFactNeighborX="32279" custLinFactNeighborY="-9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42F284-BB14-42D3-A03D-1808B7022114}" type="presOf" srcId="{849A6369-57AA-4F8E-ABD1-03B5EF2F0BD9}" destId="{CC833300-5D42-4BFF-8DC6-1E97B89A5DC3}" srcOrd="0" destOrd="1" presId="urn:microsoft.com/office/officeart/2005/8/layout/hList1"/>
    <dgm:cxn modelId="{4941BD67-D114-4C21-9386-B32F5AAFEC63}" srcId="{A2839FBA-0096-4F85-A6B9-1B106C712BB0}" destId="{79398B46-3B71-4F21-BBB5-194A5CC89EFF}" srcOrd="2" destOrd="0" parTransId="{0CD7FA99-59F5-4412-8F23-2916CC93E9FA}" sibTransId="{664A1CA7-ED63-4E4C-B40F-6EE92A401891}"/>
    <dgm:cxn modelId="{D541E566-C075-4ED8-BD6A-3A6DAA7F3E25}" srcId="{A2839FBA-0096-4F85-A6B9-1B106C712BB0}" destId="{95D95138-0CD1-491B-8E73-AF2B53CA7A75}" srcOrd="4" destOrd="0" parTransId="{5B1ABE49-89AB-46E0-8633-83BD518F20A7}" sibTransId="{3B31F0C6-8CCB-43F1-B404-0762FA1333E3}"/>
    <dgm:cxn modelId="{60C17773-930C-4FC1-86E9-C9400FE2813B}" srcId="{271C0F6E-4B7A-4F03-A117-030F2896BDB0}" destId="{2166696C-8E68-425B-90D7-A8E35ECF3246}" srcOrd="0" destOrd="0" parTransId="{782A5402-FD70-4CA2-BC30-650120FA2811}" sibTransId="{E803B9A4-1EA6-4F61-A0C7-08F45F7933DF}"/>
    <dgm:cxn modelId="{FCB67E02-0927-4362-9F23-B13AF20467EC}" type="presOf" srcId="{89CCEBD3-11DC-45E3-B93F-8C84241C778B}" destId="{1E6E25E0-9CEE-4850-B8E6-ED6C121AA821}" srcOrd="0" destOrd="3" presId="urn:microsoft.com/office/officeart/2005/8/layout/hList1"/>
    <dgm:cxn modelId="{41291A20-3241-48A6-9BB6-15CC7ECBBAD7}" type="presOf" srcId="{D619A628-B06A-4BA8-801D-73BE15D28336}" destId="{A3D4DCA3-B336-4FEB-B5A9-B6ECA1461E6D}" srcOrd="0" destOrd="0" presId="urn:microsoft.com/office/officeart/2005/8/layout/hList1"/>
    <dgm:cxn modelId="{A935A76E-DC61-4C31-8CEF-943650848565}" type="presOf" srcId="{0BE3DC12-094D-4296-A659-E5690A9CE285}" destId="{1E6E25E0-9CEE-4850-B8E6-ED6C121AA821}" srcOrd="0" destOrd="1" presId="urn:microsoft.com/office/officeart/2005/8/layout/hList1"/>
    <dgm:cxn modelId="{E17E53B8-2E97-4505-A202-47EF9AE450C0}" type="presOf" srcId="{2166696C-8E68-425B-90D7-A8E35ECF3246}" destId="{1E6E25E0-9CEE-4850-B8E6-ED6C121AA821}" srcOrd="0" destOrd="0" presId="urn:microsoft.com/office/officeart/2005/8/layout/hList1"/>
    <dgm:cxn modelId="{F93E646B-33A7-40D2-9217-32EDB6C5CA73}" type="presOf" srcId="{79398B46-3B71-4F21-BBB5-194A5CC89EFF}" destId="{CC833300-5D42-4BFF-8DC6-1E97B89A5DC3}" srcOrd="0" destOrd="2" presId="urn:microsoft.com/office/officeart/2005/8/layout/hList1"/>
    <dgm:cxn modelId="{E7B778D0-CC04-4B24-8E31-78251534BDEB}" srcId="{271C0F6E-4B7A-4F03-A117-030F2896BDB0}" destId="{89CCEBD3-11DC-45E3-B93F-8C84241C778B}" srcOrd="3" destOrd="0" parTransId="{4EA3C83D-E313-4DCE-A360-F3CA44747065}" sibTransId="{93A1CD29-955A-43EB-8B20-1510B6AE02B0}"/>
    <dgm:cxn modelId="{56CD3BAB-0484-4A7D-9255-FD37CC956CDB}" srcId="{271C0F6E-4B7A-4F03-A117-030F2896BDB0}" destId="{B7D3BE9E-942B-4252-BE64-1083F02D2FB2}" srcOrd="4" destOrd="0" parTransId="{937D168E-9201-424D-9FEC-A397C81BEABC}" sibTransId="{BEC1B623-FB09-412A-858F-BAF71F208212}"/>
    <dgm:cxn modelId="{461AC5AF-29B1-407B-BBD7-B990A048BFEE}" srcId="{D619A628-B06A-4BA8-801D-73BE15D28336}" destId="{271C0F6E-4B7A-4F03-A117-030F2896BDB0}" srcOrd="1" destOrd="0" parTransId="{F073E82B-E104-41DA-BBF0-32438DE027F3}" sibTransId="{22C00403-A8E3-429B-9786-B3E46E48AB86}"/>
    <dgm:cxn modelId="{9209618A-C3F3-4709-86AD-5510660BA88A}" srcId="{A2839FBA-0096-4F85-A6B9-1B106C712BB0}" destId="{849A6369-57AA-4F8E-ABD1-03B5EF2F0BD9}" srcOrd="1" destOrd="0" parTransId="{417E1CBE-68E3-4555-A50D-6CCD50942C00}" sibTransId="{138A3243-2CAD-4568-A295-909FB3D8A3FB}"/>
    <dgm:cxn modelId="{8499CDB6-8822-43B3-A1B5-7CADF6A1ECA3}" type="presOf" srcId="{B7D3BE9E-942B-4252-BE64-1083F02D2FB2}" destId="{1E6E25E0-9CEE-4850-B8E6-ED6C121AA821}" srcOrd="0" destOrd="4" presId="urn:microsoft.com/office/officeart/2005/8/layout/hList1"/>
    <dgm:cxn modelId="{0C629C22-CD86-4BB2-895C-810DC2A5118F}" type="presOf" srcId="{A2839FBA-0096-4F85-A6B9-1B106C712BB0}" destId="{65B11079-7BBE-42E7-9127-C7F438EF6A4B}" srcOrd="0" destOrd="0" presId="urn:microsoft.com/office/officeart/2005/8/layout/hList1"/>
    <dgm:cxn modelId="{DFFC6CC4-B105-4D96-A5A5-FD5D6FBB9DA8}" srcId="{A2839FBA-0096-4F85-A6B9-1B106C712BB0}" destId="{90F97F67-2EB2-41FA-A10F-FCCD8285C208}" srcOrd="3" destOrd="0" parTransId="{82C23F45-00DC-4F81-86CA-FCC6C1FABC60}" sibTransId="{E8DA796F-2B37-4A44-951D-A32F3B8F63F3}"/>
    <dgm:cxn modelId="{0531855B-1338-4577-A3A7-AC5689770052}" type="presOf" srcId="{7FC9C19F-3C62-45D0-A7D2-5B0D681D515D}" destId="{1E6E25E0-9CEE-4850-B8E6-ED6C121AA821}" srcOrd="0" destOrd="5" presId="urn:microsoft.com/office/officeart/2005/8/layout/hList1"/>
    <dgm:cxn modelId="{37D7B93D-6C75-4C41-BC0E-C83341F3DF4C}" srcId="{A2839FBA-0096-4F85-A6B9-1B106C712BB0}" destId="{CE776190-E1C7-446C-B071-C292D37DF184}" srcOrd="0" destOrd="0" parTransId="{DC651D33-8584-47B5-AD82-1DF0FD5D7DA8}" sibTransId="{14675F58-632C-422F-A8AF-428829DEF54D}"/>
    <dgm:cxn modelId="{E8010F10-F41D-4F7B-BF33-B3606FBA934D}" srcId="{A2839FBA-0096-4F85-A6B9-1B106C712BB0}" destId="{71427283-EF84-4489-B0F9-BD7E985E41E1}" srcOrd="5" destOrd="0" parTransId="{44CDBCA7-9CE9-4A41-9893-C58AEED60388}" sibTransId="{51AFB9CA-5152-468D-814B-1E37C8743EB3}"/>
    <dgm:cxn modelId="{CEE1F8C3-973A-445B-A5D8-7F3A28595786}" type="presOf" srcId="{675B5D02-F33F-4D04-B941-5C7619EAFE91}" destId="{1E6E25E0-9CEE-4850-B8E6-ED6C121AA821}" srcOrd="0" destOrd="2" presId="urn:microsoft.com/office/officeart/2005/8/layout/hList1"/>
    <dgm:cxn modelId="{555D71AD-2041-4C80-A85E-AD48D32E5F7E}" type="presOf" srcId="{71427283-EF84-4489-B0F9-BD7E985E41E1}" destId="{CC833300-5D42-4BFF-8DC6-1E97B89A5DC3}" srcOrd="0" destOrd="5" presId="urn:microsoft.com/office/officeart/2005/8/layout/hList1"/>
    <dgm:cxn modelId="{BD2A80FB-22C2-4E39-81C5-F587DADA706B}" srcId="{271C0F6E-4B7A-4F03-A117-030F2896BDB0}" destId="{0BE3DC12-094D-4296-A659-E5690A9CE285}" srcOrd="1" destOrd="0" parTransId="{DEC284BA-A27B-46AA-A3B9-5DC22FBACA29}" sibTransId="{608D2D35-2FC2-4BDE-BAF1-65FE0E25FF51}"/>
    <dgm:cxn modelId="{6D3F1AB7-6AB5-4E32-8F35-7D3F5635014A}" type="presOf" srcId="{CE776190-E1C7-446C-B071-C292D37DF184}" destId="{CC833300-5D42-4BFF-8DC6-1E97B89A5DC3}" srcOrd="0" destOrd="0" presId="urn:microsoft.com/office/officeart/2005/8/layout/hList1"/>
    <dgm:cxn modelId="{A169B916-D184-4A4F-A990-B939E986FC04}" srcId="{271C0F6E-4B7A-4F03-A117-030F2896BDB0}" destId="{675B5D02-F33F-4D04-B941-5C7619EAFE91}" srcOrd="2" destOrd="0" parTransId="{F0CDD165-618E-4A5E-B453-CDD09FA20CF4}" sibTransId="{E2DFFC0E-47FF-4D14-B9B6-0A6AE98B1FCC}"/>
    <dgm:cxn modelId="{7FAF66D4-5A5D-4304-8BA2-0AB75EBB2E40}" srcId="{D619A628-B06A-4BA8-801D-73BE15D28336}" destId="{A2839FBA-0096-4F85-A6B9-1B106C712BB0}" srcOrd="0" destOrd="0" parTransId="{6EE67F8E-7056-4664-ACF6-C969815104B8}" sibTransId="{B9B7CF33-0043-4569-BCAA-2805E22C7B3B}"/>
    <dgm:cxn modelId="{1F4F1331-E70B-469E-A549-ACFCF44B2CB8}" type="presOf" srcId="{95D95138-0CD1-491B-8E73-AF2B53CA7A75}" destId="{CC833300-5D42-4BFF-8DC6-1E97B89A5DC3}" srcOrd="0" destOrd="4" presId="urn:microsoft.com/office/officeart/2005/8/layout/hList1"/>
    <dgm:cxn modelId="{9E9BA69A-954E-467B-9CB5-5001ECE6F8B2}" srcId="{271C0F6E-4B7A-4F03-A117-030F2896BDB0}" destId="{7FC9C19F-3C62-45D0-A7D2-5B0D681D515D}" srcOrd="5" destOrd="0" parTransId="{EF22D57B-F9CB-4DAD-A458-582D8DFA17A8}" sibTransId="{DD6C03D8-B03A-4B21-8EE0-45BC9B44233F}"/>
    <dgm:cxn modelId="{BFE87F4D-95B6-424C-9918-D13155F85EBD}" type="presOf" srcId="{271C0F6E-4B7A-4F03-A117-030F2896BDB0}" destId="{035383F9-7B76-4DD0-A34A-F84DA8B14660}" srcOrd="0" destOrd="0" presId="urn:microsoft.com/office/officeart/2005/8/layout/hList1"/>
    <dgm:cxn modelId="{3DA74F95-46EC-4CC2-9335-73C8A786CB7A}" type="presOf" srcId="{90F97F67-2EB2-41FA-A10F-FCCD8285C208}" destId="{CC833300-5D42-4BFF-8DC6-1E97B89A5DC3}" srcOrd="0" destOrd="3" presId="urn:microsoft.com/office/officeart/2005/8/layout/hList1"/>
    <dgm:cxn modelId="{AF28AD21-A839-4947-AE86-6B72BC00CA96}" type="presParOf" srcId="{A3D4DCA3-B336-4FEB-B5A9-B6ECA1461E6D}" destId="{BC6352A4-AF9B-4223-ADC3-3EC9F70D18ED}" srcOrd="0" destOrd="0" presId="urn:microsoft.com/office/officeart/2005/8/layout/hList1"/>
    <dgm:cxn modelId="{EC4687E7-1431-4AA5-88D9-7472D61AB850}" type="presParOf" srcId="{BC6352A4-AF9B-4223-ADC3-3EC9F70D18ED}" destId="{65B11079-7BBE-42E7-9127-C7F438EF6A4B}" srcOrd="0" destOrd="0" presId="urn:microsoft.com/office/officeart/2005/8/layout/hList1"/>
    <dgm:cxn modelId="{80BE77A8-887B-40EF-87AC-02F987953A4C}" type="presParOf" srcId="{BC6352A4-AF9B-4223-ADC3-3EC9F70D18ED}" destId="{CC833300-5D42-4BFF-8DC6-1E97B89A5DC3}" srcOrd="1" destOrd="0" presId="urn:microsoft.com/office/officeart/2005/8/layout/hList1"/>
    <dgm:cxn modelId="{4C145C39-F14A-4E80-8556-1D45C633CB37}" type="presParOf" srcId="{A3D4DCA3-B336-4FEB-B5A9-B6ECA1461E6D}" destId="{EB46952F-F34F-4036-9E8F-D0EABE7897DE}" srcOrd="1" destOrd="0" presId="urn:microsoft.com/office/officeart/2005/8/layout/hList1"/>
    <dgm:cxn modelId="{D2C16EB2-F95F-4E6C-AAEB-382C45069F57}" type="presParOf" srcId="{A3D4DCA3-B336-4FEB-B5A9-B6ECA1461E6D}" destId="{CA632FEB-4488-41CC-AB2C-7CE8EDB752C3}" srcOrd="2" destOrd="0" presId="urn:microsoft.com/office/officeart/2005/8/layout/hList1"/>
    <dgm:cxn modelId="{7668737F-9D82-485E-A4C7-88899B4F7F1B}" type="presParOf" srcId="{CA632FEB-4488-41CC-AB2C-7CE8EDB752C3}" destId="{035383F9-7B76-4DD0-A34A-F84DA8B14660}" srcOrd="0" destOrd="0" presId="urn:microsoft.com/office/officeart/2005/8/layout/hList1"/>
    <dgm:cxn modelId="{AF5A52D8-9F06-476A-8536-0602947D10E7}" type="presParOf" srcId="{CA632FEB-4488-41CC-AB2C-7CE8EDB752C3}" destId="{1E6E25E0-9CEE-4850-B8E6-ED6C121AA8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11079-7BBE-42E7-9127-C7F438EF6A4B}">
      <dsp:nvSpPr>
        <dsp:cNvPr id="0" name=""/>
        <dsp:cNvSpPr/>
      </dsp:nvSpPr>
      <dsp:spPr>
        <a:xfrm>
          <a:off x="22" y="30899"/>
          <a:ext cx="210720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Deep Learning</a:t>
          </a:r>
        </a:p>
      </dsp:txBody>
      <dsp:txXfrm>
        <a:off x="22" y="30899"/>
        <a:ext cx="2107200" cy="432000"/>
      </dsp:txXfrm>
    </dsp:sp>
    <dsp:sp modelId="{CC833300-5D42-4BFF-8DC6-1E97B89A5DC3}">
      <dsp:nvSpPr>
        <dsp:cNvPr id="0" name=""/>
        <dsp:cNvSpPr/>
      </dsp:nvSpPr>
      <dsp:spPr>
        <a:xfrm>
          <a:off x="22" y="462899"/>
          <a:ext cx="2107200" cy="4611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Dữ</a:t>
          </a:r>
          <a:r>
            <a:rPr lang="en-US" sz="2000" kern="1200" dirty="0"/>
            <a:t> </a:t>
          </a:r>
          <a:r>
            <a:rPr lang="en-US" sz="2000" kern="1200" dirty="0" err="1"/>
            <a:t>liệu</a:t>
          </a:r>
          <a:r>
            <a:rPr lang="en-US" sz="2000" kern="1200" dirty="0"/>
            <a:t> </a:t>
          </a:r>
          <a:r>
            <a:rPr lang="en-US" sz="2000" kern="1200" dirty="0" err="1"/>
            <a:t>lớn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Đào</a:t>
          </a:r>
          <a:r>
            <a:rPr lang="en-US" sz="2000" kern="1200" dirty="0"/>
            <a:t> </a:t>
          </a:r>
          <a:r>
            <a:rPr lang="en-US" sz="2000" kern="1200" dirty="0" err="1"/>
            <a:t>tạo</a:t>
          </a:r>
          <a:r>
            <a:rPr lang="en-US" sz="2000" kern="1200" dirty="0"/>
            <a:t> </a:t>
          </a:r>
          <a:r>
            <a:rPr lang="en-US" sz="2000" kern="1200" dirty="0" err="1"/>
            <a:t>lâu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Độ</a:t>
          </a:r>
          <a:r>
            <a:rPr lang="en-US" sz="2000" kern="1200" dirty="0"/>
            <a:t> </a:t>
          </a:r>
          <a:r>
            <a:rPr lang="en-US" sz="2000" kern="1200" dirty="0" err="1"/>
            <a:t>chính</a:t>
          </a:r>
          <a:r>
            <a:rPr lang="en-US" sz="2000" kern="1200" dirty="0"/>
            <a:t> </a:t>
          </a:r>
          <a:r>
            <a:rPr lang="en-US" sz="2000" kern="1200" dirty="0" err="1"/>
            <a:t>xác</a:t>
          </a:r>
          <a:r>
            <a:rPr lang="en-US" sz="2000" kern="1200" dirty="0"/>
            <a:t> </a:t>
          </a:r>
          <a:r>
            <a:rPr lang="en-US" sz="2000" kern="1200" dirty="0" err="1"/>
            <a:t>cao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Điều chỉnh siêu tham số theo nhiều cách khác nhau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Các tính năng và bộ phân loại được học tự động</a:t>
          </a:r>
        </a:p>
      </dsp:txBody>
      <dsp:txXfrm>
        <a:off x="22" y="462899"/>
        <a:ext cx="2107200" cy="4611600"/>
      </dsp:txXfrm>
    </dsp:sp>
    <dsp:sp modelId="{035383F9-7B76-4DD0-A34A-F84DA8B14660}">
      <dsp:nvSpPr>
        <dsp:cNvPr id="0" name=""/>
        <dsp:cNvSpPr/>
      </dsp:nvSpPr>
      <dsp:spPr>
        <a:xfrm>
          <a:off x="2402230" y="30899"/>
          <a:ext cx="210720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Machine Learning</a:t>
          </a:r>
        </a:p>
      </dsp:txBody>
      <dsp:txXfrm>
        <a:off x="2402230" y="30899"/>
        <a:ext cx="2107200" cy="432000"/>
      </dsp:txXfrm>
    </dsp:sp>
    <dsp:sp modelId="{1E6E25E0-9CEE-4850-B8E6-ED6C121AA821}">
      <dsp:nvSpPr>
        <dsp:cNvPr id="0" name=""/>
        <dsp:cNvSpPr/>
      </dsp:nvSpPr>
      <dsp:spPr>
        <a:xfrm>
          <a:off x="2402252" y="417337"/>
          <a:ext cx="2107200" cy="4611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Dữ</a:t>
          </a:r>
          <a:r>
            <a:rPr lang="en-US" sz="2000" kern="1200" dirty="0"/>
            <a:t> </a:t>
          </a:r>
          <a:r>
            <a:rPr lang="en-US" sz="2000" kern="1200" dirty="0" err="1"/>
            <a:t>liệu</a:t>
          </a:r>
          <a:r>
            <a:rPr lang="en-US" sz="2000" kern="1200" dirty="0"/>
            <a:t> </a:t>
          </a:r>
          <a:r>
            <a:rPr lang="en-US" sz="2000" kern="1200" dirty="0" err="1"/>
            <a:t>nhỏ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Đào</a:t>
          </a:r>
          <a:r>
            <a:rPr lang="en-US" sz="2000" kern="1200" dirty="0"/>
            <a:t> </a:t>
          </a:r>
          <a:r>
            <a:rPr lang="en-US" sz="2000" kern="1200" dirty="0" err="1"/>
            <a:t>tạo nhanh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Độ</a:t>
          </a:r>
          <a:r>
            <a:rPr lang="en-US" sz="2000" kern="1200" dirty="0"/>
            <a:t> </a:t>
          </a:r>
          <a:r>
            <a:rPr lang="en-US" sz="2000" kern="1200" dirty="0" err="1"/>
            <a:t>chính</a:t>
          </a:r>
          <a:r>
            <a:rPr lang="en-US" sz="2000" kern="1200" dirty="0"/>
            <a:t> </a:t>
          </a:r>
          <a:r>
            <a:rPr lang="en-US" sz="2000" kern="1200" dirty="0" err="1"/>
            <a:t>xác</a:t>
          </a:r>
          <a:r>
            <a:rPr lang="en-US" sz="2000" kern="1200" dirty="0"/>
            <a:t> </a:t>
          </a:r>
          <a:r>
            <a:rPr lang="en-US" sz="2000" kern="1200" dirty="0" err="1"/>
            <a:t>tương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Điều chỉnh siêu tham số hạn chế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Cần thử các tính năng và bộ phân loại khác nhau </a:t>
          </a:r>
        </a:p>
      </dsp:txBody>
      <dsp:txXfrm>
        <a:off x="2402252" y="417337"/>
        <a:ext cx="2107200" cy="461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67C78A-E1DB-453F-ACC4-227B1705D42D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1/20/2021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en-US" altLang="en-US" sz="1200" dirty="0"/>
              <a:t>‹#›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5827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spring (n) lò so, lực kế</a:t>
            </a:r>
          </a:p>
        </p:txBody>
      </p:sp>
      <p:sp>
        <p:nvSpPr>
          <p:cNvPr id="71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en-US" sz="1200" dirty="0"/>
              <a:t>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3747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spring (n) lò so, lực kế</a:t>
            </a:r>
          </a:p>
        </p:txBody>
      </p:sp>
      <p:sp>
        <p:nvSpPr>
          <p:cNvPr id="256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en-US" sz="1200" dirty="0"/>
              <a:t>13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625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Σύμβολο κράτησης θέσης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8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hape 21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xL" fmla="*/ 0 w 120000"/>
              <a:gd name="txT" fmla="*/ 0 h 120000"/>
              <a:gd name="txR" fmla="*/ 120000 w 120000"/>
              <a:gd name="txB" fmla="*/ 120000 h 120000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0000">
                <a:alpha val="100000"/>
              </a:srgbClr>
            </a:solidFill>
          </a:ln>
        </p:spPr>
      </p:sp>
      <p:sp>
        <p:nvSpPr>
          <p:cNvPr id="48131" name="Shape 21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91425" rIns="91425" bIns="91425" anchor="t" anchorCtr="0"/>
          <a:lstStyle/>
          <a:p>
            <a:pPr lvl="0">
              <a:spcBef>
                <a:spcPct val="0"/>
              </a:spcBef>
            </a:pPr>
            <a:r>
              <a:rPr lang="en-US" altLang="en-US" dirty="0"/>
              <a:t>The whole point of having a dataflow representation is flexibility in choosing location. Tensorflow lets you do this</a:t>
            </a:r>
          </a:p>
        </p:txBody>
      </p:sp>
    </p:spTree>
    <p:extLst>
      <p:ext uri="{BB962C8B-B14F-4D97-AF65-F5344CB8AC3E}">
        <p14:creationId xmlns:p14="http://schemas.microsoft.com/office/powerpoint/2010/main" val="20784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spring (n) lò so, lực kế</a:t>
            </a:r>
          </a:p>
        </p:txBody>
      </p:sp>
      <p:sp>
        <p:nvSpPr>
          <p:cNvPr id="112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en-US" sz="1200" dirty="0"/>
              <a:t>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5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spring (n) lò so, lực kế</a:t>
            </a:r>
          </a:p>
        </p:txBody>
      </p:sp>
      <p:sp>
        <p:nvSpPr>
          <p:cNvPr id="133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en-US" sz="1200" dirty="0"/>
              <a:t>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65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spring (n) lò so, lực kế</a:t>
            </a:r>
          </a:p>
        </p:txBody>
      </p:sp>
      <p:sp>
        <p:nvSpPr>
          <p:cNvPr id="153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en-US" sz="1200" dirty="0"/>
              <a:t>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634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spring (n) lò so, lực kế</a:t>
            </a:r>
          </a:p>
        </p:txBody>
      </p:sp>
      <p:sp>
        <p:nvSpPr>
          <p:cNvPr id="2560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E11794-9284-4FAA-A9BD-717C20A14696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24049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spring (n) lò so, lực kế</a:t>
            </a:r>
          </a:p>
        </p:txBody>
      </p:sp>
      <p:sp>
        <p:nvSpPr>
          <p:cNvPr id="174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en-US" sz="1200" dirty="0"/>
              <a:t>9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8074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spring (n) lò so, lực kế</a:t>
            </a:r>
          </a:p>
        </p:txBody>
      </p:sp>
      <p:sp>
        <p:nvSpPr>
          <p:cNvPr id="194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en-US" sz="1200" dirty="0"/>
              <a:t>10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9250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spring (n) lò so, lực kế</a:t>
            </a:r>
          </a:p>
        </p:txBody>
      </p:sp>
      <p:sp>
        <p:nvSpPr>
          <p:cNvPr id="215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en-US" sz="1200" dirty="0"/>
              <a:t>11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4605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spring (n) lò so, lực kế</a:t>
            </a:r>
          </a:p>
        </p:txBody>
      </p:sp>
      <p:sp>
        <p:nvSpPr>
          <p:cNvPr id="235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en-US" sz="1200" dirty="0"/>
              <a:t>12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21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5588" cy="320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Rectangle 10"/>
          <p:cNvSpPr>
            <a:spLocks noChangeArrowheads="1"/>
          </p:cNvSpPr>
          <p:nvPr/>
        </p:nvSpPr>
        <p:spPr bwMode="gray">
          <a:xfrm>
            <a:off x="0" y="3200400"/>
            <a:ext cx="9144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gray">
          <a:xfrm>
            <a:off x="0" y="6629400"/>
            <a:ext cx="914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053" name="Picture 12" descr="CL_Logo_RGB_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50" y="5002213"/>
            <a:ext cx="2697163" cy="1179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Line 13"/>
          <p:cNvSpPr/>
          <p:nvPr/>
        </p:nvSpPr>
        <p:spPr>
          <a:xfrm>
            <a:off x="0" y="3200400"/>
            <a:ext cx="9144000" cy="0"/>
          </a:xfrm>
          <a:prstGeom prst="line">
            <a:avLst/>
          </a:prstGeom>
          <a:ln w="63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153400" cy="16002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52800"/>
            <a:ext cx="8153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00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00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 vert="horz" wrap="square" lIns="0" tIns="0" rIns="0" bIns="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bg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8" name="Shape 20"/>
          <p:cNvGrpSpPr/>
          <p:nvPr/>
        </p:nvGrpSpPr>
        <p:grpSpPr>
          <a:xfrm>
            <a:off x="4406900" y="0"/>
            <a:ext cx="4737100" cy="6858000"/>
            <a:chOff x="4406400" y="0"/>
            <a:chExt cx="4737600" cy="5143065"/>
          </a:xfrm>
        </p:grpSpPr>
        <p:sp>
          <p:nvSpPr>
            <p:cNvPr id="12" name="Shape 21"/>
            <p:cNvSpPr/>
            <p:nvPr/>
          </p:nvSpPr>
          <p:spPr>
            <a:xfrm rot="5400000">
              <a:off x="4408439" y="-2038"/>
              <a:ext cx="4733525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" name="Shape 22"/>
            <p:cNvSpPr/>
            <p:nvPr/>
          </p:nvSpPr>
          <p:spPr>
            <a:xfrm rot="5400000">
              <a:off x="4840640" y="5546"/>
              <a:ext cx="4297793" cy="4286702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" name="Shape 23"/>
            <p:cNvSpPr/>
            <p:nvPr/>
          </p:nvSpPr>
          <p:spPr>
            <a:xfrm rot="-5400000">
              <a:off x="5618464" y="1236282"/>
              <a:ext cx="808366" cy="80971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" name="Shape 24"/>
            <p:cNvSpPr/>
            <p:nvPr/>
          </p:nvSpPr>
          <p:spPr>
            <a:xfrm flipH="1">
              <a:off x="5849590" y="1444106"/>
              <a:ext cx="809710" cy="808366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" name="Shape 25"/>
            <p:cNvSpPr/>
            <p:nvPr/>
          </p:nvSpPr>
          <p:spPr>
            <a:xfrm rot="-5400000">
              <a:off x="5987000" y="2469864"/>
              <a:ext cx="809557" cy="808123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" name="Shape 26"/>
            <p:cNvSpPr/>
            <p:nvPr/>
          </p:nvSpPr>
          <p:spPr>
            <a:xfrm flipH="1">
              <a:off x="6222692" y="2677490"/>
              <a:ext cx="808123" cy="808366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" name="Shape 27"/>
            <p:cNvSpPr/>
            <p:nvPr/>
          </p:nvSpPr>
          <p:spPr>
            <a:xfrm rot="-5400000">
              <a:off x="6675849" y="1861308"/>
              <a:ext cx="808366" cy="80971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9" name="Shape 28"/>
            <p:cNvSpPr/>
            <p:nvPr/>
          </p:nvSpPr>
          <p:spPr>
            <a:xfrm flipH="1">
              <a:off x="6908564" y="2069131"/>
              <a:ext cx="808123" cy="809557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" name="Shape 29"/>
            <p:cNvSpPr/>
            <p:nvPr/>
          </p:nvSpPr>
          <p:spPr>
            <a:xfrm rot="-5400000">
              <a:off x="6861013" y="2477404"/>
              <a:ext cx="809557" cy="80971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" name="Shape 30"/>
            <p:cNvSpPr/>
            <p:nvPr/>
          </p:nvSpPr>
          <p:spPr>
            <a:xfrm flipH="1">
              <a:off x="7965951" y="2692966"/>
              <a:ext cx="808123" cy="808366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" name="Shape 31"/>
            <p:cNvSpPr/>
            <p:nvPr/>
          </p:nvSpPr>
          <p:spPr>
            <a:xfrm flipH="1">
              <a:off x="8145358" y="3308467"/>
              <a:ext cx="808122" cy="809557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" name="Shape 32"/>
            <p:cNvSpPr/>
            <p:nvPr/>
          </p:nvSpPr>
          <p:spPr>
            <a:xfrm rot="-5400000">
              <a:off x="7048157" y="3095486"/>
              <a:ext cx="808366" cy="808123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" name="Shape 33"/>
            <p:cNvSpPr/>
            <p:nvPr/>
          </p:nvSpPr>
          <p:spPr>
            <a:xfrm flipH="1">
              <a:off x="7276903" y="3302514"/>
              <a:ext cx="808123" cy="808366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" name="Shape 34"/>
            <p:cNvSpPr/>
            <p:nvPr/>
          </p:nvSpPr>
          <p:spPr>
            <a:xfrm rot="-5400000">
              <a:off x="7227565" y="3710986"/>
              <a:ext cx="808366" cy="808122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" name="Shape 35"/>
            <p:cNvSpPr/>
            <p:nvPr/>
          </p:nvSpPr>
          <p:spPr>
            <a:xfrm flipH="1">
              <a:off x="7462661" y="3918016"/>
              <a:ext cx="808122" cy="809557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" name="Shape 36"/>
            <p:cNvSpPr/>
            <p:nvPr/>
          </p:nvSpPr>
          <p:spPr>
            <a:xfrm rot="-5400000">
              <a:off x="8101773" y="3718724"/>
              <a:ext cx="809557" cy="808123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" name="Shape 37"/>
            <p:cNvSpPr/>
            <p:nvPr/>
          </p:nvSpPr>
          <p:spPr>
            <a:xfrm flipH="1">
              <a:off x="8334290" y="3926349"/>
              <a:ext cx="809710" cy="808366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9" name="Shape 38"/>
            <p:cNvSpPr/>
            <p:nvPr/>
          </p:nvSpPr>
          <p:spPr>
            <a:xfrm rot="-5400000">
              <a:off x="8288127" y="4334821"/>
              <a:ext cx="808366" cy="808122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600"/>
          </a:xfrm>
          <a:prstGeom prst="rect">
            <a:avLst/>
          </a:prstGeom>
        </p:spPr>
        <p:txBody>
          <a:bodyPr spcFirstLastPara="1" lIns="91425" tIns="91425" rIns="91425" b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40"/>
          <p:cNvSpPr txBox="1">
            <a:spLocks noGrp="1"/>
          </p:cNvSpPr>
          <p:nvPr>
            <p:ph type="sldNum" idx="4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ln>
            <a:miter lim="800000"/>
          </a:ln>
        </p:spPr>
        <p:txBody>
          <a:bodyPr vert="horz" wrap="square" lIns="91425" tIns="91425" rIns="91425" bIns="91425" numCol="1" anchor="ctr" anchorCtr="0" compatLnSpc="1">
            <a:noAutofit/>
          </a:bodyPr>
          <a:lstStyle/>
          <a:p>
            <a:pPr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438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62600" y="6413500"/>
            <a:ext cx="1066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r" eaLnBrk="1" hangingPunct="1">
              <a:defRPr sz="8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13500"/>
            <a:ext cx="4876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eaLnBrk="1" hangingPunct="1">
              <a:defRPr sz="8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13500"/>
            <a:ext cx="2286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sz="8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6"/>
          <a:srcRect t="26190" b="52380"/>
          <a:stretch>
            <a:fillRect/>
          </a:stretch>
        </p:blipFill>
        <p:spPr>
          <a:xfrm>
            <a:off x="0" y="0"/>
            <a:ext cx="9145588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684213"/>
            <a:ext cx="9144000" cy="109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1033" name="Picture 9" descr="CL_Logo_RGB_PNG"/>
          <p:cNvPicPr preferRelativeResize="0"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89800" y="6035675"/>
            <a:ext cx="1544638" cy="676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Rectangle 10"/>
          <p:cNvSpPr>
            <a:spLocks noChangeArrowheads="1"/>
          </p:cNvSpPr>
          <p:nvPr/>
        </p:nvSpPr>
        <p:spPr bwMode="gray">
          <a:xfrm>
            <a:off x="0" y="6721475"/>
            <a:ext cx="9144000" cy="136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2755" indent="-224155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2pPr>
      <a:lvl3pPr marL="741680" indent="-174625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028700" indent="-173355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314450" indent="-171450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17716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26860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1432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eowmeowmeowmeowmeow/gtsrb-german-traffic-sign" TargetMode="External"/><Relationship Id="rId7" Type="http://schemas.openxmlformats.org/officeDocument/2006/relationships/hyperlink" Target="https://www.zendesk.com/blog/machine-learning-and-deep-learning/#:~:text=To%20recap%20the%20differences%20between,intelligent%20decisions%20on%20its%20ow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tutorials/keras/classification?hl=vi&amp;fbclid=IwAR2qmQLjLrrfqZh_oNTnbSzwAO1YoAl4FAfyKjyVfbvCi27YXFCyQ-QCvpM" TargetMode="External"/><Relationship Id="rId5" Type="http://schemas.openxmlformats.org/officeDocument/2006/relationships/hyperlink" Target="https://data-flair.training/blogs/deep-learning-project-ideas/" TargetMode="External"/><Relationship Id="rId4" Type="http://schemas.openxmlformats.org/officeDocument/2006/relationships/hyperlink" Target="https://www.pyimagesearch.com/2019/11/04/traffic-sign-classification-with-keras-and-deep-learnin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nto7gi6Zzo" TargetMode="External"/><Relationship Id="rId2" Type="http://schemas.openxmlformats.org/officeDocument/2006/relationships/hyperlink" Target="https://towardsdatascience.com/creating-a-machine-learning-based-web-application-using-django-5444e0053a0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lNjzISABdoc7SRq8tg-xkCRRZRABPCKi/view" TargetMode="External"/><Relationship Id="rId5" Type="http://schemas.openxmlformats.org/officeDocument/2006/relationships/hyperlink" Target="https://towardsdatascience.com/a-comprehensive-guide-to-convolutional-neural-networks-the-eli5-way-3bd2b1164a53" TargetMode="External"/><Relationship Id="rId4" Type="http://schemas.openxmlformats.org/officeDocument/2006/relationships/hyperlink" Target="https://machinelearningcoban.com/2017/01/08/kn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41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153400" cy="1600200"/>
          </a:xfrm>
        </p:spPr>
        <p:txBody>
          <a:bodyPr vert="horz" wrap="square" lIns="0" tIns="0" rIns="0" bIns="0" numCol="1" anchor="b" anchorCtr="0" compatLnSpc="1"/>
          <a:lstStyle/>
          <a:p>
            <a:pPr>
              <a:lnSpc>
                <a:spcPct val="150000"/>
              </a:lnSpc>
              <a:spcAft>
                <a:spcPts val="800"/>
              </a:spcAft>
              <a:buClrTx/>
              <a:buSzTx/>
              <a:buFontTx/>
              <a:buNone/>
            </a:pPr>
            <a:r>
              <a:rPr sz="2800" b="1" dirty="0">
                <a:solidFill>
                  <a:srgbClr val="833C0B"/>
                </a:solidFill>
                <a:latin typeface="Times New Roman" panose="02020603050405020304" pitchFamily="18" charset="0"/>
                <a:ea typeface="+mj-ea"/>
                <a:cs typeface="Calibri" panose="020F0502020204030204" pitchFamily="34" charset="0"/>
              </a:rPr>
              <a:t>TÌM HIỂU DEEP LEARNING</a:t>
            </a:r>
            <a:r>
              <a:rPr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/>
            </a:r>
            <a:br>
              <a:rPr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sz="2800" b="1" dirty="0">
                <a:solidFill>
                  <a:srgbClr val="833C0B"/>
                </a:solidFill>
                <a:latin typeface="Times New Roman" panose="02020603050405020304" pitchFamily="18" charset="0"/>
                <a:ea typeface="+mj-ea"/>
                <a:cs typeface="Calibri" panose="020F0502020204030204" pitchFamily="34" charset="0"/>
              </a:rPr>
              <a:t>VÀ BÀI TOÁN PHÂN LOẠI VỚI TENSORFLOW</a:t>
            </a:r>
            <a:endParaRPr lang="en-US" alt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52400" y="4191000"/>
            <a:ext cx="8153400" cy="2057400"/>
          </a:xfrm>
        </p:spPr>
        <p:txBody>
          <a:bodyPr vert="horz" wrap="square" lIns="0" tIns="0" rIns="0" bIns="0" anchor="t" anchorCtr="0"/>
          <a:lstStyle/>
          <a:p>
            <a:pPr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Thành viên:</a:t>
            </a: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Nguyễn Tiến Duy 	17133008</a:t>
            </a: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Nguyễn Hiền Nhung	17133044</a:t>
            </a: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Phan Tấn Thịnh	17133060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503238"/>
          </a:xfrm>
        </p:spPr>
        <p:txBody>
          <a:bodyPr vert="horz" wrap="square" lIns="0" tIns="0" rIns="0" bIns="0" anchor="ctr" anchorCtr="0"/>
          <a:lstStyle/>
          <a:p>
            <a:r>
              <a:rPr lang="en-US" altLang="en-US" sz="3200" b="1" dirty="0"/>
              <a:t>Thuật toán CNN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990600"/>
            <a:ext cx="8915400" cy="2773363"/>
          </a:xfrm>
        </p:spPr>
        <p:txBody>
          <a:bodyPr vert="horz" wrap="square" lIns="0" tIns="0" rIns="0" bIns="0" anchor="t" anchorCtr="0"/>
          <a:lstStyle/>
          <a:p>
            <a:pPr marL="0" inden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2400" dirty="0"/>
              <a:t> 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bao gồm tập hợp các lớp cơ bản bao gồm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71550" lvl="4" indent="0">
              <a:buFontTx/>
              <a:buChar char="•"/>
            </a:pPr>
            <a:r>
              <a:rPr lang="en-US" altLang="en-US" sz="2000" dirty="0"/>
              <a:t> convolution layer + nonlinear layer.</a:t>
            </a:r>
          </a:p>
          <a:p>
            <a:pPr marL="971550" lvl="4" indent="0">
              <a:buFontTx/>
              <a:buChar char="•"/>
            </a:pPr>
            <a:r>
              <a:rPr lang="en-US" altLang="en-US" sz="2000" dirty="0"/>
              <a:t> pooling layer.</a:t>
            </a:r>
          </a:p>
          <a:p>
            <a:pPr marL="971550" lvl="4" indent="0">
              <a:buFontTx/>
              <a:buChar char="•"/>
            </a:pPr>
            <a:r>
              <a:rPr lang="en-US" altLang="en-US" sz="2000" dirty="0"/>
              <a:t> fully connected layer.</a:t>
            </a:r>
            <a:endParaRPr lang="en-US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9763"/>
            <a:ext cx="7453313" cy="2538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503238"/>
          </a:xfrm>
        </p:spPr>
        <p:txBody>
          <a:bodyPr vert="horz" wrap="square" lIns="0" tIns="0" rIns="0" bIns="0" anchor="ctr" anchorCtr="0"/>
          <a:lstStyle/>
          <a:p>
            <a:r>
              <a:rPr lang="en-US" altLang="en-US" sz="3200" b="1" dirty="0"/>
              <a:t>Convolution Layer (layer 1)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2"/>
          </p:nvPr>
        </p:nvSpPr>
        <p:spPr>
          <a:xfrm>
            <a:off x="533400" y="1066800"/>
            <a:ext cx="8382000" cy="2773363"/>
          </a:xfrm>
        </p:spPr>
        <p:txBody>
          <a:bodyPr vert="horz" wrap="square" lIns="0" tIns="0" rIns="0" bIns="0" anchor="t" anchorCtr="0"/>
          <a:lstStyle/>
          <a:p>
            <a:pPr marL="0" inden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 n</a:t>
            </a:r>
            <a:r>
              <a:rPr lang="vi-V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có chức năng chính l</a:t>
            </a:r>
            <a:r>
              <a:rPr lang="vi-V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phát hiện các đặc trưng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cụ thể của bức ảnh, ví dụ như góc, cạnh, m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sắc, kết cấu của ảnh.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Lớp n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gồm 4 đối tượng chính: m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trận đầu v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o, bộ filters, receptive field, feature map.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63" y="3048000"/>
            <a:ext cx="6264275" cy="3368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503238"/>
          </a:xfrm>
        </p:spPr>
        <p:txBody>
          <a:bodyPr vert="horz" wrap="square" lIns="0" tIns="0" rIns="0" bIns="0" anchor="ctr" anchorCtr="0"/>
          <a:lstStyle/>
          <a:p>
            <a:r>
              <a:rPr lang="en-US" altLang="en-US" sz="3200" b="1" dirty="0"/>
              <a:t>Pooling Layer (layer 2)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sz="half" idx="2"/>
          </p:nvPr>
        </p:nvSpPr>
        <p:spPr>
          <a:xfrm>
            <a:off x="341313" y="1027113"/>
            <a:ext cx="8915400" cy="2773362"/>
          </a:xfrm>
        </p:spPr>
        <p:txBody>
          <a:bodyPr vert="horz" wrap="square" lIns="0" tIns="0" rIns="0" bIns="0" anchor="t" anchorCtr="0"/>
          <a:lstStyle/>
          <a:p>
            <a:pPr marL="0" inden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hức năng chính l</a:t>
            </a:r>
            <a:r>
              <a:rPr lang="vi-VN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giảm chiều của tầng trước đó.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loại pooling layer phổ biến</a:t>
            </a:r>
            <a:r>
              <a:rPr lang="en-US" alt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max-pooling, average pooling</a:t>
            </a:r>
            <a:endParaRPr lang="en-US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533" name="Right Arrow 2"/>
          <p:cNvSpPr/>
          <p:nvPr/>
        </p:nvSpPr>
        <p:spPr>
          <a:xfrm>
            <a:off x="457200" y="2336800"/>
            <a:ext cx="381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2534" name="Rectangle 4"/>
          <p:cNvSpPr/>
          <p:nvPr/>
        </p:nvSpPr>
        <p:spPr>
          <a:xfrm>
            <a:off x="868363" y="2222500"/>
            <a:ext cx="76962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 chiều cực kì nhiều, l</a:t>
            </a:r>
            <a:r>
              <a:rPr lang="en-US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hạn chế overfit, v</a:t>
            </a:r>
            <a:r>
              <a:rPr lang="en-US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giảm thời gian huấn luyện tốt.</a:t>
            </a:r>
            <a:endParaRPr lang="en-US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971800"/>
            <a:ext cx="427672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/>
          </p:cNvSpPr>
          <p:nvPr>
            <p:ph type="body" sz="half" idx="2"/>
          </p:nvPr>
        </p:nvSpPr>
        <p:spPr>
          <a:xfrm>
            <a:off x="228600" y="1143000"/>
            <a:ext cx="8915400" cy="2773363"/>
          </a:xfrm>
        </p:spPr>
        <p:txBody>
          <a:bodyPr vert="horz" wrap="square" lIns="0" tIns="0" rIns="0" bIns="0" anchor="t" anchorCtr="0"/>
          <a:lstStyle/>
          <a:p>
            <a:pPr marL="0" inden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Chức </a:t>
            </a: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tầng n</a:t>
            </a: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l</a:t>
            </a: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ma trận ở tầng trước th</a:t>
            </a:r>
            <a:r>
              <a:rPr lang="vi-VN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 vector chứa xác suất của các đối tượng cần được dự đoán.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 có h</a:t>
            </a: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độ lỗi để tính sai số giữ dự đoán của mô hình v</a:t>
            </a: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nhãn chính xác.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đó dùng các fully connected layer để kết hợp các đặc điểm của ảnh để ra được output của model.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152400"/>
            <a:ext cx="8458200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Fully Connected Layer (layer 3)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4580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276600"/>
            <a:ext cx="4110038" cy="2719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5390" y="2590800"/>
            <a:ext cx="6712585" cy="2827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2750820" y="1682115"/>
            <a:ext cx="364109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What is TensorFlow 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609600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en-US" sz="3200" b="1" dirty="0"/>
              <a:t>Tensorflow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5789930" cy="5312410"/>
          </a:xfrm>
        </p:spPr>
        <p:txBody>
          <a:bodyPr vert="horz" wrap="square" lIns="0" tIns="0" rIns="0" bIns="0" anchor="t" anchorCtr="0"/>
          <a:lstStyle/>
          <a:p>
            <a:pPr eaLnBrk="1" hangingPunct="1">
              <a:lnSpc>
                <a:spcPct val="100000"/>
              </a:lnSpc>
              <a:buChar char="•"/>
            </a:pP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l</a:t>
            </a:r>
            <a:r>
              <a:rPr lang="vi-V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thư viện mã nguồn mở </a:t>
            </a: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dành cho DL và ML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C</a:t>
            </a:r>
            <a:r>
              <a:rPr altLang="en-US" sz="2400" dirty="0">
                <a:latin typeface="Times New Roman" panose="02020603050405020304" pitchFamily="18" charset="0"/>
              </a:rPr>
              <a:t>hấp nhận dữ liệu ở dạng mảng nhiều chiều được gọi là te</a:t>
            </a:r>
            <a:r>
              <a:rPr lang="en-US" sz="2400" dirty="0">
                <a:latin typeface="Times New Roman" panose="02020603050405020304" pitchFamily="18" charset="0"/>
              </a:rPr>
              <a:t>nsors</a:t>
            </a:r>
          </a:p>
          <a:p>
            <a:pPr eaLnBrk="1" hangingPunct="1">
              <a:lnSpc>
                <a:spcPct val="100000"/>
              </a:lnSpc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H</a:t>
            </a:r>
            <a:r>
              <a:rPr altLang="en-US" sz="2400" dirty="0">
                <a:latin typeface="Times New Roman" panose="02020603050405020304" pitchFamily="18" charset="0"/>
              </a:rPr>
              <a:t>oạt động dựa trên </a:t>
            </a:r>
            <a:r>
              <a:rPr lang="en-US" sz="2400" dirty="0">
                <a:latin typeface="Times New Roman" panose="02020603050405020304" pitchFamily="18" charset="0"/>
              </a:rPr>
              <a:t>Data Flow Graph</a:t>
            </a:r>
            <a:r>
              <a:rPr altLang="en-US" sz="2400" dirty="0">
                <a:latin typeface="Times New Roman" panose="02020603050405020304" pitchFamily="18" charset="0"/>
              </a:rPr>
              <a:t> có các nút và các cạnh</a:t>
            </a:r>
            <a:r>
              <a:rPr lang="en-US" sz="2400" dirty="0">
                <a:latin typeface="Times New Roman" panose="02020603050405020304" pitchFamily="18" charset="0"/>
              </a:rPr>
              <a:t> để lưu trữ các phép toán</a:t>
            </a:r>
            <a:endParaRPr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chủ yếu sử dụng cho các b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toán: Classification, Perception, Understanding, Discovering, Prediction và Creation</a:t>
            </a:r>
            <a:r>
              <a:rPr lang="en-US" altLang="en-US" sz="2400" dirty="0"/>
              <a:t>.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3600"/>
            <a:ext cx="2734310" cy="311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0500" y="76200"/>
            <a:ext cx="8229600" cy="609600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en-US" sz="3200" b="1" dirty="0"/>
              <a:t>Tensor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559800" cy="4438650"/>
          </a:xfrm>
        </p:spPr>
        <p:txBody>
          <a:bodyPr vert="horz" wrap="square" lIns="0" tIns="0" rIns="0" bIns="0" anchor="t" anchorCtr="0"/>
          <a:lstStyle/>
          <a:p>
            <a:pPr eaLnBrk="1" hangingPunct="1"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l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kiểu dữ liệu dạng mảng có n chiều: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tensor 0-d: vô hướng (số)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tensor 1-d: vectơ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tensor 2-d: ma trận....</a:t>
            </a:r>
          </a:p>
          <a:p>
            <a:pPr eaLnBrk="1" hangingPunct="1">
              <a:buChar char="•"/>
            </a:pP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có 3 thuộc tính cơ bản l</a:t>
            </a:r>
            <a:r>
              <a:rPr lang="vi-V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vi-V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</a:t>
            </a:r>
            <a:r>
              <a:rPr lang="vi-V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772" name="TextBox 5"/>
          <p:cNvSpPr txBox="1"/>
          <p:nvPr/>
        </p:nvSpPr>
        <p:spPr>
          <a:xfrm>
            <a:off x="3581400" y="6324600"/>
            <a:ext cx="1447800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2755" indent="-22415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741680" indent="-17462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028700" indent="-17335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314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200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3468767"/>
            <a:ext cx="5638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highlight>
                  <a:srgbClr val="D3D3D3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highlight>
                  <a:srgbClr val="D3D3D3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highlight>
                  <a:srgbClr val="D3D3D3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highlight>
                  <a:srgbClr val="D3D3D3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highlight>
                  <a:srgbClr val="D3D3D3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3.0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Tensor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Rank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highlight>
                  <a:srgbClr val="D3D3D3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[1., 2., 3.]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Tensor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Rank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shape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[3]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highlight>
                  <a:srgbClr val="D3D3D3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[1., 2., 3.], [4., 5., 6.] ]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Tensor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Rank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shape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[ 2, 3]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609600"/>
          </a:xfrm>
        </p:spPr>
        <p:txBody>
          <a:bodyPr vert="horz" wrap="square" lIns="0" tIns="0" rIns="0" bIns="0" anchor="ctr" anchorCtr="0"/>
          <a:lstStyle/>
          <a:p>
            <a:r>
              <a:rPr lang="en-US" altLang="en-US" sz="3200" b="1" dirty="0"/>
              <a:t>Data Flow Graph</a:t>
            </a:r>
            <a:endParaRPr lang="en-US" altLang="en-US" sz="3200" dirty="0"/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sz="half" idx="1"/>
          </p:nvPr>
        </p:nvSpPr>
        <p:spPr>
          <a:xfrm>
            <a:off x="228600" y="1219200"/>
            <a:ext cx="4959350" cy="4981575"/>
          </a:xfrm>
        </p:spPr>
        <p:txBody>
          <a:bodyPr vert="horz" wrap="square" lIns="0" tIns="0" rIns="0" bIns="0" numCol="1" anchor="t" anchorCtr="0" compatLnSpc="1"/>
          <a:lstStyle/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mô hình lập trình phổ biến cho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toán song song.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TensorFlow sử dụng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để biểu diễn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phép tính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Node =  toán tử 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Edge = kết nối giữa các node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Dữ liệu = Tensor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6400" y="1371600"/>
            <a:ext cx="3275965" cy="443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90500" y="76200"/>
            <a:ext cx="8229600" cy="609600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en-US" sz="3200" b="1" dirty="0"/>
              <a:t>Ưu điểm Tensorflow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2743200"/>
            <a:ext cx="1704975" cy="15144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33705" y="1899920"/>
            <a:ext cx="3017520" cy="16611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Chạy trên nhiều CPU hay GPU và các loại máy tính điện thoại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86375" y="1814830"/>
            <a:ext cx="3343275" cy="183070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- Cung cấp c++ và nhiều ngôn ngữ khác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- API của python linh hoạt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62605" y="4329430"/>
            <a:ext cx="2799080" cy="14890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Tính toán nhanh,hỗ trợ tính toán phân tán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76600" y="2133600"/>
            <a:ext cx="2600325" cy="3343275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rot="10800000">
            <a:off x="1752600" y="2133600"/>
            <a:ext cx="1676400" cy="1430020"/>
          </a:xfrm>
          <a:prstGeom prst="curvedConnector3">
            <a:avLst>
              <a:gd name="adj1" fmla="val 499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Text Box 8"/>
          <p:cNvSpPr txBox="1"/>
          <p:nvPr/>
        </p:nvSpPr>
        <p:spPr>
          <a:xfrm>
            <a:off x="0" y="1066800"/>
            <a:ext cx="4076065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Framework lập trình web </a:t>
            </a:r>
          </a:p>
          <a:p>
            <a:pPr algn="ctr"/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bậc cao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được viết bằng python</a:t>
            </a:r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334000" y="2209800"/>
            <a:ext cx="1600200" cy="1066800"/>
          </a:xfrm>
          <a:prstGeom prst="curvedConnector3">
            <a:avLst>
              <a:gd name="adj1" fmla="val 500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7010400" y="1371600"/>
            <a:ext cx="184531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Back-end</a:t>
            </a:r>
          </a:p>
        </p:txBody>
      </p:sp>
      <p:cxnSp>
        <p:nvCxnSpPr>
          <p:cNvPr id="12" name="Curved Connector 11"/>
          <p:cNvCxnSpPr/>
          <p:nvPr/>
        </p:nvCxnSpPr>
        <p:spPr>
          <a:xfrm rot="10800000" flipV="1">
            <a:off x="1905000" y="4067810"/>
            <a:ext cx="1775460" cy="1189355"/>
          </a:xfrm>
          <a:prstGeom prst="curvedConnector3">
            <a:avLst>
              <a:gd name="adj1" fmla="val 499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Text Box 12"/>
          <p:cNvSpPr txBox="1"/>
          <p:nvPr/>
        </p:nvSpPr>
        <p:spPr>
          <a:xfrm>
            <a:off x="152400" y="5334000"/>
            <a:ext cx="3607435" cy="1245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Sử dụng mô hình MVT </a:t>
            </a:r>
          </a:p>
          <a:p>
            <a:pPr algn="l"/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(Model-View-Temmplate).</a:t>
            </a:r>
            <a:endParaRPr lang="en-US" altLang="en-US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500"/>
          </a:p>
        </p:txBody>
      </p:sp>
      <p:cxnSp>
        <p:nvCxnSpPr>
          <p:cNvPr id="14" name="Curved Connector 13"/>
          <p:cNvCxnSpPr/>
          <p:nvPr/>
        </p:nvCxnSpPr>
        <p:spPr>
          <a:xfrm>
            <a:off x="5036820" y="3767455"/>
            <a:ext cx="1592580" cy="1109345"/>
          </a:xfrm>
          <a:prstGeom prst="curvedConnector3">
            <a:avLst>
              <a:gd name="adj1" fmla="val 500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9400" y="4267200"/>
            <a:ext cx="828675" cy="157162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04800" y="0"/>
            <a:ext cx="28187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/>
              <a:t>Django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50323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en-US" sz="3200" b="1" dirty="0"/>
              <a:t>Deep Learning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2"/>
          </p:nvPr>
        </p:nvSpPr>
        <p:spPr>
          <a:xfrm>
            <a:off x="76200" y="990600"/>
            <a:ext cx="8915400" cy="1028700"/>
          </a:xfrm>
        </p:spPr>
        <p:txBody>
          <a:bodyPr vert="horz" wrap="square" lIns="0" tIns="0" rIns="0" bIns="0" anchor="t" anchorCtr="0"/>
          <a:lstStyle/>
          <a:p>
            <a:pPr marL="0" inden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l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phạm trù nhỏ của Machine Learning lấy cảm hứng từ cấu trúc não và mạng thần kinh nhân tạo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có thể sử dụng để đào tạo máy phân loại hình ảnh , văn bản hoặc âm thanh 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</a:pP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148" name="Picture 8" descr="Which is better to start; AI, ML, or DL? - Quor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483" y="3352800"/>
            <a:ext cx="5799137" cy="3084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09600"/>
          </a:xfrm>
        </p:spPr>
        <p:txBody>
          <a:bodyPr/>
          <a:lstStyle/>
          <a:p>
            <a:r>
              <a:rPr lang="en-US" b="1"/>
              <a:t>Bài toán demo : Phân loại biển báo giao thông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295400"/>
            <a:ext cx="7212330" cy="2706370"/>
          </a:xfrm>
          <a:prstGeom prst="rect">
            <a:avLst/>
          </a:prstGeom>
        </p:spPr>
      </p:pic>
      <p:pic>
        <p:nvPicPr>
          <p:cNvPr id="46083" name="Picture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38400" y="4447540"/>
            <a:ext cx="4246880" cy="2189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Curved Right Arrow 5"/>
          <p:cNvSpPr/>
          <p:nvPr/>
        </p:nvSpPr>
        <p:spPr>
          <a:xfrm>
            <a:off x="1219200" y="3961130"/>
            <a:ext cx="935990" cy="173355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Curved Left Arrow 6"/>
          <p:cNvSpPr/>
          <p:nvPr/>
        </p:nvSpPr>
        <p:spPr>
          <a:xfrm>
            <a:off x="6934200" y="4114800"/>
            <a:ext cx="986790" cy="183388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3962400" y="3733800"/>
            <a:ext cx="741045" cy="60960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Plus 8"/>
          <p:cNvSpPr/>
          <p:nvPr/>
        </p:nvSpPr>
        <p:spPr>
          <a:xfrm>
            <a:off x="2514600" y="1828800"/>
            <a:ext cx="914400" cy="914400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Plus 9"/>
          <p:cNvSpPr/>
          <p:nvPr/>
        </p:nvSpPr>
        <p:spPr>
          <a:xfrm>
            <a:off x="4953000" y="1752600"/>
            <a:ext cx="914400" cy="914400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 txBox="1">
            <a:spLocks noChangeArrowheads="1"/>
          </p:cNvSpPr>
          <p:nvPr/>
        </p:nvSpPr>
        <p:spPr bwMode="auto">
          <a:xfrm>
            <a:off x="304800" y="1143000"/>
            <a:ext cx="8229600" cy="847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2755" indent="-22415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741680" indent="-17462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028700" indent="-17335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314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09855" lvl="1" indent="0" eaLnBrk="1" hangingPunct="1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 Traffic Sign Recognition Benchmark (GTSRB) được cung cấp bởi Kangle</a:t>
            </a:r>
          </a:p>
          <a:p>
            <a:pPr marL="109855" lvl="1" indent="0" eaLnBrk="1" hangingPunct="1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Tập train khoảng 40.000 hình, tập test khoảng 13.000 hình.</a:t>
            </a:r>
          </a:p>
          <a:p>
            <a:pPr marL="109855" lvl="1" indent="0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Dạng hình ảnh, có các kích thước v</a:t>
            </a: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độ rõ nét khác nhau.</a:t>
            </a:r>
            <a:endParaRPr lang="en-US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4035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3276600"/>
            <a:ext cx="7427912" cy="274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6" name="Title 1"/>
          <p:cNvSpPr>
            <a:spLocks noGrp="1"/>
          </p:cNvSpPr>
          <p:nvPr>
            <p:ph type="title"/>
          </p:nvPr>
        </p:nvSpPr>
        <p:spPr>
          <a:xfrm>
            <a:off x="190500" y="76200"/>
            <a:ext cx="8229600" cy="609600"/>
          </a:xfrm>
        </p:spPr>
        <p:txBody>
          <a:bodyPr vert="horz" wrap="square" lIns="0" tIns="0" rIns="0" bIns="0" anchor="ctr" anchorCtr="0"/>
          <a:lstStyle/>
          <a:p>
            <a:pPr marL="342900" indent="-342900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DỮ LIỆU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90500" y="76200"/>
            <a:ext cx="8229600" cy="609600"/>
          </a:xfrm>
        </p:spPr>
        <p:txBody>
          <a:bodyPr vert="horz" wrap="square" lIns="0" tIns="0" rIns="0" bIns="0" anchor="ctr" anchorCtr="0"/>
          <a:lstStyle/>
          <a:p>
            <a:pPr marL="342900" indent="-342900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SỬ DỤNG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059" name="Rectangle 1"/>
          <p:cNvSpPr/>
          <p:nvPr/>
        </p:nvSpPr>
        <p:spPr>
          <a:xfrm>
            <a:off x="-304800" y="871538"/>
            <a:ext cx="6015038" cy="508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Thuật toán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</a:t>
            </a:r>
            <a:r>
              <a:rPr lang="en-US" alt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5060" name="Rectangle 4"/>
          <p:cNvSpPr/>
          <p:nvPr/>
        </p:nvSpPr>
        <p:spPr>
          <a:xfrm>
            <a:off x="-306387" y="1747838"/>
            <a:ext cx="3189287" cy="508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Thuật toán VGG-16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5061" name="Rectangle 5"/>
          <p:cNvSpPr/>
          <p:nvPr/>
        </p:nvSpPr>
        <p:spPr>
          <a:xfrm>
            <a:off x="-295275" y="1301750"/>
            <a:ext cx="33226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MobieNet</a:t>
            </a:r>
            <a:endParaRPr lang="en-US" alt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5062" name="Rectangle 6"/>
          <p:cNvSpPr/>
          <p:nvPr/>
        </p:nvSpPr>
        <p:spPr>
          <a:xfrm>
            <a:off x="-306387" y="2166938"/>
            <a:ext cx="4962525" cy="9763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Thuật toán KNN (K-nearest neighbors)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spcAft>
                <a:spcPts val="800"/>
              </a:spcAft>
              <a:buNone/>
            </a:pPr>
            <a:endParaRPr lang="en-US" alt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68049"/>
              </p:ext>
            </p:extLst>
          </p:nvPr>
        </p:nvGraphicFramePr>
        <p:xfrm>
          <a:off x="914400" y="4105275"/>
          <a:ext cx="7162800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4977"/>
                <a:gridCol w="1298441"/>
                <a:gridCol w="1323588"/>
                <a:gridCol w="1393162"/>
                <a:gridCol w="1302632"/>
              </a:tblGrid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Thuật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toán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VGG-16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MobiNet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Độ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xác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3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3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training</a:t>
                      </a:r>
                      <a:endParaRPr lang="en-US" sz="13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D0D0D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&gt;1h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D0D0D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45p – 1h 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D0D0D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25p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D0D0D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30p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5083" name="Rectangle 11"/>
          <p:cNvSpPr/>
          <p:nvPr/>
        </p:nvSpPr>
        <p:spPr>
          <a:xfrm>
            <a:off x="-457200" y="3224213"/>
            <a:ext cx="5619750" cy="463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Đánh giá độ đo: accuracy, confusion maxtrix.  </a:t>
            </a:r>
            <a:endParaRPr lang="en-US" alt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90500" y="76200"/>
            <a:ext cx="8229600" cy="609600"/>
          </a:xfrm>
        </p:spPr>
        <p:txBody>
          <a:bodyPr vert="horz" wrap="square" lIns="0" tIns="0" rIns="0" bIns="0" anchor="ctr" anchorCtr="0"/>
          <a:lstStyle/>
          <a:p>
            <a:pPr marL="342900" indent="-342900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sử dung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6083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988" y="4032250"/>
            <a:ext cx="2716212" cy="1398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-228600" y="990600"/>
            <a:ext cx="6724918" cy="30982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  <a:spcAft>
                <a:spcPts val="800"/>
              </a:spcAft>
              <a:buNone/>
            </a:pPr>
            <a:r>
              <a:rPr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Notebook.</a:t>
            </a:r>
          </a:p>
          <a:p>
            <a:pPr lvl="2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thiết kế web đơn giản.</a:t>
            </a:r>
          </a:p>
          <a:p>
            <a:pPr lvl="2">
              <a:lnSpc>
                <a:spcPct val="150000"/>
              </a:lnSpc>
              <a:spcAft>
                <a:spcPts val="800"/>
              </a:spcAft>
              <a:buNone/>
            </a:pPr>
            <a:r>
              <a:rPr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Sau khi train v</a:t>
            </a:r>
            <a:r>
              <a:rPr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đánh giá. Lưu model dưới dạng file HDF5.</a:t>
            </a:r>
            <a:endParaRPr dirty="0">
              <a:solidFill>
                <a:srgbClr val="0D0D0D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spcAft>
                <a:spcPts val="800"/>
              </a:spcAft>
              <a:buChar char="-"/>
            </a:pPr>
            <a:r>
              <a:rPr dirty="0">
                <a:solidFill>
                  <a:srgbClr val="0D0D0D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Gọi lên giao diện web v</a:t>
            </a:r>
            <a:r>
              <a:rPr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à</a:t>
            </a:r>
            <a:r>
              <a:rPr dirty="0">
                <a:solidFill>
                  <a:srgbClr val="0D0D0D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sử dụng.</a:t>
            </a:r>
          </a:p>
          <a:p>
            <a:pPr lvl="2">
              <a:lnSpc>
                <a:spcPct val="150000"/>
              </a:lnSpc>
              <a:spcAft>
                <a:spcPts val="800"/>
              </a:spcAft>
              <a:buChar char="-"/>
            </a:pPr>
            <a:endParaRPr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spcAft>
                <a:spcPts val="800"/>
              </a:spcAft>
              <a:buChar char="-"/>
            </a:pPr>
            <a:endParaRPr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608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186238"/>
            <a:ext cx="2247900" cy="1123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4200"/>
            <a:ext cx="1319213" cy="885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7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5" y="4614863"/>
            <a:ext cx="495300" cy="26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8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075" y="4614863"/>
            <a:ext cx="495300" cy="26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9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25" y="4597400"/>
            <a:ext cx="495300" cy="26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90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5263" y="4430713"/>
            <a:ext cx="1482725" cy="804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348939"/>
              </p:ext>
            </p:extLst>
          </p:nvPr>
        </p:nvGraphicFramePr>
        <p:xfrm>
          <a:off x="533400" y="1143000"/>
          <a:ext cx="8153399" cy="4989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86"/>
                <a:gridCol w="5802870"/>
                <a:gridCol w="1689443"/>
              </a:tblGrid>
              <a:tr h="380982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Những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826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Deep Learning, Django, </a:t>
                      </a:r>
                      <a:r>
                        <a:rPr lang="en-US" baseline="0" dirty="0" err="1" smtClean="0"/>
                        <a:t>Tensorflow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583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Deep Learning.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83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xậy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83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83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nghiệm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chênh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lệch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833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web </a:t>
                      </a:r>
                      <a:r>
                        <a:rPr lang="en-US" baseline="0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xậy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751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huấn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luyện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93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141073"/>
              </p:ext>
            </p:extLst>
          </p:nvPr>
        </p:nvGraphicFramePr>
        <p:xfrm>
          <a:off x="381000" y="1524000"/>
          <a:ext cx="82296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543800"/>
              </a:tblGrid>
              <a:tr h="44196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Hướng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triển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534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Phát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triển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diện</a:t>
                      </a:r>
                      <a:endParaRPr lang="en-US" dirty="0"/>
                    </a:p>
                  </a:txBody>
                  <a:tcPr/>
                </a:tc>
              </a:tr>
              <a:tr h="3534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song </a:t>
                      </a:r>
                      <a:r>
                        <a:rPr lang="en-US" baseline="0" dirty="0" err="1" smtClean="0"/>
                        <a:t>song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trường</a:t>
                      </a:r>
                      <a:r>
                        <a:rPr lang="en-US" baseline="0" dirty="0" smtClean="0"/>
                        <a:t> spark</a:t>
                      </a:r>
                      <a:endParaRPr lang="en-US" dirty="0"/>
                    </a:p>
                  </a:txBody>
                  <a:tcPr/>
                </a:tc>
              </a:tr>
              <a:tr h="3534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triển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dạng</a:t>
                      </a:r>
                      <a:r>
                        <a:rPr lang="en-US" baseline="0" dirty="0" smtClean="0"/>
                        <a:t> video.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944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184150" y="1066800"/>
            <a:ext cx="8775700" cy="5243830"/>
          </a:xfrm>
        </p:spPr>
        <p:txBody>
          <a:bodyPr>
            <a:noAutofit/>
          </a:bodyPr>
          <a:lstStyle/>
          <a:p>
            <a:r>
              <a:rPr lang="en-US" sz="1400" dirty="0"/>
              <a:t>[1] GTSRB - German Traffic Sign Recognition Benchmark. (2017). </a:t>
            </a:r>
            <a:r>
              <a:rPr lang="en-US" sz="1400" dirty="0" err="1"/>
              <a:t>Mykola</a:t>
            </a:r>
            <a:r>
              <a:rPr lang="en-US" sz="1400" dirty="0"/>
              <a:t> </a:t>
            </a:r>
            <a:r>
              <a:rPr lang="en-US" sz="1400" u="sng" dirty="0">
                <a:hlinkClick r:id="rId3"/>
              </a:rPr>
              <a:t>https://www.kaggle.com/meowmeowmeowmeowmeow/gtsrb-german-traffic-sign</a:t>
            </a:r>
            <a:endParaRPr lang="en-US" sz="1400" dirty="0"/>
          </a:p>
          <a:p>
            <a:r>
              <a:rPr lang="en-US" sz="1400" dirty="0"/>
              <a:t>[2] Traffic Sign Classification with </a:t>
            </a:r>
            <a:r>
              <a:rPr lang="en-US" sz="1400" dirty="0" err="1"/>
              <a:t>Keras</a:t>
            </a:r>
            <a:r>
              <a:rPr lang="en-US" sz="1400" dirty="0"/>
              <a:t> and Deep Learning. (2019). Adrian </a:t>
            </a:r>
            <a:r>
              <a:rPr lang="en-US" sz="1400" dirty="0" err="1"/>
              <a:t>Róebrock</a:t>
            </a:r>
            <a:endParaRPr lang="en-US" sz="1400" dirty="0"/>
          </a:p>
          <a:p>
            <a:r>
              <a:rPr lang="en-US" sz="1400" u="sng" dirty="0">
                <a:hlinkClick r:id="rId4"/>
              </a:rPr>
              <a:t>https://www.pyimagesearch.com/2019/11/04/traffic-sign-classification-with-keras-and-deep-learning/</a:t>
            </a:r>
            <a:endParaRPr lang="en-US" sz="1400" dirty="0"/>
          </a:p>
          <a:p>
            <a:r>
              <a:rPr lang="en-US" sz="1400" dirty="0"/>
              <a:t>[3] 23 Amazing Deep Learning Project Ideas. (2020). Team Data Flair</a:t>
            </a:r>
          </a:p>
          <a:p>
            <a:r>
              <a:rPr lang="en-US" sz="1400" u="sng" dirty="0">
                <a:hlinkClick r:id="rId5"/>
              </a:rPr>
              <a:t>https://data-flair.training/blogs/deep-learning-project-ideas/</a:t>
            </a:r>
            <a:endParaRPr lang="en-US" sz="1400" dirty="0"/>
          </a:p>
          <a:p>
            <a:r>
              <a:rPr lang="en-US" sz="1400" dirty="0"/>
              <a:t>[4] Basic classification: Classify images of clothing. (2020). Team </a:t>
            </a:r>
            <a:r>
              <a:rPr lang="en-US" sz="1400" dirty="0" err="1"/>
              <a:t>Tensorflow</a:t>
            </a:r>
            <a:r>
              <a:rPr lang="en-US" sz="1400" dirty="0"/>
              <a:t> Core</a:t>
            </a:r>
          </a:p>
          <a:p>
            <a:r>
              <a:rPr lang="en-US" sz="1400" u="sng" dirty="0">
                <a:hlinkClick r:id="rId6"/>
              </a:rPr>
              <a:t>https://www.tensorflow.org/tutorials/keras/classification?hl=vi&amp;fbclid=IwAR2qmQLjLrrfqZh_oNTnbSzwAO1YoAl4FAfyKjyVfbvCi27YXFCyQ-QCvpM</a:t>
            </a:r>
            <a:endParaRPr lang="en-US" sz="1400" dirty="0"/>
          </a:p>
          <a:p>
            <a:r>
              <a:rPr lang="en-US" sz="1400" dirty="0"/>
              <a:t>[5] Deep learning vs machine learning: a simple way to understand the difference. (2020). Brett </a:t>
            </a:r>
            <a:r>
              <a:rPr lang="en-US" sz="1400" dirty="0" err="1"/>
              <a:t>Grossfeld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u="sng" dirty="0">
                <a:hlinkClick r:id="rId7"/>
              </a:rPr>
              <a:t>https://www.zendesk.com/blog/machine-learning-and-deep-learning/#:~:text=To%20recap%20the%20differences%20between,intelligent%20decisions%20on%20its%20own</a:t>
            </a:r>
            <a:endParaRPr lang="en-US" sz="1400" dirty="0"/>
          </a:p>
        </p:txBody>
      </p:sp>
      <p:sp>
        <p:nvSpPr>
          <p:cNvPr id="4" name="Title 1"/>
          <p:cNvSpPr txBox="1"/>
          <p:nvPr/>
        </p:nvSpPr>
        <p:spPr>
          <a:xfrm>
            <a:off x="184150" y="-114300"/>
            <a:ext cx="8041640" cy="998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Tài liệu tham khảo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438650"/>
          </a:xfrm>
        </p:spPr>
        <p:txBody>
          <a:bodyPr/>
          <a:lstStyle/>
          <a:p>
            <a:r>
              <a:rPr lang="en-US" sz="1400" dirty="0"/>
              <a:t>[6] Creating a Machine Learning Based Web Application Using Django. (2020). Akash Chauhan</a:t>
            </a:r>
          </a:p>
          <a:p>
            <a:r>
              <a:rPr lang="en-US" sz="1400" u="sng" dirty="0">
                <a:hlinkClick r:id="rId2"/>
              </a:rPr>
              <a:t>https://towardsdatascience.com/creating-a-machine-learning-based-web-application-using-django-5444e0053a09</a:t>
            </a:r>
            <a:endParaRPr lang="en-US" sz="1400" dirty="0"/>
          </a:p>
          <a:p>
            <a:r>
              <a:rPr lang="en-US" sz="1400" dirty="0"/>
              <a:t>[7] Full-stack Django &amp; </a:t>
            </a:r>
            <a:r>
              <a:rPr lang="en-US" sz="1400" dirty="0" err="1"/>
              <a:t>ReactJS</a:t>
            </a:r>
            <a:r>
              <a:rPr lang="en-US" sz="1400" dirty="0"/>
              <a:t> || Home Loan Classification Problem || Machine Learning Application. (2020). Technology for Noobs</a:t>
            </a:r>
          </a:p>
          <a:p>
            <a:r>
              <a:rPr lang="en-US" sz="1400" u="sng" dirty="0">
                <a:hlinkClick r:id="rId3"/>
              </a:rPr>
              <a:t>https://www.youtube.com/watch?v=Tnto7gi6Zzo</a:t>
            </a:r>
            <a:endParaRPr lang="en-US" sz="1400" dirty="0"/>
          </a:p>
          <a:p>
            <a:r>
              <a:rPr lang="en-US" sz="1400" dirty="0"/>
              <a:t>[8] K-nearest neighbors (2017). </a:t>
            </a:r>
            <a:r>
              <a:rPr lang="en-US" sz="1400" dirty="0" err="1"/>
              <a:t>Vũ</a:t>
            </a:r>
            <a:r>
              <a:rPr lang="en-US" sz="1400" dirty="0"/>
              <a:t> </a:t>
            </a:r>
            <a:r>
              <a:rPr lang="en-US" sz="1400" dirty="0" err="1"/>
              <a:t>Hưu</a:t>
            </a:r>
            <a:r>
              <a:rPr lang="en-US" sz="1400" dirty="0"/>
              <a:t> Long</a:t>
            </a:r>
          </a:p>
          <a:p>
            <a:r>
              <a:rPr lang="en-US" sz="1400" u="sng" dirty="0">
                <a:hlinkClick r:id="rId4"/>
              </a:rPr>
              <a:t>https://machinelearningcoban.com/2017/01/08/knn/</a:t>
            </a:r>
            <a:endParaRPr lang="en-US" sz="1400" dirty="0"/>
          </a:p>
          <a:p>
            <a:r>
              <a:rPr lang="en-US" sz="1400" dirty="0"/>
              <a:t>[9] A Comprehensive Guide to Convolutional Neural Networks — the ELI5 way. (12-2018). </a:t>
            </a:r>
            <a:r>
              <a:rPr lang="en-US" sz="1400" dirty="0" err="1"/>
              <a:t>Saha</a:t>
            </a:r>
            <a:r>
              <a:rPr lang="en-US" sz="1400" dirty="0"/>
              <a:t>. </a:t>
            </a:r>
          </a:p>
          <a:p>
            <a:r>
              <a:rPr lang="en-US" sz="1400" u="sng" dirty="0">
                <a:hlinkClick r:id="rId5"/>
              </a:rPr>
              <a:t>https://towardsdatascience.com/a-comprehensive-guide-to-convolutional-neural-networks-the-eli5-way-3bd2b1164a53</a:t>
            </a:r>
            <a:endParaRPr lang="en-US" sz="1400" dirty="0"/>
          </a:p>
          <a:p>
            <a:r>
              <a:rPr lang="en-US" sz="1400" dirty="0"/>
              <a:t>[10] </a:t>
            </a:r>
            <a:r>
              <a:rPr lang="en-US" sz="1400" dirty="0" err="1"/>
              <a:t>Sách</a:t>
            </a:r>
            <a:r>
              <a:rPr lang="en-US" sz="1400" dirty="0"/>
              <a:t> deep learning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v2. (8-2020). </a:t>
            </a:r>
            <a:r>
              <a:rPr lang="en-US" sz="1400" dirty="0" err="1"/>
              <a:t>Nguyễn</a:t>
            </a:r>
            <a:r>
              <a:rPr lang="en-US" sz="1400" dirty="0"/>
              <a:t> Thanh </a:t>
            </a:r>
            <a:r>
              <a:rPr lang="en-US" sz="1400" dirty="0" err="1"/>
              <a:t>Tuấn</a:t>
            </a:r>
            <a:r>
              <a:rPr lang="en-US" sz="1400" dirty="0"/>
              <a:t>. </a:t>
            </a:r>
            <a:r>
              <a:rPr lang="en-US" sz="1400" u="sng" dirty="0">
                <a:hlinkClick r:id="rId6"/>
              </a:rPr>
              <a:t>https://drive.google.com/file/d/1lNjzISABdoc7SRq8tg-xkCRRZRABPCKi/view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96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hape 220"/>
          <p:cNvSpPr>
            <a:spLocks noGrp="1"/>
          </p:cNvSpPr>
          <p:nvPr>
            <p:ph type="title"/>
          </p:nvPr>
        </p:nvSpPr>
        <p:spPr>
          <a:xfrm>
            <a:off x="823913" y="2736850"/>
            <a:ext cx="4586287" cy="1531938"/>
          </a:xfrm>
        </p:spPr>
        <p:txBody>
          <a:bodyPr vert="horz" wrap="square" lIns="91425" tIns="91425" rIns="91425" bIns="91425" anchor="ctr" anchorCtr="0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+mj-ea"/>
                <a:cs typeface="+mj-cs"/>
              </a:rPr>
              <a:t>Where does code run?</a:t>
            </a:r>
          </a:p>
        </p:txBody>
      </p:sp>
      <p:pic>
        <p:nvPicPr>
          <p:cNvPr id="47107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95600" y="23813"/>
            <a:ext cx="1215866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8" name="Rectangle 4"/>
          <p:cNvSpPr/>
          <p:nvPr/>
        </p:nvSpPr>
        <p:spPr>
          <a:xfrm>
            <a:off x="685800" y="2579688"/>
            <a:ext cx="8229600" cy="769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 </a:t>
            </a:r>
            <a:r>
              <a:rPr lang="en-US" alt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alt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alt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 nghe.</a:t>
            </a:r>
            <a:endParaRPr lang="en-US" altLang="en-US" sz="4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28600" y="1066800"/>
            <a:ext cx="87699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Deep Learning tìm hiểu ở nhiều cấp độ và biểu diễn bằng cách </a:t>
            </a:r>
          </a:p>
          <a:p>
            <a:pPr algn="l"/>
            <a:r>
              <a:rPr lang="en-US" sz="2400"/>
              <a:t>sử dụng hệ thống phân cấp gồm nhiều layer</a:t>
            </a:r>
          </a:p>
          <a:p>
            <a:pPr algn="l"/>
            <a:endParaRPr lang="en-US" sz="2400"/>
          </a:p>
        </p:txBody>
      </p:sp>
      <p:sp>
        <p:nvSpPr>
          <p:cNvPr id="51" name="TextBox 50"/>
          <p:cNvSpPr txBox="1"/>
          <p:nvPr/>
        </p:nvSpPr>
        <p:spPr>
          <a:xfrm>
            <a:off x="2091063" y="2413248"/>
            <a:ext cx="968355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Low Level Features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617103" y="2413248"/>
            <a:ext cx="917131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Mid Level Features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7762969" y="2392600"/>
            <a:ext cx="1345192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Output</a:t>
            </a:r>
          </a:p>
          <a:p>
            <a:pPr algn="ctr"/>
            <a:r>
              <a:rPr lang="en-US" sz="1400" b="1" dirty="0" smtClean="0"/>
              <a:t>(e.g. outdoor, indoor)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004877" y="2413248"/>
            <a:ext cx="917131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High Level Features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400884" y="2436515"/>
            <a:ext cx="917131" cy="7372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ym typeface="+mn-ea"/>
              </a:rPr>
              <a:t>Trainable classifier</a:t>
            </a:r>
            <a:endParaRPr lang="en-US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7326" r="45000" b="63131"/>
          <a:stretch>
            <a:fillRect/>
          </a:stretch>
        </p:blipFill>
        <p:spPr>
          <a:xfrm rot="5400000">
            <a:off x="877287" y="4084819"/>
            <a:ext cx="2465542" cy="1520912"/>
          </a:xfrm>
          <a:prstGeom prst="snip2Diag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962560" y="3614781"/>
            <a:ext cx="1506702" cy="2463265"/>
            <a:chOff x="1607820" y="2446906"/>
            <a:chExt cx="2176541" cy="3256986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3060" y="2446908"/>
              <a:ext cx="695640" cy="62584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2200" y="2446907"/>
              <a:ext cx="700295" cy="61917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93720" y="2446906"/>
              <a:ext cx="678617" cy="618227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7820" y="3107538"/>
              <a:ext cx="706764" cy="62006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4580" y="3107538"/>
              <a:ext cx="700296" cy="607184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5746" y="3101340"/>
              <a:ext cx="666591" cy="626261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07821" y="3774209"/>
              <a:ext cx="706764" cy="6245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54580" y="3764280"/>
              <a:ext cx="700295" cy="63442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46960" y="5072821"/>
              <a:ext cx="700296" cy="631071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07820" y="4432741"/>
              <a:ext cx="695640" cy="624500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46960" y="4423735"/>
              <a:ext cx="700295" cy="623526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05744" y="3756660"/>
              <a:ext cx="678617" cy="63442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05744" y="4419600"/>
              <a:ext cx="678617" cy="627661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607821" y="5072821"/>
              <a:ext cx="695640" cy="63107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105744" y="5067300"/>
              <a:ext cx="678617" cy="636592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4570072" y="3579393"/>
            <a:ext cx="1664541" cy="2498653"/>
            <a:chOff x="4524496" y="2438400"/>
            <a:chExt cx="2012703" cy="3312179"/>
          </a:xfrm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524497" y="2438400"/>
              <a:ext cx="643625" cy="62673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24497" y="3116580"/>
              <a:ext cx="643625" cy="625848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524496" y="3789961"/>
              <a:ext cx="643625" cy="628125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203254" y="2438400"/>
              <a:ext cx="657721" cy="626733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90260" y="2446021"/>
              <a:ext cx="646939" cy="626733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203254" y="3116580"/>
              <a:ext cx="651481" cy="625848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890260" y="3116580"/>
              <a:ext cx="646939" cy="625848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205016" y="3793491"/>
              <a:ext cx="649720" cy="624595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890260" y="3787140"/>
              <a:ext cx="646939" cy="630946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524496" y="4465321"/>
              <a:ext cx="643625" cy="630947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5203254" y="4465320"/>
              <a:ext cx="651481" cy="630947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901503" y="4465320"/>
              <a:ext cx="635696" cy="630948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524496" y="5138337"/>
              <a:ext cx="649484" cy="612241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5217288" y="5138334"/>
              <a:ext cx="637447" cy="612244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5890260" y="5138335"/>
              <a:ext cx="640804" cy="612244"/>
            </a:xfrm>
            <a:prstGeom prst="rect">
              <a:avLst/>
            </a:prstGeom>
          </p:spPr>
        </p:pic>
      </p:grpSp>
      <p:grpSp>
        <p:nvGrpSpPr>
          <p:cNvPr id="115" name="Group 114"/>
          <p:cNvGrpSpPr/>
          <p:nvPr/>
        </p:nvGrpSpPr>
        <p:grpSpPr>
          <a:xfrm>
            <a:off x="6336464" y="3605203"/>
            <a:ext cx="1816935" cy="2472842"/>
            <a:chOff x="5142015" y="2305442"/>
            <a:chExt cx="2816469" cy="3434576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5142016" y="4026763"/>
              <a:ext cx="1381983" cy="837618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6567154" y="2309746"/>
              <a:ext cx="1372080" cy="807829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576520" y="3162300"/>
              <a:ext cx="1381964" cy="829613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5142017" y="2305442"/>
              <a:ext cx="1381983" cy="812133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5144301" y="3162300"/>
              <a:ext cx="1379700" cy="814442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6576520" y="4036822"/>
              <a:ext cx="1362714" cy="824738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5142015" y="4892420"/>
              <a:ext cx="1381983" cy="847598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567154" y="4923768"/>
              <a:ext cx="1391330" cy="816250"/>
            </a:xfrm>
            <a:prstGeom prst="rect">
              <a:avLst/>
            </a:prstGeom>
          </p:spPr>
        </p:pic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09741"/>
            <a:ext cx="1580888" cy="1190076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 bwMode="auto">
          <a:xfrm>
            <a:off x="1740346" y="2785110"/>
            <a:ext cx="35071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3076142" y="2782580"/>
            <a:ext cx="527426" cy="25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4534234" y="2761932"/>
            <a:ext cx="451781" cy="59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5915264" y="3238574"/>
            <a:ext cx="459931" cy="2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flipV="1">
            <a:off x="7303038" y="2779960"/>
            <a:ext cx="459931" cy="2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50323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en-US" sz="3200" b="1" dirty="0"/>
              <a:t>Hierarchical representations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2" grpId="0" bldLvl="0" animBg="1"/>
      <p:bldP spid="56" grpId="0" bldLvl="0" animBg="1"/>
      <p:bldP spid="62" grpId="0" bldLvl="0" animBg="1"/>
      <p:bldP spid="6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50323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en-US" sz="3200" b="1" dirty="0"/>
              <a:t>Deep Learning</a:t>
            </a:r>
          </a:p>
        </p:txBody>
      </p:sp>
      <p:sp>
        <p:nvSpPr>
          <p:cNvPr id="2" name="Oval 1"/>
          <p:cNvSpPr/>
          <p:nvPr/>
        </p:nvSpPr>
        <p:spPr>
          <a:xfrm>
            <a:off x="2971800" y="1295400"/>
            <a:ext cx="3178175" cy="12369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Deep Learning Algorithm</a:t>
            </a: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685800" y="1905000"/>
            <a:ext cx="2502535" cy="250571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Elbow Connector 6"/>
          <p:cNvCxnSpPr>
            <a:stCxn id="2" idx="6"/>
          </p:cNvCxnSpPr>
          <p:nvPr/>
        </p:nvCxnSpPr>
        <p:spPr>
          <a:xfrm>
            <a:off x="6149975" y="1913890"/>
            <a:ext cx="2167890" cy="311531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/>
          <p:nvPr/>
        </p:nvCxnSpPr>
        <p:spPr>
          <a:xfrm>
            <a:off x="3429000" y="2438400"/>
            <a:ext cx="12065" cy="1828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5638800" y="2438400"/>
            <a:ext cx="3810" cy="1447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Rounded Rectangle 10"/>
          <p:cNvSpPr/>
          <p:nvPr/>
        </p:nvSpPr>
        <p:spPr>
          <a:xfrm>
            <a:off x="2304415" y="3886200"/>
            <a:ext cx="2310765" cy="18573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Convolutional Neural Networks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(CNN)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05400" y="3886200"/>
            <a:ext cx="1786890" cy="18573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Recurrent Neural Networks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(RNN)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0" y="3733800"/>
            <a:ext cx="1772285" cy="236791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Long Short-Term Memory Networks (LSTMs)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200" y="4039235"/>
            <a:ext cx="1646555" cy="183324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Artificial Neural Networks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(ANN)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50323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en-US" sz="3200" b="1" dirty="0"/>
              <a:t>Deep Learning vs Machine Learning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76200" y="838200"/>
          <a:ext cx="4509453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292" name="Picture 4" descr="Học sâu (Deep learning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3913" y="1447800"/>
            <a:ext cx="4510087" cy="388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609600"/>
          </a:xfrm>
        </p:spPr>
        <p:txBody>
          <a:bodyPr/>
          <a:lstStyle/>
          <a:p>
            <a:r>
              <a:rPr lang="en-US" sz="3200" b="1" dirty="0" err="1"/>
              <a:t>Tầm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r>
              <a:rPr lang="en-US" sz="3200" b="1" dirty="0"/>
              <a:t> </a:t>
            </a:r>
            <a:r>
              <a:rPr lang="en-US" sz="3200" b="1" dirty="0" err="1"/>
              <a:t>trọng</a:t>
            </a:r>
            <a:r>
              <a:rPr lang="en-US" sz="3200" b="1" dirty="0"/>
              <a:t> Deep Learning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395" y="2971800"/>
            <a:ext cx="6174105" cy="30956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7200" y="1143000"/>
            <a:ext cx="703326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2500"/>
              <a:t>Theo kịp sự phát triển của dữ liệu (dữ liệu lớn)</a:t>
            </a: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2500">
                <a:sym typeface="+mn-ea"/>
              </a:rPr>
              <a:t>Mạng nơ ron mạnh mẽ 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2500">
                <a:sym typeface="+mn-ea"/>
              </a:rPr>
              <a:t>Học nhanh , linh hoạt , chính xác cao</a:t>
            </a:r>
            <a:endParaRPr lang="en-US" sz="2500"/>
          </a:p>
          <a:p>
            <a:pPr algn="l">
              <a:buFont typeface="Wingdings" panose="05000000000000000000" charset="0"/>
            </a:pPr>
            <a:endParaRPr lang="en-US"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503238"/>
          </a:xfrm>
        </p:spPr>
        <p:txBody>
          <a:bodyPr vert="horz" wrap="square" lIns="0" tIns="0" rIns="0" bIns="0" anchor="ctr" anchorCtr="0"/>
          <a:lstStyle/>
          <a:p>
            <a:pPr eaLnBrk="1" hangingPunct="1"/>
            <a:r>
              <a:rPr lang="en-US" altLang="en-US" sz="3200" b="1" dirty="0"/>
              <a:t>Deep Learning</a:t>
            </a:r>
          </a:p>
        </p:txBody>
      </p:sp>
      <p:pic>
        <p:nvPicPr>
          <p:cNvPr id="1433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3000"/>
            <a:ext cx="7915910" cy="4870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458200" cy="503238"/>
          </a:xfrm>
        </p:spPr>
        <p:txBody>
          <a:bodyPr/>
          <a:lstStyle/>
          <a:p>
            <a:pPr marL="342900" indent="-342900"/>
            <a:r>
              <a:rPr lang="en-US" sz="3200" b="1" dirty="0" smtClean="0"/>
              <a:t>Neural network (NN-</a:t>
            </a:r>
            <a:r>
              <a:rPr lang="en-US" sz="3200" b="1" dirty="0" err="1" smtClean="0"/>
              <a:t>Mạng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nơ-ron</a:t>
            </a:r>
            <a:r>
              <a:rPr lang="en-US" sz="3200" b="1" dirty="0" smtClean="0"/>
              <a:t>)</a:t>
            </a:r>
            <a:endParaRPr lang="en-US" sz="32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03200" y="1143000"/>
            <a:ext cx="8915400" cy="2773363"/>
          </a:xfrm>
        </p:spPr>
        <p:txBody>
          <a:bodyPr/>
          <a:lstStyle/>
          <a:p>
            <a:pPr marL="0" indent="0">
              <a:lnSpc>
                <a:spcPct val="100000"/>
              </a:lnSpc>
              <a:buFontTx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(NN)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FontTx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layer.</a:t>
            </a:r>
          </a:p>
          <a:p>
            <a:pPr marL="0" indent="0">
              <a:lnSpc>
                <a:spcPct val="100000"/>
              </a:lnSpc>
              <a:buFontTx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7363" y="3200400"/>
            <a:ext cx="9890126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9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503238"/>
          </a:xfrm>
        </p:spPr>
        <p:txBody>
          <a:bodyPr vert="horz" wrap="square" lIns="0" tIns="0" rIns="0" bIns="0" anchor="ctr" anchorCtr="0"/>
          <a:lstStyle/>
          <a:p>
            <a:r>
              <a:rPr lang="en-US" altLang="en-US" sz="3200" b="1" dirty="0"/>
              <a:t>Thuật toán CNN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sz="half" idx="2"/>
          </p:nvPr>
        </p:nvSpPr>
        <p:spPr>
          <a:xfrm>
            <a:off x="203200" y="1143000"/>
            <a:ext cx="8915400" cy="2773363"/>
          </a:xfrm>
        </p:spPr>
        <p:txBody>
          <a:bodyPr vert="horz" wrap="square" lIns="0" tIns="0" rIns="0" bIns="0" anchor="t" anchorCtr="0"/>
          <a:lstStyle/>
          <a:p>
            <a:pPr marL="0" inden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 l</a:t>
            </a:r>
            <a:r>
              <a:rPr lang="vi-V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trong những mô hình Deep Learning tiên tiến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những mô hình để nhận dạng v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loại hình ảnh.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được dùng nhiều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toán như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dạng ảnh, phân tích video, ảnh MRI hoặc xử lý ngôn ngữ tự nhiên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" y="4162425"/>
            <a:ext cx="2701925" cy="1519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825" y="4168775"/>
            <a:ext cx="2724150" cy="1528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0" y="4162425"/>
            <a:ext cx="2305050" cy="1535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 Template">
  <a:themeElements>
    <a:clrScheme name="">
      <a:dk1>
        <a:srgbClr val="000000"/>
      </a:dk1>
      <a:lt1>
        <a:srgbClr val="FFFFFF"/>
      </a:lt1>
      <a:dk2>
        <a:srgbClr val="B0D3DF"/>
      </a:dk2>
      <a:lt2>
        <a:srgbClr val="81C0DA"/>
      </a:lt2>
      <a:accent1>
        <a:srgbClr val="0D3857"/>
      </a:accent1>
      <a:accent2>
        <a:srgbClr val="055C91"/>
      </a:accent2>
      <a:accent3>
        <a:srgbClr val="FFFFFF"/>
      </a:accent3>
      <a:accent4>
        <a:srgbClr val="000000"/>
      </a:accent4>
      <a:accent5>
        <a:srgbClr val="AAAEB4"/>
      </a:accent5>
      <a:accent6>
        <a:srgbClr val="045383"/>
      </a:accent6>
      <a:hlink>
        <a:srgbClr val="2187BA"/>
      </a:hlink>
      <a:folHlink>
        <a:srgbClr val="53A7CA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1530</Words>
  <Application>Microsoft Office PowerPoint</Application>
  <PresentationFormat>On-screen Show (4:3)</PresentationFormat>
  <Paragraphs>207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ＭＳ Ｐゴシック</vt:lpstr>
      <vt:lpstr>Arial</vt:lpstr>
      <vt:lpstr>Arial (Body)</vt:lpstr>
      <vt:lpstr>Calibri</vt:lpstr>
      <vt:lpstr>Times New Roman</vt:lpstr>
      <vt:lpstr>Wingdings</vt:lpstr>
      <vt:lpstr>CL Template</vt:lpstr>
      <vt:lpstr>TÌM HIỂU DEEP LEARNING VÀ BÀI TOÁN PHÂN LOẠI VỚI TENSORFLOW</vt:lpstr>
      <vt:lpstr>Deep Learning</vt:lpstr>
      <vt:lpstr>Hierarchical representations learning</vt:lpstr>
      <vt:lpstr>Deep Learning</vt:lpstr>
      <vt:lpstr>Deep Learning vs Machine Learning</vt:lpstr>
      <vt:lpstr>Tầm quan trọng Deep Learning</vt:lpstr>
      <vt:lpstr>Deep Learning</vt:lpstr>
      <vt:lpstr>Neural network (NN-Mạng nơ-ron)</vt:lpstr>
      <vt:lpstr>Thuật toán CNN</vt:lpstr>
      <vt:lpstr>Thuật toán CNN</vt:lpstr>
      <vt:lpstr>Convolution Layer (layer 1)</vt:lpstr>
      <vt:lpstr>Pooling Layer (layer 2)</vt:lpstr>
      <vt:lpstr>PowerPoint Presentation</vt:lpstr>
      <vt:lpstr>PowerPoint Presentation</vt:lpstr>
      <vt:lpstr>Tensorflow</vt:lpstr>
      <vt:lpstr>Tensor</vt:lpstr>
      <vt:lpstr>Data Flow Graph</vt:lpstr>
      <vt:lpstr>Ưu điểm Tensorflow</vt:lpstr>
      <vt:lpstr>PowerPoint Presentation</vt:lpstr>
      <vt:lpstr>Bài toán demo : Phân loại biển báo giao thông</vt:lpstr>
      <vt:lpstr>MÔ TẢ DỮ LIỆU</vt:lpstr>
      <vt:lpstr>THUẬT TOÁN SỬ DỤNG</vt:lpstr>
      <vt:lpstr>Thuật toán sử dung</vt:lpstr>
      <vt:lpstr>PowerPoint Presentation</vt:lpstr>
      <vt:lpstr>PowerPoint Presentation</vt:lpstr>
      <vt:lpstr>PowerPoint Presentation</vt:lpstr>
      <vt:lpstr>PowerPoint Presentation</vt:lpstr>
      <vt:lpstr>Where does code run?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DEEP LEARNING VÀ BÀI TOÁN PHÂN LOẠI VỚI TENSORFLOW</dc:title>
  <dc:creator/>
  <cp:lastModifiedBy>Microsoft account</cp:lastModifiedBy>
  <cp:revision>12</cp:revision>
  <dcterms:created xsi:type="dcterms:W3CDTF">2006-09-09T16:32:00Z</dcterms:created>
  <dcterms:modified xsi:type="dcterms:W3CDTF">2021-01-19T20:28:07Z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