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6" r:id="rId6"/>
    <p:sldId id="291" r:id="rId7"/>
    <p:sldId id="289" r:id="rId8"/>
    <p:sldId id="271" r:id="rId9"/>
    <p:sldId id="263" r:id="rId10"/>
    <p:sldId id="292" r:id="rId11"/>
    <p:sldId id="293" r:id="rId12"/>
    <p:sldId id="294" r:id="rId13"/>
    <p:sldId id="295" r:id="rId14"/>
    <p:sldId id="290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Helvetica" panose="020B0604020202020204" pitchFamily="34" charset="0"/>
      <p:regular r:id="rId26"/>
      <p:bold r:id="rId27"/>
      <p:italic r:id="rId28"/>
      <p:boldItalic r:id="rId29"/>
    </p:embeddedFont>
    <p:embeddedFont>
      <p:font typeface="Lato Black" panose="020F0502020204030203" pitchFamily="3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7153A-DA00-41BD-89B0-B5A59820D74F}">
  <a:tblStyle styleId="{83E7153A-DA00-41BD-89B0-B5A59820D7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88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JSON </a:t>
            </a:r>
            <a:r>
              <a:rPr lang="en-US" b="1" dirty="0" err="1"/>
              <a:t>với</a:t>
            </a:r>
            <a:r>
              <a:rPr lang="en-US" b="1" dirty="0"/>
              <a:t> SQL Server 2019</a:t>
            </a: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b24275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b24275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vi-VN" b="1" dirty="0" err="1"/>
              <a:t>Bước</a:t>
            </a:r>
            <a:r>
              <a:rPr lang="vi-VN" b="1" dirty="0"/>
              <a:t> 1: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OPENROWSET (BULK)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vi-VN" b="1" dirty="0"/>
            </a:b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đọc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nội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dung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tệp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BulkColumn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 Tên tương quan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phải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tôi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tệp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JSON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tên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“file1.json”.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Nội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dung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tệp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JSON: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6675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b24275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b24275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Bước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2: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Nhập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file1.json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máy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chủ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/>
              <a:t>Toàn</a:t>
            </a:r>
            <a:r>
              <a:rPr lang="vi-VN" b="1" dirty="0"/>
              <a:t> </a:t>
            </a:r>
            <a:r>
              <a:rPr lang="vi-VN" b="1" dirty="0" err="1"/>
              <a:t>bộ</a:t>
            </a:r>
            <a:r>
              <a:rPr lang="vi-VN" b="1" dirty="0"/>
              <a:t> </a:t>
            </a:r>
            <a:r>
              <a:rPr lang="vi-VN" b="1" dirty="0" err="1"/>
              <a:t>nội</a:t>
            </a:r>
            <a:r>
              <a:rPr lang="vi-VN" b="1" dirty="0"/>
              <a:t> dung </a:t>
            </a:r>
            <a:r>
              <a:rPr lang="vi-VN" b="1" dirty="0" err="1"/>
              <a:t>được</a:t>
            </a:r>
            <a:r>
              <a:rPr lang="vi-VN" b="1" dirty="0"/>
              <a:t> </a:t>
            </a:r>
            <a:r>
              <a:rPr lang="vi-VN" b="1" dirty="0" err="1"/>
              <a:t>trả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dưới</a:t>
            </a:r>
            <a:r>
              <a:rPr lang="vi-VN" b="1" dirty="0"/>
              <a:t> </a:t>
            </a:r>
            <a:r>
              <a:rPr lang="vi-VN" b="1" dirty="0" err="1"/>
              <a:t>dạng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cột</a:t>
            </a:r>
            <a:r>
              <a:rPr lang="vi-VN" b="1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2674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b24275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b24275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/>
              <a:t>Bước</a:t>
            </a:r>
            <a:r>
              <a:rPr lang="vi-VN" b="1" dirty="0"/>
              <a:t> 3: </a:t>
            </a:r>
            <a:r>
              <a:rPr lang="vi-VN" b="1" dirty="0" err="1"/>
              <a:t>Chuyển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JSON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• Khai </a:t>
            </a:r>
            <a:r>
              <a:rPr lang="vi-VN" b="1" dirty="0" err="1"/>
              <a:t>báo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biến</a:t>
            </a:r>
            <a:r>
              <a:rPr lang="vi-VN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• Lưu </a:t>
            </a:r>
            <a:r>
              <a:rPr lang="vi-VN" b="1" dirty="0" err="1"/>
              <a:t>trữ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BulkColumn</a:t>
            </a:r>
            <a:r>
              <a:rPr lang="vi-VN" b="1" dirty="0"/>
              <a:t> trong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biến</a:t>
            </a:r>
            <a:r>
              <a:rPr lang="vi-VN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•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</a:t>
            </a:r>
            <a:r>
              <a:rPr lang="vi-VN" b="1" dirty="0" err="1"/>
              <a:t>hàm</a:t>
            </a:r>
            <a:r>
              <a:rPr lang="vi-VN" b="1" dirty="0"/>
              <a:t> OPENJSON() </a:t>
            </a:r>
            <a:r>
              <a:rPr lang="vi-VN" b="1" dirty="0" err="1"/>
              <a:t>để</a:t>
            </a:r>
            <a:r>
              <a:rPr lang="vi-VN" b="1" dirty="0"/>
              <a:t> </a:t>
            </a:r>
            <a:r>
              <a:rPr lang="vi-VN" b="1" dirty="0" err="1"/>
              <a:t>chuyển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đầu</a:t>
            </a:r>
            <a:r>
              <a:rPr lang="vi-VN" b="1" dirty="0"/>
              <a:t> ra JSON </a:t>
            </a:r>
            <a:r>
              <a:rPr lang="vi-VN" b="1" dirty="0" err="1"/>
              <a:t>từ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biến</a:t>
            </a:r>
            <a:r>
              <a:rPr lang="vi-VN" b="1" dirty="0"/>
              <a:t> </a:t>
            </a:r>
            <a:r>
              <a:rPr lang="vi-VN" b="1" dirty="0" err="1"/>
              <a:t>thành</a:t>
            </a:r>
            <a:r>
              <a:rPr lang="vi-VN" b="1" dirty="0"/>
              <a:t>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dạng</a:t>
            </a:r>
            <a:r>
              <a:rPr lang="vi-VN" b="1" dirty="0"/>
              <a:t> </a:t>
            </a:r>
            <a:r>
              <a:rPr lang="vi-VN" b="1" dirty="0" err="1"/>
              <a:t>bảng</a:t>
            </a:r>
            <a:r>
              <a:rPr lang="vi-VN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• </a:t>
            </a:r>
            <a:r>
              <a:rPr lang="vi-VN" b="1" dirty="0" err="1"/>
              <a:t>Mệnh</a:t>
            </a:r>
            <a:r>
              <a:rPr lang="vi-VN" b="1" dirty="0"/>
              <a:t> </a:t>
            </a:r>
            <a:r>
              <a:rPr lang="vi-VN" b="1" dirty="0" err="1"/>
              <a:t>đề</a:t>
            </a:r>
            <a:r>
              <a:rPr lang="vi-VN" b="1" dirty="0"/>
              <a:t> WITH </a:t>
            </a:r>
            <a:r>
              <a:rPr lang="vi-VN" b="1" dirty="0" err="1"/>
              <a:t>cùng</a:t>
            </a:r>
            <a:r>
              <a:rPr lang="vi-VN" b="1" dirty="0"/>
              <a:t> </a:t>
            </a:r>
            <a:r>
              <a:rPr lang="vi-VN" b="1" dirty="0" err="1"/>
              <a:t>với</a:t>
            </a:r>
            <a:r>
              <a:rPr lang="vi-VN" b="1" dirty="0"/>
              <a:t>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nghĩa</a:t>
            </a:r>
            <a:r>
              <a:rPr lang="vi-VN" b="1" dirty="0"/>
              <a:t> </a:t>
            </a:r>
            <a:r>
              <a:rPr lang="vi-VN" b="1" dirty="0" err="1"/>
              <a:t>cột</a:t>
            </a:r>
            <a:r>
              <a:rPr lang="vi-VN" b="1" dirty="0"/>
              <a:t> (</a:t>
            </a:r>
            <a:r>
              <a:rPr lang="vi-VN" b="1" dirty="0" err="1"/>
              <a:t>chìa</a:t>
            </a:r>
            <a:r>
              <a:rPr lang="vi-VN" b="1" dirty="0"/>
              <a:t> </a:t>
            </a:r>
            <a:r>
              <a:rPr lang="vi-VN" b="1" dirty="0" err="1"/>
              <a:t>khóa</a:t>
            </a:r>
            <a:r>
              <a:rPr lang="vi-VN" b="1" dirty="0"/>
              <a:t> nên </a:t>
            </a:r>
            <a:r>
              <a:rPr lang="vi-VN" b="1" dirty="0" err="1"/>
              <a:t>được</a:t>
            </a:r>
            <a:r>
              <a:rPr lang="vi-VN" b="1" dirty="0"/>
              <a:t> </a:t>
            </a:r>
            <a:r>
              <a:rPr lang="vi-VN" b="1" dirty="0" err="1"/>
              <a:t>dùng</a:t>
            </a:r>
            <a:r>
              <a:rPr lang="vi-VN" b="1" dirty="0"/>
              <a:t> </a:t>
            </a:r>
            <a:r>
              <a:rPr lang="vi-VN" b="1" dirty="0" err="1"/>
              <a:t>làm</a:t>
            </a:r>
            <a:r>
              <a:rPr lang="vi-VN" b="1" dirty="0"/>
              <a:t> tên </a:t>
            </a:r>
            <a:r>
              <a:rPr lang="vi-VN" b="1" dirty="0" err="1"/>
              <a:t>cột</a:t>
            </a:r>
            <a:r>
              <a:rPr lang="vi-VN" b="1" dirty="0"/>
              <a:t>).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41083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b24275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b24275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/>
              <a:t>Bước</a:t>
            </a:r>
            <a:r>
              <a:rPr lang="vi-VN" b="1" dirty="0"/>
              <a:t> 3: </a:t>
            </a:r>
            <a:r>
              <a:rPr lang="vi-VN" b="1" dirty="0" err="1"/>
              <a:t>Chuyển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JSON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4859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135e0599d80_0_44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135e0599d80_0_44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35e0599d80_0_44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35e0599d80_0_44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/>
              <a:t>Giới</a:t>
            </a:r>
            <a:r>
              <a:rPr lang="vi-VN" b="1" dirty="0"/>
              <a:t> </a:t>
            </a:r>
            <a:r>
              <a:rPr lang="vi-VN" b="1" dirty="0" err="1"/>
              <a:t>thiệu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JSON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JSON</a:t>
            </a:r>
            <a:r>
              <a:rPr lang="vi-VN" b="0" dirty="0"/>
              <a:t> </a:t>
            </a:r>
            <a:r>
              <a:rPr lang="vi-VN" b="0" dirty="0" err="1"/>
              <a:t>đề</a:t>
            </a:r>
            <a:r>
              <a:rPr lang="vi-VN" b="0" dirty="0"/>
              <a:t> </a:t>
            </a:r>
            <a:r>
              <a:rPr lang="vi-VN" b="0" dirty="0" err="1"/>
              <a:t>cập</a:t>
            </a:r>
            <a:r>
              <a:rPr lang="vi-VN" b="0" dirty="0"/>
              <a:t> </a:t>
            </a:r>
            <a:r>
              <a:rPr lang="vi-VN" b="0" dirty="0" err="1"/>
              <a:t>đến</a:t>
            </a:r>
            <a:r>
              <a:rPr lang="vi-VN" b="0" dirty="0"/>
              <a:t> </a:t>
            </a:r>
            <a:r>
              <a:rPr lang="vi-VN" b="1" dirty="0" err="1"/>
              <a:t>Ký</a:t>
            </a:r>
            <a:r>
              <a:rPr lang="vi-VN" b="1" dirty="0"/>
              <a:t> </a:t>
            </a:r>
            <a:r>
              <a:rPr lang="vi-VN" b="1" dirty="0" err="1"/>
              <a:t>hiệu</a:t>
            </a:r>
            <a:r>
              <a:rPr lang="vi-VN" b="1" dirty="0"/>
              <a:t> </a:t>
            </a:r>
            <a:r>
              <a:rPr lang="vi-VN" b="1" dirty="0" err="1"/>
              <a:t>đối</a:t>
            </a:r>
            <a:r>
              <a:rPr lang="vi-VN" b="1" dirty="0"/>
              <a:t> </a:t>
            </a:r>
            <a:r>
              <a:rPr lang="vi-VN" b="1" dirty="0" err="1"/>
              <a:t>tượng</a:t>
            </a:r>
            <a:r>
              <a:rPr lang="vi-VN" b="1" dirty="0"/>
              <a:t> </a:t>
            </a:r>
            <a:r>
              <a:rPr lang="vi-VN" b="1" dirty="0" err="1"/>
              <a:t>JavaScript</a:t>
            </a:r>
            <a:r>
              <a:rPr lang="vi-VN" b="0" dirty="0"/>
              <a:t>. </a:t>
            </a:r>
            <a:r>
              <a:rPr lang="vi-VN" b="0" dirty="0" err="1"/>
              <a:t>Nó</a:t>
            </a:r>
            <a:r>
              <a:rPr lang="vi-VN" b="0" dirty="0"/>
              <a:t> </a:t>
            </a:r>
            <a:r>
              <a:rPr lang="vi-VN" b="0" dirty="0" err="1"/>
              <a:t>là</a:t>
            </a:r>
            <a:r>
              <a:rPr lang="vi-VN" b="0" dirty="0"/>
              <a:t> </a:t>
            </a:r>
            <a:r>
              <a:rPr lang="vi-VN" b="0" dirty="0" err="1"/>
              <a:t>một</a:t>
            </a:r>
            <a:r>
              <a:rPr lang="vi-VN" b="0" dirty="0"/>
              <a:t> </a:t>
            </a:r>
            <a:r>
              <a:rPr lang="vi-VN" b="0" dirty="0" err="1"/>
              <a:t>định</a:t>
            </a:r>
            <a:r>
              <a:rPr lang="vi-VN" b="0" dirty="0"/>
              <a:t> </a:t>
            </a:r>
            <a:r>
              <a:rPr lang="vi-VN" b="0" dirty="0" err="1"/>
              <a:t>dạng</a:t>
            </a:r>
            <a:r>
              <a:rPr lang="vi-VN" b="0" dirty="0"/>
              <a:t> </a:t>
            </a:r>
            <a:r>
              <a:rPr lang="vi-VN" b="0" dirty="0" err="1"/>
              <a:t>dữ</a:t>
            </a:r>
            <a:r>
              <a:rPr lang="vi-VN" b="0" dirty="0"/>
              <a:t> </a:t>
            </a:r>
            <a:r>
              <a:rPr lang="vi-VN" b="0" dirty="0" err="1"/>
              <a:t>liệu</a:t>
            </a:r>
            <a:r>
              <a:rPr lang="vi-VN" b="0" dirty="0"/>
              <a:t> văn </a:t>
            </a:r>
            <a:r>
              <a:rPr lang="vi-VN" b="0" dirty="0" err="1"/>
              <a:t>bản</a:t>
            </a:r>
            <a:r>
              <a:rPr lang="vi-VN" b="0" dirty="0"/>
              <a:t> </a:t>
            </a:r>
            <a:r>
              <a:rPr lang="vi-VN" b="0" dirty="0" err="1"/>
              <a:t>phổ</a:t>
            </a:r>
            <a:r>
              <a:rPr lang="vi-VN" b="0" dirty="0"/>
              <a:t> </a:t>
            </a:r>
            <a:r>
              <a:rPr lang="vi-VN" b="0" dirty="0" err="1"/>
              <a:t>biến</a:t>
            </a:r>
            <a:r>
              <a:rPr lang="vi-VN" b="0" dirty="0"/>
              <a:t> </a:t>
            </a:r>
            <a:r>
              <a:rPr lang="vi-VN" b="0" dirty="0" err="1"/>
              <a:t>được</a:t>
            </a:r>
            <a:r>
              <a:rPr lang="vi-VN" b="0" dirty="0"/>
              <a:t> </a:t>
            </a:r>
            <a:r>
              <a:rPr lang="vi-VN" b="0" dirty="0" err="1"/>
              <a:t>sử</a:t>
            </a:r>
            <a:r>
              <a:rPr lang="vi-VN" b="0" dirty="0"/>
              <a:t> </a:t>
            </a:r>
            <a:r>
              <a:rPr lang="vi-VN" b="0" dirty="0" err="1"/>
              <a:t>dụng</a:t>
            </a:r>
            <a:r>
              <a:rPr lang="vi-VN" b="0" dirty="0"/>
              <a:t> </a:t>
            </a:r>
            <a:r>
              <a:rPr lang="vi-VN" b="0" dirty="0" err="1"/>
              <a:t>để</a:t>
            </a:r>
            <a:r>
              <a:rPr lang="vi-VN" b="0" dirty="0"/>
              <a:t> trao </a:t>
            </a:r>
            <a:r>
              <a:rPr lang="vi-VN" b="0" dirty="0" err="1"/>
              <a:t>đổi</a:t>
            </a:r>
            <a:r>
              <a:rPr lang="vi-VN" b="0" dirty="0"/>
              <a:t> </a:t>
            </a:r>
            <a:r>
              <a:rPr lang="vi-VN" b="0" dirty="0" err="1"/>
              <a:t>dữ</a:t>
            </a:r>
            <a:r>
              <a:rPr lang="vi-VN" b="0" dirty="0"/>
              <a:t> </a:t>
            </a:r>
            <a:r>
              <a:rPr lang="vi-VN" b="0" dirty="0" err="1"/>
              <a:t>liệu</a:t>
            </a:r>
            <a:r>
              <a:rPr lang="vi-VN" b="0" dirty="0"/>
              <a:t> trên </a:t>
            </a:r>
            <a:r>
              <a:rPr lang="vi-VN" b="0" dirty="0" err="1"/>
              <a:t>các</a:t>
            </a:r>
            <a:r>
              <a:rPr lang="vi-VN" b="0" dirty="0"/>
              <a:t> </a:t>
            </a:r>
            <a:r>
              <a:rPr lang="vi-VN" b="0" dirty="0" err="1"/>
              <a:t>ứng</a:t>
            </a:r>
            <a:r>
              <a:rPr lang="vi-VN" b="0" dirty="0"/>
              <a:t> </a:t>
            </a:r>
            <a:r>
              <a:rPr lang="vi-VN" b="0" dirty="0" err="1"/>
              <a:t>dụng</a:t>
            </a:r>
            <a:r>
              <a:rPr lang="vi-VN" b="0" dirty="0"/>
              <a:t> di </a:t>
            </a:r>
            <a:r>
              <a:rPr lang="vi-VN" b="0" dirty="0" err="1"/>
              <a:t>động</a:t>
            </a:r>
            <a:r>
              <a:rPr lang="vi-VN" b="0" dirty="0"/>
              <a:t> </a:t>
            </a:r>
            <a:r>
              <a:rPr lang="vi-VN" b="0" dirty="0" err="1"/>
              <a:t>và</a:t>
            </a:r>
            <a:r>
              <a:rPr lang="vi-VN" b="0" dirty="0"/>
              <a:t> </a:t>
            </a:r>
            <a:r>
              <a:rPr lang="vi-VN" b="0" dirty="0" err="1"/>
              <a:t>web</a:t>
            </a:r>
            <a:r>
              <a:rPr lang="vi-VN" b="0" dirty="0"/>
              <a:t> </a:t>
            </a:r>
            <a:r>
              <a:rPr lang="vi-VN" b="0" dirty="0" err="1"/>
              <a:t>hiện</a:t>
            </a:r>
            <a:r>
              <a:rPr lang="vi-VN" b="0" dirty="0"/>
              <a:t> </a:t>
            </a:r>
            <a:r>
              <a:rPr lang="vi-VN" b="0" dirty="0" err="1"/>
              <a:t>đại</a:t>
            </a:r>
            <a:r>
              <a:rPr lang="vi-VN" b="0" dirty="0"/>
              <a:t>. </a:t>
            </a:r>
            <a:r>
              <a:rPr lang="vi-VN" b="0" dirty="0" err="1"/>
              <a:t>Nó</a:t>
            </a:r>
            <a:r>
              <a:rPr lang="vi-VN" b="0" dirty="0"/>
              <a:t> </a:t>
            </a:r>
            <a:r>
              <a:rPr lang="vi-VN" b="0" dirty="0" err="1"/>
              <a:t>dựa</a:t>
            </a:r>
            <a:r>
              <a:rPr lang="vi-VN" b="0" dirty="0"/>
              <a:t> trên </a:t>
            </a:r>
            <a:r>
              <a:rPr lang="vi-VN" b="0" dirty="0" err="1"/>
              <a:t>một</a:t>
            </a:r>
            <a:r>
              <a:rPr lang="vi-VN" b="0" dirty="0"/>
              <a:t> </a:t>
            </a:r>
            <a:r>
              <a:rPr lang="vi-VN" b="0" dirty="0" err="1"/>
              <a:t>tập</a:t>
            </a:r>
            <a:r>
              <a:rPr lang="vi-VN" b="0" dirty="0"/>
              <a:t> </a:t>
            </a:r>
            <a:r>
              <a:rPr lang="vi-VN" b="0" dirty="0" err="1"/>
              <a:t>hợp</a:t>
            </a:r>
            <a:r>
              <a:rPr lang="vi-VN" b="0" dirty="0"/>
              <a:t> con </a:t>
            </a:r>
            <a:r>
              <a:rPr lang="vi-VN" b="0" dirty="0" err="1"/>
              <a:t>của</a:t>
            </a:r>
            <a:r>
              <a:rPr lang="vi-VN" b="0" dirty="0"/>
              <a:t> ngôn </a:t>
            </a:r>
            <a:r>
              <a:rPr lang="vi-VN" b="0" dirty="0" err="1"/>
              <a:t>ngữ</a:t>
            </a:r>
            <a:r>
              <a:rPr lang="vi-VN" b="0" dirty="0"/>
              <a:t> </a:t>
            </a:r>
            <a:r>
              <a:rPr lang="vi-VN" b="0" dirty="0" err="1"/>
              <a:t>lập</a:t>
            </a:r>
            <a:r>
              <a:rPr lang="vi-VN" b="0" dirty="0"/>
              <a:t> </a:t>
            </a:r>
            <a:r>
              <a:rPr lang="vi-VN" b="0" dirty="0" err="1"/>
              <a:t>trình</a:t>
            </a:r>
            <a:r>
              <a:rPr lang="vi-VN" b="0" dirty="0"/>
              <a:t> </a:t>
            </a:r>
            <a:r>
              <a:rPr lang="vi-VN" b="1" dirty="0" err="1"/>
              <a:t>JavaScript</a:t>
            </a:r>
            <a:r>
              <a:rPr lang="vi-VN" b="0" dirty="0"/>
              <a:t>. </a:t>
            </a:r>
            <a:r>
              <a:rPr lang="vi-VN" b="0" dirty="0" err="1"/>
              <a:t>Nó</a:t>
            </a:r>
            <a:r>
              <a:rPr lang="vi-VN" b="0" dirty="0"/>
              <a:t> </a:t>
            </a:r>
            <a:r>
              <a:rPr lang="vi-VN" b="0" dirty="0" err="1"/>
              <a:t>được</a:t>
            </a:r>
            <a:r>
              <a:rPr lang="vi-VN" b="0" dirty="0"/>
              <a:t> </a:t>
            </a:r>
            <a:r>
              <a:rPr lang="vi-VN" b="0" dirty="0" err="1"/>
              <a:t>sử</a:t>
            </a:r>
            <a:r>
              <a:rPr lang="vi-VN" b="0" dirty="0"/>
              <a:t> </a:t>
            </a:r>
            <a:r>
              <a:rPr lang="vi-VN" b="0" dirty="0" err="1"/>
              <a:t>dụng</a:t>
            </a:r>
            <a:r>
              <a:rPr lang="vi-VN" b="0" dirty="0"/>
              <a:t> </a:t>
            </a:r>
            <a:r>
              <a:rPr lang="vi-VN" b="0" dirty="0" err="1"/>
              <a:t>để</a:t>
            </a:r>
            <a:r>
              <a:rPr lang="vi-VN" b="0" dirty="0"/>
              <a:t> lưu </a:t>
            </a:r>
            <a:r>
              <a:rPr lang="vi-VN" b="0" dirty="0" err="1"/>
              <a:t>trữ</a:t>
            </a:r>
            <a:r>
              <a:rPr lang="vi-VN" b="0" dirty="0"/>
              <a:t> </a:t>
            </a:r>
            <a:r>
              <a:rPr lang="vi-VN" b="0" dirty="0" err="1"/>
              <a:t>dữ</a:t>
            </a:r>
            <a:r>
              <a:rPr lang="vi-VN" b="0" dirty="0"/>
              <a:t> </a:t>
            </a:r>
            <a:r>
              <a:rPr lang="vi-VN" b="0" dirty="0" err="1"/>
              <a:t>liệu</a:t>
            </a:r>
            <a:r>
              <a:rPr lang="vi-VN" b="0" dirty="0"/>
              <a:t> </a:t>
            </a:r>
            <a:r>
              <a:rPr lang="vi-VN" b="0" dirty="0" err="1"/>
              <a:t>ngẫu</a:t>
            </a:r>
            <a:r>
              <a:rPr lang="vi-VN" b="0" dirty="0"/>
              <a:t> nhiên trong </a:t>
            </a:r>
            <a:r>
              <a:rPr lang="vi-VN" b="0" dirty="0" err="1"/>
              <a:t>tệp</a:t>
            </a:r>
            <a:r>
              <a:rPr lang="vi-VN" b="0" dirty="0"/>
              <a:t> </a:t>
            </a:r>
            <a:r>
              <a:rPr lang="vi-VN" b="0" dirty="0" err="1"/>
              <a:t>nhật</a:t>
            </a:r>
            <a:r>
              <a:rPr lang="vi-VN" b="0" dirty="0"/>
              <a:t> </a:t>
            </a:r>
            <a:r>
              <a:rPr lang="vi-VN" b="0" dirty="0" err="1"/>
              <a:t>ký</a:t>
            </a:r>
            <a:r>
              <a:rPr lang="vi-VN" b="0" dirty="0"/>
              <a:t> </a:t>
            </a:r>
            <a:r>
              <a:rPr lang="vi-VN" b="0" dirty="0" err="1"/>
              <a:t>hoặc</a:t>
            </a:r>
            <a:r>
              <a:rPr lang="vi-VN" b="0" dirty="0"/>
              <a:t> </a:t>
            </a:r>
            <a:r>
              <a:rPr lang="vi-VN" b="1" dirty="0" err="1"/>
              <a:t>NoSQL</a:t>
            </a:r>
            <a:r>
              <a:rPr lang="vi-VN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dirty="0" err="1"/>
              <a:t>Nó</a:t>
            </a:r>
            <a:r>
              <a:rPr lang="vi-VN" b="0" dirty="0"/>
              <a:t> </a:t>
            </a:r>
            <a:r>
              <a:rPr lang="vi-VN" b="0" dirty="0" err="1"/>
              <a:t>cũng</a:t>
            </a:r>
            <a:r>
              <a:rPr lang="vi-VN" b="0" dirty="0"/>
              <a:t> cho </a:t>
            </a:r>
            <a:r>
              <a:rPr lang="vi-VN" b="0" dirty="0" err="1"/>
              <a:t>phép</a:t>
            </a:r>
            <a:r>
              <a:rPr lang="vi-VN" b="0" dirty="0"/>
              <a:t> </a:t>
            </a:r>
            <a:r>
              <a:rPr lang="vi-VN" b="0" dirty="0" err="1"/>
              <a:t>chúng</a:t>
            </a:r>
            <a:r>
              <a:rPr lang="vi-VN" b="0" dirty="0"/>
              <a:t> tôi </a:t>
            </a:r>
            <a:r>
              <a:rPr lang="vi-VN" b="0" dirty="0" err="1"/>
              <a:t>tích</a:t>
            </a:r>
            <a:r>
              <a:rPr lang="vi-VN" b="0" dirty="0"/>
              <a:t> </a:t>
            </a:r>
            <a:r>
              <a:rPr lang="vi-VN" b="0" dirty="0" err="1"/>
              <a:t>hợp</a:t>
            </a:r>
            <a:r>
              <a:rPr lang="vi-VN" b="0" dirty="0"/>
              <a:t> </a:t>
            </a:r>
            <a:r>
              <a:rPr lang="vi-VN" b="1" dirty="0" err="1"/>
              <a:t>NoSQL</a:t>
            </a:r>
            <a:r>
              <a:rPr lang="vi-VN" b="0" dirty="0"/>
              <a:t> </a:t>
            </a:r>
            <a:r>
              <a:rPr lang="vi-VN" b="0" dirty="0" err="1"/>
              <a:t>và</a:t>
            </a:r>
            <a:r>
              <a:rPr lang="vi-VN" b="0" dirty="0"/>
              <a:t> </a:t>
            </a:r>
            <a:r>
              <a:rPr lang="vi-VN" b="0" dirty="0" err="1"/>
              <a:t>các</a:t>
            </a:r>
            <a:r>
              <a:rPr lang="vi-VN" b="0" dirty="0"/>
              <a:t> </a:t>
            </a:r>
            <a:r>
              <a:rPr lang="vi-VN" b="0" dirty="0" err="1"/>
              <a:t>khái</a:t>
            </a:r>
            <a:r>
              <a:rPr lang="vi-VN" b="0" dirty="0"/>
              <a:t> </a:t>
            </a:r>
            <a:r>
              <a:rPr lang="vi-VN" b="0" dirty="0" err="1"/>
              <a:t>niệm</a:t>
            </a:r>
            <a:r>
              <a:rPr lang="vi-VN" b="0" dirty="0"/>
              <a:t> liên quan </a:t>
            </a:r>
            <a:r>
              <a:rPr lang="vi-VN" b="0" dirty="0" err="1"/>
              <a:t>vào</a:t>
            </a:r>
            <a:r>
              <a:rPr lang="vi-VN" b="0" dirty="0"/>
              <a:t> </a:t>
            </a:r>
            <a:r>
              <a:rPr lang="vi-VN" b="0" dirty="0" err="1"/>
              <a:t>cùng</a:t>
            </a:r>
            <a:r>
              <a:rPr lang="vi-VN" b="0" dirty="0"/>
              <a:t> </a:t>
            </a:r>
            <a:r>
              <a:rPr lang="vi-VN" b="0" dirty="0" err="1"/>
              <a:t>một</a:t>
            </a:r>
            <a:r>
              <a:rPr lang="vi-VN" b="0" dirty="0"/>
              <a:t> cơ </a:t>
            </a:r>
            <a:r>
              <a:rPr lang="vi-VN" b="0" dirty="0" err="1"/>
              <a:t>sở</a:t>
            </a:r>
            <a:r>
              <a:rPr lang="vi-VN" b="0" dirty="0"/>
              <a:t> </a:t>
            </a:r>
            <a:r>
              <a:rPr lang="vi-VN" b="0" dirty="0" err="1"/>
              <a:t>dữ</a:t>
            </a:r>
            <a:r>
              <a:rPr lang="vi-VN" b="0" dirty="0"/>
              <a:t> </a:t>
            </a:r>
            <a:r>
              <a:rPr lang="vi-VN" b="0" dirty="0" err="1"/>
              <a:t>liệu</a:t>
            </a:r>
            <a:r>
              <a:rPr lang="vi-VN" b="0" dirty="0"/>
              <a:t>.</a:t>
            </a:r>
            <a:endParaRPr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35b242756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35b242756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100" b="1" dirty="0" err="1"/>
              <a:t>Lợi</a:t>
            </a:r>
            <a:r>
              <a:rPr lang="vi-VN" sz="1100" b="1" dirty="0"/>
              <a:t> </a:t>
            </a:r>
            <a:r>
              <a:rPr lang="vi-VN" sz="1100" b="1" dirty="0" err="1"/>
              <a:t>ích</a:t>
            </a:r>
            <a:r>
              <a:rPr lang="vi-VN" sz="1100" b="1" dirty="0"/>
              <a:t> </a:t>
            </a:r>
            <a:r>
              <a:rPr lang="vi-VN" sz="1100" b="1" dirty="0" err="1"/>
              <a:t>của</a:t>
            </a:r>
            <a:r>
              <a:rPr lang="vi-VN" sz="1100" b="1" dirty="0"/>
              <a:t> </a:t>
            </a:r>
            <a:r>
              <a:rPr lang="vi-VN" sz="1100" b="1" dirty="0" err="1"/>
              <a:t>dữ</a:t>
            </a:r>
            <a:r>
              <a:rPr lang="vi-VN" sz="1100" b="1" dirty="0"/>
              <a:t> </a:t>
            </a:r>
            <a:r>
              <a:rPr lang="vi-VN" sz="1100" b="1" dirty="0" err="1"/>
              <a:t>liệu</a:t>
            </a:r>
            <a:r>
              <a:rPr lang="vi-VN" sz="1100" b="1" dirty="0"/>
              <a:t> JSON</a:t>
            </a:r>
            <a:endParaRPr sz="11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35b242756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35b242756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dạng</a:t>
            </a:r>
            <a:r>
              <a:rPr lang="vi-VN" b="1" dirty="0"/>
              <a:t> trao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</a:t>
            </a:r>
            <a:r>
              <a:rPr lang="vi-VN" b="1" dirty="0" err="1"/>
              <a:t>nhẹ</a:t>
            </a:r>
            <a:r>
              <a:rPr lang="vi-VN" b="1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vi-V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Dễ</a:t>
            </a:r>
            <a:r>
              <a:rPr lang="vi-VN" b="1" dirty="0"/>
              <a:t> </a:t>
            </a:r>
            <a:r>
              <a:rPr lang="vi-VN" b="1" dirty="0" err="1"/>
              <a:t>dàng</a:t>
            </a:r>
            <a:r>
              <a:rPr lang="vi-VN" b="1" dirty="0"/>
              <a:t> cho con </a:t>
            </a:r>
            <a:r>
              <a:rPr lang="vi-VN" b="1" dirty="0" err="1"/>
              <a:t>người</a:t>
            </a:r>
            <a:r>
              <a:rPr lang="vi-VN" b="1" dirty="0"/>
              <a:t> </a:t>
            </a:r>
            <a:r>
              <a:rPr lang="vi-VN" b="1" dirty="0" err="1"/>
              <a:t>để</a:t>
            </a:r>
            <a:r>
              <a:rPr lang="vi-VN" b="1" dirty="0"/>
              <a:t> </a:t>
            </a:r>
            <a:r>
              <a:rPr lang="vi-VN" b="1" dirty="0" err="1"/>
              <a:t>đọc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viết</a:t>
            </a:r>
            <a:r>
              <a:rPr lang="vi-VN" b="1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vi-V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Dễ</a:t>
            </a:r>
            <a:r>
              <a:rPr lang="vi-VN" b="1" dirty="0"/>
              <a:t> </a:t>
            </a:r>
            <a:r>
              <a:rPr lang="vi-VN" b="1" dirty="0" err="1"/>
              <a:t>dàng</a:t>
            </a:r>
            <a:r>
              <a:rPr lang="vi-VN" b="1" dirty="0"/>
              <a:t> cho </a:t>
            </a:r>
            <a:r>
              <a:rPr lang="vi-VN" b="1" dirty="0" err="1"/>
              <a:t>máy</a:t>
            </a:r>
            <a:r>
              <a:rPr lang="vi-VN" b="1" dirty="0"/>
              <a:t> phân </a:t>
            </a:r>
            <a:r>
              <a:rPr lang="vi-VN" b="1" dirty="0" err="1"/>
              <a:t>tích</a:t>
            </a:r>
            <a:r>
              <a:rPr lang="vi-VN" b="1" dirty="0"/>
              <a:t> </a:t>
            </a:r>
            <a:r>
              <a:rPr lang="vi-VN" b="1" dirty="0" err="1"/>
              <a:t>cú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tạo</a:t>
            </a:r>
            <a:r>
              <a:rPr lang="vi-VN" b="1" dirty="0"/>
              <a:t>.</a:t>
            </a:r>
            <a:endParaRPr b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35e0599d80_0_44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35e0599d80_0_44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JSON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tử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hợp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35b242756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35b242756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Chúng</a:t>
            </a:r>
            <a:r>
              <a:rPr lang="vi-VN" b="1" dirty="0"/>
              <a:t> tôi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thể</a:t>
            </a:r>
            <a:r>
              <a:rPr lang="vi-VN" b="1" dirty="0"/>
              <a:t> phân </a:t>
            </a:r>
            <a:r>
              <a:rPr lang="vi-VN" b="1" dirty="0" err="1"/>
              <a:t>tích</a:t>
            </a:r>
            <a:r>
              <a:rPr lang="vi-VN" b="1" dirty="0"/>
              <a:t> </a:t>
            </a:r>
            <a:r>
              <a:rPr lang="vi-VN" b="1" dirty="0" err="1"/>
              <a:t>cú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văn </a:t>
            </a:r>
            <a:r>
              <a:rPr lang="vi-VN" b="1" dirty="0" err="1"/>
              <a:t>bản</a:t>
            </a:r>
            <a:r>
              <a:rPr lang="vi-VN" b="1" dirty="0"/>
              <a:t> JSON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đọc</a:t>
            </a:r>
            <a:r>
              <a:rPr lang="vi-VN" b="1" dirty="0"/>
              <a:t> </a:t>
            </a:r>
            <a:r>
              <a:rPr lang="vi-VN" b="1" dirty="0" err="1"/>
              <a:t>hoặc</a:t>
            </a:r>
            <a:r>
              <a:rPr lang="vi-VN" b="1" dirty="0"/>
              <a:t> </a:t>
            </a:r>
            <a:r>
              <a:rPr lang="vi-VN" b="1" dirty="0" err="1"/>
              <a:t>sửa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trị</a:t>
            </a:r>
            <a:r>
              <a:rPr lang="vi-VN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Chuyển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đối</a:t>
            </a:r>
            <a:r>
              <a:rPr lang="vi-VN" b="1" dirty="0"/>
              <a:t> </a:t>
            </a:r>
            <a:r>
              <a:rPr lang="vi-VN" b="1" dirty="0" err="1"/>
              <a:t>tượng</a:t>
            </a:r>
            <a:r>
              <a:rPr lang="vi-VN" b="1" dirty="0"/>
              <a:t> JSON </a:t>
            </a:r>
            <a:r>
              <a:rPr lang="vi-VN" b="1" dirty="0" err="1"/>
              <a:t>thành</a:t>
            </a:r>
            <a:r>
              <a:rPr lang="vi-VN" b="1" dirty="0"/>
              <a:t>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dạng</a:t>
            </a:r>
            <a:r>
              <a:rPr lang="vi-VN" b="1" dirty="0"/>
              <a:t> </a:t>
            </a:r>
            <a:r>
              <a:rPr lang="vi-VN" b="1" dirty="0" err="1"/>
              <a:t>bảng</a:t>
            </a:r>
            <a:r>
              <a:rPr lang="vi-VN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Chúng</a:t>
            </a:r>
            <a:r>
              <a:rPr lang="vi-VN" b="1" dirty="0"/>
              <a:t> tôi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thể</a:t>
            </a:r>
            <a:r>
              <a:rPr lang="vi-VN" b="1" dirty="0"/>
              <a:t> </a:t>
            </a:r>
            <a:r>
              <a:rPr lang="vi-VN" b="1" dirty="0" err="1"/>
              <a:t>chạy</a:t>
            </a:r>
            <a:r>
              <a:rPr lang="vi-VN" b="1" dirty="0"/>
              <a:t> </a:t>
            </a:r>
            <a:r>
              <a:rPr lang="vi-VN" b="1" dirty="0" err="1"/>
              <a:t>bất</a:t>
            </a:r>
            <a:r>
              <a:rPr lang="vi-VN" b="1" dirty="0"/>
              <a:t> </a:t>
            </a:r>
            <a:r>
              <a:rPr lang="vi-VN" b="1" dirty="0" err="1"/>
              <a:t>kỳ</a:t>
            </a:r>
            <a:r>
              <a:rPr lang="vi-VN" b="1" dirty="0"/>
              <a:t> truy </a:t>
            </a:r>
            <a:r>
              <a:rPr lang="vi-VN" b="1" dirty="0" err="1"/>
              <a:t>vấn</a:t>
            </a:r>
            <a:r>
              <a:rPr lang="vi-VN" b="1" dirty="0"/>
              <a:t> </a:t>
            </a:r>
            <a:r>
              <a:rPr lang="vi-VN" b="1" dirty="0" err="1"/>
              <a:t>Transact</a:t>
            </a:r>
            <a:r>
              <a:rPr lang="vi-VN" b="1" dirty="0"/>
              <a:t>-SQL </a:t>
            </a:r>
            <a:r>
              <a:rPr lang="vi-VN" b="1" dirty="0" err="1"/>
              <a:t>nào</a:t>
            </a:r>
            <a:r>
              <a:rPr lang="vi-VN" b="1" dirty="0"/>
              <a:t> trên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đối</a:t>
            </a:r>
            <a:r>
              <a:rPr lang="vi-VN" b="1" dirty="0"/>
              <a:t> </a:t>
            </a:r>
            <a:r>
              <a:rPr lang="vi-VN" b="1" dirty="0" err="1"/>
              <a:t>tượng</a:t>
            </a:r>
            <a:r>
              <a:rPr lang="vi-VN" b="1" dirty="0"/>
              <a:t> JSON </a:t>
            </a:r>
            <a:r>
              <a:rPr lang="vi-VN" b="1" dirty="0" err="1"/>
              <a:t>đã</a:t>
            </a:r>
            <a:r>
              <a:rPr lang="vi-VN" b="1" dirty="0"/>
              <a:t> </a:t>
            </a:r>
            <a:r>
              <a:rPr lang="vi-VN" b="1" dirty="0" err="1"/>
              <a:t>chuyển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dirty="0" err="1"/>
              <a:t>Chuyển</a:t>
            </a:r>
            <a:r>
              <a:rPr lang="vi-VN" b="1" dirty="0"/>
              <a:t>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kết</a:t>
            </a:r>
            <a:r>
              <a:rPr lang="vi-VN" b="1" dirty="0"/>
              <a:t> </a:t>
            </a:r>
            <a:r>
              <a:rPr lang="vi-VN" b="1" dirty="0" err="1"/>
              <a:t>quả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truy </a:t>
            </a:r>
            <a:r>
              <a:rPr lang="vi-VN" b="1" dirty="0" err="1"/>
              <a:t>vấn</a:t>
            </a:r>
            <a:r>
              <a:rPr lang="vi-VN" b="1" dirty="0"/>
              <a:t> </a:t>
            </a:r>
            <a:r>
              <a:rPr lang="vi-VN" b="1" dirty="0" err="1"/>
              <a:t>Transact</a:t>
            </a:r>
            <a:r>
              <a:rPr lang="vi-VN" b="1" dirty="0"/>
              <a:t>-SQL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định</a:t>
            </a:r>
            <a:r>
              <a:rPr lang="vi-VN" b="1" dirty="0"/>
              <a:t> </a:t>
            </a:r>
            <a:r>
              <a:rPr lang="vi-VN" b="1" dirty="0" err="1"/>
              <a:t>dạng</a:t>
            </a:r>
            <a:r>
              <a:rPr lang="vi-VN" b="1" dirty="0"/>
              <a:t> JSON.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0030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135e0599d80_0_44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135e0599d80_0_44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năng</a:t>
            </a:r>
            <a:r>
              <a:rPr lang="vi-VN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vi-VN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Mô </a:t>
            </a:r>
            <a:r>
              <a:rPr lang="vi-VN" b="1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tả</a:t>
            </a:r>
            <a:endParaRPr lang="en-US" b="1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ISJSON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tra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xem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chuỗi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chứa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JSON hay </a:t>
            </a:r>
            <a:r>
              <a:rPr lang="en-US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không</a:t>
            </a:r>
            <a:endParaRPr lang="vi-VN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vi-VN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1" dirty="0">
                <a:solidFill>
                  <a:schemeClr val="dk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JSON_VALUE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vô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JSON.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vi-V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1" dirty="0">
                <a:solidFill>
                  <a:schemeClr val="dk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JSON_QUERY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JSON.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vi-V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1" dirty="0">
                <a:solidFill>
                  <a:schemeClr val="dk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JSON_MODIFY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JSON.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135e0599d80_0_44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135e0599d80_0_44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Bây</a:t>
            </a:r>
            <a:r>
              <a:rPr lang="en-US" b="1" dirty="0"/>
              <a:t> </a:t>
            </a:r>
            <a:r>
              <a:rPr lang="en-US" b="1" dirty="0" err="1"/>
              <a:t>giờ</a:t>
            </a:r>
            <a:r>
              <a:rPr lang="en-US" b="1" dirty="0"/>
              <a:t>,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JSON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SQL, </a:t>
            </a:r>
            <a:r>
              <a:rPr lang="en-US" b="1" dirty="0" err="1"/>
              <a:t>chúng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OPENROWSET (BULK).</a:t>
            </a:r>
            <a:endParaRPr b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b24275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b24275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/>
              <a:t>Bước</a:t>
            </a:r>
            <a:r>
              <a:rPr lang="vi-VN" b="1" dirty="0"/>
              <a:t> 1: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b="1" dirty="0"/>
              <a:t> OPENROWSET (BULK)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Đây </a:t>
            </a:r>
            <a:r>
              <a:rPr lang="vi-VN" b="1" dirty="0" err="1"/>
              <a:t>là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hàm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trị</a:t>
            </a:r>
            <a:r>
              <a:rPr lang="vi-VN" b="1" dirty="0"/>
              <a:t> </a:t>
            </a:r>
            <a:r>
              <a:rPr lang="vi-VN" b="1" dirty="0" err="1"/>
              <a:t>bảng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thể</a:t>
            </a:r>
            <a:r>
              <a:rPr lang="vi-VN" b="1" dirty="0"/>
              <a:t> </a:t>
            </a:r>
            <a:r>
              <a:rPr lang="vi-VN" b="1" dirty="0" err="1"/>
              <a:t>đọc</a:t>
            </a:r>
            <a:r>
              <a:rPr lang="vi-VN" b="1" dirty="0"/>
              <a:t> </a:t>
            </a:r>
            <a:r>
              <a:rPr lang="vi-VN" b="1" dirty="0" err="1"/>
              <a:t>dữ</a:t>
            </a:r>
            <a:r>
              <a:rPr lang="vi-VN" b="1" dirty="0"/>
              <a:t> </a:t>
            </a:r>
            <a:r>
              <a:rPr lang="vi-VN" b="1" dirty="0" err="1"/>
              <a:t>liệu</a:t>
            </a:r>
            <a:r>
              <a:rPr lang="vi-VN" b="1" dirty="0"/>
              <a:t> </a:t>
            </a:r>
            <a:r>
              <a:rPr lang="vi-VN" b="1" dirty="0" err="1"/>
              <a:t>từ</a:t>
            </a:r>
            <a:r>
              <a:rPr lang="vi-VN" b="1" dirty="0"/>
              <a:t> </a:t>
            </a:r>
            <a:r>
              <a:rPr lang="vi-VN" b="1" dirty="0" err="1"/>
              <a:t>bất</a:t>
            </a:r>
            <a:r>
              <a:rPr lang="vi-VN" b="1" dirty="0"/>
              <a:t> </a:t>
            </a:r>
            <a:r>
              <a:rPr lang="vi-VN" b="1" dirty="0" err="1"/>
              <a:t>kỳ</a:t>
            </a:r>
            <a:r>
              <a:rPr lang="vi-VN" b="1" dirty="0"/>
              <a:t> </a:t>
            </a:r>
            <a:r>
              <a:rPr lang="vi-VN" b="1" dirty="0" err="1"/>
              <a:t>tệp</a:t>
            </a:r>
            <a:r>
              <a:rPr lang="vi-VN" b="1" dirty="0"/>
              <a:t> </a:t>
            </a:r>
            <a:r>
              <a:rPr lang="vi-VN" b="1" dirty="0" err="1"/>
              <a:t>nào</a:t>
            </a:r>
            <a:r>
              <a:rPr lang="vi-VN" b="1" dirty="0"/>
              <a:t>. </a:t>
            </a:r>
            <a:r>
              <a:rPr lang="vi-VN" b="1" dirty="0" err="1"/>
              <a:t>Nó</a:t>
            </a:r>
            <a:r>
              <a:rPr lang="vi-VN" b="1" dirty="0"/>
              <a:t> </a:t>
            </a:r>
            <a:r>
              <a:rPr lang="vi-VN" b="1" dirty="0" err="1"/>
              <a:t>trả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bảng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cột</a:t>
            </a:r>
            <a:r>
              <a:rPr lang="vi-VN" b="1" dirty="0"/>
              <a:t> duy </a:t>
            </a:r>
            <a:r>
              <a:rPr lang="vi-VN" b="1" dirty="0" err="1"/>
              <a:t>nhất</a:t>
            </a:r>
            <a:r>
              <a:rPr lang="vi-VN" b="1" dirty="0"/>
              <a:t> </a:t>
            </a:r>
            <a:r>
              <a:rPr lang="vi-VN" b="1" dirty="0" err="1"/>
              <a:t>chứa</a:t>
            </a:r>
            <a:r>
              <a:rPr lang="vi-VN" b="1" dirty="0"/>
              <a:t> </a:t>
            </a:r>
            <a:r>
              <a:rPr lang="vi-VN" b="1" dirty="0" err="1"/>
              <a:t>tất</a:t>
            </a:r>
            <a:r>
              <a:rPr lang="vi-VN" b="1" dirty="0"/>
              <a:t> </a:t>
            </a:r>
            <a:r>
              <a:rPr lang="vi-VN" b="1" dirty="0" err="1"/>
              <a:t>cả</a:t>
            </a:r>
            <a:r>
              <a:rPr lang="vi-VN" b="1" dirty="0"/>
              <a:t> </a:t>
            </a:r>
            <a:r>
              <a:rPr lang="vi-VN" b="1" dirty="0" err="1"/>
              <a:t>nội</a:t>
            </a:r>
            <a:r>
              <a:rPr lang="vi-VN" b="1" dirty="0"/>
              <a:t> dung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tệp</a:t>
            </a:r>
            <a:r>
              <a:rPr lang="vi-VN" b="1" dirty="0"/>
              <a:t>. </a:t>
            </a:r>
            <a:r>
              <a:rPr lang="vi-VN" b="1" dirty="0" err="1"/>
              <a:t>Nó</a:t>
            </a:r>
            <a:r>
              <a:rPr lang="vi-VN" b="1" dirty="0"/>
              <a:t> </a:t>
            </a:r>
            <a:r>
              <a:rPr lang="vi-VN" b="1" dirty="0" err="1"/>
              <a:t>chỉ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thể</a:t>
            </a:r>
            <a:r>
              <a:rPr lang="vi-VN" b="1" dirty="0"/>
              <a:t> </a:t>
            </a:r>
            <a:r>
              <a:rPr lang="vi-VN" b="1" dirty="0" err="1"/>
              <a:t>tải</a:t>
            </a:r>
            <a:r>
              <a:rPr lang="vi-VN" b="1" dirty="0"/>
              <a:t> </a:t>
            </a:r>
            <a:r>
              <a:rPr lang="vi-VN" b="1" dirty="0" err="1"/>
              <a:t>toàn</a:t>
            </a:r>
            <a:r>
              <a:rPr lang="vi-VN" b="1" dirty="0"/>
              <a:t> </a:t>
            </a:r>
            <a:r>
              <a:rPr lang="vi-VN" b="1" dirty="0" err="1"/>
              <a:t>bộ</a:t>
            </a:r>
            <a:r>
              <a:rPr lang="vi-VN" b="1" dirty="0"/>
              <a:t> </a:t>
            </a:r>
            <a:r>
              <a:rPr lang="vi-VN" b="1" dirty="0" err="1"/>
              <a:t>nội</a:t>
            </a:r>
            <a:r>
              <a:rPr lang="vi-VN" b="1" dirty="0"/>
              <a:t> dung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tệp</a:t>
            </a:r>
            <a:r>
              <a:rPr lang="vi-VN" b="1" dirty="0"/>
              <a:t> </a:t>
            </a:r>
            <a:r>
              <a:rPr lang="vi-VN" b="1" dirty="0" err="1"/>
              <a:t>dưới</a:t>
            </a:r>
            <a:r>
              <a:rPr lang="vi-VN" b="1" dirty="0"/>
              <a:t> </a:t>
            </a:r>
            <a:r>
              <a:rPr lang="vi-VN" b="1" dirty="0" err="1"/>
              <a:t>dạng</a:t>
            </a:r>
            <a:r>
              <a:rPr lang="vi-VN" b="1" dirty="0"/>
              <a:t> 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trị</a:t>
            </a:r>
            <a:r>
              <a:rPr lang="vi-VN" b="1" dirty="0"/>
              <a:t> văn </a:t>
            </a:r>
            <a:r>
              <a:rPr lang="vi-VN" b="1" dirty="0" err="1"/>
              <a:t>bản</a:t>
            </a:r>
            <a:r>
              <a:rPr lang="vi-VN" b="1" dirty="0"/>
              <a:t>. (</a:t>
            </a:r>
            <a:r>
              <a:rPr lang="vi-VN" b="1" dirty="0" err="1"/>
              <a:t>Giá</a:t>
            </a:r>
            <a:r>
              <a:rPr lang="vi-VN" b="1" dirty="0"/>
              <a:t> </a:t>
            </a:r>
            <a:r>
              <a:rPr lang="vi-VN" b="1" dirty="0" err="1"/>
              <a:t>trị</a:t>
            </a:r>
            <a:r>
              <a:rPr lang="vi-VN" b="1" dirty="0"/>
              <a:t> </a:t>
            </a:r>
            <a:r>
              <a:rPr lang="vi-VN" b="1" dirty="0" err="1"/>
              <a:t>lớn</a:t>
            </a:r>
            <a:r>
              <a:rPr lang="vi-VN" b="1" dirty="0"/>
              <a:t> duy </a:t>
            </a:r>
            <a:r>
              <a:rPr lang="vi-VN" b="1" dirty="0" err="1"/>
              <a:t>nhất</a:t>
            </a:r>
            <a:r>
              <a:rPr lang="vi-VN" b="1" dirty="0"/>
              <a:t> </a:t>
            </a:r>
            <a:r>
              <a:rPr lang="vi-VN" b="1" dirty="0" err="1"/>
              <a:t>này</a:t>
            </a:r>
            <a:r>
              <a:rPr lang="vi-VN" b="1" dirty="0"/>
              <a:t> </a:t>
            </a:r>
            <a:r>
              <a:rPr lang="vi-VN" b="1" dirty="0" err="1"/>
              <a:t>được</a:t>
            </a:r>
            <a:r>
              <a:rPr lang="vi-VN" b="1" dirty="0"/>
              <a:t> </a:t>
            </a:r>
            <a:r>
              <a:rPr lang="vi-VN" b="1" dirty="0" err="1"/>
              <a:t>gọi</a:t>
            </a:r>
            <a:r>
              <a:rPr lang="vi-VN" b="1" dirty="0"/>
              <a:t> </a:t>
            </a:r>
            <a:r>
              <a:rPr lang="vi-VN" b="1" dirty="0" err="1"/>
              <a:t>là</a:t>
            </a:r>
            <a:r>
              <a:rPr lang="vi-VN" b="1" dirty="0"/>
              <a:t> </a:t>
            </a:r>
            <a:r>
              <a:rPr lang="vi-VN" b="1" dirty="0" err="1"/>
              <a:t>đối</a:t>
            </a:r>
            <a:r>
              <a:rPr lang="vi-VN" b="1" dirty="0"/>
              <a:t> </a:t>
            </a:r>
            <a:r>
              <a:rPr lang="vi-VN" b="1" dirty="0" err="1"/>
              <a:t>tượng</a:t>
            </a:r>
            <a:r>
              <a:rPr lang="vi-VN" b="1" dirty="0"/>
              <a:t> </a:t>
            </a:r>
            <a:r>
              <a:rPr lang="vi-VN" b="1" dirty="0" err="1"/>
              <a:t>lớn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ký</a:t>
            </a:r>
            <a:r>
              <a:rPr lang="vi-VN" b="1" dirty="0"/>
              <a:t> </a:t>
            </a:r>
            <a:r>
              <a:rPr lang="vi-VN" b="1" dirty="0" err="1"/>
              <a:t>tự</a:t>
            </a:r>
            <a:r>
              <a:rPr lang="vi-VN" b="1" dirty="0"/>
              <a:t> </a:t>
            </a:r>
            <a:r>
              <a:rPr lang="vi-VN" b="1" dirty="0" err="1"/>
              <a:t>hoặc</a:t>
            </a:r>
            <a:r>
              <a:rPr lang="vi-VN" b="1" dirty="0"/>
              <a:t> SINGLE_CLOB.).</a:t>
            </a: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9" name="Google Shape;19;p2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58371" y="1519601"/>
            <a:ext cx="5776800" cy="15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rgbClr val="212529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04371" y="3365941"/>
            <a:ext cx="58848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 rot="506393">
            <a:off x="7261545" y="20060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506393">
            <a:off x="125220" y="2163285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5650800" y="-1805450"/>
            <a:ext cx="2154000" cy="2154000"/>
            <a:chOff x="-567300" y="4225075"/>
            <a:chExt cx="2154000" cy="2154000"/>
          </a:xfrm>
        </p:grpSpPr>
        <p:sp>
          <p:nvSpPr>
            <p:cNvPr id="39" name="Google Shape;39;p2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567300" y="4225075"/>
            <a:ext cx="2154000" cy="2154000"/>
            <a:chOff x="-567300" y="4225075"/>
            <a:chExt cx="2154000" cy="2154000"/>
          </a:xfrm>
        </p:grpSpPr>
        <p:sp>
          <p:nvSpPr>
            <p:cNvPr id="43" name="Google Shape;43;p2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p40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435" name="Google Shape;1435;p40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0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0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40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40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40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40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40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3" name="Google Shape;1443;p40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444" name="Google Shape;1444;p40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40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40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40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40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40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40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40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40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40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40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40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40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40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40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59" name="Google Shape;1459;p40"/>
          <p:cNvSpPr/>
          <p:nvPr/>
        </p:nvSpPr>
        <p:spPr>
          <a:xfrm rot="506393">
            <a:off x="6844470" y="1889385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40"/>
          <p:cNvSpPr/>
          <p:nvPr/>
        </p:nvSpPr>
        <p:spPr>
          <a:xfrm rot="506393">
            <a:off x="4149520" y="183297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0"/>
          <p:cNvSpPr txBox="1">
            <a:spLocks noGrp="1"/>
          </p:cNvSpPr>
          <p:nvPr>
            <p:ph type="title"/>
          </p:nvPr>
        </p:nvSpPr>
        <p:spPr>
          <a:xfrm>
            <a:off x="2643750" y="735376"/>
            <a:ext cx="3856500" cy="86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40"/>
          <p:cNvSpPr txBox="1">
            <a:spLocks noGrp="1"/>
          </p:cNvSpPr>
          <p:nvPr>
            <p:ph type="subTitle" idx="1"/>
          </p:nvPr>
        </p:nvSpPr>
        <p:spPr>
          <a:xfrm>
            <a:off x="2643750" y="1709084"/>
            <a:ext cx="38565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3" name="Google Shape;1463;p40"/>
          <p:cNvGrpSpPr/>
          <p:nvPr/>
        </p:nvGrpSpPr>
        <p:grpSpPr>
          <a:xfrm>
            <a:off x="-185450" y="-1343500"/>
            <a:ext cx="2154000" cy="2154000"/>
            <a:chOff x="-567300" y="4225075"/>
            <a:chExt cx="2154000" cy="2154000"/>
          </a:xfrm>
        </p:grpSpPr>
        <p:sp>
          <p:nvSpPr>
            <p:cNvPr id="1464" name="Google Shape;1464;p40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0"/>
          <p:cNvGrpSpPr/>
          <p:nvPr/>
        </p:nvGrpSpPr>
        <p:grpSpPr>
          <a:xfrm>
            <a:off x="6871950" y="4288425"/>
            <a:ext cx="2154000" cy="2154000"/>
            <a:chOff x="-567300" y="4225075"/>
            <a:chExt cx="2154000" cy="2154000"/>
          </a:xfrm>
        </p:grpSpPr>
        <p:sp>
          <p:nvSpPr>
            <p:cNvPr id="1468" name="Google Shape;1468;p40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40"/>
          <p:cNvSpPr txBox="1"/>
          <p:nvPr/>
        </p:nvSpPr>
        <p:spPr>
          <a:xfrm>
            <a:off x="2685600" y="3677943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41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474" name="Google Shape;1474;p41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41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476;p41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41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41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41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41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41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2" name="Google Shape;1482;p41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483" name="Google Shape;1483;p41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41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41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41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41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41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41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41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41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41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41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41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41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41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41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98" name="Google Shape;1498;p41"/>
          <p:cNvSpPr/>
          <p:nvPr/>
        </p:nvSpPr>
        <p:spPr>
          <a:xfrm rot="506393">
            <a:off x="7128195" y="30884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41"/>
          <p:cNvSpPr/>
          <p:nvPr/>
        </p:nvSpPr>
        <p:spPr>
          <a:xfrm rot="506393">
            <a:off x="245920" y="9158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0" name="Google Shape;1500;p41"/>
          <p:cNvGrpSpPr/>
          <p:nvPr/>
        </p:nvGrpSpPr>
        <p:grpSpPr>
          <a:xfrm>
            <a:off x="1884075" y="4155500"/>
            <a:ext cx="2154000" cy="2154000"/>
            <a:chOff x="-567300" y="4225075"/>
            <a:chExt cx="2154000" cy="2154000"/>
          </a:xfrm>
        </p:grpSpPr>
        <p:sp>
          <p:nvSpPr>
            <p:cNvPr id="1501" name="Google Shape;1501;p41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41"/>
          <p:cNvGrpSpPr/>
          <p:nvPr/>
        </p:nvGrpSpPr>
        <p:grpSpPr>
          <a:xfrm>
            <a:off x="5895275" y="-1127225"/>
            <a:ext cx="2154000" cy="2154000"/>
            <a:chOff x="-567300" y="4225075"/>
            <a:chExt cx="2154000" cy="2154000"/>
          </a:xfrm>
        </p:grpSpPr>
        <p:sp>
          <p:nvSpPr>
            <p:cNvPr id="1505" name="Google Shape;1505;p41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42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510" name="Google Shape;1510;p42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42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42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42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42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42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42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8" name="Google Shape;1518;p42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519" name="Google Shape;1519;p42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42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42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42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42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42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42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42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42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42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42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42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42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42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42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42"/>
          <p:cNvSpPr/>
          <p:nvPr/>
        </p:nvSpPr>
        <p:spPr>
          <a:xfrm rot="506393">
            <a:off x="6663495" y="3232410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2"/>
          <p:cNvSpPr/>
          <p:nvPr/>
        </p:nvSpPr>
        <p:spPr>
          <a:xfrm rot="506393">
            <a:off x="4149520" y="183297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6" name="Google Shape;1536;p42"/>
          <p:cNvGrpSpPr/>
          <p:nvPr/>
        </p:nvGrpSpPr>
        <p:grpSpPr>
          <a:xfrm>
            <a:off x="-485700" y="3781350"/>
            <a:ext cx="2154000" cy="2154000"/>
            <a:chOff x="-567300" y="4225075"/>
            <a:chExt cx="2154000" cy="2154000"/>
          </a:xfrm>
        </p:grpSpPr>
        <p:sp>
          <p:nvSpPr>
            <p:cNvPr id="1537" name="Google Shape;1537;p42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42"/>
          <p:cNvGrpSpPr/>
          <p:nvPr/>
        </p:nvGrpSpPr>
        <p:grpSpPr>
          <a:xfrm>
            <a:off x="8053375" y="603500"/>
            <a:ext cx="2154000" cy="2154000"/>
            <a:chOff x="-567300" y="4225075"/>
            <a:chExt cx="2154000" cy="2154000"/>
          </a:xfrm>
        </p:grpSpPr>
        <p:sp>
          <p:nvSpPr>
            <p:cNvPr id="1541" name="Google Shape;1541;p42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48" name="Google Shape;48;p3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" name="Google Shape;56;p3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57" name="Google Shape;57;p3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2" name="Google Shape;72;p3"/>
          <p:cNvSpPr/>
          <p:nvPr/>
        </p:nvSpPr>
        <p:spPr>
          <a:xfrm rot="506393">
            <a:off x="997408" y="660735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506393">
            <a:off x="6259495" y="2757147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2217800" y="2787075"/>
            <a:ext cx="5020200" cy="79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4008075" y="882138"/>
            <a:ext cx="1491000" cy="113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2217800" y="3917660"/>
            <a:ext cx="50202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3"/>
          <p:cNvGrpSpPr/>
          <p:nvPr/>
        </p:nvGrpSpPr>
        <p:grpSpPr>
          <a:xfrm>
            <a:off x="8011375" y="646900"/>
            <a:ext cx="2154000" cy="2154000"/>
            <a:chOff x="-567300" y="4225075"/>
            <a:chExt cx="2154000" cy="2154000"/>
          </a:xfrm>
        </p:grpSpPr>
        <p:sp>
          <p:nvSpPr>
            <p:cNvPr id="78" name="Google Shape;78;p3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369550" y="4305850"/>
            <a:ext cx="2154000" cy="2154000"/>
            <a:chOff x="-567300" y="4225075"/>
            <a:chExt cx="2154000" cy="2154000"/>
          </a:xfrm>
        </p:grpSpPr>
        <p:sp>
          <p:nvSpPr>
            <p:cNvPr id="82" name="Google Shape;82;p3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25" name="Google Shape;125;p5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5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5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3" name="Google Shape;133;p5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34" name="Google Shape;134;p5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5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5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5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5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5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5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5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5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5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9" name="Google Shape;149;p5"/>
          <p:cNvSpPr/>
          <p:nvPr/>
        </p:nvSpPr>
        <p:spPr>
          <a:xfrm rot="506393">
            <a:off x="1472195" y="87537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 rot="506393">
            <a:off x="6516645" y="295767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596392" y="3119425"/>
            <a:ext cx="2704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1596392" y="2713800"/>
            <a:ext cx="27048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4842805" y="3119425"/>
            <a:ext cx="2704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4"/>
          </p:nvPr>
        </p:nvSpPr>
        <p:spPr>
          <a:xfrm>
            <a:off x="4842808" y="2713800"/>
            <a:ext cx="27048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-807025" y="3813450"/>
            <a:ext cx="2154000" cy="2154000"/>
            <a:chOff x="-567300" y="4225075"/>
            <a:chExt cx="2154000" cy="2154000"/>
          </a:xfrm>
        </p:grpSpPr>
        <p:sp>
          <p:nvSpPr>
            <p:cNvPr id="157" name="Google Shape;157;p5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8284125" y="1494750"/>
            <a:ext cx="2154000" cy="2154000"/>
            <a:chOff x="-567300" y="4225075"/>
            <a:chExt cx="2154000" cy="2154000"/>
          </a:xfrm>
        </p:grpSpPr>
        <p:sp>
          <p:nvSpPr>
            <p:cNvPr id="161" name="Google Shape;161;p5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7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203" name="Google Shape;203;p7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7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7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7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7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7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7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1" name="Google Shape;211;p7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212" name="Google Shape;212;p7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7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7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7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7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7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7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7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7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7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7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7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7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7" name="Google Shape;227;p7"/>
          <p:cNvSpPr txBox="1">
            <a:spLocks noGrp="1"/>
          </p:cNvSpPr>
          <p:nvPr>
            <p:ph type="body" idx="1"/>
          </p:nvPr>
        </p:nvSpPr>
        <p:spPr>
          <a:xfrm>
            <a:off x="2475150" y="1500716"/>
            <a:ext cx="41937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naheim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7"/>
          <p:cNvSpPr/>
          <p:nvPr/>
        </p:nvSpPr>
        <p:spPr>
          <a:xfrm rot="506393">
            <a:off x="5842320" y="1250097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"/>
          <p:cNvSpPr/>
          <p:nvPr/>
        </p:nvSpPr>
        <p:spPr>
          <a:xfrm rot="506393">
            <a:off x="140170" y="28217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7"/>
          <p:cNvGrpSpPr/>
          <p:nvPr/>
        </p:nvGrpSpPr>
        <p:grpSpPr>
          <a:xfrm>
            <a:off x="5271550" y="4395900"/>
            <a:ext cx="2154000" cy="2154000"/>
            <a:chOff x="-567300" y="4225075"/>
            <a:chExt cx="2154000" cy="2154000"/>
          </a:xfrm>
        </p:grpSpPr>
        <p:sp>
          <p:nvSpPr>
            <p:cNvPr id="232" name="Google Shape;232;p7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-869650" y="-612675"/>
            <a:ext cx="2154000" cy="2154000"/>
            <a:chOff x="-567300" y="4225075"/>
            <a:chExt cx="2154000" cy="2154000"/>
          </a:xfrm>
        </p:grpSpPr>
        <p:sp>
          <p:nvSpPr>
            <p:cNvPr id="236" name="Google Shape;236;p7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9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278" name="Google Shape;278;p9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9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9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9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6" name="Google Shape;286;p9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287" name="Google Shape;287;p9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9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9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9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9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9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9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2721750" y="1460500"/>
            <a:ext cx="3700500" cy="721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subTitle" idx="1"/>
          </p:nvPr>
        </p:nvSpPr>
        <p:spPr>
          <a:xfrm>
            <a:off x="2721750" y="2193475"/>
            <a:ext cx="3700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4" name="Google Shape;304;p9"/>
          <p:cNvSpPr/>
          <p:nvPr/>
        </p:nvSpPr>
        <p:spPr>
          <a:xfrm rot="506393">
            <a:off x="4554308" y="425735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 rot="506393">
            <a:off x="5886395" y="30565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7816475" y="-774250"/>
            <a:ext cx="2154000" cy="2154000"/>
            <a:chOff x="-567300" y="4225075"/>
            <a:chExt cx="2154000" cy="2154000"/>
          </a:xfrm>
        </p:grpSpPr>
        <p:sp>
          <p:nvSpPr>
            <p:cNvPr id="307" name="Google Shape;307;p9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9"/>
          <p:cNvGrpSpPr/>
          <p:nvPr/>
        </p:nvGrpSpPr>
        <p:grpSpPr>
          <a:xfrm>
            <a:off x="3931575" y="4150500"/>
            <a:ext cx="2154000" cy="2154000"/>
            <a:chOff x="-567300" y="4225075"/>
            <a:chExt cx="2154000" cy="2154000"/>
          </a:xfrm>
        </p:grpSpPr>
        <p:sp>
          <p:nvSpPr>
            <p:cNvPr id="311" name="Google Shape;311;p9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29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018" name="Google Shape;1018;p29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9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9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9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9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9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9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9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6" name="Google Shape;1026;p29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027" name="Google Shape;1027;p29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9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9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9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9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9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9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9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29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29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29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29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29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29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29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2" name="Google Shape;1042;p29"/>
          <p:cNvSpPr/>
          <p:nvPr/>
        </p:nvSpPr>
        <p:spPr>
          <a:xfrm rot="506393">
            <a:off x="4554308" y="425735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9"/>
          <p:cNvSpPr/>
          <p:nvPr/>
        </p:nvSpPr>
        <p:spPr>
          <a:xfrm rot="506393">
            <a:off x="983470" y="2830597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9"/>
          <p:cNvSpPr txBox="1">
            <a:spLocks noGrp="1"/>
          </p:cNvSpPr>
          <p:nvPr>
            <p:ph type="title"/>
          </p:nvPr>
        </p:nvSpPr>
        <p:spPr>
          <a:xfrm>
            <a:off x="3725050" y="2139118"/>
            <a:ext cx="3891300" cy="79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5" name="Google Shape;1045;p29"/>
          <p:cNvSpPr txBox="1">
            <a:spLocks noGrp="1"/>
          </p:cNvSpPr>
          <p:nvPr>
            <p:ph type="title" idx="2" hasCustomPrompt="1"/>
          </p:nvPr>
        </p:nvSpPr>
        <p:spPr>
          <a:xfrm>
            <a:off x="1460025" y="2002025"/>
            <a:ext cx="1491000" cy="113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6" name="Google Shape;1046;p29"/>
          <p:cNvSpPr txBox="1">
            <a:spLocks noGrp="1"/>
          </p:cNvSpPr>
          <p:nvPr>
            <p:ph type="subTitle" idx="1"/>
          </p:nvPr>
        </p:nvSpPr>
        <p:spPr>
          <a:xfrm>
            <a:off x="3468675" y="3135525"/>
            <a:ext cx="50202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7" name="Google Shape;1047;p29"/>
          <p:cNvGrpSpPr/>
          <p:nvPr/>
        </p:nvGrpSpPr>
        <p:grpSpPr>
          <a:xfrm>
            <a:off x="7816475" y="-774250"/>
            <a:ext cx="2154000" cy="2154000"/>
            <a:chOff x="-567300" y="4225075"/>
            <a:chExt cx="2154000" cy="2154000"/>
          </a:xfrm>
        </p:grpSpPr>
        <p:sp>
          <p:nvSpPr>
            <p:cNvPr id="1048" name="Google Shape;1048;p29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9"/>
          <p:cNvGrpSpPr/>
          <p:nvPr/>
        </p:nvGrpSpPr>
        <p:grpSpPr>
          <a:xfrm>
            <a:off x="3719725" y="4256425"/>
            <a:ext cx="2154000" cy="2154000"/>
            <a:chOff x="-567300" y="4225075"/>
            <a:chExt cx="2154000" cy="2154000"/>
          </a:xfrm>
        </p:grpSpPr>
        <p:sp>
          <p:nvSpPr>
            <p:cNvPr id="1052" name="Google Shape;1052;p29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0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057" name="Google Shape;1057;p30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0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0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0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0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30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30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30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5" name="Google Shape;1065;p30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066" name="Google Shape;1066;p30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30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30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30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30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30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30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30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30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30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30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30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30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30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30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81" name="Google Shape;1081;p30"/>
          <p:cNvSpPr/>
          <p:nvPr/>
        </p:nvSpPr>
        <p:spPr>
          <a:xfrm rot="506393">
            <a:off x="623858" y="401910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0"/>
          <p:cNvSpPr/>
          <p:nvPr/>
        </p:nvSpPr>
        <p:spPr>
          <a:xfrm rot="506393">
            <a:off x="6757345" y="22540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 txBox="1">
            <a:spLocks noGrp="1"/>
          </p:cNvSpPr>
          <p:nvPr>
            <p:ph type="title"/>
          </p:nvPr>
        </p:nvSpPr>
        <p:spPr>
          <a:xfrm>
            <a:off x="715550" y="2813577"/>
            <a:ext cx="5020200" cy="79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4" name="Google Shape;1084;p30"/>
          <p:cNvSpPr txBox="1">
            <a:spLocks noGrp="1"/>
          </p:cNvSpPr>
          <p:nvPr>
            <p:ph type="title" idx="2" hasCustomPrompt="1"/>
          </p:nvPr>
        </p:nvSpPr>
        <p:spPr>
          <a:xfrm>
            <a:off x="4678450" y="838947"/>
            <a:ext cx="1491000" cy="113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5" name="Google Shape;1085;p30"/>
          <p:cNvSpPr txBox="1">
            <a:spLocks noGrp="1"/>
          </p:cNvSpPr>
          <p:nvPr>
            <p:ph type="subTitle" idx="1"/>
          </p:nvPr>
        </p:nvSpPr>
        <p:spPr>
          <a:xfrm>
            <a:off x="592750" y="3817427"/>
            <a:ext cx="50202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6" name="Google Shape;1086;p30"/>
          <p:cNvGrpSpPr/>
          <p:nvPr/>
        </p:nvGrpSpPr>
        <p:grpSpPr>
          <a:xfrm>
            <a:off x="7808350" y="-684900"/>
            <a:ext cx="2154000" cy="2154000"/>
            <a:chOff x="-567300" y="4225075"/>
            <a:chExt cx="2154000" cy="2154000"/>
          </a:xfrm>
        </p:grpSpPr>
        <p:sp>
          <p:nvSpPr>
            <p:cNvPr id="1087" name="Google Shape;1087;p30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129950" y="4426975"/>
            <a:ext cx="2154000" cy="2154000"/>
            <a:chOff x="-567300" y="4225075"/>
            <a:chExt cx="2154000" cy="2154000"/>
          </a:xfrm>
        </p:grpSpPr>
        <p:sp>
          <p:nvSpPr>
            <p:cNvPr id="1091" name="Google Shape;1091;p30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_1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38"/>
          <p:cNvGrpSpPr/>
          <p:nvPr/>
        </p:nvGrpSpPr>
        <p:grpSpPr>
          <a:xfrm>
            <a:off x="-18357" y="0"/>
            <a:ext cx="9180713" cy="5143500"/>
            <a:chOff x="50" y="0"/>
            <a:chExt cx="9202800" cy="5143500"/>
          </a:xfrm>
        </p:grpSpPr>
        <p:cxnSp>
          <p:nvCxnSpPr>
            <p:cNvPr id="1361" name="Google Shape;1361;p38"/>
            <p:cNvCxnSpPr/>
            <p:nvPr/>
          </p:nvCxnSpPr>
          <p:spPr>
            <a:xfrm>
              <a:off x="4601450" y="-4028650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38"/>
            <p:cNvCxnSpPr/>
            <p:nvPr/>
          </p:nvCxnSpPr>
          <p:spPr>
            <a:xfrm>
              <a:off x="4601450" y="-3455894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38"/>
            <p:cNvCxnSpPr/>
            <p:nvPr/>
          </p:nvCxnSpPr>
          <p:spPr>
            <a:xfrm>
              <a:off x="4601450" y="-2883138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38"/>
            <p:cNvCxnSpPr/>
            <p:nvPr/>
          </p:nvCxnSpPr>
          <p:spPr>
            <a:xfrm>
              <a:off x="4601450" y="-2310381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38"/>
            <p:cNvCxnSpPr/>
            <p:nvPr/>
          </p:nvCxnSpPr>
          <p:spPr>
            <a:xfrm>
              <a:off x="4601450" y="-1737625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38"/>
            <p:cNvCxnSpPr/>
            <p:nvPr/>
          </p:nvCxnSpPr>
          <p:spPr>
            <a:xfrm>
              <a:off x="4601450" y="-1164869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38"/>
            <p:cNvCxnSpPr/>
            <p:nvPr/>
          </p:nvCxnSpPr>
          <p:spPr>
            <a:xfrm>
              <a:off x="4601450" y="-592113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38"/>
            <p:cNvCxnSpPr/>
            <p:nvPr/>
          </p:nvCxnSpPr>
          <p:spPr>
            <a:xfrm>
              <a:off x="4601450" y="-19356"/>
              <a:ext cx="0" cy="9202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9" name="Google Shape;1369;p38"/>
            <p:cNvGrpSpPr/>
            <p:nvPr/>
          </p:nvGrpSpPr>
          <p:grpSpPr>
            <a:xfrm>
              <a:off x="573699" y="0"/>
              <a:ext cx="8018515" cy="5143500"/>
              <a:chOff x="457738" y="0"/>
              <a:chExt cx="6399964" cy="5143500"/>
            </a:xfrm>
          </p:grpSpPr>
          <p:cxnSp>
            <p:nvCxnSpPr>
              <p:cNvPr id="1370" name="Google Shape;1370;p38"/>
              <p:cNvCxnSpPr/>
              <p:nvPr/>
            </p:nvCxnSpPr>
            <p:spPr>
              <a:xfrm>
                <a:off x="45773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38"/>
              <p:cNvCxnSpPr/>
              <p:nvPr/>
            </p:nvCxnSpPr>
            <p:spPr>
              <a:xfrm>
                <a:off x="91487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38"/>
              <p:cNvCxnSpPr/>
              <p:nvPr/>
            </p:nvCxnSpPr>
            <p:spPr>
              <a:xfrm>
                <a:off x="137201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38"/>
              <p:cNvCxnSpPr/>
              <p:nvPr/>
            </p:nvCxnSpPr>
            <p:spPr>
              <a:xfrm>
                <a:off x="1829158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38"/>
              <p:cNvCxnSpPr/>
              <p:nvPr/>
            </p:nvCxnSpPr>
            <p:spPr>
              <a:xfrm>
                <a:off x="228629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38"/>
              <p:cNvCxnSpPr/>
              <p:nvPr/>
            </p:nvCxnSpPr>
            <p:spPr>
              <a:xfrm>
                <a:off x="274343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38"/>
              <p:cNvCxnSpPr/>
              <p:nvPr/>
            </p:nvCxnSpPr>
            <p:spPr>
              <a:xfrm>
                <a:off x="320057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38"/>
              <p:cNvCxnSpPr/>
              <p:nvPr/>
            </p:nvCxnSpPr>
            <p:spPr>
              <a:xfrm>
                <a:off x="3657719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38"/>
              <p:cNvCxnSpPr/>
              <p:nvPr/>
            </p:nvCxnSpPr>
            <p:spPr>
              <a:xfrm>
                <a:off x="411486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38"/>
              <p:cNvCxnSpPr/>
              <p:nvPr/>
            </p:nvCxnSpPr>
            <p:spPr>
              <a:xfrm>
                <a:off x="502914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38"/>
              <p:cNvCxnSpPr/>
              <p:nvPr/>
            </p:nvCxnSpPr>
            <p:spPr>
              <a:xfrm>
                <a:off x="548628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38"/>
              <p:cNvCxnSpPr/>
              <p:nvPr/>
            </p:nvCxnSpPr>
            <p:spPr>
              <a:xfrm>
                <a:off x="4572000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38"/>
              <p:cNvCxnSpPr/>
              <p:nvPr/>
            </p:nvCxnSpPr>
            <p:spPr>
              <a:xfrm>
                <a:off x="594342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38"/>
              <p:cNvCxnSpPr/>
              <p:nvPr/>
            </p:nvCxnSpPr>
            <p:spPr>
              <a:xfrm>
                <a:off x="640056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38"/>
              <p:cNvCxnSpPr/>
              <p:nvPr/>
            </p:nvCxnSpPr>
            <p:spPr>
              <a:xfrm>
                <a:off x="6857701" y="0"/>
                <a:ext cx="0" cy="514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38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38"/>
          <p:cNvSpPr/>
          <p:nvPr/>
        </p:nvSpPr>
        <p:spPr>
          <a:xfrm rot="506393">
            <a:off x="6498370" y="6607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8"/>
          <p:cNvSpPr/>
          <p:nvPr/>
        </p:nvSpPr>
        <p:spPr>
          <a:xfrm rot="506393">
            <a:off x="5642845" y="2973222"/>
            <a:ext cx="1804846" cy="1837347"/>
          </a:xfrm>
          <a:prstGeom prst="star8">
            <a:avLst>
              <a:gd name="adj" fmla="val 25023"/>
            </a:avLst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38"/>
          <p:cNvGrpSpPr/>
          <p:nvPr/>
        </p:nvGrpSpPr>
        <p:grpSpPr>
          <a:xfrm>
            <a:off x="-1022200" y="3753275"/>
            <a:ext cx="2154000" cy="2154000"/>
            <a:chOff x="-567300" y="4225075"/>
            <a:chExt cx="2154000" cy="2154000"/>
          </a:xfrm>
        </p:grpSpPr>
        <p:sp>
          <p:nvSpPr>
            <p:cNvPr id="1389" name="Google Shape;1389;p38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38"/>
          <p:cNvGrpSpPr/>
          <p:nvPr/>
        </p:nvGrpSpPr>
        <p:grpSpPr>
          <a:xfrm>
            <a:off x="8161850" y="860750"/>
            <a:ext cx="2154000" cy="2154000"/>
            <a:chOff x="-567300" y="4225075"/>
            <a:chExt cx="2154000" cy="2154000"/>
          </a:xfrm>
        </p:grpSpPr>
        <p:sp>
          <p:nvSpPr>
            <p:cNvPr id="1393" name="Google Shape;1393;p38"/>
            <p:cNvSpPr/>
            <p:nvPr/>
          </p:nvSpPr>
          <p:spPr>
            <a:xfrm>
              <a:off x="-567300" y="4225075"/>
              <a:ext cx="2154000" cy="2154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-331650" y="4460725"/>
              <a:ext cx="1682700" cy="1682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-92125" y="4700250"/>
              <a:ext cx="1203600" cy="1203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 Black"/>
              <a:buNone/>
              <a:defRPr sz="33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017650"/>
            <a:ext cx="7713000" cy="3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75" r:id="rId7"/>
    <p:sldLayoutId id="2147483676" r:id="rId8"/>
    <p:sldLayoutId id="2147483684" r:id="rId9"/>
    <p:sldLayoutId id="2147483686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46"/>
          <p:cNvGrpSpPr/>
          <p:nvPr/>
        </p:nvGrpSpPr>
        <p:grpSpPr>
          <a:xfrm>
            <a:off x="595475" y="564038"/>
            <a:ext cx="6673950" cy="2656812"/>
            <a:chOff x="595475" y="564038"/>
            <a:chExt cx="6673950" cy="2656812"/>
          </a:xfrm>
        </p:grpSpPr>
        <p:sp>
          <p:nvSpPr>
            <p:cNvPr id="1555" name="Google Shape;1555;p46"/>
            <p:cNvSpPr/>
            <p:nvPr/>
          </p:nvSpPr>
          <p:spPr>
            <a:xfrm>
              <a:off x="1168625" y="564038"/>
              <a:ext cx="6100800" cy="2019600"/>
            </a:xfrm>
            <a:prstGeom prst="roundRect">
              <a:avLst>
                <a:gd name="adj" fmla="val 7459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1016225" y="720178"/>
              <a:ext cx="6100800" cy="2019600"/>
            </a:xfrm>
            <a:prstGeom prst="roundRect">
              <a:avLst>
                <a:gd name="adj" fmla="val 7459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7" name="Google Shape;1557;p46"/>
            <p:cNvGrpSpPr/>
            <p:nvPr/>
          </p:nvGrpSpPr>
          <p:grpSpPr>
            <a:xfrm>
              <a:off x="595475" y="880068"/>
              <a:ext cx="6369150" cy="2340782"/>
              <a:chOff x="595475" y="1032468"/>
              <a:chExt cx="6369150" cy="2340782"/>
            </a:xfrm>
          </p:grpSpPr>
          <p:sp>
            <p:nvSpPr>
              <p:cNvPr id="1558" name="Google Shape;1558;p46"/>
              <p:cNvSpPr/>
              <p:nvPr/>
            </p:nvSpPr>
            <p:spPr>
              <a:xfrm>
                <a:off x="863825" y="1032468"/>
                <a:ext cx="6100800" cy="2019600"/>
              </a:xfrm>
              <a:prstGeom prst="roundRect">
                <a:avLst>
                  <a:gd name="adj" fmla="val 7459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729650" y="1196246"/>
                <a:ext cx="6100800" cy="2019600"/>
              </a:xfrm>
              <a:prstGeom prst="roundRect">
                <a:avLst>
                  <a:gd name="adj" fmla="val 7459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595475" y="1353650"/>
                <a:ext cx="6100800" cy="2019600"/>
              </a:xfrm>
              <a:prstGeom prst="roundRect">
                <a:avLst>
                  <a:gd name="adj" fmla="val 7459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1" name="Google Shape;1561;p46"/>
          <p:cNvSpPr txBox="1">
            <a:spLocks noGrp="1"/>
          </p:cNvSpPr>
          <p:nvPr>
            <p:ph type="ctrTitle"/>
          </p:nvPr>
        </p:nvSpPr>
        <p:spPr>
          <a:xfrm>
            <a:off x="628835" y="1433201"/>
            <a:ext cx="5906336" cy="159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How to use JSON data with SQL Server 2019</a:t>
            </a:r>
          </a:p>
        </p:txBody>
      </p:sp>
      <p:sp>
        <p:nvSpPr>
          <p:cNvPr id="1562" name="Google Shape;1562;p46"/>
          <p:cNvSpPr txBox="1">
            <a:spLocks noGrp="1"/>
          </p:cNvSpPr>
          <p:nvPr>
            <p:ph type="subTitle" idx="1"/>
          </p:nvPr>
        </p:nvSpPr>
        <p:spPr>
          <a:xfrm>
            <a:off x="704371" y="3365941"/>
            <a:ext cx="58848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1</a:t>
            </a:r>
            <a:endParaRPr dirty="0"/>
          </a:p>
        </p:txBody>
      </p:sp>
      <p:grpSp>
        <p:nvGrpSpPr>
          <p:cNvPr id="1563" name="Google Shape;1563;p46"/>
          <p:cNvGrpSpPr/>
          <p:nvPr/>
        </p:nvGrpSpPr>
        <p:grpSpPr>
          <a:xfrm>
            <a:off x="7198660" y="3087071"/>
            <a:ext cx="1414512" cy="1518189"/>
            <a:chOff x="7133785" y="2896896"/>
            <a:chExt cx="1414512" cy="1518189"/>
          </a:xfrm>
        </p:grpSpPr>
        <p:grpSp>
          <p:nvGrpSpPr>
            <p:cNvPr id="1564" name="Google Shape;1564;p46"/>
            <p:cNvGrpSpPr/>
            <p:nvPr/>
          </p:nvGrpSpPr>
          <p:grpSpPr>
            <a:xfrm>
              <a:off x="7133785" y="2896896"/>
              <a:ext cx="1414512" cy="1518189"/>
              <a:chOff x="6879750" y="3096400"/>
              <a:chExt cx="1584000" cy="1700100"/>
            </a:xfrm>
          </p:grpSpPr>
          <p:sp>
            <p:nvSpPr>
              <p:cNvPr id="1565" name="Google Shape;1565;p46"/>
              <p:cNvSpPr/>
              <p:nvPr/>
            </p:nvSpPr>
            <p:spPr>
              <a:xfrm>
                <a:off x="6879750" y="3096400"/>
                <a:ext cx="1584000" cy="1700100"/>
              </a:xfrm>
              <a:prstGeom prst="roundRect">
                <a:avLst>
                  <a:gd name="adj" fmla="val 3791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6958650" y="3335758"/>
                <a:ext cx="1426200" cy="1379700"/>
              </a:xfrm>
              <a:prstGeom prst="roundRect">
                <a:avLst>
                  <a:gd name="adj" fmla="val 3495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6958650" y="3175425"/>
                <a:ext cx="81300" cy="813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7151075" y="3175425"/>
                <a:ext cx="81300" cy="813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43500" y="3175425"/>
                <a:ext cx="81300" cy="813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46"/>
            <p:cNvGrpSpPr/>
            <p:nvPr/>
          </p:nvGrpSpPr>
          <p:grpSpPr>
            <a:xfrm>
              <a:off x="7418559" y="3375217"/>
              <a:ext cx="844957" cy="743958"/>
              <a:chOff x="7332800" y="3469629"/>
              <a:chExt cx="946200" cy="833100"/>
            </a:xfrm>
          </p:grpSpPr>
          <p:sp>
            <p:nvSpPr>
              <p:cNvPr id="1571" name="Google Shape;1571;p46"/>
              <p:cNvSpPr/>
              <p:nvPr/>
            </p:nvSpPr>
            <p:spPr>
              <a:xfrm>
                <a:off x="7332800" y="3469629"/>
                <a:ext cx="946200" cy="833100"/>
              </a:xfrm>
              <a:prstGeom prst="hear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2" name="Google Shape;1572;p46"/>
              <p:cNvGrpSpPr/>
              <p:nvPr/>
            </p:nvGrpSpPr>
            <p:grpSpPr>
              <a:xfrm>
                <a:off x="7557424" y="3730001"/>
                <a:ext cx="499326" cy="122700"/>
                <a:chOff x="7535111" y="3674984"/>
                <a:chExt cx="499326" cy="122700"/>
              </a:xfrm>
            </p:grpSpPr>
            <p:sp>
              <p:nvSpPr>
                <p:cNvPr id="1573" name="Google Shape;1573;p46"/>
                <p:cNvSpPr/>
                <p:nvPr/>
              </p:nvSpPr>
              <p:spPr>
                <a:xfrm>
                  <a:off x="7535111" y="3674984"/>
                  <a:ext cx="122700" cy="122700"/>
                </a:xfrm>
                <a:prstGeom prst="ellipse">
                  <a:avLst/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6"/>
                <p:cNvSpPr/>
                <p:nvPr/>
              </p:nvSpPr>
              <p:spPr>
                <a:xfrm>
                  <a:off x="7911738" y="3674984"/>
                  <a:ext cx="122700" cy="122700"/>
                </a:xfrm>
                <a:prstGeom prst="ellipse">
                  <a:avLst/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46"/>
              <p:cNvSpPr/>
              <p:nvPr/>
            </p:nvSpPr>
            <p:spPr>
              <a:xfrm>
                <a:off x="7590100" y="3765975"/>
                <a:ext cx="52500" cy="5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7968750" y="3765100"/>
                <a:ext cx="52500" cy="5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 rot="5400000">
                <a:off x="7757076" y="3807693"/>
                <a:ext cx="97200" cy="97200"/>
              </a:xfrm>
              <a:prstGeom prst="arc">
                <a:avLst>
                  <a:gd name="adj1" fmla="val 16200000"/>
                  <a:gd name="adj2" fmla="val 5345219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8" name="Google Shape;1578;p46"/>
          <p:cNvGrpSpPr/>
          <p:nvPr/>
        </p:nvGrpSpPr>
        <p:grpSpPr>
          <a:xfrm>
            <a:off x="2142392" y="3960900"/>
            <a:ext cx="3008757" cy="808292"/>
            <a:chOff x="563050" y="4175975"/>
            <a:chExt cx="3008757" cy="808292"/>
          </a:xfrm>
        </p:grpSpPr>
        <p:sp>
          <p:nvSpPr>
            <p:cNvPr id="1579" name="Google Shape;1579;p46"/>
            <p:cNvSpPr/>
            <p:nvPr/>
          </p:nvSpPr>
          <p:spPr>
            <a:xfrm>
              <a:off x="726607" y="4356367"/>
              <a:ext cx="2845200" cy="627900"/>
            </a:xfrm>
            <a:prstGeom prst="roundRect">
              <a:avLst>
                <a:gd name="adj" fmla="val 23157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644828" y="4266171"/>
              <a:ext cx="2845200" cy="627900"/>
            </a:xfrm>
            <a:prstGeom prst="roundRect">
              <a:avLst>
                <a:gd name="adj" fmla="val 2315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1" name="Google Shape;1581;p46"/>
            <p:cNvGrpSpPr/>
            <p:nvPr/>
          </p:nvGrpSpPr>
          <p:grpSpPr>
            <a:xfrm>
              <a:off x="563050" y="4175975"/>
              <a:ext cx="2845200" cy="627900"/>
              <a:chOff x="563050" y="4175975"/>
              <a:chExt cx="2845200" cy="627900"/>
            </a:xfrm>
          </p:grpSpPr>
          <p:sp>
            <p:nvSpPr>
              <p:cNvPr id="1582" name="Google Shape;1582;p46"/>
              <p:cNvSpPr/>
              <p:nvPr/>
            </p:nvSpPr>
            <p:spPr>
              <a:xfrm>
                <a:off x="563050" y="4175975"/>
                <a:ext cx="2845200" cy="627900"/>
              </a:xfrm>
              <a:prstGeom prst="roundRect">
                <a:avLst>
                  <a:gd name="adj" fmla="val 2315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772161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1196486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1620811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2045137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2469462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2893787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9" name="Google Shape;1589;p46"/>
          <p:cNvSpPr/>
          <p:nvPr/>
        </p:nvSpPr>
        <p:spPr>
          <a:xfrm rot="-7594430">
            <a:off x="6082659" y="3980863"/>
            <a:ext cx="557347" cy="420725"/>
          </a:xfrm>
          <a:prstGeom prst="rightArrow">
            <a:avLst>
              <a:gd name="adj1" fmla="val 21312"/>
              <a:gd name="adj2" fmla="val 9498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0" name="Google Shape;1590;p46"/>
          <p:cNvGrpSpPr/>
          <p:nvPr/>
        </p:nvGrpSpPr>
        <p:grpSpPr>
          <a:xfrm>
            <a:off x="7517094" y="1110541"/>
            <a:ext cx="998071" cy="846226"/>
            <a:chOff x="413569" y="784229"/>
            <a:chExt cx="998071" cy="846226"/>
          </a:xfrm>
        </p:grpSpPr>
        <p:sp>
          <p:nvSpPr>
            <p:cNvPr id="1591" name="Google Shape;1591;p46"/>
            <p:cNvSpPr/>
            <p:nvPr/>
          </p:nvSpPr>
          <p:spPr>
            <a:xfrm rot="10800000" flipH="1">
              <a:off x="413569" y="78422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3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53"/>
          <p:cNvSpPr txBox="1">
            <a:spLocks noGrp="1"/>
          </p:cNvSpPr>
          <p:nvPr>
            <p:ph type="title"/>
          </p:nvPr>
        </p:nvSpPr>
        <p:spPr>
          <a:xfrm>
            <a:off x="715550" y="5814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1: Use of OPENROWSET(BULK) </a:t>
            </a:r>
          </a:p>
        </p:txBody>
      </p:sp>
      <p:grpSp>
        <p:nvGrpSpPr>
          <p:cNvPr id="1826" name="Google Shape;1826;p53"/>
          <p:cNvGrpSpPr/>
          <p:nvPr/>
        </p:nvGrpSpPr>
        <p:grpSpPr>
          <a:xfrm>
            <a:off x="7556935" y="1198008"/>
            <a:ext cx="871623" cy="751268"/>
            <a:chOff x="1831350" y="1268423"/>
            <a:chExt cx="757670" cy="686842"/>
          </a:xfrm>
        </p:grpSpPr>
        <p:sp>
          <p:nvSpPr>
            <p:cNvPr id="1827" name="Google Shape;1827;p53"/>
            <p:cNvSpPr/>
            <p:nvPr/>
          </p:nvSpPr>
          <p:spPr>
            <a:xfrm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3"/>
          <p:cNvGrpSpPr/>
          <p:nvPr/>
        </p:nvGrpSpPr>
        <p:grpSpPr>
          <a:xfrm>
            <a:off x="324484" y="1229746"/>
            <a:ext cx="998081" cy="846234"/>
            <a:chOff x="499284" y="784221"/>
            <a:chExt cx="998081" cy="846234"/>
          </a:xfrm>
        </p:grpSpPr>
        <p:sp>
          <p:nvSpPr>
            <p:cNvPr id="1830" name="Google Shape;1830;p53"/>
            <p:cNvSpPr/>
            <p:nvPr/>
          </p:nvSpPr>
          <p:spPr>
            <a:xfrm rot="10800000">
              <a:off x="499284" y="784221"/>
              <a:ext cx="998081" cy="846234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695;p50">
            <a:extLst>
              <a:ext uri="{FF2B5EF4-FFF2-40B4-BE49-F238E27FC236}">
                <a16:creationId xmlns:a16="http://schemas.microsoft.com/office/drawing/2014/main" id="{E5758649-038D-4C25-B300-62443988B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51731" y="1224086"/>
            <a:ext cx="5834946" cy="3830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spc="10" dirty="0">
                <a:solidFill>
                  <a:srgbClr val="000000"/>
                </a:solidFill>
                <a:effectLst/>
                <a:latin typeface="DM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reads the content of the file and returns it in </a:t>
            </a:r>
            <a:r>
              <a:rPr lang="en-US" sz="1600" b="1" spc="10" dirty="0" err="1">
                <a:solidFill>
                  <a:srgbClr val="000000"/>
                </a:solidFill>
                <a:effectLst/>
                <a:latin typeface="DM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BulkColumn</a:t>
            </a:r>
            <a:r>
              <a:rPr lang="en-US" sz="1600" b="1" spc="10" dirty="0">
                <a:solidFill>
                  <a:srgbClr val="000000"/>
                </a:solidFill>
                <a:effectLst/>
                <a:latin typeface="DM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correlation name must be specified. We have the JSON file named “</a:t>
            </a:r>
            <a:r>
              <a:rPr lang="en-US" sz="1600" b="1" spc="10" dirty="0">
                <a:solidFill>
                  <a:srgbClr val="C00000"/>
                </a:solidFill>
                <a:effectLst/>
                <a:latin typeface="DM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file1.json</a:t>
            </a:r>
            <a:r>
              <a:rPr lang="en-US" sz="1600" b="1" spc="10" dirty="0">
                <a:solidFill>
                  <a:srgbClr val="000000"/>
                </a:solidFill>
                <a:effectLst/>
                <a:latin typeface="DM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Content of JSON file:</a:t>
            </a:r>
            <a:endParaRPr lang="vi-VN" sz="1600" b="1" spc="1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spc="1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[{"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"ROMY", 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"KUMARI", "Gender": "female", "AGE" : 22 },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"PUSHKAR", 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"JHA", "Gender": "male", "AGE" : 22 },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"SHALINI", 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"JHA", "Gender": "female", "AGE" : 21 },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"SAMBHAVI", "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"JHA", "Gender": "female", "AGE" : 18 } 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9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3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53"/>
          <p:cNvSpPr txBox="1">
            <a:spLocks noGrp="1"/>
          </p:cNvSpPr>
          <p:nvPr>
            <p:ph type="title"/>
          </p:nvPr>
        </p:nvSpPr>
        <p:spPr>
          <a:xfrm>
            <a:off x="715550" y="5814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2: Import file1.json into SQL server</a:t>
            </a:r>
          </a:p>
        </p:txBody>
      </p:sp>
      <p:grpSp>
        <p:nvGrpSpPr>
          <p:cNvPr id="1826" name="Google Shape;1826;p53"/>
          <p:cNvGrpSpPr/>
          <p:nvPr/>
        </p:nvGrpSpPr>
        <p:grpSpPr>
          <a:xfrm>
            <a:off x="7556935" y="1198008"/>
            <a:ext cx="871623" cy="751268"/>
            <a:chOff x="1831350" y="1268423"/>
            <a:chExt cx="757670" cy="686842"/>
          </a:xfrm>
        </p:grpSpPr>
        <p:sp>
          <p:nvSpPr>
            <p:cNvPr id="1827" name="Google Shape;1827;p53"/>
            <p:cNvSpPr/>
            <p:nvPr/>
          </p:nvSpPr>
          <p:spPr>
            <a:xfrm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3"/>
          <p:cNvGrpSpPr/>
          <p:nvPr/>
        </p:nvGrpSpPr>
        <p:grpSpPr>
          <a:xfrm>
            <a:off x="324484" y="1229746"/>
            <a:ext cx="998081" cy="846234"/>
            <a:chOff x="499284" y="784221"/>
            <a:chExt cx="998081" cy="846234"/>
          </a:xfrm>
        </p:grpSpPr>
        <p:sp>
          <p:nvSpPr>
            <p:cNvPr id="1830" name="Google Shape;1830;p53"/>
            <p:cNvSpPr/>
            <p:nvPr/>
          </p:nvSpPr>
          <p:spPr>
            <a:xfrm rot="10800000">
              <a:off x="499284" y="784221"/>
              <a:ext cx="998081" cy="846234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695;p50">
            <a:extLst>
              <a:ext uri="{FF2B5EF4-FFF2-40B4-BE49-F238E27FC236}">
                <a16:creationId xmlns:a16="http://schemas.microsoft.com/office/drawing/2014/main" id="{E5758649-038D-4C25-B300-62443988B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51731" y="1224087"/>
            <a:ext cx="5834946" cy="1015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Query</a:t>
            </a:r>
            <a:r>
              <a:rPr lang="en-US" sz="1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nsolas" panose="020B0609020204030204" pitchFamily="49" charset="0"/>
              </a:rPr>
              <a:t>SELECT * FROM OPENROWSET (BULK 'E:\file1.json', </a:t>
            </a:r>
            <a:r>
              <a:rPr lang="en-US" sz="1800" dirty="0" err="1">
                <a:latin typeface="Consolas" panose="020B0609020204030204" pitchFamily="49" charset="0"/>
              </a:rPr>
              <a:t>Single_CLOB</a:t>
            </a:r>
            <a:r>
              <a:rPr lang="en-US" sz="1800" dirty="0">
                <a:latin typeface="Consolas" panose="020B0609020204030204" pitchFamily="49" charset="0"/>
              </a:rPr>
              <a:t>) AS import;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6" name="Google Shape;1695;p50">
            <a:extLst>
              <a:ext uri="{FF2B5EF4-FFF2-40B4-BE49-F238E27FC236}">
                <a16:creationId xmlns:a16="http://schemas.microsoft.com/office/drawing/2014/main" id="{68B33C7B-09CC-4467-B375-BC52FE1BD389}"/>
              </a:ext>
            </a:extLst>
          </p:cNvPr>
          <p:cNvSpPr txBox="1">
            <a:spLocks/>
          </p:cNvSpPr>
          <p:nvPr/>
        </p:nvSpPr>
        <p:spPr>
          <a:xfrm>
            <a:off x="1658930" y="2239201"/>
            <a:ext cx="6336665" cy="45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600" b="1" dirty="0"/>
              <a:t>Output: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717EB2-0400-423A-873F-346E9C9F04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1" y="2692338"/>
            <a:ext cx="633666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0FFB1C-8F60-4D9F-AB98-19B44FACC191}"/>
              </a:ext>
            </a:extLst>
          </p:cNvPr>
          <p:cNvSpPr txBox="1"/>
          <p:nvPr/>
        </p:nvSpPr>
        <p:spPr>
          <a:xfrm>
            <a:off x="1651731" y="4184560"/>
            <a:ext cx="56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spcBef>
                <a:spcPts val="0"/>
              </a:spcBef>
              <a:spcAft>
                <a:spcPts val="750"/>
              </a:spcAft>
            </a:pPr>
            <a:r>
              <a:rPr lang="en-US" sz="1400" b="1" spc="10" dirty="0">
                <a:solidFill>
                  <a:srgbClr val="000000"/>
                </a:solidFill>
                <a:effectLst/>
                <a:latin typeface="DM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entire content is returned as a single column.</a:t>
            </a:r>
            <a:endParaRPr lang="en-US" sz="1000" b="1" dirty="0">
              <a:effectLst/>
              <a:latin typeface="DM Sans" panose="020B060402020202020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0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3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53"/>
          <p:cNvSpPr txBox="1">
            <a:spLocks noGrp="1"/>
          </p:cNvSpPr>
          <p:nvPr>
            <p:ph type="title"/>
          </p:nvPr>
        </p:nvSpPr>
        <p:spPr>
          <a:xfrm>
            <a:off x="715550" y="5814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3: Convert JSON data</a:t>
            </a:r>
          </a:p>
        </p:txBody>
      </p:sp>
      <p:grpSp>
        <p:nvGrpSpPr>
          <p:cNvPr id="1826" name="Google Shape;1826;p53"/>
          <p:cNvGrpSpPr/>
          <p:nvPr/>
        </p:nvGrpSpPr>
        <p:grpSpPr>
          <a:xfrm>
            <a:off x="7556935" y="1198008"/>
            <a:ext cx="871623" cy="751268"/>
            <a:chOff x="1831350" y="1268423"/>
            <a:chExt cx="757670" cy="686842"/>
          </a:xfrm>
        </p:grpSpPr>
        <p:sp>
          <p:nvSpPr>
            <p:cNvPr id="1827" name="Google Shape;1827;p53"/>
            <p:cNvSpPr/>
            <p:nvPr/>
          </p:nvSpPr>
          <p:spPr>
            <a:xfrm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3"/>
          <p:cNvGrpSpPr/>
          <p:nvPr/>
        </p:nvGrpSpPr>
        <p:grpSpPr>
          <a:xfrm>
            <a:off x="324484" y="1229746"/>
            <a:ext cx="998081" cy="846234"/>
            <a:chOff x="499284" y="784221"/>
            <a:chExt cx="998081" cy="846234"/>
          </a:xfrm>
        </p:grpSpPr>
        <p:sp>
          <p:nvSpPr>
            <p:cNvPr id="1830" name="Google Shape;1830;p53"/>
            <p:cNvSpPr/>
            <p:nvPr/>
          </p:nvSpPr>
          <p:spPr>
            <a:xfrm rot="10800000">
              <a:off x="499284" y="784221"/>
              <a:ext cx="998081" cy="846234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763;p52">
            <a:extLst>
              <a:ext uri="{FF2B5EF4-FFF2-40B4-BE49-F238E27FC236}">
                <a16:creationId xmlns:a16="http://schemas.microsoft.com/office/drawing/2014/main" id="{CB8AA699-4332-4E60-A179-248BB08BBB8C}"/>
              </a:ext>
            </a:extLst>
          </p:cNvPr>
          <p:cNvSpPr txBox="1">
            <a:spLocks/>
          </p:cNvSpPr>
          <p:nvPr/>
        </p:nvSpPr>
        <p:spPr>
          <a:xfrm>
            <a:off x="1488035" y="972276"/>
            <a:ext cx="5776387" cy="36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-317500" algn="l">
              <a:spcBef>
                <a:spcPts val="1600"/>
              </a:spcBef>
              <a:buSzPts val="1400"/>
              <a:buFont typeface="DM Sans"/>
              <a:buChar char="●"/>
            </a:pPr>
            <a:r>
              <a:rPr lang="en-US" sz="2000" b="1" dirty="0"/>
              <a:t>Declare a variable.</a:t>
            </a:r>
          </a:p>
          <a:p>
            <a:pPr indent="-317500" algn="l">
              <a:spcBef>
                <a:spcPts val="1600"/>
              </a:spcBef>
              <a:buSzPts val="1400"/>
              <a:buFont typeface="DM Sans"/>
              <a:buChar char="●"/>
            </a:pPr>
            <a:r>
              <a:rPr lang="en-US" sz="2000" b="1" dirty="0"/>
              <a:t>Store data of </a:t>
            </a:r>
            <a:r>
              <a:rPr lang="vi-VN" sz="2000" b="1" dirty="0" err="1"/>
              <a:t>BulkC</a:t>
            </a:r>
            <a:r>
              <a:rPr lang="en-US" sz="2000" b="1" dirty="0" err="1"/>
              <a:t>olumn</a:t>
            </a:r>
            <a:r>
              <a:rPr lang="en-US" sz="2000" b="1" dirty="0"/>
              <a:t> in a variable.</a:t>
            </a:r>
          </a:p>
          <a:p>
            <a:pPr indent="-317500" algn="l">
              <a:spcBef>
                <a:spcPts val="1600"/>
              </a:spcBef>
              <a:buSzPts val="1400"/>
              <a:buFont typeface="DM Sans"/>
              <a:buChar char="●"/>
            </a:pPr>
            <a:r>
              <a:rPr lang="en-US" sz="2000" b="1" dirty="0"/>
              <a:t>Use OPENJSON() function for converting the JSON output from a variable into a tabular format.</a:t>
            </a:r>
          </a:p>
          <a:p>
            <a:pPr indent="-317500" algn="l">
              <a:spcBef>
                <a:spcPts val="1600"/>
              </a:spcBef>
              <a:buSzPts val="1400"/>
              <a:buFont typeface="DM Sans"/>
              <a:buChar char="●"/>
            </a:pPr>
            <a:r>
              <a:rPr lang="en-US" sz="2000" b="1" dirty="0"/>
              <a:t>WITH clause along with the column definition (key should be used as column name).</a:t>
            </a:r>
          </a:p>
        </p:txBody>
      </p:sp>
    </p:spTree>
    <p:extLst>
      <p:ext uri="{BB962C8B-B14F-4D97-AF65-F5344CB8AC3E}">
        <p14:creationId xmlns:p14="http://schemas.microsoft.com/office/powerpoint/2010/main" val="413703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3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53"/>
          <p:cNvSpPr txBox="1">
            <a:spLocks noGrp="1"/>
          </p:cNvSpPr>
          <p:nvPr>
            <p:ph type="title"/>
          </p:nvPr>
        </p:nvSpPr>
        <p:spPr>
          <a:xfrm>
            <a:off x="715550" y="5814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3: Convert JSON data</a:t>
            </a:r>
          </a:p>
        </p:txBody>
      </p:sp>
      <p:grpSp>
        <p:nvGrpSpPr>
          <p:cNvPr id="1826" name="Google Shape;1826;p53"/>
          <p:cNvGrpSpPr/>
          <p:nvPr/>
        </p:nvGrpSpPr>
        <p:grpSpPr>
          <a:xfrm>
            <a:off x="8107001" y="445516"/>
            <a:ext cx="871623" cy="751268"/>
            <a:chOff x="1831350" y="1268423"/>
            <a:chExt cx="757670" cy="686842"/>
          </a:xfrm>
        </p:grpSpPr>
        <p:sp>
          <p:nvSpPr>
            <p:cNvPr id="1827" name="Google Shape;1827;p53"/>
            <p:cNvSpPr/>
            <p:nvPr/>
          </p:nvSpPr>
          <p:spPr>
            <a:xfrm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3"/>
          <p:cNvGrpSpPr/>
          <p:nvPr/>
        </p:nvGrpSpPr>
        <p:grpSpPr>
          <a:xfrm>
            <a:off x="324484" y="1229746"/>
            <a:ext cx="998081" cy="846234"/>
            <a:chOff x="499284" y="784221"/>
            <a:chExt cx="998081" cy="846234"/>
          </a:xfrm>
        </p:grpSpPr>
        <p:sp>
          <p:nvSpPr>
            <p:cNvPr id="1830" name="Google Shape;1830;p53"/>
            <p:cNvSpPr/>
            <p:nvPr/>
          </p:nvSpPr>
          <p:spPr>
            <a:xfrm rot="10800000">
              <a:off x="499284" y="784221"/>
              <a:ext cx="998081" cy="846234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695;p50">
            <a:extLst>
              <a:ext uri="{FF2B5EF4-FFF2-40B4-BE49-F238E27FC236}">
                <a16:creationId xmlns:a16="http://schemas.microsoft.com/office/drawing/2014/main" id="{E5758649-038D-4C25-B300-62443988B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6387" y="1229746"/>
            <a:ext cx="3529886" cy="2881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Query</a:t>
            </a:r>
            <a:r>
              <a:rPr lang="en-US" sz="16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Declare @JSON varchar(max)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SELECT @JSON=BulkColumn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FROM OPENROWSET (BULK 'E:\file1.json', SINGLE_CLOB) import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SELECT * FROM OPENJSON (@JSON)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WITH 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   [</a:t>
            </a:r>
            <a:r>
              <a:rPr lang="en-US" sz="1600" dirty="0" err="1">
                <a:latin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</a:rPr>
              <a:t>] varchar(20),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   [</a:t>
            </a:r>
            <a:r>
              <a:rPr lang="en-US" sz="1600" dirty="0" err="1">
                <a:latin typeface="Consolas" panose="020B0609020204030204" pitchFamily="49" charset="0"/>
              </a:rPr>
              <a:t>Lastname</a:t>
            </a:r>
            <a:r>
              <a:rPr lang="en-US" sz="1600" dirty="0">
                <a:latin typeface="Consolas" panose="020B0609020204030204" pitchFamily="49" charset="0"/>
              </a:rPr>
              <a:t>] varchar(20),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   [Gender] varchar(20),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</a:rPr>
              <a:t>   [AGE] int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Google Shape;1695;p50">
            <a:extLst>
              <a:ext uri="{FF2B5EF4-FFF2-40B4-BE49-F238E27FC236}">
                <a16:creationId xmlns:a16="http://schemas.microsoft.com/office/drawing/2014/main" id="{7BC76604-7D82-446C-B42E-524077804039}"/>
              </a:ext>
            </a:extLst>
          </p:cNvPr>
          <p:cNvSpPr txBox="1">
            <a:spLocks/>
          </p:cNvSpPr>
          <p:nvPr/>
        </p:nvSpPr>
        <p:spPr>
          <a:xfrm>
            <a:off x="5099971" y="3397286"/>
            <a:ext cx="2864866" cy="45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US" sz="1600" b="1" dirty="0"/>
              <a:t>Output:</a:t>
            </a:r>
          </a:p>
          <a:p>
            <a:pPr marL="0" indent="0" algn="l">
              <a:buSzPts val="1100"/>
              <a:buFont typeface="Arial"/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FA9047-E84E-4D73-B8B3-7F8408F8C6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71" y="3729359"/>
            <a:ext cx="25781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B6206D-7DB5-42A5-906A-B311C576CB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010" y="1484637"/>
            <a:ext cx="3361979" cy="195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44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4" name="Google Shape;2974;p80"/>
          <p:cNvGrpSpPr/>
          <p:nvPr/>
        </p:nvGrpSpPr>
        <p:grpSpPr>
          <a:xfrm>
            <a:off x="2935759" y="329901"/>
            <a:ext cx="3431935" cy="1345400"/>
            <a:chOff x="2217800" y="2272975"/>
            <a:chExt cx="5288850" cy="1345400"/>
          </a:xfrm>
        </p:grpSpPr>
        <p:sp>
          <p:nvSpPr>
            <p:cNvPr id="2975" name="Google Shape;2975;p80"/>
            <p:cNvSpPr/>
            <p:nvPr/>
          </p:nvSpPr>
          <p:spPr>
            <a:xfrm>
              <a:off x="2596850" y="22729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0"/>
            <p:cNvSpPr/>
            <p:nvPr/>
          </p:nvSpPr>
          <p:spPr>
            <a:xfrm>
              <a:off x="2502088" y="236340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80"/>
            <p:cNvSpPr/>
            <p:nvPr/>
          </p:nvSpPr>
          <p:spPr>
            <a:xfrm>
              <a:off x="2407325" y="245382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80"/>
            <p:cNvSpPr/>
            <p:nvPr/>
          </p:nvSpPr>
          <p:spPr>
            <a:xfrm>
              <a:off x="2312563" y="254425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80"/>
            <p:cNvSpPr/>
            <p:nvPr/>
          </p:nvSpPr>
          <p:spPr>
            <a:xfrm>
              <a:off x="2217800" y="26346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0" name="Google Shape;2980;p80"/>
          <p:cNvSpPr txBox="1">
            <a:spLocks noGrp="1"/>
          </p:cNvSpPr>
          <p:nvPr>
            <p:ph type="title"/>
          </p:nvPr>
        </p:nvSpPr>
        <p:spPr>
          <a:xfrm>
            <a:off x="2643750" y="735376"/>
            <a:ext cx="3856500" cy="86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981" name="Google Shape;2981;p80"/>
          <p:cNvSpPr txBox="1">
            <a:spLocks noGrp="1"/>
          </p:cNvSpPr>
          <p:nvPr>
            <p:ph type="subTitle" idx="1"/>
          </p:nvPr>
        </p:nvSpPr>
        <p:spPr>
          <a:xfrm>
            <a:off x="2643750" y="1709084"/>
            <a:ext cx="38565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982" name="Google Shape;2982;p80"/>
          <p:cNvSpPr txBox="1"/>
          <p:nvPr/>
        </p:nvSpPr>
        <p:spPr>
          <a:xfrm>
            <a:off x="3072000" y="4403718"/>
            <a:ext cx="30000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83" name="Google Shape;2983;p80"/>
          <p:cNvSpPr/>
          <p:nvPr/>
        </p:nvSpPr>
        <p:spPr>
          <a:xfrm flipH="1">
            <a:off x="3100640" y="2898126"/>
            <a:ext cx="886184" cy="751361"/>
          </a:xfrm>
          <a:custGeom>
            <a:avLst/>
            <a:gdLst/>
            <a:ahLst/>
            <a:cxnLst/>
            <a:rect l="l" t="t" r="r" b="b"/>
            <a:pathLst>
              <a:path w="14145" h="11993" extrusionOk="0">
                <a:moveTo>
                  <a:pt x="7601" y="1"/>
                </a:moveTo>
                <a:cubicBezTo>
                  <a:pt x="7366" y="1"/>
                  <a:pt x="7128" y="15"/>
                  <a:pt x="6890" y="44"/>
                </a:cubicBezTo>
                <a:cubicBezTo>
                  <a:pt x="5309" y="207"/>
                  <a:pt x="3872" y="1007"/>
                  <a:pt x="2891" y="2262"/>
                </a:cubicBezTo>
                <a:lnTo>
                  <a:pt x="0" y="1171"/>
                </a:lnTo>
                <a:lnTo>
                  <a:pt x="2109" y="3516"/>
                </a:lnTo>
                <a:cubicBezTo>
                  <a:pt x="982" y="5989"/>
                  <a:pt x="1673" y="8916"/>
                  <a:pt x="3782" y="10643"/>
                </a:cubicBezTo>
                <a:cubicBezTo>
                  <a:pt x="4879" y="11542"/>
                  <a:pt x="6223" y="11993"/>
                  <a:pt x="7570" y="11993"/>
                </a:cubicBezTo>
                <a:cubicBezTo>
                  <a:pt x="8811" y="11993"/>
                  <a:pt x="10054" y="11610"/>
                  <a:pt x="11108" y="10843"/>
                </a:cubicBezTo>
                <a:cubicBezTo>
                  <a:pt x="13308" y="9225"/>
                  <a:pt x="14145" y="6352"/>
                  <a:pt x="13163" y="3807"/>
                </a:cubicBezTo>
                <a:cubicBezTo>
                  <a:pt x="12251" y="1504"/>
                  <a:pt x="10026" y="1"/>
                  <a:pt x="7601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80"/>
          <p:cNvSpPr/>
          <p:nvPr/>
        </p:nvSpPr>
        <p:spPr>
          <a:xfrm flipH="1">
            <a:off x="4128903" y="2898126"/>
            <a:ext cx="886184" cy="751361"/>
          </a:xfrm>
          <a:custGeom>
            <a:avLst/>
            <a:gdLst/>
            <a:ahLst/>
            <a:cxnLst/>
            <a:rect l="l" t="t" r="r" b="b"/>
            <a:pathLst>
              <a:path w="14145" h="11993" extrusionOk="0">
                <a:moveTo>
                  <a:pt x="7601" y="1"/>
                </a:moveTo>
                <a:cubicBezTo>
                  <a:pt x="7366" y="1"/>
                  <a:pt x="7128" y="15"/>
                  <a:pt x="6890" y="44"/>
                </a:cubicBezTo>
                <a:cubicBezTo>
                  <a:pt x="5309" y="207"/>
                  <a:pt x="3872" y="1007"/>
                  <a:pt x="2891" y="2262"/>
                </a:cubicBezTo>
                <a:lnTo>
                  <a:pt x="0" y="1171"/>
                </a:lnTo>
                <a:lnTo>
                  <a:pt x="2109" y="3516"/>
                </a:lnTo>
                <a:cubicBezTo>
                  <a:pt x="982" y="5989"/>
                  <a:pt x="1673" y="8916"/>
                  <a:pt x="3782" y="10643"/>
                </a:cubicBezTo>
                <a:cubicBezTo>
                  <a:pt x="4879" y="11542"/>
                  <a:pt x="6223" y="11993"/>
                  <a:pt x="7570" y="11993"/>
                </a:cubicBezTo>
                <a:cubicBezTo>
                  <a:pt x="8811" y="11993"/>
                  <a:pt x="10054" y="11610"/>
                  <a:pt x="11108" y="10843"/>
                </a:cubicBezTo>
                <a:cubicBezTo>
                  <a:pt x="13308" y="9225"/>
                  <a:pt x="14145" y="6352"/>
                  <a:pt x="13163" y="3807"/>
                </a:cubicBezTo>
                <a:cubicBezTo>
                  <a:pt x="12251" y="1504"/>
                  <a:pt x="10026" y="1"/>
                  <a:pt x="7601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80"/>
          <p:cNvSpPr/>
          <p:nvPr/>
        </p:nvSpPr>
        <p:spPr>
          <a:xfrm flipH="1">
            <a:off x="5157153" y="2898126"/>
            <a:ext cx="886184" cy="751361"/>
          </a:xfrm>
          <a:custGeom>
            <a:avLst/>
            <a:gdLst/>
            <a:ahLst/>
            <a:cxnLst/>
            <a:rect l="l" t="t" r="r" b="b"/>
            <a:pathLst>
              <a:path w="14145" h="11993" extrusionOk="0">
                <a:moveTo>
                  <a:pt x="7601" y="1"/>
                </a:moveTo>
                <a:cubicBezTo>
                  <a:pt x="7366" y="1"/>
                  <a:pt x="7128" y="15"/>
                  <a:pt x="6890" y="44"/>
                </a:cubicBezTo>
                <a:cubicBezTo>
                  <a:pt x="5309" y="207"/>
                  <a:pt x="3872" y="1007"/>
                  <a:pt x="2891" y="2262"/>
                </a:cubicBezTo>
                <a:lnTo>
                  <a:pt x="0" y="1171"/>
                </a:lnTo>
                <a:lnTo>
                  <a:pt x="2109" y="3516"/>
                </a:lnTo>
                <a:cubicBezTo>
                  <a:pt x="982" y="5989"/>
                  <a:pt x="1673" y="8916"/>
                  <a:pt x="3782" y="10643"/>
                </a:cubicBezTo>
                <a:cubicBezTo>
                  <a:pt x="4879" y="11542"/>
                  <a:pt x="6223" y="11993"/>
                  <a:pt x="7570" y="11993"/>
                </a:cubicBezTo>
                <a:cubicBezTo>
                  <a:pt x="8811" y="11993"/>
                  <a:pt x="10054" y="11610"/>
                  <a:pt x="11108" y="10843"/>
                </a:cubicBezTo>
                <a:cubicBezTo>
                  <a:pt x="13308" y="9225"/>
                  <a:pt x="14145" y="6352"/>
                  <a:pt x="13163" y="3807"/>
                </a:cubicBezTo>
                <a:cubicBezTo>
                  <a:pt x="12251" y="1504"/>
                  <a:pt x="10026" y="1"/>
                  <a:pt x="7601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6" name="Google Shape;2986;p80"/>
          <p:cNvGrpSpPr/>
          <p:nvPr/>
        </p:nvGrpSpPr>
        <p:grpSpPr>
          <a:xfrm>
            <a:off x="3272894" y="3048195"/>
            <a:ext cx="479074" cy="451241"/>
            <a:chOff x="2870687" y="3796508"/>
            <a:chExt cx="375421" cy="353610"/>
          </a:xfrm>
        </p:grpSpPr>
        <p:sp>
          <p:nvSpPr>
            <p:cNvPr id="2987" name="Google Shape;2987;p80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80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80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0" name="Google Shape;2990;p80"/>
          <p:cNvGrpSpPr/>
          <p:nvPr/>
        </p:nvGrpSpPr>
        <p:grpSpPr>
          <a:xfrm>
            <a:off x="5319959" y="3041966"/>
            <a:ext cx="475321" cy="451241"/>
            <a:chOff x="3744430" y="3796534"/>
            <a:chExt cx="372480" cy="353610"/>
          </a:xfrm>
        </p:grpSpPr>
        <p:sp>
          <p:nvSpPr>
            <p:cNvPr id="2991" name="Google Shape;2991;p80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80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80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80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80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80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80"/>
            <p:cNvSpPr/>
            <p:nvPr/>
          </p:nvSpPr>
          <p:spPr>
            <a:xfrm>
              <a:off x="3831866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80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9" name="Google Shape;2999;p80"/>
          <p:cNvGrpSpPr/>
          <p:nvPr/>
        </p:nvGrpSpPr>
        <p:grpSpPr>
          <a:xfrm>
            <a:off x="4291207" y="3048191"/>
            <a:ext cx="475421" cy="451241"/>
            <a:chOff x="4291207" y="2899104"/>
            <a:chExt cx="475421" cy="451241"/>
          </a:xfrm>
        </p:grpSpPr>
        <p:sp>
          <p:nvSpPr>
            <p:cNvPr id="3000" name="Google Shape;3000;p80"/>
            <p:cNvSpPr/>
            <p:nvPr/>
          </p:nvSpPr>
          <p:spPr>
            <a:xfrm>
              <a:off x="4322295" y="2906212"/>
              <a:ext cx="436959" cy="436959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80"/>
            <p:cNvSpPr/>
            <p:nvPr/>
          </p:nvSpPr>
          <p:spPr>
            <a:xfrm>
              <a:off x="4400712" y="2984629"/>
              <a:ext cx="280257" cy="280257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80"/>
            <p:cNvSpPr/>
            <p:nvPr/>
          </p:nvSpPr>
          <p:spPr>
            <a:xfrm>
              <a:off x="4597736" y="3020135"/>
              <a:ext cx="37996" cy="38129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80"/>
            <p:cNvSpPr/>
            <p:nvPr/>
          </p:nvSpPr>
          <p:spPr>
            <a:xfrm>
              <a:off x="4291207" y="2899104"/>
              <a:ext cx="475421" cy="451241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80"/>
            <p:cNvSpPr/>
            <p:nvPr/>
          </p:nvSpPr>
          <p:spPr>
            <a:xfrm>
              <a:off x="4400712" y="2984629"/>
              <a:ext cx="280257" cy="280257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80"/>
            <p:cNvSpPr/>
            <p:nvPr/>
          </p:nvSpPr>
          <p:spPr>
            <a:xfrm>
              <a:off x="4597736" y="3020135"/>
              <a:ext cx="37996" cy="38129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80"/>
            <p:cNvSpPr/>
            <p:nvPr/>
          </p:nvSpPr>
          <p:spPr>
            <a:xfrm>
              <a:off x="4480300" y="3062775"/>
              <a:ext cx="123900" cy="12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80"/>
            <p:cNvSpPr/>
            <p:nvPr/>
          </p:nvSpPr>
          <p:spPr>
            <a:xfrm>
              <a:off x="4460198" y="3050924"/>
              <a:ext cx="162913" cy="147469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80"/>
          <p:cNvGrpSpPr/>
          <p:nvPr/>
        </p:nvGrpSpPr>
        <p:grpSpPr>
          <a:xfrm>
            <a:off x="1143560" y="1466408"/>
            <a:ext cx="871623" cy="751268"/>
            <a:chOff x="1831350" y="1268423"/>
            <a:chExt cx="757670" cy="686842"/>
          </a:xfrm>
        </p:grpSpPr>
        <p:sp>
          <p:nvSpPr>
            <p:cNvPr id="3009" name="Google Shape;3009;p80"/>
            <p:cNvSpPr/>
            <p:nvPr/>
          </p:nvSpPr>
          <p:spPr>
            <a:xfrm flipH="1"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80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1" name="Google Shape;3011;p80"/>
          <p:cNvGrpSpPr/>
          <p:nvPr/>
        </p:nvGrpSpPr>
        <p:grpSpPr>
          <a:xfrm flipH="1">
            <a:off x="7128406" y="3048191"/>
            <a:ext cx="998071" cy="846226"/>
            <a:chOff x="499294" y="784229"/>
            <a:chExt cx="998071" cy="846226"/>
          </a:xfrm>
        </p:grpSpPr>
        <p:sp>
          <p:nvSpPr>
            <p:cNvPr id="3012" name="Google Shape;3012;p80"/>
            <p:cNvSpPr/>
            <p:nvPr/>
          </p:nvSpPr>
          <p:spPr>
            <a:xfrm flipH="1">
              <a:off x="499294" y="78422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80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80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80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80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80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80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9" name="Google Shape;3019;p80"/>
          <p:cNvGrpSpPr/>
          <p:nvPr/>
        </p:nvGrpSpPr>
        <p:grpSpPr>
          <a:xfrm>
            <a:off x="7128835" y="781483"/>
            <a:ext cx="1414512" cy="1518189"/>
            <a:chOff x="7448010" y="1638121"/>
            <a:chExt cx="1414512" cy="1518189"/>
          </a:xfrm>
        </p:grpSpPr>
        <p:grpSp>
          <p:nvGrpSpPr>
            <p:cNvPr id="3020" name="Google Shape;3020;p80"/>
            <p:cNvGrpSpPr/>
            <p:nvPr/>
          </p:nvGrpSpPr>
          <p:grpSpPr>
            <a:xfrm>
              <a:off x="7448010" y="1638121"/>
              <a:ext cx="1414512" cy="1518189"/>
              <a:chOff x="6879750" y="3096400"/>
              <a:chExt cx="1584000" cy="1700100"/>
            </a:xfrm>
          </p:grpSpPr>
          <p:sp>
            <p:nvSpPr>
              <p:cNvPr id="3021" name="Google Shape;3021;p80"/>
              <p:cNvSpPr/>
              <p:nvPr/>
            </p:nvSpPr>
            <p:spPr>
              <a:xfrm>
                <a:off x="6879750" y="3096400"/>
                <a:ext cx="1584000" cy="1700100"/>
              </a:xfrm>
              <a:prstGeom prst="roundRect">
                <a:avLst>
                  <a:gd name="adj" fmla="val 3791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80"/>
              <p:cNvSpPr/>
              <p:nvPr/>
            </p:nvSpPr>
            <p:spPr>
              <a:xfrm>
                <a:off x="6958650" y="3335758"/>
                <a:ext cx="1426200" cy="1379700"/>
              </a:xfrm>
              <a:prstGeom prst="roundRect">
                <a:avLst>
                  <a:gd name="adj" fmla="val 3495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80"/>
              <p:cNvSpPr/>
              <p:nvPr/>
            </p:nvSpPr>
            <p:spPr>
              <a:xfrm>
                <a:off x="6958650" y="3175425"/>
                <a:ext cx="81300" cy="813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80"/>
              <p:cNvSpPr/>
              <p:nvPr/>
            </p:nvSpPr>
            <p:spPr>
              <a:xfrm>
                <a:off x="7151075" y="3175425"/>
                <a:ext cx="81300" cy="813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80"/>
              <p:cNvSpPr/>
              <p:nvPr/>
            </p:nvSpPr>
            <p:spPr>
              <a:xfrm>
                <a:off x="7343500" y="3175425"/>
                <a:ext cx="81300" cy="813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26" name="Google Shape;3026;p80"/>
            <p:cNvCxnSpPr/>
            <p:nvPr/>
          </p:nvCxnSpPr>
          <p:spPr>
            <a:xfrm>
              <a:off x="7689216" y="2131225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7" name="Google Shape;3027;p80"/>
            <p:cNvCxnSpPr/>
            <p:nvPr/>
          </p:nvCxnSpPr>
          <p:spPr>
            <a:xfrm>
              <a:off x="7689216" y="2359458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8" name="Google Shape;3028;p80"/>
            <p:cNvCxnSpPr/>
            <p:nvPr/>
          </p:nvCxnSpPr>
          <p:spPr>
            <a:xfrm>
              <a:off x="7689216" y="2587692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9" name="Google Shape;3029;p80"/>
            <p:cNvCxnSpPr/>
            <p:nvPr/>
          </p:nvCxnSpPr>
          <p:spPr>
            <a:xfrm>
              <a:off x="7689216" y="2815925"/>
              <a:ext cx="67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0" name="Google Shape;3030;p80"/>
            <p:cNvCxnSpPr/>
            <p:nvPr/>
          </p:nvCxnSpPr>
          <p:spPr>
            <a:xfrm>
              <a:off x="8454516" y="2815925"/>
              <a:ext cx="16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1" name="Google Shape;3031;p80"/>
          <p:cNvGrpSpPr/>
          <p:nvPr/>
        </p:nvGrpSpPr>
        <p:grpSpPr>
          <a:xfrm>
            <a:off x="758135" y="3048196"/>
            <a:ext cx="1414512" cy="1518189"/>
            <a:chOff x="7133785" y="2896896"/>
            <a:chExt cx="1414512" cy="1518189"/>
          </a:xfrm>
        </p:grpSpPr>
        <p:grpSp>
          <p:nvGrpSpPr>
            <p:cNvPr id="3032" name="Google Shape;3032;p80"/>
            <p:cNvGrpSpPr/>
            <p:nvPr/>
          </p:nvGrpSpPr>
          <p:grpSpPr>
            <a:xfrm>
              <a:off x="7133785" y="2896896"/>
              <a:ext cx="1414512" cy="1518189"/>
              <a:chOff x="6879750" y="3096400"/>
              <a:chExt cx="1584000" cy="1700100"/>
            </a:xfrm>
          </p:grpSpPr>
          <p:sp>
            <p:nvSpPr>
              <p:cNvPr id="3033" name="Google Shape;3033;p80"/>
              <p:cNvSpPr/>
              <p:nvPr/>
            </p:nvSpPr>
            <p:spPr>
              <a:xfrm>
                <a:off x="6879750" y="3096400"/>
                <a:ext cx="1584000" cy="1700100"/>
              </a:xfrm>
              <a:prstGeom prst="roundRect">
                <a:avLst>
                  <a:gd name="adj" fmla="val 3791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80"/>
              <p:cNvSpPr/>
              <p:nvPr/>
            </p:nvSpPr>
            <p:spPr>
              <a:xfrm>
                <a:off x="6958650" y="3335758"/>
                <a:ext cx="1426200" cy="1379700"/>
              </a:xfrm>
              <a:prstGeom prst="roundRect">
                <a:avLst>
                  <a:gd name="adj" fmla="val 3495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80"/>
              <p:cNvSpPr/>
              <p:nvPr/>
            </p:nvSpPr>
            <p:spPr>
              <a:xfrm>
                <a:off x="6958650" y="3175425"/>
                <a:ext cx="81300" cy="813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80"/>
              <p:cNvSpPr/>
              <p:nvPr/>
            </p:nvSpPr>
            <p:spPr>
              <a:xfrm>
                <a:off x="7151075" y="3175425"/>
                <a:ext cx="81300" cy="813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80"/>
              <p:cNvSpPr/>
              <p:nvPr/>
            </p:nvSpPr>
            <p:spPr>
              <a:xfrm>
                <a:off x="7343500" y="3175425"/>
                <a:ext cx="81300" cy="813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8" name="Google Shape;3038;p80"/>
            <p:cNvGrpSpPr/>
            <p:nvPr/>
          </p:nvGrpSpPr>
          <p:grpSpPr>
            <a:xfrm>
              <a:off x="7418559" y="3375217"/>
              <a:ext cx="844957" cy="743958"/>
              <a:chOff x="7332800" y="3469629"/>
              <a:chExt cx="946200" cy="833100"/>
            </a:xfrm>
          </p:grpSpPr>
          <p:sp>
            <p:nvSpPr>
              <p:cNvPr id="3039" name="Google Shape;3039;p80"/>
              <p:cNvSpPr/>
              <p:nvPr/>
            </p:nvSpPr>
            <p:spPr>
              <a:xfrm>
                <a:off x="7332800" y="3469629"/>
                <a:ext cx="946200" cy="833100"/>
              </a:xfrm>
              <a:prstGeom prst="heart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0" name="Google Shape;3040;p80"/>
              <p:cNvGrpSpPr/>
              <p:nvPr/>
            </p:nvGrpSpPr>
            <p:grpSpPr>
              <a:xfrm>
                <a:off x="7557424" y="3730001"/>
                <a:ext cx="499326" cy="122700"/>
                <a:chOff x="7535111" y="3674984"/>
                <a:chExt cx="499326" cy="122700"/>
              </a:xfrm>
            </p:grpSpPr>
            <p:sp>
              <p:nvSpPr>
                <p:cNvPr id="3041" name="Google Shape;3041;p80"/>
                <p:cNvSpPr/>
                <p:nvPr/>
              </p:nvSpPr>
              <p:spPr>
                <a:xfrm>
                  <a:off x="7535111" y="3674984"/>
                  <a:ext cx="122700" cy="122700"/>
                </a:xfrm>
                <a:prstGeom prst="ellipse">
                  <a:avLst/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2" name="Google Shape;3042;p80"/>
                <p:cNvSpPr/>
                <p:nvPr/>
              </p:nvSpPr>
              <p:spPr>
                <a:xfrm>
                  <a:off x="7911738" y="3674984"/>
                  <a:ext cx="122700" cy="122700"/>
                </a:xfrm>
                <a:prstGeom prst="ellipse">
                  <a:avLst/>
                </a:prstGeom>
                <a:solidFill>
                  <a:schemeClr val="accent6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3" name="Google Shape;3043;p80"/>
              <p:cNvSpPr/>
              <p:nvPr/>
            </p:nvSpPr>
            <p:spPr>
              <a:xfrm>
                <a:off x="7590100" y="3765975"/>
                <a:ext cx="52500" cy="5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0"/>
              <p:cNvSpPr/>
              <p:nvPr/>
            </p:nvSpPr>
            <p:spPr>
              <a:xfrm>
                <a:off x="7968750" y="3765100"/>
                <a:ext cx="52500" cy="52500"/>
              </a:xfrm>
              <a:prstGeom prst="ellipse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0"/>
              <p:cNvSpPr/>
              <p:nvPr/>
            </p:nvSpPr>
            <p:spPr>
              <a:xfrm rot="5400000">
                <a:off x="7757076" y="3807693"/>
                <a:ext cx="97200" cy="97200"/>
              </a:xfrm>
              <a:prstGeom prst="arc">
                <a:avLst>
                  <a:gd name="adj1" fmla="val 16200000"/>
                  <a:gd name="adj2" fmla="val 5345219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0"/>
          <p:cNvSpPr/>
          <p:nvPr/>
        </p:nvSpPr>
        <p:spPr>
          <a:xfrm>
            <a:off x="2686024" y="263307"/>
            <a:ext cx="37644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0"/>
          <p:cNvSpPr txBox="1">
            <a:spLocks noGrp="1"/>
          </p:cNvSpPr>
          <p:nvPr>
            <p:ph type="title"/>
          </p:nvPr>
        </p:nvSpPr>
        <p:spPr>
          <a:xfrm>
            <a:off x="2717974" y="328407"/>
            <a:ext cx="3700500" cy="7215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95" name="Google Shape;1695;p50"/>
          <p:cNvSpPr txBox="1">
            <a:spLocks noGrp="1"/>
          </p:cNvSpPr>
          <p:nvPr>
            <p:ph type="subTitle" idx="1"/>
          </p:nvPr>
        </p:nvSpPr>
        <p:spPr>
          <a:xfrm>
            <a:off x="1651731" y="1224087"/>
            <a:ext cx="5834946" cy="3005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JSON</a:t>
            </a:r>
            <a:r>
              <a:rPr lang="en-US" sz="2000" dirty="0"/>
              <a:t> refers to </a:t>
            </a:r>
            <a:r>
              <a:rPr lang="en-US" sz="2000" b="1" dirty="0">
                <a:solidFill>
                  <a:schemeClr val="accent5"/>
                </a:solidFill>
              </a:rPr>
              <a:t>JavaScript Object Notation</a:t>
            </a:r>
            <a:r>
              <a:rPr lang="en-US" sz="2000" dirty="0"/>
              <a:t>. It is a popular text data format used to exchange data on modern web and mobile applications. It is based on a subset of the </a:t>
            </a:r>
            <a:r>
              <a:rPr lang="en-US" sz="2000" b="1" dirty="0"/>
              <a:t>JavaScript</a:t>
            </a:r>
            <a:r>
              <a:rPr lang="en-US" sz="2000" dirty="0"/>
              <a:t> programming language. It is used to store random data in log files or </a:t>
            </a:r>
            <a:r>
              <a:rPr lang="en-US" sz="2000" b="1" dirty="0"/>
              <a:t>NoSQL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It also enables us to integrate </a:t>
            </a:r>
            <a:r>
              <a:rPr lang="en-US" sz="2000" b="1" dirty="0"/>
              <a:t>NoSQL</a:t>
            </a:r>
            <a:r>
              <a:rPr lang="en-US" sz="2000" dirty="0"/>
              <a:t> and related concepts into the same database. </a:t>
            </a:r>
          </a:p>
        </p:txBody>
      </p:sp>
      <p:grpSp>
        <p:nvGrpSpPr>
          <p:cNvPr id="1696" name="Google Shape;1696;p50"/>
          <p:cNvGrpSpPr/>
          <p:nvPr/>
        </p:nvGrpSpPr>
        <p:grpSpPr>
          <a:xfrm>
            <a:off x="7469219" y="1131879"/>
            <a:ext cx="998071" cy="846226"/>
            <a:chOff x="413569" y="784229"/>
            <a:chExt cx="998071" cy="846226"/>
          </a:xfrm>
        </p:grpSpPr>
        <p:sp>
          <p:nvSpPr>
            <p:cNvPr id="1697" name="Google Shape;1697;p50"/>
            <p:cNvSpPr/>
            <p:nvPr/>
          </p:nvSpPr>
          <p:spPr>
            <a:xfrm rot="10800000" flipH="1">
              <a:off x="413569" y="78422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50"/>
          <p:cNvGrpSpPr/>
          <p:nvPr/>
        </p:nvGrpSpPr>
        <p:grpSpPr>
          <a:xfrm flipH="1">
            <a:off x="435947" y="3494558"/>
            <a:ext cx="871623" cy="751268"/>
            <a:chOff x="1831350" y="1163925"/>
            <a:chExt cx="757670" cy="686842"/>
          </a:xfrm>
        </p:grpSpPr>
        <p:sp>
          <p:nvSpPr>
            <p:cNvPr id="1705" name="Google Shape;1705;p50"/>
            <p:cNvSpPr/>
            <p:nvPr/>
          </p:nvSpPr>
          <p:spPr>
            <a:xfrm rot="10800000" flipH="1">
              <a:off x="1831350" y="1163925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50"/>
          <p:cNvGrpSpPr/>
          <p:nvPr/>
        </p:nvGrpSpPr>
        <p:grpSpPr>
          <a:xfrm>
            <a:off x="127325" y="937446"/>
            <a:ext cx="1484851" cy="1432315"/>
            <a:chOff x="3829575" y="816900"/>
            <a:chExt cx="1484851" cy="1432315"/>
          </a:xfrm>
        </p:grpSpPr>
        <p:sp>
          <p:nvSpPr>
            <p:cNvPr id="1708" name="Google Shape;1708;p50"/>
            <p:cNvSpPr/>
            <p:nvPr/>
          </p:nvSpPr>
          <p:spPr>
            <a:xfrm>
              <a:off x="5117437" y="915372"/>
              <a:ext cx="196989" cy="142699"/>
            </a:xfrm>
            <a:custGeom>
              <a:avLst/>
              <a:gdLst/>
              <a:ahLst/>
              <a:cxnLst/>
              <a:rect l="l" t="t" r="r" b="b"/>
              <a:pathLst>
                <a:path w="4619" h="3346" extrusionOk="0">
                  <a:moveTo>
                    <a:pt x="2309" y="0"/>
                  </a:moveTo>
                  <a:lnTo>
                    <a:pt x="1" y="2328"/>
                  </a:lnTo>
                  <a:lnTo>
                    <a:pt x="2309" y="3346"/>
                  </a:lnTo>
                  <a:lnTo>
                    <a:pt x="4091" y="1546"/>
                  </a:lnTo>
                  <a:lnTo>
                    <a:pt x="3709" y="1164"/>
                  </a:lnTo>
                  <a:lnTo>
                    <a:pt x="4273" y="1382"/>
                  </a:lnTo>
                  <a:lnTo>
                    <a:pt x="4618" y="101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0"/>
            <p:cNvSpPr/>
            <p:nvPr/>
          </p:nvSpPr>
          <p:spPr>
            <a:xfrm>
              <a:off x="5074022" y="816900"/>
              <a:ext cx="141931" cy="197756"/>
            </a:xfrm>
            <a:custGeom>
              <a:avLst/>
              <a:gdLst/>
              <a:ahLst/>
              <a:cxnLst/>
              <a:rect l="l" t="t" r="r" b="b"/>
              <a:pathLst>
                <a:path w="3328" h="4637" extrusionOk="0">
                  <a:moveTo>
                    <a:pt x="2309" y="0"/>
                  </a:moveTo>
                  <a:lnTo>
                    <a:pt x="473" y="1837"/>
                  </a:lnTo>
                  <a:lnTo>
                    <a:pt x="546" y="2564"/>
                  </a:lnTo>
                  <a:lnTo>
                    <a:pt x="309" y="2019"/>
                  </a:lnTo>
                  <a:lnTo>
                    <a:pt x="0" y="2328"/>
                  </a:lnTo>
                  <a:lnTo>
                    <a:pt x="1019" y="4637"/>
                  </a:lnTo>
                  <a:lnTo>
                    <a:pt x="3327" y="230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0"/>
            <p:cNvSpPr/>
            <p:nvPr/>
          </p:nvSpPr>
          <p:spPr>
            <a:xfrm>
              <a:off x="3829575" y="902962"/>
              <a:ext cx="1452275" cy="1346254"/>
            </a:xfrm>
            <a:custGeom>
              <a:avLst/>
              <a:gdLst/>
              <a:ahLst/>
              <a:cxnLst/>
              <a:rect l="l" t="t" r="r" b="b"/>
              <a:pathLst>
                <a:path w="34053" h="31567" extrusionOk="0">
                  <a:moveTo>
                    <a:pt x="17036" y="2964"/>
                  </a:moveTo>
                  <a:cubicBezTo>
                    <a:pt x="22217" y="2964"/>
                    <a:pt x="26890" y="6091"/>
                    <a:pt x="28890" y="10873"/>
                  </a:cubicBezTo>
                  <a:cubicBezTo>
                    <a:pt x="30871" y="15672"/>
                    <a:pt x="29762" y="21181"/>
                    <a:pt x="26108" y="24853"/>
                  </a:cubicBezTo>
                  <a:cubicBezTo>
                    <a:pt x="23599" y="27362"/>
                    <a:pt x="20313" y="28617"/>
                    <a:pt x="17029" y="28617"/>
                  </a:cubicBezTo>
                  <a:cubicBezTo>
                    <a:pt x="13745" y="28617"/>
                    <a:pt x="10463" y="27362"/>
                    <a:pt x="7964" y="24853"/>
                  </a:cubicBezTo>
                  <a:cubicBezTo>
                    <a:pt x="4291" y="21181"/>
                    <a:pt x="3200" y="15672"/>
                    <a:pt x="5182" y="10873"/>
                  </a:cubicBezTo>
                  <a:cubicBezTo>
                    <a:pt x="7164" y="6091"/>
                    <a:pt x="11836" y="2964"/>
                    <a:pt x="17036" y="2964"/>
                  </a:cubicBezTo>
                  <a:close/>
                  <a:moveTo>
                    <a:pt x="17018" y="1"/>
                  </a:moveTo>
                  <a:cubicBezTo>
                    <a:pt x="10636" y="1"/>
                    <a:pt x="4873" y="3837"/>
                    <a:pt x="2437" y="9745"/>
                  </a:cubicBezTo>
                  <a:cubicBezTo>
                    <a:pt x="1" y="15636"/>
                    <a:pt x="1346" y="22435"/>
                    <a:pt x="5855" y="26944"/>
                  </a:cubicBezTo>
                  <a:cubicBezTo>
                    <a:pt x="8936" y="30026"/>
                    <a:pt x="12977" y="31567"/>
                    <a:pt x="17018" y="31567"/>
                  </a:cubicBezTo>
                  <a:cubicBezTo>
                    <a:pt x="21058" y="31567"/>
                    <a:pt x="25099" y="30026"/>
                    <a:pt x="28180" y="26944"/>
                  </a:cubicBezTo>
                  <a:cubicBezTo>
                    <a:pt x="32707" y="22435"/>
                    <a:pt x="34053" y="15636"/>
                    <a:pt x="31617" y="9745"/>
                  </a:cubicBezTo>
                  <a:cubicBezTo>
                    <a:pt x="29162" y="3837"/>
                    <a:pt x="23417" y="1"/>
                    <a:pt x="17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4008694" y="1029325"/>
              <a:ext cx="1094079" cy="1094079"/>
            </a:xfrm>
            <a:custGeom>
              <a:avLst/>
              <a:gdLst/>
              <a:ahLst/>
              <a:cxnLst/>
              <a:rect l="l" t="t" r="r" b="b"/>
              <a:pathLst>
                <a:path w="25654" h="25654" extrusionOk="0">
                  <a:moveTo>
                    <a:pt x="12818" y="1"/>
                  </a:moveTo>
                  <a:cubicBezTo>
                    <a:pt x="5745" y="1"/>
                    <a:pt x="0" y="5746"/>
                    <a:pt x="0" y="12818"/>
                  </a:cubicBezTo>
                  <a:cubicBezTo>
                    <a:pt x="0" y="19909"/>
                    <a:pt x="5745" y="25654"/>
                    <a:pt x="12818" y="25654"/>
                  </a:cubicBezTo>
                  <a:cubicBezTo>
                    <a:pt x="19908" y="25654"/>
                    <a:pt x="25653" y="19909"/>
                    <a:pt x="25653" y="12818"/>
                  </a:cubicBezTo>
                  <a:cubicBezTo>
                    <a:pt x="25653" y="5746"/>
                    <a:pt x="19908" y="1"/>
                    <a:pt x="128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4135057" y="1155731"/>
              <a:ext cx="841307" cy="841307"/>
            </a:xfrm>
            <a:custGeom>
              <a:avLst/>
              <a:gdLst/>
              <a:ahLst/>
              <a:cxnLst/>
              <a:rect l="l" t="t" r="r" b="b"/>
              <a:pathLst>
                <a:path w="19727" h="19727" extrusionOk="0">
                  <a:moveTo>
                    <a:pt x="9855" y="0"/>
                  </a:moveTo>
                  <a:cubicBezTo>
                    <a:pt x="4419" y="0"/>
                    <a:pt x="1" y="4418"/>
                    <a:pt x="1" y="9854"/>
                  </a:cubicBezTo>
                  <a:cubicBezTo>
                    <a:pt x="1" y="15309"/>
                    <a:pt x="4419" y="19726"/>
                    <a:pt x="9855" y="19726"/>
                  </a:cubicBezTo>
                  <a:cubicBezTo>
                    <a:pt x="15309" y="19726"/>
                    <a:pt x="19727" y="15309"/>
                    <a:pt x="19727" y="9854"/>
                  </a:cubicBezTo>
                  <a:cubicBezTo>
                    <a:pt x="19727" y="4418"/>
                    <a:pt x="15309" y="0"/>
                    <a:pt x="9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4101707" y="1155731"/>
              <a:ext cx="908008" cy="841307"/>
            </a:xfrm>
            <a:custGeom>
              <a:avLst/>
              <a:gdLst/>
              <a:ahLst/>
              <a:cxnLst/>
              <a:rect l="l" t="t" r="r" b="b"/>
              <a:pathLst>
                <a:path w="21291" h="19727" extrusionOk="0">
                  <a:moveTo>
                    <a:pt x="10637" y="2946"/>
                  </a:moveTo>
                  <a:cubicBezTo>
                    <a:pt x="13436" y="2946"/>
                    <a:pt x="15963" y="4618"/>
                    <a:pt x="17036" y="7200"/>
                  </a:cubicBezTo>
                  <a:cubicBezTo>
                    <a:pt x="18109" y="9800"/>
                    <a:pt x="17509" y="12763"/>
                    <a:pt x="15527" y="14745"/>
                  </a:cubicBezTo>
                  <a:cubicBezTo>
                    <a:pt x="14182" y="16099"/>
                    <a:pt x="12414" y="16777"/>
                    <a:pt x="10643" y="16777"/>
                  </a:cubicBezTo>
                  <a:cubicBezTo>
                    <a:pt x="8873" y="16777"/>
                    <a:pt x="7100" y="16099"/>
                    <a:pt x="5746" y="14745"/>
                  </a:cubicBezTo>
                  <a:cubicBezTo>
                    <a:pt x="3764" y="12763"/>
                    <a:pt x="3183" y="9800"/>
                    <a:pt x="4255" y="7200"/>
                  </a:cubicBezTo>
                  <a:cubicBezTo>
                    <a:pt x="5328" y="4618"/>
                    <a:pt x="7837" y="2946"/>
                    <a:pt x="10637" y="2946"/>
                  </a:cubicBezTo>
                  <a:close/>
                  <a:moveTo>
                    <a:pt x="10637" y="0"/>
                  </a:moveTo>
                  <a:cubicBezTo>
                    <a:pt x="6655" y="0"/>
                    <a:pt x="3055" y="2400"/>
                    <a:pt x="1528" y="6073"/>
                  </a:cubicBezTo>
                  <a:cubicBezTo>
                    <a:pt x="1" y="9763"/>
                    <a:pt x="855" y="13999"/>
                    <a:pt x="3673" y="16836"/>
                  </a:cubicBezTo>
                  <a:cubicBezTo>
                    <a:pt x="5601" y="18763"/>
                    <a:pt x="8123" y="19726"/>
                    <a:pt x="10646" y="19726"/>
                  </a:cubicBezTo>
                  <a:cubicBezTo>
                    <a:pt x="13168" y="19726"/>
                    <a:pt x="15691" y="18763"/>
                    <a:pt x="17618" y="16836"/>
                  </a:cubicBezTo>
                  <a:cubicBezTo>
                    <a:pt x="20436" y="13999"/>
                    <a:pt x="21290" y="9763"/>
                    <a:pt x="19763" y="6073"/>
                  </a:cubicBezTo>
                  <a:cubicBezTo>
                    <a:pt x="18236" y="2400"/>
                    <a:pt x="14636" y="0"/>
                    <a:pt x="10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4260654" y="1281198"/>
              <a:ext cx="618815" cy="590156"/>
            </a:xfrm>
            <a:custGeom>
              <a:avLst/>
              <a:gdLst/>
              <a:ahLst/>
              <a:cxnLst/>
              <a:rect l="l" t="t" r="r" b="b"/>
              <a:pathLst>
                <a:path w="14510" h="13838" extrusionOk="0">
                  <a:moveTo>
                    <a:pt x="6910" y="2949"/>
                  </a:moveTo>
                  <a:cubicBezTo>
                    <a:pt x="10437" y="2949"/>
                    <a:pt x="12200" y="7221"/>
                    <a:pt x="9709" y="9712"/>
                  </a:cubicBezTo>
                  <a:cubicBezTo>
                    <a:pt x="8937" y="10485"/>
                    <a:pt x="7923" y="10871"/>
                    <a:pt x="6912" y="10871"/>
                  </a:cubicBezTo>
                  <a:cubicBezTo>
                    <a:pt x="5901" y="10871"/>
                    <a:pt x="4892" y="10485"/>
                    <a:pt x="4128" y="9712"/>
                  </a:cubicBezTo>
                  <a:cubicBezTo>
                    <a:pt x="1619" y="7221"/>
                    <a:pt x="3383" y="2949"/>
                    <a:pt x="6910" y="2949"/>
                  </a:cubicBezTo>
                  <a:close/>
                  <a:moveTo>
                    <a:pt x="6931" y="0"/>
                  </a:moveTo>
                  <a:cubicBezTo>
                    <a:pt x="6035" y="0"/>
                    <a:pt x="5132" y="174"/>
                    <a:pt x="4273" y="531"/>
                  </a:cubicBezTo>
                  <a:cubicBezTo>
                    <a:pt x="1692" y="1604"/>
                    <a:pt x="1" y="4112"/>
                    <a:pt x="1" y="6912"/>
                  </a:cubicBezTo>
                  <a:cubicBezTo>
                    <a:pt x="1" y="9712"/>
                    <a:pt x="1692" y="12239"/>
                    <a:pt x="4273" y="13312"/>
                  </a:cubicBezTo>
                  <a:cubicBezTo>
                    <a:pt x="5126" y="13666"/>
                    <a:pt x="6022" y="13838"/>
                    <a:pt x="6911" y="13838"/>
                  </a:cubicBezTo>
                  <a:cubicBezTo>
                    <a:pt x="8715" y="13838"/>
                    <a:pt x="10491" y="13130"/>
                    <a:pt x="11818" y="11803"/>
                  </a:cubicBezTo>
                  <a:cubicBezTo>
                    <a:pt x="14509" y="9112"/>
                    <a:pt x="14509" y="4731"/>
                    <a:pt x="11818" y="2022"/>
                  </a:cubicBezTo>
                  <a:cubicBezTo>
                    <a:pt x="10496" y="699"/>
                    <a:pt x="8728" y="0"/>
                    <a:pt x="6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4387060" y="1407732"/>
              <a:ext cx="337299" cy="337299"/>
            </a:xfrm>
            <a:custGeom>
              <a:avLst/>
              <a:gdLst/>
              <a:ahLst/>
              <a:cxnLst/>
              <a:rect l="l" t="t" r="r" b="b"/>
              <a:pathLst>
                <a:path w="7909" h="7909" extrusionOk="0">
                  <a:moveTo>
                    <a:pt x="3946" y="0"/>
                  </a:moveTo>
                  <a:cubicBezTo>
                    <a:pt x="1764" y="0"/>
                    <a:pt x="0" y="1764"/>
                    <a:pt x="0" y="3945"/>
                  </a:cubicBezTo>
                  <a:cubicBezTo>
                    <a:pt x="0" y="6127"/>
                    <a:pt x="1764" y="7909"/>
                    <a:pt x="3946" y="7909"/>
                  </a:cubicBezTo>
                  <a:cubicBezTo>
                    <a:pt x="6145" y="7909"/>
                    <a:pt x="7909" y="6127"/>
                    <a:pt x="7909" y="3945"/>
                  </a:cubicBezTo>
                  <a:cubicBezTo>
                    <a:pt x="7909" y="1764"/>
                    <a:pt x="6145" y="0"/>
                    <a:pt x="3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4549120" y="895968"/>
              <a:ext cx="686198" cy="687009"/>
            </a:xfrm>
            <a:custGeom>
              <a:avLst/>
              <a:gdLst/>
              <a:ahLst/>
              <a:cxnLst/>
              <a:rect l="l" t="t" r="r" b="b"/>
              <a:pathLst>
                <a:path w="16090" h="16109" extrusionOk="0">
                  <a:moveTo>
                    <a:pt x="15781" y="1"/>
                  </a:moveTo>
                  <a:lnTo>
                    <a:pt x="0" y="15782"/>
                  </a:lnTo>
                  <a:lnTo>
                    <a:pt x="309" y="16109"/>
                  </a:lnTo>
                  <a:lnTo>
                    <a:pt x="16090" y="328"/>
                  </a:lnTo>
                  <a:lnTo>
                    <a:pt x="15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5139912" y="988256"/>
              <a:ext cx="102397" cy="48874"/>
            </a:xfrm>
            <a:custGeom>
              <a:avLst/>
              <a:gdLst/>
              <a:ahLst/>
              <a:cxnLst/>
              <a:rect l="l" t="t" r="r" b="b"/>
              <a:pathLst>
                <a:path w="2401" h="1146" extrusionOk="0">
                  <a:moveTo>
                    <a:pt x="55" y="0"/>
                  </a:moveTo>
                  <a:lnTo>
                    <a:pt x="1" y="146"/>
                  </a:lnTo>
                  <a:lnTo>
                    <a:pt x="2328" y="1146"/>
                  </a:lnTo>
                  <a:lnTo>
                    <a:pt x="2401" y="98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5156971" y="829310"/>
              <a:ext cx="50452" cy="100051"/>
            </a:xfrm>
            <a:custGeom>
              <a:avLst/>
              <a:gdLst/>
              <a:ahLst/>
              <a:cxnLst/>
              <a:rect l="l" t="t" r="r" b="b"/>
              <a:pathLst>
                <a:path w="1183" h="2346" extrusionOk="0">
                  <a:moveTo>
                    <a:pt x="146" y="0"/>
                  </a:moveTo>
                  <a:lnTo>
                    <a:pt x="1" y="55"/>
                  </a:lnTo>
                  <a:lnTo>
                    <a:pt x="1037" y="2346"/>
                  </a:lnTo>
                  <a:lnTo>
                    <a:pt x="1182" y="229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3961398" y="1025401"/>
              <a:ext cx="1173147" cy="1101116"/>
            </a:xfrm>
            <a:custGeom>
              <a:avLst/>
              <a:gdLst/>
              <a:ahLst/>
              <a:cxnLst/>
              <a:rect l="l" t="t" r="r" b="b"/>
              <a:pathLst>
                <a:path w="27508" h="25819" extrusionOk="0">
                  <a:moveTo>
                    <a:pt x="13951" y="0"/>
                  </a:moveTo>
                  <a:cubicBezTo>
                    <a:pt x="10597" y="0"/>
                    <a:pt x="7289" y="1306"/>
                    <a:pt x="4800" y="3784"/>
                  </a:cubicBezTo>
                  <a:cubicBezTo>
                    <a:pt x="1109" y="7474"/>
                    <a:pt x="0" y="13038"/>
                    <a:pt x="2000" y="17855"/>
                  </a:cubicBezTo>
                  <a:cubicBezTo>
                    <a:pt x="3994" y="22678"/>
                    <a:pt x="8700" y="25819"/>
                    <a:pt x="13900" y="25819"/>
                  </a:cubicBezTo>
                  <a:cubicBezTo>
                    <a:pt x="13915" y="25819"/>
                    <a:pt x="13930" y="25819"/>
                    <a:pt x="13945" y="25819"/>
                  </a:cubicBezTo>
                  <a:cubicBezTo>
                    <a:pt x="16217" y="25819"/>
                    <a:pt x="18435" y="25219"/>
                    <a:pt x="20399" y="24091"/>
                  </a:cubicBezTo>
                  <a:lnTo>
                    <a:pt x="20326" y="23946"/>
                  </a:lnTo>
                  <a:cubicBezTo>
                    <a:pt x="18331" y="25095"/>
                    <a:pt x="16131" y="25654"/>
                    <a:pt x="13950" y="25654"/>
                  </a:cubicBezTo>
                  <a:cubicBezTo>
                    <a:pt x="10505" y="25654"/>
                    <a:pt x="7107" y="24261"/>
                    <a:pt x="4636" y="21601"/>
                  </a:cubicBezTo>
                  <a:cubicBezTo>
                    <a:pt x="600" y="17255"/>
                    <a:pt x="91" y="10710"/>
                    <a:pt x="3400" y="5802"/>
                  </a:cubicBezTo>
                  <a:cubicBezTo>
                    <a:pt x="5824" y="2212"/>
                    <a:pt x="9813" y="195"/>
                    <a:pt x="13937" y="195"/>
                  </a:cubicBezTo>
                  <a:cubicBezTo>
                    <a:pt x="15472" y="195"/>
                    <a:pt x="17027" y="474"/>
                    <a:pt x="18526" y="1057"/>
                  </a:cubicBezTo>
                  <a:cubicBezTo>
                    <a:pt x="24071" y="3184"/>
                    <a:pt x="27380" y="8874"/>
                    <a:pt x="26544" y="14747"/>
                  </a:cubicBezTo>
                  <a:lnTo>
                    <a:pt x="26708" y="14765"/>
                  </a:lnTo>
                  <a:cubicBezTo>
                    <a:pt x="27508" y="9256"/>
                    <a:pt x="24690" y="3856"/>
                    <a:pt x="19726" y="1366"/>
                  </a:cubicBezTo>
                  <a:cubicBezTo>
                    <a:pt x="17888" y="447"/>
                    <a:pt x="15912" y="0"/>
                    <a:pt x="13951" y="0"/>
                  </a:cubicBez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4100940" y="1152106"/>
              <a:ext cx="920418" cy="848046"/>
            </a:xfrm>
            <a:custGeom>
              <a:avLst/>
              <a:gdLst/>
              <a:ahLst/>
              <a:cxnLst/>
              <a:rect l="l" t="t" r="r" b="b"/>
              <a:pathLst>
                <a:path w="21582" h="19885" extrusionOk="0">
                  <a:moveTo>
                    <a:pt x="10722" y="176"/>
                  </a:moveTo>
                  <a:cubicBezTo>
                    <a:pt x="13297" y="176"/>
                    <a:pt x="15761" y="1210"/>
                    <a:pt x="17581" y="3031"/>
                  </a:cubicBezTo>
                  <a:cubicBezTo>
                    <a:pt x="20872" y="6321"/>
                    <a:pt x="21381" y="11485"/>
                    <a:pt x="18799" y="15357"/>
                  </a:cubicBezTo>
                  <a:cubicBezTo>
                    <a:pt x="16932" y="18152"/>
                    <a:pt x="13845" y="19718"/>
                    <a:pt x="10657" y="19718"/>
                  </a:cubicBezTo>
                  <a:cubicBezTo>
                    <a:pt x="9407" y="19718"/>
                    <a:pt x="8141" y="19477"/>
                    <a:pt x="6928" y="18975"/>
                  </a:cubicBezTo>
                  <a:cubicBezTo>
                    <a:pt x="2619" y="17193"/>
                    <a:pt x="183" y="12612"/>
                    <a:pt x="1092" y="8049"/>
                  </a:cubicBezTo>
                  <a:cubicBezTo>
                    <a:pt x="1982" y="3467"/>
                    <a:pt x="6000" y="176"/>
                    <a:pt x="10655" y="176"/>
                  </a:cubicBezTo>
                  <a:cubicBezTo>
                    <a:pt x="10677" y="176"/>
                    <a:pt x="10699" y="176"/>
                    <a:pt x="10722" y="176"/>
                  </a:cubicBezTo>
                  <a:close/>
                  <a:moveTo>
                    <a:pt x="10684" y="1"/>
                  </a:moveTo>
                  <a:cubicBezTo>
                    <a:pt x="9412" y="1"/>
                    <a:pt x="8125" y="246"/>
                    <a:pt x="6891" y="758"/>
                  </a:cubicBezTo>
                  <a:cubicBezTo>
                    <a:pt x="2491" y="2558"/>
                    <a:pt x="1" y="7212"/>
                    <a:pt x="928" y="11866"/>
                  </a:cubicBezTo>
                  <a:cubicBezTo>
                    <a:pt x="1837" y="16521"/>
                    <a:pt x="5909" y="19884"/>
                    <a:pt x="10655" y="19884"/>
                  </a:cubicBezTo>
                  <a:cubicBezTo>
                    <a:pt x="13309" y="19884"/>
                    <a:pt x="15836" y="18848"/>
                    <a:pt x="17709" y="16975"/>
                  </a:cubicBezTo>
                  <a:cubicBezTo>
                    <a:pt x="21054" y="13630"/>
                    <a:pt x="21581" y="8376"/>
                    <a:pt x="18945" y="4431"/>
                  </a:cubicBezTo>
                  <a:cubicBezTo>
                    <a:pt x="17064" y="1596"/>
                    <a:pt x="13926" y="1"/>
                    <a:pt x="10684" y="1"/>
                  </a:cubicBez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4231995" y="1277658"/>
              <a:ext cx="649777" cy="596852"/>
            </a:xfrm>
            <a:custGeom>
              <a:avLst/>
              <a:gdLst/>
              <a:ahLst/>
              <a:cxnLst/>
              <a:rect l="l" t="t" r="r" b="b"/>
              <a:pathLst>
                <a:path w="15236" h="13995" extrusionOk="0">
                  <a:moveTo>
                    <a:pt x="7582" y="3123"/>
                  </a:moveTo>
                  <a:cubicBezTo>
                    <a:pt x="8618" y="3141"/>
                    <a:pt x="9600" y="3541"/>
                    <a:pt x="10309" y="4268"/>
                  </a:cubicBezTo>
                  <a:cubicBezTo>
                    <a:pt x="11618" y="5577"/>
                    <a:pt x="11818" y="7632"/>
                    <a:pt x="10781" y="9159"/>
                  </a:cubicBezTo>
                  <a:cubicBezTo>
                    <a:pt x="10054" y="10250"/>
                    <a:pt x="8844" y="10858"/>
                    <a:pt x="7589" y="10858"/>
                  </a:cubicBezTo>
                  <a:cubicBezTo>
                    <a:pt x="7088" y="10858"/>
                    <a:pt x="6579" y="10761"/>
                    <a:pt x="6091" y="10559"/>
                  </a:cubicBezTo>
                  <a:cubicBezTo>
                    <a:pt x="4400" y="9850"/>
                    <a:pt x="3436" y="8050"/>
                    <a:pt x="3800" y="6232"/>
                  </a:cubicBezTo>
                  <a:cubicBezTo>
                    <a:pt x="4164" y="4432"/>
                    <a:pt x="5745" y="3141"/>
                    <a:pt x="7582" y="3141"/>
                  </a:cubicBezTo>
                  <a:lnTo>
                    <a:pt x="7582" y="3123"/>
                  </a:lnTo>
                  <a:close/>
                  <a:moveTo>
                    <a:pt x="7581" y="2966"/>
                  </a:moveTo>
                  <a:cubicBezTo>
                    <a:pt x="7068" y="2966"/>
                    <a:pt x="6550" y="3064"/>
                    <a:pt x="6054" y="3268"/>
                  </a:cubicBezTo>
                  <a:cubicBezTo>
                    <a:pt x="4273" y="4014"/>
                    <a:pt x="3255" y="5904"/>
                    <a:pt x="3618" y="7795"/>
                  </a:cubicBezTo>
                  <a:cubicBezTo>
                    <a:pt x="4000" y="9686"/>
                    <a:pt x="5654" y="11050"/>
                    <a:pt x="7582" y="11050"/>
                  </a:cubicBezTo>
                  <a:lnTo>
                    <a:pt x="7582" y="11031"/>
                  </a:lnTo>
                  <a:cubicBezTo>
                    <a:pt x="7603" y="11032"/>
                    <a:pt x="7625" y="11032"/>
                    <a:pt x="7646" y="11032"/>
                  </a:cubicBezTo>
                  <a:cubicBezTo>
                    <a:pt x="8696" y="11032"/>
                    <a:pt x="9706" y="10598"/>
                    <a:pt x="10454" y="9868"/>
                  </a:cubicBezTo>
                  <a:cubicBezTo>
                    <a:pt x="11818" y="8504"/>
                    <a:pt x="12018" y="6359"/>
                    <a:pt x="10945" y="4759"/>
                  </a:cubicBezTo>
                  <a:cubicBezTo>
                    <a:pt x="10174" y="3609"/>
                    <a:pt x="8895" y="2966"/>
                    <a:pt x="7581" y="2966"/>
                  </a:cubicBezTo>
                  <a:close/>
                  <a:moveTo>
                    <a:pt x="7590" y="0"/>
                  </a:moveTo>
                  <a:cubicBezTo>
                    <a:pt x="6233" y="0"/>
                    <a:pt x="4872" y="394"/>
                    <a:pt x="3691" y="1196"/>
                  </a:cubicBezTo>
                  <a:cubicBezTo>
                    <a:pt x="1127" y="2905"/>
                    <a:pt x="0" y="6104"/>
                    <a:pt x="891" y="9050"/>
                  </a:cubicBezTo>
                  <a:cubicBezTo>
                    <a:pt x="1800" y="11995"/>
                    <a:pt x="4509" y="13995"/>
                    <a:pt x="7582" y="13995"/>
                  </a:cubicBezTo>
                  <a:lnTo>
                    <a:pt x="7582" y="13831"/>
                  </a:lnTo>
                  <a:cubicBezTo>
                    <a:pt x="4582" y="13831"/>
                    <a:pt x="1927" y="11868"/>
                    <a:pt x="1055" y="8995"/>
                  </a:cubicBezTo>
                  <a:cubicBezTo>
                    <a:pt x="182" y="6123"/>
                    <a:pt x="1273" y="3014"/>
                    <a:pt x="3782" y="1323"/>
                  </a:cubicBezTo>
                  <a:cubicBezTo>
                    <a:pt x="4938" y="546"/>
                    <a:pt x="6267" y="162"/>
                    <a:pt x="7592" y="162"/>
                  </a:cubicBezTo>
                  <a:cubicBezTo>
                    <a:pt x="9121" y="162"/>
                    <a:pt x="10644" y="674"/>
                    <a:pt x="11890" y="1687"/>
                  </a:cubicBezTo>
                  <a:cubicBezTo>
                    <a:pt x="14236" y="3596"/>
                    <a:pt x="15054" y="6777"/>
                    <a:pt x="13927" y="9577"/>
                  </a:cubicBezTo>
                  <a:lnTo>
                    <a:pt x="14072" y="9632"/>
                  </a:lnTo>
                  <a:cubicBezTo>
                    <a:pt x="15236" y="6777"/>
                    <a:pt x="14399" y="3505"/>
                    <a:pt x="11999" y="1559"/>
                  </a:cubicBezTo>
                  <a:cubicBezTo>
                    <a:pt x="10723" y="526"/>
                    <a:pt x="9159" y="0"/>
                    <a:pt x="7590" y="0"/>
                  </a:cubicBez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7000150" y="2630926"/>
            <a:ext cx="1414522" cy="1745096"/>
            <a:chOff x="655725" y="2000651"/>
            <a:chExt cx="1414522" cy="1745096"/>
          </a:xfrm>
        </p:grpSpPr>
        <p:sp>
          <p:nvSpPr>
            <p:cNvPr id="1723" name="Google Shape;1723;p50"/>
            <p:cNvSpPr/>
            <p:nvPr/>
          </p:nvSpPr>
          <p:spPr>
            <a:xfrm>
              <a:off x="655725" y="2358103"/>
              <a:ext cx="1414522" cy="1387644"/>
            </a:xfrm>
            <a:custGeom>
              <a:avLst/>
              <a:gdLst/>
              <a:ahLst/>
              <a:cxnLst/>
              <a:rect l="l" t="t" r="r" b="b"/>
              <a:pathLst>
                <a:path w="21472" h="21064" extrusionOk="0">
                  <a:moveTo>
                    <a:pt x="10743" y="1"/>
                  </a:moveTo>
                  <a:cubicBezTo>
                    <a:pt x="10386" y="1"/>
                    <a:pt x="10027" y="101"/>
                    <a:pt x="9709" y="301"/>
                  </a:cubicBezTo>
                  <a:lnTo>
                    <a:pt x="928" y="5773"/>
                  </a:lnTo>
                  <a:cubicBezTo>
                    <a:pt x="346" y="6137"/>
                    <a:pt x="1" y="6755"/>
                    <a:pt x="19" y="7428"/>
                  </a:cubicBezTo>
                  <a:lnTo>
                    <a:pt x="19" y="19118"/>
                  </a:lnTo>
                  <a:cubicBezTo>
                    <a:pt x="19" y="20191"/>
                    <a:pt x="873" y="21063"/>
                    <a:pt x="1964" y="21063"/>
                  </a:cubicBezTo>
                  <a:lnTo>
                    <a:pt x="19545" y="21063"/>
                  </a:lnTo>
                  <a:cubicBezTo>
                    <a:pt x="20617" y="21045"/>
                    <a:pt x="21472" y="20191"/>
                    <a:pt x="21472" y="19118"/>
                  </a:cubicBezTo>
                  <a:lnTo>
                    <a:pt x="21472" y="7428"/>
                  </a:lnTo>
                  <a:cubicBezTo>
                    <a:pt x="21472" y="6755"/>
                    <a:pt x="21126" y="6137"/>
                    <a:pt x="20563" y="5773"/>
                  </a:cubicBezTo>
                  <a:lnTo>
                    <a:pt x="11763" y="301"/>
                  </a:lnTo>
                  <a:cubicBezTo>
                    <a:pt x="11454" y="101"/>
                    <a:pt x="11100" y="1"/>
                    <a:pt x="1074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13831" y="2000651"/>
              <a:ext cx="1100747" cy="1212080"/>
            </a:xfrm>
            <a:custGeom>
              <a:avLst/>
              <a:gdLst/>
              <a:ahLst/>
              <a:cxnLst/>
              <a:rect l="l" t="t" r="r" b="b"/>
              <a:pathLst>
                <a:path w="16709" h="18399" extrusionOk="0">
                  <a:moveTo>
                    <a:pt x="0" y="0"/>
                  </a:moveTo>
                  <a:lnTo>
                    <a:pt x="0" y="12545"/>
                  </a:lnTo>
                  <a:lnTo>
                    <a:pt x="8345" y="18399"/>
                  </a:lnTo>
                  <a:lnTo>
                    <a:pt x="16708" y="12545"/>
                  </a:lnTo>
                  <a:lnTo>
                    <a:pt x="1670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764687" y="3206673"/>
              <a:ext cx="1230131" cy="440852"/>
            </a:xfrm>
            <a:custGeom>
              <a:avLst/>
              <a:gdLst/>
              <a:ahLst/>
              <a:cxnLst/>
              <a:rect l="l" t="t" r="r" b="b"/>
              <a:pathLst>
                <a:path w="18673" h="6692" extrusionOk="0">
                  <a:moveTo>
                    <a:pt x="9144" y="0"/>
                  </a:moveTo>
                  <a:cubicBezTo>
                    <a:pt x="8561" y="0"/>
                    <a:pt x="7979" y="164"/>
                    <a:pt x="7473" y="492"/>
                  </a:cubicBezTo>
                  <a:lnTo>
                    <a:pt x="1" y="6564"/>
                  </a:lnTo>
                  <a:lnTo>
                    <a:pt x="110" y="6691"/>
                  </a:lnTo>
                  <a:lnTo>
                    <a:pt x="7582" y="619"/>
                  </a:lnTo>
                  <a:cubicBezTo>
                    <a:pt x="8057" y="321"/>
                    <a:pt x="8598" y="171"/>
                    <a:pt x="9140" y="171"/>
                  </a:cubicBezTo>
                  <a:cubicBezTo>
                    <a:pt x="9657" y="171"/>
                    <a:pt x="10175" y="308"/>
                    <a:pt x="10637" y="583"/>
                  </a:cubicBezTo>
                  <a:lnTo>
                    <a:pt x="18563" y="6691"/>
                  </a:lnTo>
                  <a:lnTo>
                    <a:pt x="18672" y="6564"/>
                  </a:lnTo>
                  <a:lnTo>
                    <a:pt x="10728" y="437"/>
                  </a:lnTo>
                  <a:cubicBezTo>
                    <a:pt x="10242" y="146"/>
                    <a:pt x="9693" y="0"/>
                    <a:pt x="9144" y="0"/>
                  </a:cubicBez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1082085" y="2173119"/>
              <a:ext cx="564175" cy="10804"/>
            </a:xfrm>
            <a:custGeom>
              <a:avLst/>
              <a:gdLst/>
              <a:ahLst/>
              <a:cxnLst/>
              <a:rect l="l" t="t" r="r" b="b"/>
              <a:pathLst>
                <a:path w="8564" h="164" extrusionOk="0">
                  <a:moveTo>
                    <a:pt x="1" y="0"/>
                  </a:moveTo>
                  <a:lnTo>
                    <a:pt x="1" y="164"/>
                  </a:lnTo>
                  <a:lnTo>
                    <a:pt x="8564" y="164"/>
                  </a:lnTo>
                  <a:lnTo>
                    <a:pt x="85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977933" y="2389856"/>
              <a:ext cx="771360" cy="12056"/>
            </a:xfrm>
            <a:custGeom>
              <a:avLst/>
              <a:gdLst/>
              <a:ahLst/>
              <a:cxnLst/>
              <a:rect l="l" t="t" r="r" b="b"/>
              <a:pathLst>
                <a:path w="11709" h="183" extrusionOk="0">
                  <a:moveTo>
                    <a:pt x="0" y="1"/>
                  </a:moveTo>
                  <a:lnTo>
                    <a:pt x="0" y="183"/>
                  </a:lnTo>
                  <a:lnTo>
                    <a:pt x="11708" y="18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977933" y="2551586"/>
              <a:ext cx="771360" cy="11990"/>
            </a:xfrm>
            <a:custGeom>
              <a:avLst/>
              <a:gdLst/>
              <a:ahLst/>
              <a:cxnLst/>
              <a:rect l="l" t="t" r="r" b="b"/>
              <a:pathLst>
                <a:path w="11709" h="182" extrusionOk="0">
                  <a:moveTo>
                    <a:pt x="0" y="0"/>
                  </a:moveTo>
                  <a:lnTo>
                    <a:pt x="0" y="182"/>
                  </a:lnTo>
                  <a:lnTo>
                    <a:pt x="11708" y="18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977933" y="2713250"/>
              <a:ext cx="771360" cy="12056"/>
            </a:xfrm>
            <a:custGeom>
              <a:avLst/>
              <a:gdLst/>
              <a:ahLst/>
              <a:cxnLst/>
              <a:rect l="l" t="t" r="r" b="b"/>
              <a:pathLst>
                <a:path w="11709" h="183" extrusionOk="0">
                  <a:moveTo>
                    <a:pt x="0" y="0"/>
                  </a:moveTo>
                  <a:lnTo>
                    <a:pt x="0" y="182"/>
                  </a:lnTo>
                  <a:lnTo>
                    <a:pt x="11708" y="18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977933" y="2874913"/>
              <a:ext cx="771360" cy="10870"/>
            </a:xfrm>
            <a:custGeom>
              <a:avLst/>
              <a:gdLst/>
              <a:ahLst/>
              <a:cxnLst/>
              <a:rect l="l" t="t" r="r" b="b"/>
              <a:pathLst>
                <a:path w="11709" h="165" extrusionOk="0">
                  <a:moveTo>
                    <a:pt x="0" y="1"/>
                  </a:moveTo>
                  <a:lnTo>
                    <a:pt x="0" y="164"/>
                  </a:lnTo>
                  <a:lnTo>
                    <a:pt x="11708" y="164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1134787" y="3036643"/>
              <a:ext cx="458771" cy="10804"/>
            </a:xfrm>
            <a:custGeom>
              <a:avLst/>
              <a:gdLst/>
              <a:ahLst/>
              <a:cxnLst/>
              <a:rect l="l" t="t" r="r" b="b"/>
              <a:pathLst>
                <a:path w="6964" h="164" extrusionOk="0">
                  <a:moveTo>
                    <a:pt x="1" y="0"/>
                  </a:moveTo>
                  <a:lnTo>
                    <a:pt x="1" y="164"/>
                  </a:lnTo>
                  <a:lnTo>
                    <a:pt x="6964" y="164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51"/>
          <p:cNvGrpSpPr/>
          <p:nvPr/>
        </p:nvGrpSpPr>
        <p:grpSpPr>
          <a:xfrm>
            <a:off x="2217800" y="2425375"/>
            <a:ext cx="5288850" cy="1345400"/>
            <a:chOff x="2217800" y="2272975"/>
            <a:chExt cx="5288850" cy="1345400"/>
          </a:xfrm>
        </p:grpSpPr>
        <p:sp>
          <p:nvSpPr>
            <p:cNvPr id="1737" name="Google Shape;1737;p51"/>
            <p:cNvSpPr/>
            <p:nvPr/>
          </p:nvSpPr>
          <p:spPr>
            <a:xfrm>
              <a:off x="2596850" y="22729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2502088" y="236340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2407325" y="245382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2312563" y="254425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2217800" y="26346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2" name="Google Shape;1742;p51"/>
          <p:cNvSpPr/>
          <p:nvPr/>
        </p:nvSpPr>
        <p:spPr>
          <a:xfrm rot="10800000">
            <a:off x="3836013" y="692503"/>
            <a:ext cx="1783755" cy="1512377"/>
          </a:xfrm>
          <a:custGeom>
            <a:avLst/>
            <a:gdLst/>
            <a:ahLst/>
            <a:cxnLst/>
            <a:rect l="l" t="t" r="r" b="b"/>
            <a:pathLst>
              <a:path w="14145" h="11993" extrusionOk="0">
                <a:moveTo>
                  <a:pt x="7601" y="1"/>
                </a:moveTo>
                <a:cubicBezTo>
                  <a:pt x="7366" y="1"/>
                  <a:pt x="7128" y="15"/>
                  <a:pt x="6890" y="44"/>
                </a:cubicBezTo>
                <a:cubicBezTo>
                  <a:pt x="5309" y="207"/>
                  <a:pt x="3872" y="1007"/>
                  <a:pt x="2891" y="2262"/>
                </a:cubicBezTo>
                <a:lnTo>
                  <a:pt x="0" y="1171"/>
                </a:lnTo>
                <a:lnTo>
                  <a:pt x="2109" y="3516"/>
                </a:lnTo>
                <a:cubicBezTo>
                  <a:pt x="982" y="5989"/>
                  <a:pt x="1673" y="8916"/>
                  <a:pt x="3782" y="10643"/>
                </a:cubicBezTo>
                <a:cubicBezTo>
                  <a:pt x="4879" y="11542"/>
                  <a:pt x="6223" y="11993"/>
                  <a:pt x="7570" y="11993"/>
                </a:cubicBezTo>
                <a:cubicBezTo>
                  <a:pt x="8811" y="11993"/>
                  <a:pt x="10054" y="11610"/>
                  <a:pt x="11108" y="10843"/>
                </a:cubicBezTo>
                <a:cubicBezTo>
                  <a:pt x="13308" y="9225"/>
                  <a:pt x="14145" y="6352"/>
                  <a:pt x="13163" y="3807"/>
                </a:cubicBezTo>
                <a:cubicBezTo>
                  <a:pt x="12251" y="1504"/>
                  <a:pt x="10026" y="1"/>
                  <a:pt x="7601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51"/>
          <p:cNvSpPr txBox="1">
            <a:spLocks noGrp="1"/>
          </p:cNvSpPr>
          <p:nvPr>
            <p:ph type="title"/>
          </p:nvPr>
        </p:nvSpPr>
        <p:spPr>
          <a:xfrm>
            <a:off x="2217800" y="2787075"/>
            <a:ext cx="5020200" cy="798000"/>
          </a:xfrm>
          <a:prstGeom prst="rect">
            <a:avLst/>
          </a:prstGeom>
        </p:spPr>
        <p:txBody>
          <a:bodyPr spcFirstLastPara="1" wrap="square" lIns="274300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Advantage of JSON data</a:t>
            </a:r>
            <a:endParaRPr sz="3200" dirty="0"/>
          </a:p>
        </p:txBody>
      </p:sp>
      <p:sp>
        <p:nvSpPr>
          <p:cNvPr id="1744" name="Google Shape;1744;p51"/>
          <p:cNvSpPr txBox="1">
            <a:spLocks noGrp="1"/>
          </p:cNvSpPr>
          <p:nvPr>
            <p:ph type="title" idx="2"/>
          </p:nvPr>
        </p:nvSpPr>
        <p:spPr>
          <a:xfrm>
            <a:off x="4008075" y="882138"/>
            <a:ext cx="1491000" cy="113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46" name="Google Shape;1746;p51"/>
          <p:cNvGrpSpPr/>
          <p:nvPr/>
        </p:nvGrpSpPr>
        <p:grpSpPr>
          <a:xfrm>
            <a:off x="7617260" y="3854071"/>
            <a:ext cx="871623" cy="751268"/>
            <a:chOff x="1831350" y="1163925"/>
            <a:chExt cx="757670" cy="686842"/>
          </a:xfrm>
        </p:grpSpPr>
        <p:sp>
          <p:nvSpPr>
            <p:cNvPr id="1747" name="Google Shape;1747;p51"/>
            <p:cNvSpPr/>
            <p:nvPr/>
          </p:nvSpPr>
          <p:spPr>
            <a:xfrm rot="10800000" flipH="1">
              <a:off x="1831350" y="1163925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1"/>
          <p:cNvGrpSpPr/>
          <p:nvPr/>
        </p:nvGrpSpPr>
        <p:grpSpPr>
          <a:xfrm>
            <a:off x="1219719" y="768404"/>
            <a:ext cx="998071" cy="846226"/>
            <a:chOff x="499294" y="765179"/>
            <a:chExt cx="998071" cy="846226"/>
          </a:xfrm>
        </p:grpSpPr>
        <p:sp>
          <p:nvSpPr>
            <p:cNvPr id="1750" name="Google Shape;1750;p51"/>
            <p:cNvSpPr/>
            <p:nvPr/>
          </p:nvSpPr>
          <p:spPr>
            <a:xfrm rot="10800000">
              <a:off x="499294" y="76517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51"/>
          <p:cNvSpPr/>
          <p:nvPr/>
        </p:nvSpPr>
        <p:spPr>
          <a:xfrm rot="7594430" flipH="1">
            <a:off x="875434" y="3251800"/>
            <a:ext cx="557347" cy="420725"/>
          </a:xfrm>
          <a:prstGeom prst="rightArrow">
            <a:avLst>
              <a:gd name="adj1" fmla="val 21312"/>
              <a:gd name="adj2" fmla="val 9498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52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2"/>
          <p:cNvSpPr txBox="1">
            <a:spLocks noGrp="1"/>
          </p:cNvSpPr>
          <p:nvPr>
            <p:ph type="body" idx="1"/>
          </p:nvPr>
        </p:nvSpPr>
        <p:spPr>
          <a:xfrm>
            <a:off x="2475150" y="1500716"/>
            <a:ext cx="41937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2000" b="1" dirty="0"/>
              <a:t>Lightweight data-interchange format.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2000" b="1" dirty="0"/>
              <a:t>Easy for humans to read and write.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2000" b="1" dirty="0"/>
              <a:t>Easy for machines to parse and generate.</a:t>
            </a:r>
          </a:p>
        </p:txBody>
      </p:sp>
      <p:sp>
        <p:nvSpPr>
          <p:cNvPr id="1764" name="Google Shape;1764;p52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Advantage of JSON data</a:t>
            </a:r>
          </a:p>
        </p:txBody>
      </p:sp>
      <p:grpSp>
        <p:nvGrpSpPr>
          <p:cNvPr id="1765" name="Google Shape;1765;p52"/>
          <p:cNvGrpSpPr/>
          <p:nvPr/>
        </p:nvGrpSpPr>
        <p:grpSpPr>
          <a:xfrm>
            <a:off x="7073760" y="2227558"/>
            <a:ext cx="1414512" cy="1518189"/>
            <a:chOff x="7448010" y="1638121"/>
            <a:chExt cx="1414512" cy="1518189"/>
          </a:xfrm>
        </p:grpSpPr>
        <p:grpSp>
          <p:nvGrpSpPr>
            <p:cNvPr id="1766" name="Google Shape;1766;p52"/>
            <p:cNvGrpSpPr/>
            <p:nvPr/>
          </p:nvGrpSpPr>
          <p:grpSpPr>
            <a:xfrm>
              <a:off x="7448010" y="1638121"/>
              <a:ext cx="1414512" cy="1518189"/>
              <a:chOff x="6879750" y="3096400"/>
              <a:chExt cx="1584000" cy="1700100"/>
            </a:xfrm>
          </p:grpSpPr>
          <p:sp>
            <p:nvSpPr>
              <p:cNvPr id="1767" name="Google Shape;1767;p52"/>
              <p:cNvSpPr/>
              <p:nvPr/>
            </p:nvSpPr>
            <p:spPr>
              <a:xfrm>
                <a:off x="6879750" y="3096400"/>
                <a:ext cx="1584000" cy="1700100"/>
              </a:xfrm>
              <a:prstGeom prst="roundRect">
                <a:avLst>
                  <a:gd name="adj" fmla="val 3791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2"/>
              <p:cNvSpPr/>
              <p:nvPr/>
            </p:nvSpPr>
            <p:spPr>
              <a:xfrm>
                <a:off x="6958650" y="3335758"/>
                <a:ext cx="1426200" cy="1379700"/>
              </a:xfrm>
              <a:prstGeom prst="roundRect">
                <a:avLst>
                  <a:gd name="adj" fmla="val 3495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2"/>
              <p:cNvSpPr/>
              <p:nvPr/>
            </p:nvSpPr>
            <p:spPr>
              <a:xfrm>
                <a:off x="6958650" y="3175425"/>
                <a:ext cx="81300" cy="813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2"/>
              <p:cNvSpPr/>
              <p:nvPr/>
            </p:nvSpPr>
            <p:spPr>
              <a:xfrm>
                <a:off x="7151075" y="3175425"/>
                <a:ext cx="81300" cy="813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2"/>
              <p:cNvSpPr/>
              <p:nvPr/>
            </p:nvSpPr>
            <p:spPr>
              <a:xfrm>
                <a:off x="7343500" y="3175425"/>
                <a:ext cx="81300" cy="813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72" name="Google Shape;1772;p52"/>
            <p:cNvCxnSpPr/>
            <p:nvPr/>
          </p:nvCxnSpPr>
          <p:spPr>
            <a:xfrm>
              <a:off x="7689216" y="2131225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52"/>
            <p:cNvCxnSpPr/>
            <p:nvPr/>
          </p:nvCxnSpPr>
          <p:spPr>
            <a:xfrm>
              <a:off x="7689216" y="2359458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52"/>
            <p:cNvCxnSpPr/>
            <p:nvPr/>
          </p:nvCxnSpPr>
          <p:spPr>
            <a:xfrm>
              <a:off x="7689216" y="2587692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52"/>
            <p:cNvCxnSpPr/>
            <p:nvPr/>
          </p:nvCxnSpPr>
          <p:spPr>
            <a:xfrm>
              <a:off x="7689216" y="2815925"/>
              <a:ext cx="67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52"/>
            <p:cNvCxnSpPr/>
            <p:nvPr/>
          </p:nvCxnSpPr>
          <p:spPr>
            <a:xfrm>
              <a:off x="8454516" y="2815925"/>
              <a:ext cx="16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7" name="Google Shape;1777;p52"/>
          <p:cNvGrpSpPr/>
          <p:nvPr/>
        </p:nvGrpSpPr>
        <p:grpSpPr>
          <a:xfrm>
            <a:off x="655725" y="2000651"/>
            <a:ext cx="1414522" cy="1745096"/>
            <a:chOff x="655725" y="2000651"/>
            <a:chExt cx="1414522" cy="1745096"/>
          </a:xfrm>
        </p:grpSpPr>
        <p:sp>
          <p:nvSpPr>
            <p:cNvPr id="1778" name="Google Shape;1778;p52"/>
            <p:cNvSpPr/>
            <p:nvPr/>
          </p:nvSpPr>
          <p:spPr>
            <a:xfrm>
              <a:off x="655725" y="2358103"/>
              <a:ext cx="1414522" cy="1387644"/>
            </a:xfrm>
            <a:custGeom>
              <a:avLst/>
              <a:gdLst/>
              <a:ahLst/>
              <a:cxnLst/>
              <a:rect l="l" t="t" r="r" b="b"/>
              <a:pathLst>
                <a:path w="21472" h="21064" extrusionOk="0">
                  <a:moveTo>
                    <a:pt x="10743" y="1"/>
                  </a:moveTo>
                  <a:cubicBezTo>
                    <a:pt x="10386" y="1"/>
                    <a:pt x="10027" y="101"/>
                    <a:pt x="9709" y="301"/>
                  </a:cubicBezTo>
                  <a:lnTo>
                    <a:pt x="928" y="5773"/>
                  </a:lnTo>
                  <a:cubicBezTo>
                    <a:pt x="346" y="6137"/>
                    <a:pt x="1" y="6755"/>
                    <a:pt x="19" y="7428"/>
                  </a:cubicBezTo>
                  <a:lnTo>
                    <a:pt x="19" y="19118"/>
                  </a:lnTo>
                  <a:cubicBezTo>
                    <a:pt x="19" y="20191"/>
                    <a:pt x="873" y="21063"/>
                    <a:pt x="1964" y="21063"/>
                  </a:cubicBezTo>
                  <a:lnTo>
                    <a:pt x="19545" y="21063"/>
                  </a:lnTo>
                  <a:cubicBezTo>
                    <a:pt x="20617" y="21045"/>
                    <a:pt x="21472" y="20191"/>
                    <a:pt x="21472" y="19118"/>
                  </a:cubicBezTo>
                  <a:lnTo>
                    <a:pt x="21472" y="7428"/>
                  </a:lnTo>
                  <a:cubicBezTo>
                    <a:pt x="21472" y="6755"/>
                    <a:pt x="21126" y="6137"/>
                    <a:pt x="20563" y="5773"/>
                  </a:cubicBezTo>
                  <a:lnTo>
                    <a:pt x="11763" y="301"/>
                  </a:lnTo>
                  <a:cubicBezTo>
                    <a:pt x="11454" y="101"/>
                    <a:pt x="11100" y="1"/>
                    <a:pt x="1074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813831" y="2000651"/>
              <a:ext cx="1100747" cy="1212080"/>
            </a:xfrm>
            <a:custGeom>
              <a:avLst/>
              <a:gdLst/>
              <a:ahLst/>
              <a:cxnLst/>
              <a:rect l="l" t="t" r="r" b="b"/>
              <a:pathLst>
                <a:path w="16709" h="18399" extrusionOk="0">
                  <a:moveTo>
                    <a:pt x="0" y="0"/>
                  </a:moveTo>
                  <a:lnTo>
                    <a:pt x="0" y="12545"/>
                  </a:lnTo>
                  <a:lnTo>
                    <a:pt x="8345" y="18399"/>
                  </a:lnTo>
                  <a:lnTo>
                    <a:pt x="16708" y="12545"/>
                  </a:lnTo>
                  <a:lnTo>
                    <a:pt x="1670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764687" y="3206673"/>
              <a:ext cx="1230131" cy="440852"/>
            </a:xfrm>
            <a:custGeom>
              <a:avLst/>
              <a:gdLst/>
              <a:ahLst/>
              <a:cxnLst/>
              <a:rect l="l" t="t" r="r" b="b"/>
              <a:pathLst>
                <a:path w="18673" h="6692" extrusionOk="0">
                  <a:moveTo>
                    <a:pt x="9144" y="0"/>
                  </a:moveTo>
                  <a:cubicBezTo>
                    <a:pt x="8561" y="0"/>
                    <a:pt x="7979" y="164"/>
                    <a:pt x="7473" y="492"/>
                  </a:cubicBezTo>
                  <a:lnTo>
                    <a:pt x="1" y="6564"/>
                  </a:lnTo>
                  <a:lnTo>
                    <a:pt x="110" y="6691"/>
                  </a:lnTo>
                  <a:lnTo>
                    <a:pt x="7582" y="619"/>
                  </a:lnTo>
                  <a:cubicBezTo>
                    <a:pt x="8057" y="321"/>
                    <a:pt x="8598" y="171"/>
                    <a:pt x="9140" y="171"/>
                  </a:cubicBezTo>
                  <a:cubicBezTo>
                    <a:pt x="9657" y="171"/>
                    <a:pt x="10175" y="308"/>
                    <a:pt x="10637" y="583"/>
                  </a:cubicBezTo>
                  <a:lnTo>
                    <a:pt x="18563" y="6691"/>
                  </a:lnTo>
                  <a:lnTo>
                    <a:pt x="18672" y="6564"/>
                  </a:lnTo>
                  <a:lnTo>
                    <a:pt x="10728" y="437"/>
                  </a:lnTo>
                  <a:cubicBezTo>
                    <a:pt x="10242" y="146"/>
                    <a:pt x="9693" y="0"/>
                    <a:pt x="9144" y="0"/>
                  </a:cubicBez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1082085" y="2173119"/>
              <a:ext cx="564175" cy="10804"/>
            </a:xfrm>
            <a:custGeom>
              <a:avLst/>
              <a:gdLst/>
              <a:ahLst/>
              <a:cxnLst/>
              <a:rect l="l" t="t" r="r" b="b"/>
              <a:pathLst>
                <a:path w="8564" h="164" extrusionOk="0">
                  <a:moveTo>
                    <a:pt x="1" y="0"/>
                  </a:moveTo>
                  <a:lnTo>
                    <a:pt x="1" y="164"/>
                  </a:lnTo>
                  <a:lnTo>
                    <a:pt x="8564" y="164"/>
                  </a:lnTo>
                  <a:lnTo>
                    <a:pt x="85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977933" y="2389856"/>
              <a:ext cx="771360" cy="12056"/>
            </a:xfrm>
            <a:custGeom>
              <a:avLst/>
              <a:gdLst/>
              <a:ahLst/>
              <a:cxnLst/>
              <a:rect l="l" t="t" r="r" b="b"/>
              <a:pathLst>
                <a:path w="11709" h="183" extrusionOk="0">
                  <a:moveTo>
                    <a:pt x="0" y="1"/>
                  </a:moveTo>
                  <a:lnTo>
                    <a:pt x="0" y="183"/>
                  </a:lnTo>
                  <a:lnTo>
                    <a:pt x="11708" y="18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77933" y="2551586"/>
              <a:ext cx="771360" cy="11990"/>
            </a:xfrm>
            <a:custGeom>
              <a:avLst/>
              <a:gdLst/>
              <a:ahLst/>
              <a:cxnLst/>
              <a:rect l="l" t="t" r="r" b="b"/>
              <a:pathLst>
                <a:path w="11709" h="182" extrusionOk="0">
                  <a:moveTo>
                    <a:pt x="0" y="0"/>
                  </a:moveTo>
                  <a:lnTo>
                    <a:pt x="0" y="182"/>
                  </a:lnTo>
                  <a:lnTo>
                    <a:pt x="11708" y="18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977933" y="2713250"/>
              <a:ext cx="771360" cy="12056"/>
            </a:xfrm>
            <a:custGeom>
              <a:avLst/>
              <a:gdLst/>
              <a:ahLst/>
              <a:cxnLst/>
              <a:rect l="l" t="t" r="r" b="b"/>
              <a:pathLst>
                <a:path w="11709" h="183" extrusionOk="0">
                  <a:moveTo>
                    <a:pt x="0" y="0"/>
                  </a:moveTo>
                  <a:lnTo>
                    <a:pt x="0" y="182"/>
                  </a:lnTo>
                  <a:lnTo>
                    <a:pt x="11708" y="18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977933" y="2874913"/>
              <a:ext cx="771360" cy="10870"/>
            </a:xfrm>
            <a:custGeom>
              <a:avLst/>
              <a:gdLst/>
              <a:ahLst/>
              <a:cxnLst/>
              <a:rect l="l" t="t" r="r" b="b"/>
              <a:pathLst>
                <a:path w="11709" h="165" extrusionOk="0">
                  <a:moveTo>
                    <a:pt x="0" y="1"/>
                  </a:moveTo>
                  <a:lnTo>
                    <a:pt x="0" y="164"/>
                  </a:lnTo>
                  <a:lnTo>
                    <a:pt x="11708" y="164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1134787" y="3036643"/>
              <a:ext cx="458771" cy="10804"/>
            </a:xfrm>
            <a:custGeom>
              <a:avLst/>
              <a:gdLst/>
              <a:ahLst/>
              <a:cxnLst/>
              <a:rect l="l" t="t" r="r" b="b"/>
              <a:pathLst>
                <a:path w="6964" h="164" extrusionOk="0">
                  <a:moveTo>
                    <a:pt x="1" y="0"/>
                  </a:moveTo>
                  <a:lnTo>
                    <a:pt x="1" y="164"/>
                  </a:lnTo>
                  <a:lnTo>
                    <a:pt x="6964" y="164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52"/>
          <p:cNvGrpSpPr/>
          <p:nvPr/>
        </p:nvGrpSpPr>
        <p:grpSpPr>
          <a:xfrm flipH="1">
            <a:off x="2625085" y="4316708"/>
            <a:ext cx="871623" cy="751268"/>
            <a:chOff x="1831350" y="1163925"/>
            <a:chExt cx="757670" cy="686842"/>
          </a:xfrm>
        </p:grpSpPr>
        <p:sp>
          <p:nvSpPr>
            <p:cNvPr id="1788" name="Google Shape;1788;p52"/>
            <p:cNvSpPr/>
            <p:nvPr/>
          </p:nvSpPr>
          <p:spPr>
            <a:xfrm rot="10800000" flipH="1">
              <a:off x="1831350" y="1163925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52"/>
          <p:cNvGrpSpPr/>
          <p:nvPr/>
        </p:nvGrpSpPr>
        <p:grpSpPr>
          <a:xfrm flipH="1">
            <a:off x="7430469" y="538241"/>
            <a:ext cx="998071" cy="846226"/>
            <a:chOff x="499294" y="784229"/>
            <a:chExt cx="998071" cy="846226"/>
          </a:xfrm>
        </p:grpSpPr>
        <p:sp>
          <p:nvSpPr>
            <p:cNvPr id="1791" name="Google Shape;1791;p52"/>
            <p:cNvSpPr/>
            <p:nvPr/>
          </p:nvSpPr>
          <p:spPr>
            <a:xfrm rot="10800000">
              <a:off x="499294" y="78422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7" name="Google Shape;1997;p56"/>
          <p:cNvGrpSpPr/>
          <p:nvPr/>
        </p:nvGrpSpPr>
        <p:grpSpPr>
          <a:xfrm>
            <a:off x="3347803" y="1702875"/>
            <a:ext cx="4520380" cy="1345400"/>
            <a:chOff x="2217800" y="2272975"/>
            <a:chExt cx="5288850" cy="1345400"/>
          </a:xfrm>
        </p:grpSpPr>
        <p:sp>
          <p:nvSpPr>
            <p:cNvPr id="1998" name="Google Shape;1998;p56"/>
            <p:cNvSpPr/>
            <p:nvPr/>
          </p:nvSpPr>
          <p:spPr>
            <a:xfrm>
              <a:off x="2596850" y="22729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6"/>
            <p:cNvSpPr/>
            <p:nvPr/>
          </p:nvSpPr>
          <p:spPr>
            <a:xfrm>
              <a:off x="2502088" y="236340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6"/>
            <p:cNvSpPr/>
            <p:nvPr/>
          </p:nvSpPr>
          <p:spPr>
            <a:xfrm>
              <a:off x="2407325" y="245382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2312563" y="254425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2217800" y="26346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3" name="Google Shape;2003;p56"/>
          <p:cNvSpPr/>
          <p:nvPr/>
        </p:nvSpPr>
        <p:spPr>
          <a:xfrm flipH="1">
            <a:off x="1313638" y="1815553"/>
            <a:ext cx="1783755" cy="1512377"/>
          </a:xfrm>
          <a:custGeom>
            <a:avLst/>
            <a:gdLst/>
            <a:ahLst/>
            <a:cxnLst/>
            <a:rect l="l" t="t" r="r" b="b"/>
            <a:pathLst>
              <a:path w="14145" h="11993" extrusionOk="0">
                <a:moveTo>
                  <a:pt x="7601" y="1"/>
                </a:moveTo>
                <a:cubicBezTo>
                  <a:pt x="7366" y="1"/>
                  <a:pt x="7128" y="15"/>
                  <a:pt x="6890" y="44"/>
                </a:cubicBezTo>
                <a:cubicBezTo>
                  <a:pt x="5309" y="207"/>
                  <a:pt x="3872" y="1007"/>
                  <a:pt x="2891" y="2262"/>
                </a:cubicBezTo>
                <a:lnTo>
                  <a:pt x="0" y="1171"/>
                </a:lnTo>
                <a:lnTo>
                  <a:pt x="2109" y="3516"/>
                </a:lnTo>
                <a:cubicBezTo>
                  <a:pt x="982" y="5989"/>
                  <a:pt x="1673" y="8916"/>
                  <a:pt x="3782" y="10643"/>
                </a:cubicBezTo>
                <a:cubicBezTo>
                  <a:pt x="4879" y="11542"/>
                  <a:pt x="6223" y="11993"/>
                  <a:pt x="7570" y="11993"/>
                </a:cubicBezTo>
                <a:cubicBezTo>
                  <a:pt x="8811" y="11993"/>
                  <a:pt x="10054" y="11610"/>
                  <a:pt x="11108" y="10843"/>
                </a:cubicBezTo>
                <a:cubicBezTo>
                  <a:pt x="13308" y="9225"/>
                  <a:pt x="14145" y="6352"/>
                  <a:pt x="13163" y="3807"/>
                </a:cubicBezTo>
                <a:cubicBezTo>
                  <a:pt x="12251" y="1504"/>
                  <a:pt x="10026" y="1"/>
                  <a:pt x="7601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4" name="Google Shape;2004;p56"/>
          <p:cNvGrpSpPr/>
          <p:nvPr/>
        </p:nvGrpSpPr>
        <p:grpSpPr>
          <a:xfrm>
            <a:off x="6849460" y="3950971"/>
            <a:ext cx="871623" cy="751268"/>
            <a:chOff x="1831350" y="1163925"/>
            <a:chExt cx="757670" cy="686842"/>
          </a:xfrm>
        </p:grpSpPr>
        <p:sp>
          <p:nvSpPr>
            <p:cNvPr id="2005" name="Google Shape;2005;p56"/>
            <p:cNvSpPr/>
            <p:nvPr/>
          </p:nvSpPr>
          <p:spPr>
            <a:xfrm rot="10800000" flipH="1">
              <a:off x="1831350" y="1163925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56"/>
          <p:cNvGrpSpPr/>
          <p:nvPr/>
        </p:nvGrpSpPr>
        <p:grpSpPr>
          <a:xfrm>
            <a:off x="1460019" y="538254"/>
            <a:ext cx="998071" cy="846226"/>
            <a:chOff x="499294" y="765179"/>
            <a:chExt cx="998071" cy="846226"/>
          </a:xfrm>
        </p:grpSpPr>
        <p:sp>
          <p:nvSpPr>
            <p:cNvPr id="2008" name="Google Shape;2008;p56"/>
            <p:cNvSpPr/>
            <p:nvPr/>
          </p:nvSpPr>
          <p:spPr>
            <a:xfrm rot="10800000">
              <a:off x="499294" y="76517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5" name="Google Shape;2015;p56"/>
          <p:cNvSpPr txBox="1">
            <a:spLocks noGrp="1"/>
          </p:cNvSpPr>
          <p:nvPr>
            <p:ph type="title"/>
          </p:nvPr>
        </p:nvSpPr>
        <p:spPr>
          <a:xfrm>
            <a:off x="3609850" y="2182318"/>
            <a:ext cx="3891300" cy="79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JSON data using built-in functions and operators</a:t>
            </a:r>
          </a:p>
        </p:txBody>
      </p:sp>
      <p:sp>
        <p:nvSpPr>
          <p:cNvPr id="2017" name="Google Shape;2017;p56"/>
          <p:cNvSpPr txBox="1">
            <a:spLocks noGrp="1"/>
          </p:cNvSpPr>
          <p:nvPr>
            <p:ph type="title" idx="2"/>
          </p:nvPr>
        </p:nvSpPr>
        <p:spPr>
          <a:xfrm>
            <a:off x="1460025" y="2002025"/>
            <a:ext cx="1491000" cy="113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18" name="Google Shape;2018;p56"/>
          <p:cNvSpPr/>
          <p:nvPr/>
        </p:nvSpPr>
        <p:spPr>
          <a:xfrm rot="-7594430">
            <a:off x="5653684" y="3912413"/>
            <a:ext cx="557347" cy="420725"/>
          </a:xfrm>
          <a:prstGeom prst="rightArrow">
            <a:avLst>
              <a:gd name="adj1" fmla="val 21312"/>
              <a:gd name="adj2" fmla="val 94987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9" name="Google Shape;2019;p56"/>
          <p:cNvGrpSpPr/>
          <p:nvPr/>
        </p:nvGrpSpPr>
        <p:grpSpPr>
          <a:xfrm>
            <a:off x="658992" y="3773575"/>
            <a:ext cx="3008757" cy="808292"/>
            <a:chOff x="563050" y="4175975"/>
            <a:chExt cx="3008757" cy="808292"/>
          </a:xfrm>
        </p:grpSpPr>
        <p:sp>
          <p:nvSpPr>
            <p:cNvPr id="2020" name="Google Shape;2020;p56"/>
            <p:cNvSpPr/>
            <p:nvPr/>
          </p:nvSpPr>
          <p:spPr>
            <a:xfrm>
              <a:off x="726607" y="4356367"/>
              <a:ext cx="2845200" cy="627900"/>
            </a:xfrm>
            <a:prstGeom prst="roundRect">
              <a:avLst>
                <a:gd name="adj" fmla="val 23157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644828" y="4266171"/>
              <a:ext cx="2845200" cy="627900"/>
            </a:xfrm>
            <a:prstGeom prst="roundRect">
              <a:avLst>
                <a:gd name="adj" fmla="val 2315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2" name="Google Shape;2022;p56"/>
            <p:cNvGrpSpPr/>
            <p:nvPr/>
          </p:nvGrpSpPr>
          <p:grpSpPr>
            <a:xfrm>
              <a:off x="563050" y="4175975"/>
              <a:ext cx="2845200" cy="627900"/>
              <a:chOff x="563050" y="4175975"/>
              <a:chExt cx="2845200" cy="627900"/>
            </a:xfrm>
          </p:grpSpPr>
          <p:sp>
            <p:nvSpPr>
              <p:cNvPr id="2023" name="Google Shape;2023;p56"/>
              <p:cNvSpPr/>
              <p:nvPr/>
            </p:nvSpPr>
            <p:spPr>
              <a:xfrm>
                <a:off x="563050" y="4175975"/>
                <a:ext cx="2845200" cy="627900"/>
              </a:xfrm>
              <a:prstGeom prst="roundRect">
                <a:avLst>
                  <a:gd name="adj" fmla="val 23157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6"/>
              <p:cNvSpPr/>
              <p:nvPr/>
            </p:nvSpPr>
            <p:spPr>
              <a:xfrm>
                <a:off x="772161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56"/>
              <p:cNvSpPr/>
              <p:nvPr/>
            </p:nvSpPr>
            <p:spPr>
              <a:xfrm>
                <a:off x="1196486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6"/>
              <p:cNvSpPr/>
              <p:nvPr/>
            </p:nvSpPr>
            <p:spPr>
              <a:xfrm>
                <a:off x="1620811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6"/>
              <p:cNvSpPr/>
              <p:nvPr/>
            </p:nvSpPr>
            <p:spPr>
              <a:xfrm>
                <a:off x="2045137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6"/>
              <p:cNvSpPr/>
              <p:nvPr/>
            </p:nvSpPr>
            <p:spPr>
              <a:xfrm>
                <a:off x="2469462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6"/>
              <p:cNvSpPr/>
              <p:nvPr/>
            </p:nvSpPr>
            <p:spPr>
              <a:xfrm>
                <a:off x="2893787" y="4338582"/>
                <a:ext cx="305100" cy="289800"/>
              </a:xfrm>
              <a:prstGeom prst="star5">
                <a:avLst>
                  <a:gd name="adj" fmla="val 22600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52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2"/>
          <p:cNvSpPr txBox="1">
            <a:spLocks noGrp="1"/>
          </p:cNvSpPr>
          <p:nvPr>
            <p:ph type="body" idx="1"/>
          </p:nvPr>
        </p:nvSpPr>
        <p:spPr>
          <a:xfrm>
            <a:off x="1898408" y="1289013"/>
            <a:ext cx="5255592" cy="330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1800" b="1" dirty="0"/>
              <a:t>We can parse the JSON text and read or modify the values.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1800" b="1" dirty="0"/>
              <a:t>Transform JSON objects into table format.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1800" b="1" dirty="0"/>
              <a:t>We can run any Transact-SQL query on the converted JSON objects.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-US" sz="1800" b="1" dirty="0"/>
              <a:t>Transform the results of Transact-SQL queries back to JSON format.</a:t>
            </a:r>
          </a:p>
        </p:txBody>
      </p:sp>
      <p:sp>
        <p:nvSpPr>
          <p:cNvPr id="1764" name="Google Shape;1764;p52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JSON data using built-in functions and operators</a:t>
            </a:r>
          </a:p>
        </p:txBody>
      </p:sp>
      <p:grpSp>
        <p:nvGrpSpPr>
          <p:cNvPr id="1765" name="Google Shape;1765;p52"/>
          <p:cNvGrpSpPr/>
          <p:nvPr/>
        </p:nvGrpSpPr>
        <p:grpSpPr>
          <a:xfrm>
            <a:off x="7073760" y="2227558"/>
            <a:ext cx="1414512" cy="1518189"/>
            <a:chOff x="7448010" y="1638121"/>
            <a:chExt cx="1414512" cy="1518189"/>
          </a:xfrm>
        </p:grpSpPr>
        <p:grpSp>
          <p:nvGrpSpPr>
            <p:cNvPr id="1766" name="Google Shape;1766;p52"/>
            <p:cNvGrpSpPr/>
            <p:nvPr/>
          </p:nvGrpSpPr>
          <p:grpSpPr>
            <a:xfrm>
              <a:off x="7448010" y="1638121"/>
              <a:ext cx="1414512" cy="1518189"/>
              <a:chOff x="6879750" y="3096400"/>
              <a:chExt cx="1584000" cy="1700100"/>
            </a:xfrm>
          </p:grpSpPr>
          <p:sp>
            <p:nvSpPr>
              <p:cNvPr id="1767" name="Google Shape;1767;p52"/>
              <p:cNvSpPr/>
              <p:nvPr/>
            </p:nvSpPr>
            <p:spPr>
              <a:xfrm>
                <a:off x="6879750" y="3096400"/>
                <a:ext cx="1584000" cy="1700100"/>
              </a:xfrm>
              <a:prstGeom prst="roundRect">
                <a:avLst>
                  <a:gd name="adj" fmla="val 3791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2"/>
              <p:cNvSpPr/>
              <p:nvPr/>
            </p:nvSpPr>
            <p:spPr>
              <a:xfrm>
                <a:off x="6958650" y="3335758"/>
                <a:ext cx="1426200" cy="1379700"/>
              </a:xfrm>
              <a:prstGeom prst="roundRect">
                <a:avLst>
                  <a:gd name="adj" fmla="val 3495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2"/>
              <p:cNvSpPr/>
              <p:nvPr/>
            </p:nvSpPr>
            <p:spPr>
              <a:xfrm>
                <a:off x="6958650" y="3175425"/>
                <a:ext cx="81300" cy="813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2"/>
              <p:cNvSpPr/>
              <p:nvPr/>
            </p:nvSpPr>
            <p:spPr>
              <a:xfrm>
                <a:off x="7151075" y="3175425"/>
                <a:ext cx="81300" cy="813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2"/>
              <p:cNvSpPr/>
              <p:nvPr/>
            </p:nvSpPr>
            <p:spPr>
              <a:xfrm>
                <a:off x="7343500" y="3175425"/>
                <a:ext cx="81300" cy="813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72" name="Google Shape;1772;p52"/>
            <p:cNvCxnSpPr/>
            <p:nvPr/>
          </p:nvCxnSpPr>
          <p:spPr>
            <a:xfrm>
              <a:off x="7689216" y="2131225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52"/>
            <p:cNvCxnSpPr/>
            <p:nvPr/>
          </p:nvCxnSpPr>
          <p:spPr>
            <a:xfrm>
              <a:off x="7689216" y="2359458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52"/>
            <p:cNvCxnSpPr/>
            <p:nvPr/>
          </p:nvCxnSpPr>
          <p:spPr>
            <a:xfrm>
              <a:off x="7689216" y="2587692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52"/>
            <p:cNvCxnSpPr/>
            <p:nvPr/>
          </p:nvCxnSpPr>
          <p:spPr>
            <a:xfrm>
              <a:off x="7689216" y="2815925"/>
              <a:ext cx="67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52"/>
            <p:cNvCxnSpPr/>
            <p:nvPr/>
          </p:nvCxnSpPr>
          <p:spPr>
            <a:xfrm>
              <a:off x="8454516" y="2815925"/>
              <a:ext cx="16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7" name="Google Shape;1777;p52"/>
          <p:cNvGrpSpPr/>
          <p:nvPr/>
        </p:nvGrpSpPr>
        <p:grpSpPr>
          <a:xfrm>
            <a:off x="655725" y="2000651"/>
            <a:ext cx="1414522" cy="1745096"/>
            <a:chOff x="655725" y="2000651"/>
            <a:chExt cx="1414522" cy="1745096"/>
          </a:xfrm>
        </p:grpSpPr>
        <p:sp>
          <p:nvSpPr>
            <p:cNvPr id="1778" name="Google Shape;1778;p52"/>
            <p:cNvSpPr/>
            <p:nvPr/>
          </p:nvSpPr>
          <p:spPr>
            <a:xfrm>
              <a:off x="655725" y="2358103"/>
              <a:ext cx="1414522" cy="1387644"/>
            </a:xfrm>
            <a:custGeom>
              <a:avLst/>
              <a:gdLst/>
              <a:ahLst/>
              <a:cxnLst/>
              <a:rect l="l" t="t" r="r" b="b"/>
              <a:pathLst>
                <a:path w="21472" h="21064" extrusionOk="0">
                  <a:moveTo>
                    <a:pt x="10743" y="1"/>
                  </a:moveTo>
                  <a:cubicBezTo>
                    <a:pt x="10386" y="1"/>
                    <a:pt x="10027" y="101"/>
                    <a:pt x="9709" y="301"/>
                  </a:cubicBezTo>
                  <a:lnTo>
                    <a:pt x="928" y="5773"/>
                  </a:lnTo>
                  <a:cubicBezTo>
                    <a:pt x="346" y="6137"/>
                    <a:pt x="1" y="6755"/>
                    <a:pt x="19" y="7428"/>
                  </a:cubicBezTo>
                  <a:lnTo>
                    <a:pt x="19" y="19118"/>
                  </a:lnTo>
                  <a:cubicBezTo>
                    <a:pt x="19" y="20191"/>
                    <a:pt x="873" y="21063"/>
                    <a:pt x="1964" y="21063"/>
                  </a:cubicBezTo>
                  <a:lnTo>
                    <a:pt x="19545" y="21063"/>
                  </a:lnTo>
                  <a:cubicBezTo>
                    <a:pt x="20617" y="21045"/>
                    <a:pt x="21472" y="20191"/>
                    <a:pt x="21472" y="19118"/>
                  </a:cubicBezTo>
                  <a:lnTo>
                    <a:pt x="21472" y="7428"/>
                  </a:lnTo>
                  <a:cubicBezTo>
                    <a:pt x="21472" y="6755"/>
                    <a:pt x="21126" y="6137"/>
                    <a:pt x="20563" y="5773"/>
                  </a:cubicBezTo>
                  <a:lnTo>
                    <a:pt x="11763" y="301"/>
                  </a:lnTo>
                  <a:cubicBezTo>
                    <a:pt x="11454" y="101"/>
                    <a:pt x="11100" y="1"/>
                    <a:pt x="1074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813831" y="2000651"/>
              <a:ext cx="1100747" cy="1212080"/>
            </a:xfrm>
            <a:custGeom>
              <a:avLst/>
              <a:gdLst/>
              <a:ahLst/>
              <a:cxnLst/>
              <a:rect l="l" t="t" r="r" b="b"/>
              <a:pathLst>
                <a:path w="16709" h="18399" extrusionOk="0">
                  <a:moveTo>
                    <a:pt x="0" y="0"/>
                  </a:moveTo>
                  <a:lnTo>
                    <a:pt x="0" y="12545"/>
                  </a:lnTo>
                  <a:lnTo>
                    <a:pt x="8345" y="18399"/>
                  </a:lnTo>
                  <a:lnTo>
                    <a:pt x="16708" y="12545"/>
                  </a:lnTo>
                  <a:lnTo>
                    <a:pt x="16708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764687" y="3206673"/>
              <a:ext cx="1230131" cy="440852"/>
            </a:xfrm>
            <a:custGeom>
              <a:avLst/>
              <a:gdLst/>
              <a:ahLst/>
              <a:cxnLst/>
              <a:rect l="l" t="t" r="r" b="b"/>
              <a:pathLst>
                <a:path w="18673" h="6692" extrusionOk="0">
                  <a:moveTo>
                    <a:pt x="9144" y="0"/>
                  </a:moveTo>
                  <a:cubicBezTo>
                    <a:pt x="8561" y="0"/>
                    <a:pt x="7979" y="164"/>
                    <a:pt x="7473" y="492"/>
                  </a:cubicBezTo>
                  <a:lnTo>
                    <a:pt x="1" y="6564"/>
                  </a:lnTo>
                  <a:lnTo>
                    <a:pt x="110" y="6691"/>
                  </a:lnTo>
                  <a:lnTo>
                    <a:pt x="7582" y="619"/>
                  </a:lnTo>
                  <a:cubicBezTo>
                    <a:pt x="8057" y="321"/>
                    <a:pt x="8598" y="171"/>
                    <a:pt x="9140" y="171"/>
                  </a:cubicBezTo>
                  <a:cubicBezTo>
                    <a:pt x="9657" y="171"/>
                    <a:pt x="10175" y="308"/>
                    <a:pt x="10637" y="583"/>
                  </a:cubicBezTo>
                  <a:lnTo>
                    <a:pt x="18563" y="6691"/>
                  </a:lnTo>
                  <a:lnTo>
                    <a:pt x="18672" y="6564"/>
                  </a:lnTo>
                  <a:lnTo>
                    <a:pt x="10728" y="437"/>
                  </a:lnTo>
                  <a:cubicBezTo>
                    <a:pt x="10242" y="146"/>
                    <a:pt x="9693" y="0"/>
                    <a:pt x="9144" y="0"/>
                  </a:cubicBez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1082085" y="2173119"/>
              <a:ext cx="564175" cy="10804"/>
            </a:xfrm>
            <a:custGeom>
              <a:avLst/>
              <a:gdLst/>
              <a:ahLst/>
              <a:cxnLst/>
              <a:rect l="l" t="t" r="r" b="b"/>
              <a:pathLst>
                <a:path w="8564" h="164" extrusionOk="0">
                  <a:moveTo>
                    <a:pt x="1" y="0"/>
                  </a:moveTo>
                  <a:lnTo>
                    <a:pt x="1" y="164"/>
                  </a:lnTo>
                  <a:lnTo>
                    <a:pt x="8564" y="164"/>
                  </a:lnTo>
                  <a:lnTo>
                    <a:pt x="85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977933" y="2389856"/>
              <a:ext cx="771360" cy="12056"/>
            </a:xfrm>
            <a:custGeom>
              <a:avLst/>
              <a:gdLst/>
              <a:ahLst/>
              <a:cxnLst/>
              <a:rect l="l" t="t" r="r" b="b"/>
              <a:pathLst>
                <a:path w="11709" h="183" extrusionOk="0">
                  <a:moveTo>
                    <a:pt x="0" y="1"/>
                  </a:moveTo>
                  <a:lnTo>
                    <a:pt x="0" y="183"/>
                  </a:lnTo>
                  <a:lnTo>
                    <a:pt x="11708" y="183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77933" y="2551586"/>
              <a:ext cx="771360" cy="11990"/>
            </a:xfrm>
            <a:custGeom>
              <a:avLst/>
              <a:gdLst/>
              <a:ahLst/>
              <a:cxnLst/>
              <a:rect l="l" t="t" r="r" b="b"/>
              <a:pathLst>
                <a:path w="11709" h="182" extrusionOk="0">
                  <a:moveTo>
                    <a:pt x="0" y="0"/>
                  </a:moveTo>
                  <a:lnTo>
                    <a:pt x="0" y="182"/>
                  </a:lnTo>
                  <a:lnTo>
                    <a:pt x="11708" y="18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>
              <a:off x="977933" y="2713250"/>
              <a:ext cx="771360" cy="12056"/>
            </a:xfrm>
            <a:custGeom>
              <a:avLst/>
              <a:gdLst/>
              <a:ahLst/>
              <a:cxnLst/>
              <a:rect l="l" t="t" r="r" b="b"/>
              <a:pathLst>
                <a:path w="11709" h="183" extrusionOk="0">
                  <a:moveTo>
                    <a:pt x="0" y="0"/>
                  </a:moveTo>
                  <a:lnTo>
                    <a:pt x="0" y="182"/>
                  </a:lnTo>
                  <a:lnTo>
                    <a:pt x="11708" y="18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>
              <a:off x="977933" y="2874913"/>
              <a:ext cx="771360" cy="10870"/>
            </a:xfrm>
            <a:custGeom>
              <a:avLst/>
              <a:gdLst/>
              <a:ahLst/>
              <a:cxnLst/>
              <a:rect l="l" t="t" r="r" b="b"/>
              <a:pathLst>
                <a:path w="11709" h="165" extrusionOk="0">
                  <a:moveTo>
                    <a:pt x="0" y="1"/>
                  </a:moveTo>
                  <a:lnTo>
                    <a:pt x="0" y="164"/>
                  </a:lnTo>
                  <a:lnTo>
                    <a:pt x="11708" y="164"/>
                  </a:lnTo>
                  <a:lnTo>
                    <a:pt x="11708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>
              <a:off x="1134787" y="3036643"/>
              <a:ext cx="458771" cy="10804"/>
            </a:xfrm>
            <a:custGeom>
              <a:avLst/>
              <a:gdLst/>
              <a:ahLst/>
              <a:cxnLst/>
              <a:rect l="l" t="t" r="r" b="b"/>
              <a:pathLst>
                <a:path w="6964" h="164" extrusionOk="0">
                  <a:moveTo>
                    <a:pt x="1" y="0"/>
                  </a:moveTo>
                  <a:lnTo>
                    <a:pt x="1" y="164"/>
                  </a:lnTo>
                  <a:lnTo>
                    <a:pt x="6964" y="164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52"/>
          <p:cNvGrpSpPr/>
          <p:nvPr/>
        </p:nvGrpSpPr>
        <p:grpSpPr>
          <a:xfrm flipH="1">
            <a:off x="840091" y="4229616"/>
            <a:ext cx="871623" cy="751268"/>
            <a:chOff x="1831350" y="1163925"/>
            <a:chExt cx="757670" cy="686842"/>
          </a:xfrm>
        </p:grpSpPr>
        <p:sp>
          <p:nvSpPr>
            <p:cNvPr id="1788" name="Google Shape;1788;p52"/>
            <p:cNvSpPr/>
            <p:nvPr/>
          </p:nvSpPr>
          <p:spPr>
            <a:xfrm rot="10800000" flipH="1">
              <a:off x="1831350" y="1163925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52"/>
          <p:cNvGrpSpPr/>
          <p:nvPr/>
        </p:nvGrpSpPr>
        <p:grpSpPr>
          <a:xfrm flipH="1">
            <a:off x="7430469" y="538241"/>
            <a:ext cx="998071" cy="846226"/>
            <a:chOff x="499294" y="784229"/>
            <a:chExt cx="998071" cy="846226"/>
          </a:xfrm>
        </p:grpSpPr>
        <p:sp>
          <p:nvSpPr>
            <p:cNvPr id="1791" name="Google Shape;1791;p52"/>
            <p:cNvSpPr/>
            <p:nvPr/>
          </p:nvSpPr>
          <p:spPr>
            <a:xfrm rot="10800000">
              <a:off x="499294" y="78422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563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79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79"/>
          <p:cNvSpPr/>
          <p:nvPr/>
        </p:nvSpPr>
        <p:spPr>
          <a:xfrm>
            <a:off x="1362019" y="1487450"/>
            <a:ext cx="6420000" cy="2977500"/>
          </a:xfrm>
          <a:prstGeom prst="roundRect">
            <a:avLst>
              <a:gd name="adj" fmla="val 745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79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JSON data using built-in functions and operators</a:t>
            </a:r>
          </a:p>
        </p:txBody>
      </p:sp>
      <p:graphicFrame>
        <p:nvGraphicFramePr>
          <p:cNvPr id="2958" name="Google Shape;2958;p79"/>
          <p:cNvGraphicFramePr/>
          <p:nvPr>
            <p:extLst>
              <p:ext uri="{D42A27DB-BD31-4B8C-83A1-F6EECF244321}">
                <p14:modId xmlns:p14="http://schemas.microsoft.com/office/powerpoint/2010/main" val="2520342635"/>
              </p:ext>
            </p:extLst>
          </p:nvPr>
        </p:nvGraphicFramePr>
        <p:xfrm>
          <a:off x="1361982" y="1486847"/>
          <a:ext cx="6420000" cy="2991440"/>
        </p:xfrm>
        <a:graphic>
          <a:graphicData uri="http://schemas.openxmlformats.org/drawingml/2006/table">
            <a:tbl>
              <a:tblPr>
                <a:noFill/>
                <a:tableStyleId>{83E7153A-DA00-41BD-89B0-B5A59820D74F}</a:tableStyleId>
              </a:tblPr>
              <a:tblGrid>
                <a:gridCol w="169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7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dk1"/>
                          </a:solidFill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  <a:sym typeface="Lato Black"/>
                        </a:rPr>
                        <a:t>Function</a:t>
                      </a:r>
                      <a:endParaRPr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91425" marR="91425" marT="18287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dk1"/>
                          </a:solidFill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  <a:sym typeface="Lato Black"/>
                        </a:rPr>
                        <a:t>Description</a:t>
                      </a:r>
                      <a:endParaRPr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91425" marR="91425" marT="18287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ISJSON</a:t>
                      </a:r>
                    </a:p>
                  </a:txBody>
                  <a:tcPr marL="0" marR="274300" marT="18287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10" dirty="0">
                          <a:solidFill>
                            <a:srgbClr val="000000"/>
                          </a:solidFill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It tests whether a string contains JSON data or not</a:t>
                      </a:r>
                      <a:endParaRPr lang="en-US" sz="1400" dirty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95250" marR="95250" marT="133350" marB="133350" anchor="b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JSON_VALUE</a:t>
                      </a:r>
                    </a:p>
                  </a:txBody>
                  <a:tcPr marL="0" marR="274300" marT="18287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10" dirty="0">
                          <a:solidFill>
                            <a:srgbClr val="000000"/>
                          </a:solidFill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It extracts a scalar value from a JSON string.</a:t>
                      </a:r>
                      <a:endParaRPr lang="en-US" sz="1400" dirty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95250" marR="95250" marT="133350" marB="133350" anchor="b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313508"/>
                  </a:ext>
                </a:extLst>
              </a:tr>
              <a:tr h="595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JSON_QUERY</a:t>
                      </a:r>
                      <a:endParaRPr sz="1400" dirty="0">
                        <a:solidFill>
                          <a:schemeClr val="dk1"/>
                        </a:solidFill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0" marR="274300" marT="18287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10" dirty="0">
                          <a:solidFill>
                            <a:srgbClr val="000000"/>
                          </a:solidFill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It extracts an object or an array from a JSON string.</a:t>
                      </a:r>
                      <a:endParaRPr lang="en-US" sz="1400" dirty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95250" marR="95250" marT="133350" marB="133350" anchor="b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049900"/>
                  </a:ext>
                </a:extLst>
              </a:tr>
              <a:tr h="595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JSON_MODIFY</a:t>
                      </a:r>
                      <a:endParaRPr sz="1400" dirty="0">
                        <a:solidFill>
                          <a:schemeClr val="dk1"/>
                        </a:solidFill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0" marR="274300" marT="18287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10" dirty="0">
                          <a:solidFill>
                            <a:srgbClr val="000000"/>
                          </a:solidFill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It changes a value in a JSON string.</a:t>
                      </a:r>
                      <a:endParaRPr lang="en-US" sz="1400" dirty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95250" marR="95250" marT="133350" marB="133350" anchor="b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316856"/>
                  </a:ext>
                </a:extLst>
              </a:tr>
            </a:tbl>
          </a:graphicData>
        </a:graphic>
      </p:graphicFrame>
      <p:grpSp>
        <p:nvGrpSpPr>
          <p:cNvPr id="2959" name="Google Shape;2959;p79"/>
          <p:cNvGrpSpPr/>
          <p:nvPr/>
        </p:nvGrpSpPr>
        <p:grpSpPr>
          <a:xfrm flipH="1">
            <a:off x="394185" y="664446"/>
            <a:ext cx="871623" cy="751268"/>
            <a:chOff x="1831350" y="1268423"/>
            <a:chExt cx="757670" cy="686842"/>
          </a:xfrm>
        </p:grpSpPr>
        <p:sp>
          <p:nvSpPr>
            <p:cNvPr id="2960" name="Google Shape;2960;p79"/>
            <p:cNvSpPr/>
            <p:nvPr/>
          </p:nvSpPr>
          <p:spPr>
            <a:xfrm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9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79"/>
          <p:cNvGrpSpPr/>
          <p:nvPr/>
        </p:nvGrpSpPr>
        <p:grpSpPr>
          <a:xfrm flipH="1">
            <a:off x="7980844" y="3922266"/>
            <a:ext cx="998071" cy="846226"/>
            <a:chOff x="499294" y="784229"/>
            <a:chExt cx="998071" cy="846226"/>
          </a:xfrm>
        </p:grpSpPr>
        <p:sp>
          <p:nvSpPr>
            <p:cNvPr id="2963" name="Google Shape;2963;p79"/>
            <p:cNvSpPr/>
            <p:nvPr/>
          </p:nvSpPr>
          <p:spPr>
            <a:xfrm flipH="1">
              <a:off x="499294" y="78422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9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9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9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9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9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9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6" name="Google Shape;2196;p61"/>
          <p:cNvGrpSpPr/>
          <p:nvPr/>
        </p:nvGrpSpPr>
        <p:grpSpPr>
          <a:xfrm>
            <a:off x="592709" y="2384777"/>
            <a:ext cx="5653252" cy="1345400"/>
            <a:chOff x="2217800" y="2272975"/>
            <a:chExt cx="5288850" cy="1345400"/>
          </a:xfrm>
        </p:grpSpPr>
        <p:sp>
          <p:nvSpPr>
            <p:cNvPr id="2197" name="Google Shape;2197;p61"/>
            <p:cNvSpPr/>
            <p:nvPr/>
          </p:nvSpPr>
          <p:spPr>
            <a:xfrm>
              <a:off x="2596850" y="22729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2502088" y="236340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2407325" y="245382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2312563" y="2544250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2217800" y="2634675"/>
              <a:ext cx="4909800" cy="983700"/>
            </a:xfrm>
            <a:prstGeom prst="roundRect">
              <a:avLst>
                <a:gd name="adj" fmla="val 17462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61"/>
          <p:cNvSpPr/>
          <p:nvPr/>
        </p:nvSpPr>
        <p:spPr>
          <a:xfrm rot="10800000" flipH="1">
            <a:off x="4379663" y="652462"/>
            <a:ext cx="1783755" cy="1512377"/>
          </a:xfrm>
          <a:custGeom>
            <a:avLst/>
            <a:gdLst/>
            <a:ahLst/>
            <a:cxnLst/>
            <a:rect l="l" t="t" r="r" b="b"/>
            <a:pathLst>
              <a:path w="14145" h="11993" extrusionOk="0">
                <a:moveTo>
                  <a:pt x="7601" y="1"/>
                </a:moveTo>
                <a:cubicBezTo>
                  <a:pt x="7366" y="1"/>
                  <a:pt x="7128" y="15"/>
                  <a:pt x="6890" y="44"/>
                </a:cubicBezTo>
                <a:cubicBezTo>
                  <a:pt x="5309" y="207"/>
                  <a:pt x="3872" y="1007"/>
                  <a:pt x="2891" y="2262"/>
                </a:cubicBezTo>
                <a:lnTo>
                  <a:pt x="0" y="1171"/>
                </a:lnTo>
                <a:lnTo>
                  <a:pt x="2109" y="3516"/>
                </a:lnTo>
                <a:cubicBezTo>
                  <a:pt x="982" y="5989"/>
                  <a:pt x="1673" y="8916"/>
                  <a:pt x="3782" y="10643"/>
                </a:cubicBezTo>
                <a:cubicBezTo>
                  <a:pt x="4879" y="11542"/>
                  <a:pt x="6223" y="11993"/>
                  <a:pt x="7570" y="11993"/>
                </a:cubicBezTo>
                <a:cubicBezTo>
                  <a:pt x="8811" y="11993"/>
                  <a:pt x="10054" y="11610"/>
                  <a:pt x="11108" y="10843"/>
                </a:cubicBezTo>
                <a:cubicBezTo>
                  <a:pt x="13308" y="9225"/>
                  <a:pt x="14145" y="6352"/>
                  <a:pt x="13163" y="3807"/>
                </a:cubicBezTo>
                <a:cubicBezTo>
                  <a:pt x="12251" y="1504"/>
                  <a:pt x="10026" y="1"/>
                  <a:pt x="7601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3" name="Google Shape;2203;p61"/>
          <p:cNvGrpSpPr/>
          <p:nvPr/>
        </p:nvGrpSpPr>
        <p:grpSpPr>
          <a:xfrm>
            <a:off x="6200935" y="4069396"/>
            <a:ext cx="871623" cy="751268"/>
            <a:chOff x="1831350" y="1163925"/>
            <a:chExt cx="757670" cy="686842"/>
          </a:xfrm>
        </p:grpSpPr>
        <p:sp>
          <p:nvSpPr>
            <p:cNvPr id="2204" name="Google Shape;2204;p61"/>
            <p:cNvSpPr/>
            <p:nvPr/>
          </p:nvSpPr>
          <p:spPr>
            <a:xfrm rot="10800000" flipH="1">
              <a:off x="1831350" y="1163925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6" name="Google Shape;2206;p61"/>
          <p:cNvGrpSpPr/>
          <p:nvPr/>
        </p:nvGrpSpPr>
        <p:grpSpPr>
          <a:xfrm>
            <a:off x="2889519" y="985529"/>
            <a:ext cx="998071" cy="846226"/>
            <a:chOff x="499294" y="765179"/>
            <a:chExt cx="998071" cy="846226"/>
          </a:xfrm>
        </p:grpSpPr>
        <p:sp>
          <p:nvSpPr>
            <p:cNvPr id="2207" name="Google Shape;2207;p61"/>
            <p:cNvSpPr/>
            <p:nvPr/>
          </p:nvSpPr>
          <p:spPr>
            <a:xfrm rot="10800000">
              <a:off x="499294" y="765179"/>
              <a:ext cx="998071" cy="846226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4" name="Google Shape;2214;p61"/>
          <p:cNvSpPr txBox="1">
            <a:spLocks noGrp="1"/>
          </p:cNvSpPr>
          <p:nvPr>
            <p:ph type="title"/>
          </p:nvPr>
        </p:nvSpPr>
        <p:spPr>
          <a:xfrm>
            <a:off x="715550" y="2813577"/>
            <a:ext cx="5020200" cy="79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OPENROWSET (BULK)</a:t>
            </a:r>
            <a:endParaRPr sz="3600" dirty="0"/>
          </a:p>
        </p:txBody>
      </p:sp>
      <p:sp>
        <p:nvSpPr>
          <p:cNvPr id="2215" name="Google Shape;2215;p61"/>
          <p:cNvSpPr txBox="1">
            <a:spLocks noGrp="1"/>
          </p:cNvSpPr>
          <p:nvPr>
            <p:ph type="title" idx="2"/>
          </p:nvPr>
        </p:nvSpPr>
        <p:spPr>
          <a:xfrm>
            <a:off x="4678450" y="838947"/>
            <a:ext cx="1491000" cy="113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6" name="Google Shape;2216;p61"/>
          <p:cNvSpPr txBox="1">
            <a:spLocks noGrp="1"/>
          </p:cNvSpPr>
          <p:nvPr>
            <p:ph type="subTitle" idx="1"/>
          </p:nvPr>
        </p:nvSpPr>
        <p:spPr>
          <a:xfrm>
            <a:off x="592750" y="3817427"/>
            <a:ext cx="50202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Now, to import JSON data in the SQL server, we will use OPENROWSET (BULK). </a:t>
            </a:r>
          </a:p>
        </p:txBody>
      </p:sp>
      <p:grpSp>
        <p:nvGrpSpPr>
          <p:cNvPr id="2217" name="Google Shape;2217;p61"/>
          <p:cNvGrpSpPr/>
          <p:nvPr/>
        </p:nvGrpSpPr>
        <p:grpSpPr>
          <a:xfrm>
            <a:off x="6626760" y="1849933"/>
            <a:ext cx="1414512" cy="1518189"/>
            <a:chOff x="7448010" y="1638121"/>
            <a:chExt cx="1414512" cy="1518189"/>
          </a:xfrm>
        </p:grpSpPr>
        <p:grpSp>
          <p:nvGrpSpPr>
            <p:cNvPr id="2218" name="Google Shape;2218;p61"/>
            <p:cNvGrpSpPr/>
            <p:nvPr/>
          </p:nvGrpSpPr>
          <p:grpSpPr>
            <a:xfrm>
              <a:off x="7448010" y="1638121"/>
              <a:ext cx="1414512" cy="1518189"/>
              <a:chOff x="6879750" y="3096400"/>
              <a:chExt cx="1584000" cy="1700100"/>
            </a:xfrm>
          </p:grpSpPr>
          <p:sp>
            <p:nvSpPr>
              <p:cNvPr id="2219" name="Google Shape;2219;p61"/>
              <p:cNvSpPr/>
              <p:nvPr/>
            </p:nvSpPr>
            <p:spPr>
              <a:xfrm>
                <a:off x="6879750" y="3096400"/>
                <a:ext cx="1584000" cy="1700100"/>
              </a:xfrm>
              <a:prstGeom prst="roundRect">
                <a:avLst>
                  <a:gd name="adj" fmla="val 3791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1"/>
              <p:cNvSpPr/>
              <p:nvPr/>
            </p:nvSpPr>
            <p:spPr>
              <a:xfrm>
                <a:off x="6958650" y="3335758"/>
                <a:ext cx="1426200" cy="1379700"/>
              </a:xfrm>
              <a:prstGeom prst="roundRect">
                <a:avLst>
                  <a:gd name="adj" fmla="val 3495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1"/>
              <p:cNvSpPr/>
              <p:nvPr/>
            </p:nvSpPr>
            <p:spPr>
              <a:xfrm>
                <a:off x="6958650" y="3175425"/>
                <a:ext cx="81300" cy="81300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1"/>
              <p:cNvSpPr/>
              <p:nvPr/>
            </p:nvSpPr>
            <p:spPr>
              <a:xfrm>
                <a:off x="7151075" y="3175425"/>
                <a:ext cx="81300" cy="81300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1"/>
              <p:cNvSpPr/>
              <p:nvPr/>
            </p:nvSpPr>
            <p:spPr>
              <a:xfrm>
                <a:off x="7343500" y="3175425"/>
                <a:ext cx="81300" cy="813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24" name="Google Shape;2224;p61"/>
            <p:cNvCxnSpPr/>
            <p:nvPr/>
          </p:nvCxnSpPr>
          <p:spPr>
            <a:xfrm>
              <a:off x="7689216" y="2131225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61"/>
            <p:cNvCxnSpPr/>
            <p:nvPr/>
          </p:nvCxnSpPr>
          <p:spPr>
            <a:xfrm>
              <a:off x="7689216" y="2359458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61"/>
            <p:cNvCxnSpPr/>
            <p:nvPr/>
          </p:nvCxnSpPr>
          <p:spPr>
            <a:xfrm>
              <a:off x="7689216" y="2587692"/>
              <a:ext cx="93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61"/>
            <p:cNvCxnSpPr/>
            <p:nvPr/>
          </p:nvCxnSpPr>
          <p:spPr>
            <a:xfrm>
              <a:off x="7689216" y="2815925"/>
              <a:ext cx="67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61"/>
            <p:cNvCxnSpPr/>
            <p:nvPr/>
          </p:nvCxnSpPr>
          <p:spPr>
            <a:xfrm>
              <a:off x="8454516" y="2815925"/>
              <a:ext cx="166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3"/>
          <p:cNvSpPr/>
          <p:nvPr/>
        </p:nvSpPr>
        <p:spPr>
          <a:xfrm>
            <a:off x="1815600" y="431125"/>
            <a:ext cx="5512800" cy="708900"/>
          </a:xfrm>
          <a:prstGeom prst="roundRect">
            <a:avLst>
              <a:gd name="adj" fmla="val 17462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53"/>
          <p:cNvSpPr txBox="1">
            <a:spLocks noGrp="1"/>
          </p:cNvSpPr>
          <p:nvPr>
            <p:ph type="title"/>
          </p:nvPr>
        </p:nvSpPr>
        <p:spPr>
          <a:xfrm>
            <a:off x="715550" y="581450"/>
            <a:ext cx="7713000" cy="47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 1: Use of OPENROWSET(BULK) </a:t>
            </a:r>
          </a:p>
        </p:txBody>
      </p:sp>
      <p:grpSp>
        <p:nvGrpSpPr>
          <p:cNvPr id="1826" name="Google Shape;1826;p53"/>
          <p:cNvGrpSpPr/>
          <p:nvPr/>
        </p:nvGrpSpPr>
        <p:grpSpPr>
          <a:xfrm>
            <a:off x="7556935" y="1198008"/>
            <a:ext cx="871623" cy="751268"/>
            <a:chOff x="1831350" y="1268423"/>
            <a:chExt cx="757670" cy="686842"/>
          </a:xfrm>
        </p:grpSpPr>
        <p:sp>
          <p:nvSpPr>
            <p:cNvPr id="1827" name="Google Shape;1827;p53"/>
            <p:cNvSpPr/>
            <p:nvPr/>
          </p:nvSpPr>
          <p:spPr>
            <a:xfrm>
              <a:off x="1831350" y="1268423"/>
              <a:ext cx="757670" cy="686842"/>
            </a:xfrm>
            <a:custGeom>
              <a:avLst/>
              <a:gdLst/>
              <a:ahLst/>
              <a:cxnLst/>
              <a:rect l="l" t="t" r="r" b="b"/>
              <a:pathLst>
                <a:path w="10109" h="9164" extrusionOk="0">
                  <a:moveTo>
                    <a:pt x="1582" y="1"/>
                  </a:moveTo>
                  <a:cubicBezTo>
                    <a:pt x="709" y="19"/>
                    <a:pt x="18" y="710"/>
                    <a:pt x="0" y="1583"/>
                  </a:cubicBezTo>
                  <a:lnTo>
                    <a:pt x="0" y="6091"/>
                  </a:lnTo>
                  <a:cubicBezTo>
                    <a:pt x="18" y="6946"/>
                    <a:pt x="709" y="7655"/>
                    <a:pt x="1582" y="7655"/>
                  </a:cubicBezTo>
                  <a:lnTo>
                    <a:pt x="1600" y="9164"/>
                  </a:lnTo>
                  <a:lnTo>
                    <a:pt x="3127" y="7655"/>
                  </a:lnTo>
                  <a:lnTo>
                    <a:pt x="8527" y="7655"/>
                  </a:lnTo>
                  <a:cubicBezTo>
                    <a:pt x="9399" y="7655"/>
                    <a:pt x="10109" y="6946"/>
                    <a:pt x="10109" y="6091"/>
                  </a:cubicBezTo>
                  <a:lnTo>
                    <a:pt x="10109" y="1583"/>
                  </a:lnTo>
                  <a:cubicBezTo>
                    <a:pt x="10109" y="710"/>
                    <a:pt x="9399" y="19"/>
                    <a:pt x="852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3"/>
            <p:cNvSpPr/>
            <p:nvPr/>
          </p:nvSpPr>
          <p:spPr>
            <a:xfrm>
              <a:off x="2023447" y="1404688"/>
              <a:ext cx="374825" cy="333977"/>
            </a:xfrm>
            <a:custGeom>
              <a:avLst/>
              <a:gdLst/>
              <a:ahLst/>
              <a:cxnLst/>
              <a:rect l="l" t="t" r="r" b="b"/>
              <a:pathLst>
                <a:path w="5001" h="4456" extrusionOk="0">
                  <a:moveTo>
                    <a:pt x="1346" y="1"/>
                  </a:moveTo>
                  <a:cubicBezTo>
                    <a:pt x="601" y="1"/>
                    <a:pt x="1" y="601"/>
                    <a:pt x="1" y="1346"/>
                  </a:cubicBezTo>
                  <a:cubicBezTo>
                    <a:pt x="55" y="2801"/>
                    <a:pt x="2491" y="4455"/>
                    <a:pt x="2491" y="4455"/>
                  </a:cubicBezTo>
                  <a:cubicBezTo>
                    <a:pt x="2491" y="4455"/>
                    <a:pt x="5000" y="2837"/>
                    <a:pt x="5000" y="1346"/>
                  </a:cubicBezTo>
                  <a:cubicBezTo>
                    <a:pt x="4989" y="515"/>
                    <a:pt x="4312" y="3"/>
                    <a:pt x="3624" y="3"/>
                  </a:cubicBezTo>
                  <a:cubicBezTo>
                    <a:pt x="3199" y="3"/>
                    <a:pt x="2769" y="199"/>
                    <a:pt x="2491" y="637"/>
                  </a:cubicBezTo>
                  <a:cubicBezTo>
                    <a:pt x="2237" y="237"/>
                    <a:pt x="1800" y="1"/>
                    <a:pt x="1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53"/>
          <p:cNvGrpSpPr/>
          <p:nvPr/>
        </p:nvGrpSpPr>
        <p:grpSpPr>
          <a:xfrm>
            <a:off x="324484" y="1229746"/>
            <a:ext cx="998081" cy="846234"/>
            <a:chOff x="499284" y="784221"/>
            <a:chExt cx="998081" cy="846234"/>
          </a:xfrm>
        </p:grpSpPr>
        <p:sp>
          <p:nvSpPr>
            <p:cNvPr id="1830" name="Google Shape;1830;p53"/>
            <p:cNvSpPr/>
            <p:nvPr/>
          </p:nvSpPr>
          <p:spPr>
            <a:xfrm rot="10800000">
              <a:off x="499284" y="784221"/>
              <a:ext cx="998081" cy="846234"/>
            </a:xfrm>
            <a:custGeom>
              <a:avLst/>
              <a:gdLst/>
              <a:ahLst/>
              <a:cxnLst/>
              <a:rect l="l" t="t" r="r" b="b"/>
              <a:pathLst>
                <a:path w="14145" h="11993" extrusionOk="0">
                  <a:moveTo>
                    <a:pt x="7601" y="1"/>
                  </a:moveTo>
                  <a:cubicBezTo>
                    <a:pt x="7366" y="1"/>
                    <a:pt x="7128" y="15"/>
                    <a:pt x="6890" y="44"/>
                  </a:cubicBezTo>
                  <a:cubicBezTo>
                    <a:pt x="5309" y="207"/>
                    <a:pt x="3872" y="1007"/>
                    <a:pt x="2891" y="2262"/>
                  </a:cubicBezTo>
                  <a:lnTo>
                    <a:pt x="0" y="1171"/>
                  </a:lnTo>
                  <a:lnTo>
                    <a:pt x="2109" y="3516"/>
                  </a:lnTo>
                  <a:cubicBezTo>
                    <a:pt x="982" y="5989"/>
                    <a:pt x="1673" y="8916"/>
                    <a:pt x="3782" y="10643"/>
                  </a:cubicBezTo>
                  <a:cubicBezTo>
                    <a:pt x="4879" y="11542"/>
                    <a:pt x="6223" y="11993"/>
                    <a:pt x="7570" y="11993"/>
                  </a:cubicBezTo>
                  <a:cubicBezTo>
                    <a:pt x="8811" y="11993"/>
                    <a:pt x="10054" y="11610"/>
                    <a:pt x="11108" y="10843"/>
                  </a:cubicBezTo>
                  <a:cubicBezTo>
                    <a:pt x="13308" y="9225"/>
                    <a:pt x="14145" y="6352"/>
                    <a:pt x="13163" y="3807"/>
                  </a:cubicBezTo>
                  <a:cubicBezTo>
                    <a:pt x="12251" y="1504"/>
                    <a:pt x="10026" y="1"/>
                    <a:pt x="760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3"/>
            <p:cNvSpPr/>
            <p:nvPr/>
          </p:nvSpPr>
          <p:spPr>
            <a:xfrm>
              <a:off x="686051" y="929990"/>
              <a:ext cx="386187" cy="470963"/>
            </a:xfrm>
            <a:custGeom>
              <a:avLst/>
              <a:gdLst/>
              <a:ahLst/>
              <a:cxnLst/>
              <a:rect l="l" t="t" r="r" b="b"/>
              <a:pathLst>
                <a:path w="6086" h="7422" extrusionOk="0">
                  <a:moveTo>
                    <a:pt x="4049" y="1"/>
                  </a:moveTo>
                  <a:cubicBezTo>
                    <a:pt x="3482" y="1"/>
                    <a:pt x="2924" y="541"/>
                    <a:pt x="2994" y="1439"/>
                  </a:cubicBezTo>
                  <a:lnTo>
                    <a:pt x="3140" y="2639"/>
                  </a:lnTo>
                  <a:lnTo>
                    <a:pt x="795" y="2639"/>
                  </a:lnTo>
                  <a:cubicBezTo>
                    <a:pt x="0" y="2657"/>
                    <a:pt x="138" y="3912"/>
                    <a:pt x="781" y="3912"/>
                  </a:cubicBezTo>
                  <a:cubicBezTo>
                    <a:pt x="785" y="3912"/>
                    <a:pt x="790" y="3911"/>
                    <a:pt x="795" y="3911"/>
                  </a:cubicBezTo>
                  <a:lnTo>
                    <a:pt x="795" y="3911"/>
                  </a:lnTo>
                  <a:cubicBezTo>
                    <a:pt x="65" y="3947"/>
                    <a:pt x="119" y="5186"/>
                    <a:pt x="873" y="5186"/>
                  </a:cubicBezTo>
                  <a:cubicBezTo>
                    <a:pt x="882" y="5186"/>
                    <a:pt x="891" y="5185"/>
                    <a:pt x="900" y="5185"/>
                  </a:cubicBezTo>
                  <a:lnTo>
                    <a:pt x="900" y="5185"/>
                  </a:lnTo>
                  <a:cubicBezTo>
                    <a:pt x="325" y="5230"/>
                    <a:pt x="435" y="6333"/>
                    <a:pt x="1278" y="6333"/>
                  </a:cubicBezTo>
                  <a:cubicBezTo>
                    <a:pt x="1304" y="6333"/>
                    <a:pt x="1331" y="6331"/>
                    <a:pt x="1358" y="6329"/>
                  </a:cubicBezTo>
                  <a:lnTo>
                    <a:pt x="1358" y="6329"/>
                  </a:lnTo>
                  <a:cubicBezTo>
                    <a:pt x="995" y="6747"/>
                    <a:pt x="1267" y="7384"/>
                    <a:pt x="1831" y="7420"/>
                  </a:cubicBezTo>
                  <a:lnTo>
                    <a:pt x="4958" y="7420"/>
                  </a:lnTo>
                  <a:cubicBezTo>
                    <a:pt x="4978" y="7421"/>
                    <a:pt x="4998" y="7421"/>
                    <a:pt x="5018" y="7421"/>
                  </a:cubicBezTo>
                  <a:cubicBezTo>
                    <a:pt x="5432" y="7421"/>
                    <a:pt x="5825" y="7241"/>
                    <a:pt x="6085" y="6911"/>
                  </a:cubicBezTo>
                  <a:lnTo>
                    <a:pt x="6085" y="3439"/>
                  </a:lnTo>
                  <a:lnTo>
                    <a:pt x="5667" y="3439"/>
                  </a:lnTo>
                  <a:lnTo>
                    <a:pt x="4703" y="1948"/>
                  </a:lnTo>
                  <a:cubicBezTo>
                    <a:pt x="4522" y="1639"/>
                    <a:pt x="4431" y="1275"/>
                    <a:pt x="4467" y="912"/>
                  </a:cubicBezTo>
                  <a:lnTo>
                    <a:pt x="4540" y="148"/>
                  </a:lnTo>
                  <a:cubicBezTo>
                    <a:pt x="4386" y="48"/>
                    <a:pt x="4217" y="1"/>
                    <a:pt x="4049" y="1"/>
                  </a:cubicBezTo>
                  <a:close/>
                </a:path>
              </a:pathLst>
            </a:custGeom>
            <a:solidFill>
              <a:srgbClr val="F8BC7D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1072168" y="1135458"/>
              <a:ext cx="132684" cy="252741"/>
            </a:xfrm>
            <a:custGeom>
              <a:avLst/>
              <a:gdLst/>
              <a:ahLst/>
              <a:cxnLst/>
              <a:rect l="l" t="t" r="r" b="b"/>
              <a:pathLst>
                <a:path w="2091" h="3983" extrusionOk="0">
                  <a:moveTo>
                    <a:pt x="0" y="1"/>
                  </a:moveTo>
                  <a:lnTo>
                    <a:pt x="0" y="3982"/>
                  </a:lnTo>
                  <a:lnTo>
                    <a:pt x="2091" y="3982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736433" y="1173531"/>
              <a:ext cx="151213" cy="11612"/>
            </a:xfrm>
            <a:custGeom>
              <a:avLst/>
              <a:gdLst/>
              <a:ahLst/>
              <a:cxnLst/>
              <a:rect l="l" t="t" r="r" b="b"/>
              <a:pathLst>
                <a:path w="2383" h="183" extrusionOk="0">
                  <a:moveTo>
                    <a:pt x="1" y="1"/>
                  </a:moveTo>
                  <a:lnTo>
                    <a:pt x="1" y="182"/>
                  </a:lnTo>
                  <a:lnTo>
                    <a:pt x="2382" y="182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739923" y="1254309"/>
              <a:ext cx="150008" cy="10407"/>
            </a:xfrm>
            <a:custGeom>
              <a:avLst/>
              <a:gdLst/>
              <a:ahLst/>
              <a:cxnLst/>
              <a:rect l="l" t="t" r="r" b="b"/>
              <a:pathLst>
                <a:path w="2364" h="164" extrusionOk="0">
                  <a:moveTo>
                    <a:pt x="0" y="0"/>
                  </a:moveTo>
                  <a:lnTo>
                    <a:pt x="0" y="164"/>
                  </a:lnTo>
                  <a:lnTo>
                    <a:pt x="2364" y="164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769873" y="1326965"/>
              <a:ext cx="120057" cy="10470"/>
            </a:xfrm>
            <a:custGeom>
              <a:avLst/>
              <a:gdLst/>
              <a:ahLst/>
              <a:cxnLst/>
              <a:rect l="l" t="t" r="r" b="b"/>
              <a:pathLst>
                <a:path w="1892" h="165" extrusionOk="0">
                  <a:moveTo>
                    <a:pt x="1" y="1"/>
                  </a:moveTo>
                  <a:lnTo>
                    <a:pt x="1" y="164"/>
                  </a:lnTo>
                  <a:lnTo>
                    <a:pt x="1892" y="164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51294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1113667" y="1316559"/>
              <a:ext cx="48543" cy="48543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2" y="1"/>
                  </a:moveTo>
                  <a:cubicBezTo>
                    <a:pt x="182" y="1"/>
                    <a:pt x="1" y="183"/>
                    <a:pt x="1" y="383"/>
                  </a:cubicBezTo>
                  <a:cubicBezTo>
                    <a:pt x="1" y="601"/>
                    <a:pt x="182" y="765"/>
                    <a:pt x="382" y="765"/>
                  </a:cubicBezTo>
                  <a:cubicBezTo>
                    <a:pt x="601" y="765"/>
                    <a:pt x="764" y="601"/>
                    <a:pt x="764" y="383"/>
                  </a:cubicBezTo>
                  <a:cubicBezTo>
                    <a:pt x="764" y="183"/>
                    <a:pt x="601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695;p50">
            <a:extLst>
              <a:ext uri="{FF2B5EF4-FFF2-40B4-BE49-F238E27FC236}">
                <a16:creationId xmlns:a16="http://schemas.microsoft.com/office/drawing/2014/main" id="{E5758649-038D-4C25-B300-62443988B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51731" y="1224087"/>
            <a:ext cx="5834946" cy="3005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It is a table-valued function that can read data from any file.. It returns a table with a single column that contains all the contents of the file. It can just load the entire contents of a file as a text value. (This single large value is known as a single character large object or SINGLE_CLOB.)</a:t>
            </a:r>
            <a:r>
              <a:rPr lang="vi-VN" sz="16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  <a:p>
            <a:pPr marL="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spc="1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* FROM OPENROWSET (BULK '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file_path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SINGLE_CLOB) as </a:t>
            </a:r>
            <a:r>
              <a:rPr lang="en-US" sz="18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correlation_name</a:t>
            </a:r>
            <a:r>
              <a:rPr lang="en-US" sz="18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ing the Basics of Communication by Slidesgo">
  <a:themeElements>
    <a:clrScheme name="Simple Light">
      <a:dk1>
        <a:srgbClr val="000000"/>
      </a:dk1>
      <a:lt1>
        <a:srgbClr val="C6CDD8"/>
      </a:lt1>
      <a:dk2>
        <a:srgbClr val="C0C4CE"/>
      </a:dk2>
      <a:lt2>
        <a:srgbClr val="FCE7DF"/>
      </a:lt2>
      <a:accent1>
        <a:srgbClr val="DAACCB"/>
      </a:accent1>
      <a:accent2>
        <a:srgbClr val="3BAD70"/>
      </a:accent2>
      <a:accent3>
        <a:srgbClr val="FFB855"/>
      </a:accent3>
      <a:accent4>
        <a:srgbClr val="EE882B"/>
      </a:accent4>
      <a:accent5>
        <a:srgbClr val="FF5B34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1217</Words>
  <Application>Microsoft Office PowerPoint</Application>
  <PresentationFormat>On-screen Show (16:9)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Helvetica</vt:lpstr>
      <vt:lpstr>Consolas</vt:lpstr>
      <vt:lpstr>Arial</vt:lpstr>
      <vt:lpstr>Anaheim</vt:lpstr>
      <vt:lpstr>DM Sans</vt:lpstr>
      <vt:lpstr>Arial</vt:lpstr>
      <vt:lpstr>Lato Black</vt:lpstr>
      <vt:lpstr>Times New Roman</vt:lpstr>
      <vt:lpstr>Mastering the Basics of Communication by Slidesgo</vt:lpstr>
      <vt:lpstr>How to use JSON data with SQL Server 2019</vt:lpstr>
      <vt:lpstr>Introduction</vt:lpstr>
      <vt:lpstr>Advantage of JSON data</vt:lpstr>
      <vt:lpstr>Advantage of JSON data</vt:lpstr>
      <vt:lpstr>JSON data using built-in functions and operators</vt:lpstr>
      <vt:lpstr>JSON data using built-in functions and operators</vt:lpstr>
      <vt:lpstr>JSON data using built-in functions and operators</vt:lpstr>
      <vt:lpstr>OPENROWSET (BULK)</vt:lpstr>
      <vt:lpstr>Step 1: Use of OPENROWSET(BULK) </vt:lpstr>
      <vt:lpstr>Step 1: Use of OPENROWSET(BULK) </vt:lpstr>
      <vt:lpstr>Step 2: Import file1.json into SQL server</vt:lpstr>
      <vt:lpstr>Step 3: Convert JSON data</vt:lpstr>
      <vt:lpstr>Step 3: Convert JSON data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the Basics of Communication</dc:title>
  <cp:lastModifiedBy>Tommy Nguyen</cp:lastModifiedBy>
  <cp:revision>81</cp:revision>
  <dcterms:modified xsi:type="dcterms:W3CDTF">2023-01-03T14:06:38Z</dcterms:modified>
</cp:coreProperties>
</file>