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1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2" r:id="rId7"/>
    <p:sldId id="271" r:id="rId8"/>
    <p:sldId id="277" r:id="rId9"/>
    <p:sldId id="280" r:id="rId10"/>
    <p:sldId id="281" r:id="rId11"/>
    <p:sldId id="274" r:id="rId12"/>
    <p:sldId id="282" r:id="rId13"/>
    <p:sldId id="264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32" autoAdjust="0"/>
  </p:normalViewPr>
  <p:slideViewPr>
    <p:cSldViewPr snapToGrid="0" showGuides="1">
      <p:cViewPr varScale="1">
        <p:scale>
          <a:sx n="106" d="100"/>
          <a:sy n="106" d="100"/>
        </p:scale>
        <p:origin x="2346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4/15/2022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73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49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99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93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39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09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260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55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514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66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EF18241-19F0-4B04-AB14-2DE0D9D1746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FAAD67-2E36-4852-B9A6-766CEBA01EB1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487065-1789-42B2-AE01-3FA635F39D6F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8523CF-A19B-4065-A61D-0CA7F97D08A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51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84898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447338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84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42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111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9393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A7993E-85B7-40BD-8044-1199CD665A4B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6533A-75D1-468A-ADE8-9B87F32AD90B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3DCBD404-AE67-4A54-A94E-B99B8F9945B1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10BC18-EBED-418D-9790-CD4E4C50FDA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67691067-20A2-46EF-8FC0-1F5175B31034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1EBEDC2-349C-413B-8A05-AF807CE7051B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AE5F013-EDB4-4681-BB6D-713DCE4C69C7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007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EABD9E6-4A93-4385-9BFB-F6379B412AE9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D5FBCEB7-6E9B-4BC5-A5B3-E4890807D5F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3532DF-30B3-4635-A96A-87BC9D23B77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4B2DD6-07C8-4E55-8EE1-561F68FA9387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225D5EF4-121D-434B-884C-913105B611E3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94CE5A-583B-4AD6-88BA-9F1E7C11CB9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D0E212-B42E-4A1E-95B4-1FA7B25EF830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B3F47A6C-2946-4B2D-B149-72D6B5293D9C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508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3456C-7999-42A1-B23C-87A0F9A8406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6810A97-BDC2-444B-935A-B3521EE11B2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B1066192-FA29-437C-8F49-25BCFD6077EB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EE55BE-73D9-4570-9EE4-F5FE40ADE84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75BCEB50-3945-4203-AD7E-F23590BD0213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CD3E54F-A938-419B-ACD4-A451C5FBD08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D94A03E-F946-483A-A6EB-3EB099C9F14E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705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2C478C-72A9-4378-B319-C70B2A665F9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1EC828-14EC-47E7-9AAA-ABFFA6030047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84FA1009-87CC-440A-85C9-156533ED68B8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4097A95-B499-4D85-BC61-E3AA68AEB9E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4C5A090-A4C2-4C68-9811-DF0B301A497E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267918-C544-4FDD-B23C-C2CCA306F4A7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DD43AA19-CF3A-4710-B2F2-4C3D36C962BA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4304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21F75-8D59-42CE-86FF-0CCE6E1438C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807D26-6CE7-472C-B30A-A2AEF6F9261F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F7E8D3F3-F789-49B7-9136-F081E849296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F1B26A-72D5-4829-8B07-5CCC92518B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1D4A2FB-5AA7-408E-B45E-FBC7F22C04E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0FF906C-0DF9-40F8-852C-41B55443874D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906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68379-0171-4683-B6CC-BE6608A2571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2B49E0-39CB-4134-9DD0-C2B6AEF2AAFC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7" name="Diagonal Stripe 6">
              <a:extLst>
                <a:ext uri="{FF2B5EF4-FFF2-40B4-BE49-F238E27FC236}">
                  <a16:creationId xmlns:a16="http://schemas.microsoft.com/office/drawing/2014/main" id="{EEDDEDD0-7FC7-4646-B760-5BE1248BA5D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74CA45-1FF0-46C4-9C04-7C4C3ABCDA5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887D8C5-C25D-48D8-BDB0-4B392F4EABB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48F93E6-8855-44FC-847D-9642E4B33FF0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56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02A589CA-3A6E-4046-AA11-2E03D87EAF26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E56100-3FBD-48BF-B085-4D545DD280CF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E303CA-EA7F-4447-9630-EF037732C0AD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F70EB9-0A0E-470C-8AFB-6345274807BF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60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54FD985-E630-4E07-806C-AAFE3B601688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611181-8FFB-49FC-836D-83450739FF5D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36DCFF-150C-4D1F-B18D-A4DD435268F3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0E90B1-6EFC-4ED7-AF74-21650C2D9AE3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39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3651" r:id="rId16"/>
    <p:sldLayoutId id="2147483706" r:id="rId17"/>
    <p:sldLayoutId id="2147483708" r:id="rId18"/>
    <p:sldLayoutId id="2147483689" r:id="rId19"/>
    <p:sldLayoutId id="2147483668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692" r:id="rId28"/>
    <p:sldLayoutId id="2147483697" r:id="rId29"/>
    <p:sldLayoutId id="2147483674" r:id="rId3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0401FF-335D-4494-AA42-47C32D55E5C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8903" y="2006084"/>
            <a:ext cx="6778592" cy="161625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812" y="3622336"/>
            <a:ext cx="5078774" cy="1257574"/>
          </a:xfrm>
        </p:spPr>
        <p:txBody>
          <a:bodyPr/>
          <a:lstStyle/>
          <a:p>
            <a:pPr algn="ctr"/>
            <a:r>
              <a:rPr lang="en-US" dirty="0"/>
              <a:t>Duy Nguyen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DA526-C6CC-49C2-AE03-A15AFBD2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4" y="758066"/>
            <a:ext cx="5078774" cy="50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93"/>
    </mc:Choice>
    <mc:Fallback xmlns="">
      <p:transition spd="slow" advTm="166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8567" y="1885714"/>
            <a:ext cx="4029597" cy="1616252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22929" y="3501966"/>
            <a:ext cx="3445782" cy="1097194"/>
          </a:xfrm>
        </p:spPr>
        <p:txBody>
          <a:bodyPr>
            <a:normAutofit/>
          </a:bodyPr>
          <a:lstStyle/>
          <a:p>
            <a:r>
              <a:rPr lang="en-US" dirty="0"/>
              <a:t>Duy Nguyen</a:t>
            </a:r>
          </a:p>
          <a:p>
            <a:r>
              <a:rPr lang="en-US" dirty="0"/>
              <a:t>duynq@mail.smu.edu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3AD6EDA-EA12-4557-A8BC-6B8D80DEAD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2751" t="10" r="-207" b="-10"/>
          <a:stretch/>
        </p:blipFill>
        <p:spPr>
          <a:xfrm>
            <a:off x="1683398" y="860944"/>
            <a:ext cx="4428523" cy="513708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1E0705-4200-40DC-8564-C8368E1B47BA}"/>
              </a:ext>
            </a:extLst>
          </p:cNvPr>
          <p:cNvSpPr/>
          <p:nvPr/>
        </p:nvSpPr>
        <p:spPr>
          <a:xfrm>
            <a:off x="6375721" y="3871294"/>
            <a:ext cx="447208" cy="118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22"/>
    </mc:Choice>
    <mc:Fallback xmlns="">
      <p:transition spd="slow" advTm="3572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90" y="171082"/>
            <a:ext cx="8333222" cy="1147969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Presentation Video Link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78557-22C0-44FD-B07F-96CE3E2619CA}"/>
              </a:ext>
            </a:extLst>
          </p:cNvPr>
          <p:cNvSpPr txBox="1"/>
          <p:nvPr/>
        </p:nvSpPr>
        <p:spPr>
          <a:xfrm>
            <a:off x="904652" y="2238900"/>
            <a:ext cx="10382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Duy Nguyen </a:t>
            </a:r>
            <a:r>
              <a:rPr lang="en-US">
                <a:solidFill>
                  <a:srgbClr val="0070C0"/>
                </a:solidFill>
              </a:rPr>
              <a:t>- https://youtu.be/uuPV2oC6M5s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Text&#10;&#10;Description automatically generated">
            <a:extLst>
              <a:ext uri="{FF2B5EF4-FFF2-40B4-BE49-F238E27FC236}">
                <a16:creationId xmlns:a16="http://schemas.microsoft.com/office/drawing/2014/main" id="{45776A18-DF32-4B19-94DF-C6F126F000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Scope of Discussion</a:t>
            </a:r>
          </a:p>
        </p:txBody>
      </p: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modifications</a:t>
            </a:r>
          </a:p>
          <a:p>
            <a:r>
              <a:rPr lang="en-US" dirty="0"/>
              <a:t>Numerical and categorical correlations </a:t>
            </a:r>
          </a:p>
          <a:p>
            <a:r>
              <a:rPr lang="en-US" dirty="0"/>
              <a:t>Attrition factors</a:t>
            </a:r>
          </a:p>
          <a:p>
            <a:r>
              <a:rPr lang="en-US" dirty="0"/>
              <a:t>Income determinants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453254" y="6356350"/>
            <a:ext cx="900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699F50C-BE38-4BD0-BA84-9B090E1F2B9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200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6382"/>
    </mc:Choice>
    <mc:Fallback xmlns="">
      <p:transition spd="slow" advTm="163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F08F0E-270A-41CB-8299-9B4F1AD67248}"/>
              </a:ext>
            </a:extLst>
          </p:cNvPr>
          <p:cNvSpPr/>
          <p:nvPr/>
        </p:nvSpPr>
        <p:spPr>
          <a:xfrm>
            <a:off x="6562725" y="-3542"/>
            <a:ext cx="5629276" cy="3575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Modifications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905A4-4EB1-4800-A902-1C36CE33C83D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6B60FCF-5A0B-46C1-B422-87FC5CA5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" y="2005762"/>
            <a:ext cx="556069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D2879F1-574D-4954-869F-44BC581C32D3}"/>
              </a:ext>
            </a:extLst>
          </p:cNvPr>
          <p:cNvSpPr txBox="1">
            <a:spLocks/>
          </p:cNvSpPr>
          <p:nvPr/>
        </p:nvSpPr>
        <p:spPr>
          <a:xfrm>
            <a:off x="6997522" y="1861515"/>
            <a:ext cx="3765728" cy="60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Zero 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FFF80-6507-49A4-A0A5-69B3C3017111}"/>
              </a:ext>
            </a:extLst>
          </p:cNvPr>
          <p:cNvSpPr txBox="1"/>
          <p:nvPr/>
        </p:nvSpPr>
        <p:spPr>
          <a:xfrm>
            <a:off x="7163896" y="2298129"/>
            <a:ext cx="3524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StandardHours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AF406C7-AC94-4932-B3B6-4B2B02628475}"/>
              </a:ext>
            </a:extLst>
          </p:cNvPr>
          <p:cNvSpPr txBox="1">
            <a:spLocks/>
          </p:cNvSpPr>
          <p:nvPr/>
        </p:nvSpPr>
        <p:spPr>
          <a:xfrm>
            <a:off x="7121347" y="4305225"/>
            <a:ext cx="3641903" cy="60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FA9DA-ABB2-45EC-895F-A7842417D29F}"/>
              </a:ext>
            </a:extLst>
          </p:cNvPr>
          <p:cNvSpPr txBox="1"/>
          <p:nvPr/>
        </p:nvSpPr>
        <p:spPr>
          <a:xfrm>
            <a:off x="7299726" y="4703739"/>
            <a:ext cx="241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EmployeeNumber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93"/>
    </mc:Choice>
    <mc:Fallback xmlns="">
      <p:transition spd="slow" advTm="347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B8FFF3-4260-4649-BF51-9133441FB653}"/>
              </a:ext>
            </a:extLst>
          </p:cNvPr>
          <p:cNvSpPr/>
          <p:nvPr/>
        </p:nvSpPr>
        <p:spPr>
          <a:xfrm rot="2228182">
            <a:off x="9350561" y="1010402"/>
            <a:ext cx="2038889" cy="100146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A3BA74-8585-45D7-A2D6-9FE97C2089B8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0A372F-F4B6-4617-A82A-9E1AF501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573" y="744041"/>
            <a:ext cx="7795771" cy="556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889CB6-14A8-4DB8-8DF1-0166A5CB6104}"/>
              </a:ext>
            </a:extLst>
          </p:cNvPr>
          <p:cNvSpPr txBox="1"/>
          <p:nvPr/>
        </p:nvSpPr>
        <p:spPr>
          <a:xfrm>
            <a:off x="706992" y="1511135"/>
            <a:ext cx="32099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 lyrate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StockOptionLevel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TotalWorkingYears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TrainingTimesLastYear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WorkLifeBalance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YearsAtCompany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YearsInCurrentRole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YearsWithCurrManager</a:t>
            </a: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Correlations to Attrition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23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71"/>
    </mc:Choice>
    <mc:Fallback xmlns="">
      <p:transition spd="slow" advTm="34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FEE812-06E2-45F6-A579-33A8DE463A6D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Variables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492773-087C-48F7-AF82-3C89137E8E0D}"/>
              </a:ext>
            </a:extLst>
          </p:cNvPr>
          <p:cNvSpPr/>
          <p:nvPr/>
        </p:nvSpPr>
        <p:spPr>
          <a:xfrm>
            <a:off x="6414200" y="4889500"/>
            <a:ext cx="3248025" cy="146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9FE28A-5DE0-4DFD-85A1-966D0C1B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91" y="1312251"/>
            <a:ext cx="7471410" cy="533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785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1"/>
    </mc:Choice>
    <mc:Fallback xmlns="">
      <p:transition spd="slow" advTm="15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FEE812-06E2-45F6-A579-33A8DE463A6D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2C646B-6D73-481E-B2F0-6F4FE766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383" y="284642"/>
            <a:ext cx="4741504" cy="338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437BA74-A3D2-443E-9ECC-A81873073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1"/>
          <a:stretch/>
        </p:blipFill>
        <p:spPr bwMode="auto">
          <a:xfrm>
            <a:off x="5122753" y="3404853"/>
            <a:ext cx="4764764" cy="310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A1089C9-9D9B-46E5-AD62-3E6FE27A5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b="9051"/>
          <a:stretch/>
        </p:blipFill>
        <p:spPr bwMode="auto">
          <a:xfrm>
            <a:off x="398352" y="3428999"/>
            <a:ext cx="4690288" cy="304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4F4FE54-267F-4954-B3B4-5FEF0EDF7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8" t="91620" r="36111" b="-787"/>
          <a:stretch/>
        </p:blipFill>
        <p:spPr bwMode="auto">
          <a:xfrm>
            <a:off x="3276724" y="2986055"/>
            <a:ext cx="1849734" cy="42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87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26"/>
    </mc:Choice>
    <mc:Fallback xmlns="">
      <p:transition spd="slow" advTm="736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FEE812-06E2-45F6-A579-33A8DE463A6D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2C646B-6D73-481E-B2F0-6F4FE766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184271" y="310035"/>
            <a:ext cx="4682987" cy="33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437BA74-A3D2-443E-9ECC-A81873073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720" r="720" b="8474"/>
          <a:stretch/>
        </p:blipFill>
        <p:spPr bwMode="auto">
          <a:xfrm>
            <a:off x="362790" y="3350947"/>
            <a:ext cx="4688104" cy="31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A1089C9-9D9B-46E5-AD62-3E6FE27A5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t="244" b="6893"/>
          <a:stretch/>
        </p:blipFill>
        <p:spPr bwMode="auto">
          <a:xfrm>
            <a:off x="5113387" y="3378435"/>
            <a:ext cx="4764764" cy="31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8FD1F866-73BA-4620-A551-13D8FBEAB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7" t="92685" r="35691"/>
          <a:stretch/>
        </p:blipFill>
        <p:spPr bwMode="auto">
          <a:xfrm>
            <a:off x="3572050" y="3048390"/>
            <a:ext cx="1739775" cy="33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02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25"/>
    </mc:Choice>
    <mc:Fallback xmlns="">
      <p:transition spd="slow" advTm="529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407086-EA9C-4EDF-9043-9612ADB759DA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k-Nearest Neighbors versus Naïve Bayes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Attrition</a:t>
            </a:r>
            <a:endParaRPr lang="en-US" b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66F6C-CCBB-45AB-9FB1-0F11CD59164B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2BB38-7394-4AC9-82CA-6BC26D934311}"/>
              </a:ext>
            </a:extLst>
          </p:cNvPr>
          <p:cNvSpPr/>
          <p:nvPr/>
        </p:nvSpPr>
        <p:spPr>
          <a:xfrm>
            <a:off x="7508147" y="6451134"/>
            <a:ext cx="3638824" cy="10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469D06-EE32-487F-8B1A-94A8B3A23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386" y="1840380"/>
            <a:ext cx="3877474" cy="43536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57719D-17C8-438F-8359-FD9F8BBB6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60" y="1830412"/>
            <a:ext cx="3854799" cy="43196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E128200-2C23-4497-86B6-D266BC83FA6A}"/>
              </a:ext>
            </a:extLst>
          </p:cNvPr>
          <p:cNvSpPr/>
          <p:nvPr/>
        </p:nvSpPr>
        <p:spPr>
          <a:xfrm>
            <a:off x="5748185" y="1810477"/>
            <a:ext cx="3877474" cy="4339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29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11"/>
    </mc:Choice>
    <mc:Fallback xmlns="">
      <p:transition spd="slow" advTm="59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407086-EA9C-4EDF-9043-9612ADB759DA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Monthly Income</a:t>
            </a:r>
            <a:endParaRPr lang="en-US" b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66F6C-CCBB-45AB-9FB1-0F11CD59164B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2BB38-7394-4AC9-82CA-6BC26D934311}"/>
              </a:ext>
            </a:extLst>
          </p:cNvPr>
          <p:cNvSpPr/>
          <p:nvPr/>
        </p:nvSpPr>
        <p:spPr>
          <a:xfrm>
            <a:off x="7508147" y="6451134"/>
            <a:ext cx="3638824" cy="10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894E7-EED7-4476-86BD-6B939948F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725" y="1462554"/>
            <a:ext cx="3305175" cy="2219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692AD0-1972-4D77-8DA9-EBE38A83DFB8}"/>
              </a:ext>
            </a:extLst>
          </p:cNvPr>
          <p:cNvSpPr txBox="1"/>
          <p:nvPr/>
        </p:nvSpPr>
        <p:spPr>
          <a:xfrm>
            <a:off x="518678" y="1813934"/>
            <a:ext cx="61020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Education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JobLevel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MonthlyRate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NumCompaniesWorked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TotalWorkingYears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YearsAtCompany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YearsInCurrentRole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YearsSinceLastPromotion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YearsWithCurrManager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92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12"/>
    </mc:Choice>
    <mc:Fallback xmlns="">
      <p:transition spd="slow" advTm="32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5|4.1|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.5|12.2|6.5|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3.1|1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1.1|1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12.4|0.7|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7.7|15.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5031</TotalTime>
  <Words>124</Words>
  <Application>Microsoft Office PowerPoint</Application>
  <PresentationFormat>Widescreen</PresentationFormat>
  <Paragraphs>82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Employee Attrition Analysis</vt:lpstr>
      <vt:lpstr>Scope of Discussion</vt:lpstr>
      <vt:lpstr>Data Modifications</vt:lpstr>
      <vt:lpstr>Correlations to Attrition</vt:lpstr>
      <vt:lpstr>Categorical Variables</vt:lpstr>
      <vt:lpstr>Categorical Metrics</vt:lpstr>
      <vt:lpstr>Numerical Metrics</vt:lpstr>
      <vt:lpstr>Predicting Attrition</vt:lpstr>
      <vt:lpstr>Predicting Monthly Income</vt:lpstr>
      <vt:lpstr>Thank You.</vt:lpstr>
      <vt:lpstr>Presentation 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Brewery Investigation</dc:title>
  <dc:creator>Shankel, Garrett</dc:creator>
  <cp:lastModifiedBy>Duy</cp:lastModifiedBy>
  <cp:revision>218</cp:revision>
  <dcterms:created xsi:type="dcterms:W3CDTF">2022-02-21T17:38:19Z</dcterms:created>
  <dcterms:modified xsi:type="dcterms:W3CDTF">2022-04-16T00:53:51Z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