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9"/>
  </p:notesMasterIdLst>
  <p:sldIdLst>
    <p:sldId id="258" r:id="rId2"/>
    <p:sldId id="442" r:id="rId3"/>
    <p:sldId id="443" r:id="rId4"/>
    <p:sldId id="329" r:id="rId5"/>
    <p:sldId id="445" r:id="rId6"/>
    <p:sldId id="334" r:id="rId7"/>
    <p:sldId id="336"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9" autoAdjust="0"/>
    <p:restoredTop sz="96283" autoAdjust="0"/>
  </p:normalViewPr>
  <p:slideViewPr>
    <p:cSldViewPr>
      <p:cViewPr varScale="1">
        <p:scale>
          <a:sx n="112" d="100"/>
          <a:sy n="112" d="100"/>
        </p:scale>
        <p:origin x="176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7T16:19:01.92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11,'893'0,"-845"-5,-31-1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7T16:19:03.89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1,'1595'0,"-1572"0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7T16:38:44.73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0,'1621'0,"-1598"0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7T16:38:44.73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0,'1001'0,"-978"0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7T16:39:26.0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29,'30'-1,"1"-2,30-7,-30 4,59-3,586 11,-653-2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7T16:39:26.02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29,'1434'0,"-1414"-1,0-1,37-9,-35 6,0 1,24-1,-23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4/7/2022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CB6C83-B894-2740-9986-97D8BB6F6D98}" type="slidenum">
              <a:rPr lang="en-US" smtClean="0"/>
              <a:t>1</a:t>
            </a:fld>
            <a:endParaRPr lang="en-US" dirty="0"/>
          </a:p>
        </p:txBody>
      </p:sp>
    </p:spTree>
    <p:extLst>
      <p:ext uri="{BB962C8B-B14F-4D97-AF65-F5344CB8AC3E}">
        <p14:creationId xmlns:p14="http://schemas.microsoft.com/office/powerpoint/2010/main" val="1960167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18" Type="http://schemas.openxmlformats.org/officeDocument/2006/relationships/customXml" Target="../ink/ink6.xm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4.xml"/><Relationship Id="rId17"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customXml" Target="../ink/ink3.xml"/><Relationship Id="rId19"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CD190C76-D345-FC43-8101-5C336B841C70}"/>
              </a:ext>
            </a:extLst>
          </p:cNvPr>
          <p:cNvPicPr>
            <a:picLocks noChangeAspect="1"/>
          </p:cNvPicPr>
          <p:nvPr/>
        </p:nvPicPr>
        <p:blipFill>
          <a:blip r:embed="rId3"/>
          <a:stretch>
            <a:fillRect/>
          </a:stretch>
        </p:blipFill>
        <p:spPr>
          <a:xfrm>
            <a:off x="2095500" y="2089150"/>
            <a:ext cx="8001000" cy="2679700"/>
          </a:xfrm>
          <a:prstGeom prst="rect">
            <a:avLst/>
          </a:prstGeom>
        </p:spPr>
      </p:pic>
      <p:sp>
        <p:nvSpPr>
          <p:cNvPr id="4" name="Oval 3">
            <a:extLst>
              <a:ext uri="{FF2B5EF4-FFF2-40B4-BE49-F238E27FC236}">
                <a16:creationId xmlns:a16="http://schemas.microsoft.com/office/drawing/2014/main" id="{DA232C08-F056-490C-B811-3CD298C8A7B1}"/>
              </a:ext>
            </a:extLst>
          </p:cNvPr>
          <p:cNvSpPr/>
          <p:nvPr/>
        </p:nvSpPr>
        <p:spPr>
          <a:xfrm>
            <a:off x="2514600" y="4267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936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E5F2E7E0-9F7A-9D4A-8630-2C00284D8CC0}"/>
              </a:ext>
            </a:extLst>
          </p:cNvPr>
          <p:cNvPicPr>
            <a:picLocks noChangeAspect="1"/>
          </p:cNvPicPr>
          <p:nvPr/>
        </p:nvPicPr>
        <p:blipFill>
          <a:blip r:embed="rId2"/>
          <a:stretch>
            <a:fillRect/>
          </a:stretch>
        </p:blipFill>
        <p:spPr>
          <a:xfrm>
            <a:off x="1854200" y="2114550"/>
            <a:ext cx="8483600" cy="2628900"/>
          </a:xfrm>
          <a:prstGeom prst="rect">
            <a:avLst/>
          </a:prstGeom>
        </p:spPr>
      </p:pic>
      <p:sp>
        <p:nvSpPr>
          <p:cNvPr id="5" name="Oval 4">
            <a:extLst>
              <a:ext uri="{FF2B5EF4-FFF2-40B4-BE49-F238E27FC236}">
                <a16:creationId xmlns:a16="http://schemas.microsoft.com/office/drawing/2014/main" id="{4C117D89-9273-4E12-A6DC-4B9119D23AF1}"/>
              </a:ext>
            </a:extLst>
          </p:cNvPr>
          <p:cNvSpPr/>
          <p:nvPr/>
        </p:nvSpPr>
        <p:spPr>
          <a:xfrm>
            <a:off x="22098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668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240FF9B6-CEE3-3640-9D36-B84D63077F5D}"/>
              </a:ext>
            </a:extLst>
          </p:cNvPr>
          <p:cNvPicPr>
            <a:picLocks noChangeAspect="1"/>
          </p:cNvPicPr>
          <p:nvPr/>
        </p:nvPicPr>
        <p:blipFill>
          <a:blip r:embed="rId2"/>
          <a:stretch>
            <a:fillRect/>
          </a:stretch>
        </p:blipFill>
        <p:spPr>
          <a:xfrm>
            <a:off x="1816100" y="1752600"/>
            <a:ext cx="8559800" cy="4064000"/>
          </a:xfrm>
          <a:prstGeom prst="rect">
            <a:avLst/>
          </a:prstGeom>
        </p:spPr>
      </p:pic>
      <p:sp>
        <p:nvSpPr>
          <p:cNvPr id="4" name="Oval 3">
            <a:extLst>
              <a:ext uri="{FF2B5EF4-FFF2-40B4-BE49-F238E27FC236}">
                <a16:creationId xmlns:a16="http://schemas.microsoft.com/office/drawing/2014/main" id="{73C30EC5-8620-4A9F-9BD9-5A06ABEC91CB}"/>
              </a:ext>
            </a:extLst>
          </p:cNvPr>
          <p:cNvSpPr/>
          <p:nvPr/>
        </p:nvSpPr>
        <p:spPr>
          <a:xfrm>
            <a:off x="2209800" y="4419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982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5858CA2E-6411-DA4A-A1F2-EC2D4525EBE5}"/>
              </a:ext>
            </a:extLst>
          </p:cNvPr>
          <p:cNvPicPr>
            <a:picLocks noChangeAspect="1"/>
          </p:cNvPicPr>
          <p:nvPr/>
        </p:nvPicPr>
        <p:blipFill>
          <a:blip r:embed="rId2"/>
          <a:stretch>
            <a:fillRect/>
          </a:stretch>
        </p:blipFill>
        <p:spPr>
          <a:xfrm>
            <a:off x="1879600" y="1752600"/>
            <a:ext cx="8432800" cy="4305300"/>
          </a:xfrm>
          <a:prstGeom prst="rect">
            <a:avLst/>
          </a:prstGeom>
        </p:spPr>
      </p:pic>
      <p:sp>
        <p:nvSpPr>
          <p:cNvPr id="4" name="Oval 3">
            <a:extLst>
              <a:ext uri="{FF2B5EF4-FFF2-40B4-BE49-F238E27FC236}">
                <a16:creationId xmlns:a16="http://schemas.microsoft.com/office/drawing/2014/main" id="{7E42D599-4DF7-4FED-96BA-5AB3D6E8DF00}"/>
              </a:ext>
            </a:extLst>
          </p:cNvPr>
          <p:cNvSpPr/>
          <p:nvPr/>
        </p:nvSpPr>
        <p:spPr>
          <a:xfrm>
            <a:off x="2209800" y="4724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82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2578CB-724B-4041-821B-F20E1E5769D4}"/>
              </a:ext>
            </a:extLst>
          </p:cNvPr>
          <p:cNvPicPr>
            <a:picLocks noChangeAspect="1"/>
          </p:cNvPicPr>
          <p:nvPr/>
        </p:nvPicPr>
        <p:blipFill>
          <a:blip r:embed="rId2"/>
          <a:stretch>
            <a:fillRect/>
          </a:stretch>
        </p:blipFill>
        <p:spPr>
          <a:xfrm>
            <a:off x="1886298" y="1369724"/>
            <a:ext cx="2370109" cy="2059276"/>
          </a:xfrm>
          <a:prstGeom prst="rect">
            <a:avLst/>
          </a:prstGeom>
        </p:spPr>
      </p:pic>
      <p:pic>
        <p:nvPicPr>
          <p:cNvPr id="11" name="Picture 10">
            <a:extLst>
              <a:ext uri="{FF2B5EF4-FFF2-40B4-BE49-F238E27FC236}">
                <a16:creationId xmlns:a16="http://schemas.microsoft.com/office/drawing/2014/main" id="{309AA941-B960-448A-89F9-3A44E136B56E}"/>
              </a:ext>
            </a:extLst>
          </p:cNvPr>
          <p:cNvPicPr>
            <a:picLocks noChangeAspect="1"/>
          </p:cNvPicPr>
          <p:nvPr/>
        </p:nvPicPr>
        <p:blipFill>
          <a:blip r:embed="rId3"/>
          <a:stretch>
            <a:fillRect/>
          </a:stretch>
        </p:blipFill>
        <p:spPr>
          <a:xfrm>
            <a:off x="0" y="1357770"/>
            <a:ext cx="1886298" cy="2071230"/>
          </a:xfrm>
          <a:prstGeom prst="rect">
            <a:avLst/>
          </a:prstGeom>
        </p:spPr>
      </p:pic>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67239FD2-3A88-4EE0-A6E7-671B32C6B39B}"/>
                  </a:ext>
                </a:extLst>
              </p14:cNvPr>
              <p14:cNvContentPartPr/>
              <p14:nvPr/>
            </p14:nvContentPartPr>
            <p14:xfrm>
              <a:off x="1433981" y="2267674"/>
              <a:ext cx="345600" cy="4320"/>
            </p14:xfrm>
          </p:contentPart>
        </mc:Choice>
        <mc:Fallback xmlns="">
          <p:pic>
            <p:nvPicPr>
              <p:cNvPr id="23" name="Ink 22">
                <a:extLst>
                  <a:ext uri="{FF2B5EF4-FFF2-40B4-BE49-F238E27FC236}">
                    <a16:creationId xmlns:a16="http://schemas.microsoft.com/office/drawing/2014/main" id="{67239FD2-3A88-4EE0-A6E7-671B32C6B39B}"/>
                  </a:ext>
                </a:extLst>
              </p:cNvPr>
              <p:cNvPicPr/>
              <p:nvPr/>
            </p:nvPicPr>
            <p:blipFill>
              <a:blip r:embed="rId5"/>
              <a:stretch>
                <a:fillRect/>
              </a:stretch>
            </p:blipFill>
            <p:spPr>
              <a:xfrm>
                <a:off x="1416341" y="2231674"/>
                <a:ext cx="3812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6379FB1E-E0E7-4416-A178-F2F937EEAD9D}"/>
                  </a:ext>
                </a:extLst>
              </p14:cNvPr>
              <p14:cNvContentPartPr/>
              <p14:nvPr/>
            </p14:nvContentPartPr>
            <p14:xfrm>
              <a:off x="1200701" y="3253714"/>
              <a:ext cx="582840" cy="360"/>
            </p14:xfrm>
          </p:contentPart>
        </mc:Choice>
        <mc:Fallback xmlns="">
          <p:pic>
            <p:nvPicPr>
              <p:cNvPr id="24" name="Ink 23">
                <a:extLst>
                  <a:ext uri="{FF2B5EF4-FFF2-40B4-BE49-F238E27FC236}">
                    <a16:creationId xmlns:a16="http://schemas.microsoft.com/office/drawing/2014/main" id="{6379FB1E-E0E7-4416-A178-F2F937EEAD9D}"/>
                  </a:ext>
                </a:extLst>
              </p:cNvPr>
              <p:cNvPicPr/>
              <p:nvPr/>
            </p:nvPicPr>
            <p:blipFill>
              <a:blip r:embed="rId7"/>
              <a:stretch>
                <a:fillRect/>
              </a:stretch>
            </p:blipFill>
            <p:spPr>
              <a:xfrm>
                <a:off x="1182701" y="3218074"/>
                <a:ext cx="618480" cy="72000"/>
              </a:xfrm>
              <a:prstGeom prst="rect">
                <a:avLst/>
              </a:prstGeom>
            </p:spPr>
          </p:pic>
        </mc:Fallback>
      </mc:AlternateContent>
      <p:pic>
        <p:nvPicPr>
          <p:cNvPr id="25" name="Picture 24">
            <a:extLst>
              <a:ext uri="{FF2B5EF4-FFF2-40B4-BE49-F238E27FC236}">
                <a16:creationId xmlns:a16="http://schemas.microsoft.com/office/drawing/2014/main" id="{19D88CBE-C40A-4B7E-8895-7B60D4E892D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141875" y="2330904"/>
            <a:ext cx="2237412" cy="2340113"/>
          </a:xfrm>
          <a:prstGeom prst="rect">
            <a:avLst/>
          </a:prstGeom>
        </p:spPr>
      </p:pic>
      <p:pic>
        <p:nvPicPr>
          <p:cNvPr id="26" name="Picture 25">
            <a:extLst>
              <a:ext uri="{FF2B5EF4-FFF2-40B4-BE49-F238E27FC236}">
                <a16:creationId xmlns:a16="http://schemas.microsoft.com/office/drawing/2014/main" id="{185D5A88-600C-4EA5-9426-9B25456B615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256407" y="2330904"/>
            <a:ext cx="1885468" cy="2071230"/>
          </a:xfrm>
          <a:prstGeom prst="rect">
            <a:avLst/>
          </a:prstGeom>
        </p:spPr>
      </p:pic>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462672BE-08F4-432A-9297-892DA583D5F6}"/>
                  </a:ext>
                </a:extLst>
              </p14:cNvPr>
              <p14:cNvContentPartPr/>
              <p14:nvPr/>
            </p14:nvContentPartPr>
            <p14:xfrm>
              <a:off x="5446973" y="4279969"/>
              <a:ext cx="592560" cy="360"/>
            </p14:xfrm>
          </p:contentPart>
        </mc:Choice>
        <mc:Fallback xmlns="">
          <p:pic>
            <p:nvPicPr>
              <p:cNvPr id="27" name="Ink 26">
                <a:extLst>
                  <a:ext uri="{FF2B5EF4-FFF2-40B4-BE49-F238E27FC236}">
                    <a16:creationId xmlns:a16="http://schemas.microsoft.com/office/drawing/2014/main" id="{462672BE-08F4-432A-9297-892DA583D5F6}"/>
                  </a:ext>
                </a:extLst>
              </p:cNvPr>
              <p:cNvPicPr/>
              <p:nvPr/>
            </p:nvPicPr>
            <p:blipFill>
              <a:blip r:embed="rId11"/>
              <a:stretch>
                <a:fillRect/>
              </a:stretch>
            </p:blipFill>
            <p:spPr>
              <a:xfrm>
                <a:off x="5429333" y="4243969"/>
                <a:ext cx="628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D00EC52C-3A6B-4B43-A563-C3CFAF3BB9CA}"/>
                  </a:ext>
                </a:extLst>
              </p14:cNvPr>
              <p14:cNvContentPartPr/>
              <p14:nvPr/>
            </p14:nvContentPartPr>
            <p14:xfrm>
              <a:off x="5699693" y="3215248"/>
              <a:ext cx="369000" cy="360"/>
            </p14:xfrm>
          </p:contentPart>
        </mc:Choice>
        <mc:Fallback xmlns="">
          <p:pic>
            <p:nvPicPr>
              <p:cNvPr id="28" name="Ink 27">
                <a:extLst>
                  <a:ext uri="{FF2B5EF4-FFF2-40B4-BE49-F238E27FC236}">
                    <a16:creationId xmlns:a16="http://schemas.microsoft.com/office/drawing/2014/main" id="{D00EC52C-3A6B-4B43-A563-C3CFAF3BB9CA}"/>
                  </a:ext>
                </a:extLst>
              </p:cNvPr>
              <p:cNvPicPr/>
              <p:nvPr/>
            </p:nvPicPr>
            <p:blipFill>
              <a:blip r:embed="rId13"/>
              <a:stretch>
                <a:fillRect/>
              </a:stretch>
            </p:blipFill>
            <p:spPr>
              <a:xfrm>
                <a:off x="5681693" y="3179248"/>
                <a:ext cx="404640" cy="72000"/>
              </a:xfrm>
              <a:prstGeom prst="rect">
                <a:avLst/>
              </a:prstGeom>
            </p:spPr>
          </p:pic>
        </mc:Fallback>
      </mc:AlternateContent>
      <p:pic>
        <p:nvPicPr>
          <p:cNvPr id="29" name="Picture 28">
            <a:extLst>
              <a:ext uri="{FF2B5EF4-FFF2-40B4-BE49-F238E27FC236}">
                <a16:creationId xmlns:a16="http://schemas.microsoft.com/office/drawing/2014/main" id="{2BCC68A8-9609-4BC1-B338-C0AEB2787A98}"/>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9202028" y="4668770"/>
            <a:ext cx="2962410" cy="2049405"/>
          </a:xfrm>
          <a:prstGeom prst="rect">
            <a:avLst/>
          </a:prstGeom>
        </p:spPr>
      </p:pic>
      <p:pic>
        <p:nvPicPr>
          <p:cNvPr id="30" name="Picture 29">
            <a:extLst>
              <a:ext uri="{FF2B5EF4-FFF2-40B4-BE49-F238E27FC236}">
                <a16:creationId xmlns:a16="http://schemas.microsoft.com/office/drawing/2014/main" id="{D20779BC-6B1D-443F-A993-CD9BDB8ED196}"/>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7315729" y="4671017"/>
            <a:ext cx="1886298" cy="2052736"/>
          </a:xfrm>
          <a:prstGeom prst="rect">
            <a:avLst/>
          </a:prstGeom>
        </p:spPr>
      </p:pic>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BC211B4-2A7B-4FF1-AB86-9DF86FC18D08}"/>
                  </a:ext>
                </a:extLst>
              </p14:cNvPr>
              <p14:cNvContentPartPr/>
              <p14:nvPr/>
            </p14:nvContentPartPr>
            <p14:xfrm>
              <a:off x="8755827" y="5565194"/>
              <a:ext cx="339480" cy="10800"/>
            </p14:xfrm>
          </p:contentPart>
        </mc:Choice>
        <mc:Fallback xmlns="">
          <p:pic>
            <p:nvPicPr>
              <p:cNvPr id="31" name="Ink 30">
                <a:extLst>
                  <a:ext uri="{FF2B5EF4-FFF2-40B4-BE49-F238E27FC236}">
                    <a16:creationId xmlns:a16="http://schemas.microsoft.com/office/drawing/2014/main" id="{ABC211B4-2A7B-4FF1-AB86-9DF86FC18D08}"/>
                  </a:ext>
                </a:extLst>
              </p:cNvPr>
              <p:cNvPicPr/>
              <p:nvPr/>
            </p:nvPicPr>
            <p:blipFill>
              <a:blip r:embed="rId17"/>
              <a:stretch>
                <a:fillRect/>
              </a:stretch>
            </p:blipFill>
            <p:spPr>
              <a:xfrm>
                <a:off x="8738187" y="5529194"/>
                <a:ext cx="3751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9DA46DC9-A237-401B-9325-B0E11C582EE0}"/>
                  </a:ext>
                </a:extLst>
              </p14:cNvPr>
              <p14:cNvContentPartPr/>
              <p14:nvPr/>
            </p14:nvContentPartPr>
            <p14:xfrm>
              <a:off x="8483307" y="6567074"/>
              <a:ext cx="592200" cy="10800"/>
            </p14:xfrm>
          </p:contentPart>
        </mc:Choice>
        <mc:Fallback xmlns="">
          <p:pic>
            <p:nvPicPr>
              <p:cNvPr id="32" name="Ink 31">
                <a:extLst>
                  <a:ext uri="{FF2B5EF4-FFF2-40B4-BE49-F238E27FC236}">
                    <a16:creationId xmlns:a16="http://schemas.microsoft.com/office/drawing/2014/main" id="{9DA46DC9-A237-401B-9325-B0E11C582EE0}"/>
                  </a:ext>
                </a:extLst>
              </p:cNvPr>
              <p:cNvPicPr/>
              <p:nvPr/>
            </p:nvPicPr>
            <p:blipFill>
              <a:blip r:embed="rId19"/>
              <a:stretch>
                <a:fillRect/>
              </a:stretch>
            </p:blipFill>
            <p:spPr>
              <a:xfrm>
                <a:off x="8465667" y="6531074"/>
                <a:ext cx="627840" cy="82440"/>
              </a:xfrm>
              <a:prstGeom prst="rect">
                <a:avLst/>
              </a:prstGeom>
            </p:spPr>
          </p:pic>
        </mc:Fallback>
      </mc:AlternateContent>
      <p:sp>
        <p:nvSpPr>
          <p:cNvPr id="34" name="TextBox 33">
            <a:extLst>
              <a:ext uri="{FF2B5EF4-FFF2-40B4-BE49-F238E27FC236}">
                <a16:creationId xmlns:a16="http://schemas.microsoft.com/office/drawing/2014/main" id="{E7753F2E-ADA1-43C8-A350-3CECA70123BA}"/>
              </a:ext>
            </a:extLst>
          </p:cNvPr>
          <p:cNvSpPr txBox="1"/>
          <p:nvPr/>
        </p:nvSpPr>
        <p:spPr>
          <a:xfrm>
            <a:off x="1676400" y="957285"/>
            <a:ext cx="1035859" cy="369332"/>
          </a:xfrm>
          <a:prstGeom prst="rect">
            <a:avLst/>
          </a:prstGeom>
          <a:noFill/>
        </p:spPr>
        <p:txBody>
          <a:bodyPr wrap="square" rtlCol="0">
            <a:spAutoFit/>
          </a:bodyPr>
          <a:lstStyle/>
          <a:p>
            <a:r>
              <a:rPr lang="en-US" dirty="0"/>
              <a:t>Forward</a:t>
            </a:r>
          </a:p>
        </p:txBody>
      </p:sp>
      <p:sp>
        <p:nvSpPr>
          <p:cNvPr id="35" name="TextBox 34">
            <a:extLst>
              <a:ext uri="{FF2B5EF4-FFF2-40B4-BE49-F238E27FC236}">
                <a16:creationId xmlns:a16="http://schemas.microsoft.com/office/drawing/2014/main" id="{600F34DE-7F20-49C8-9A87-00996324C8DF}"/>
              </a:ext>
            </a:extLst>
          </p:cNvPr>
          <p:cNvSpPr txBox="1"/>
          <p:nvPr/>
        </p:nvSpPr>
        <p:spPr>
          <a:xfrm>
            <a:off x="5776158" y="1966221"/>
            <a:ext cx="1234242" cy="369332"/>
          </a:xfrm>
          <a:prstGeom prst="rect">
            <a:avLst/>
          </a:prstGeom>
          <a:noFill/>
        </p:spPr>
        <p:txBody>
          <a:bodyPr wrap="square" rtlCol="0">
            <a:spAutoFit/>
          </a:bodyPr>
          <a:lstStyle/>
          <a:p>
            <a:r>
              <a:rPr lang="en-US" dirty="0"/>
              <a:t>Backward</a:t>
            </a:r>
          </a:p>
        </p:txBody>
      </p:sp>
      <p:sp>
        <p:nvSpPr>
          <p:cNvPr id="36" name="TextBox 35">
            <a:extLst>
              <a:ext uri="{FF2B5EF4-FFF2-40B4-BE49-F238E27FC236}">
                <a16:creationId xmlns:a16="http://schemas.microsoft.com/office/drawing/2014/main" id="{84264D3E-E019-4C0A-9B24-CAFEE2CECD6B}"/>
              </a:ext>
            </a:extLst>
          </p:cNvPr>
          <p:cNvSpPr txBox="1"/>
          <p:nvPr/>
        </p:nvSpPr>
        <p:spPr>
          <a:xfrm>
            <a:off x="9340022" y="4301685"/>
            <a:ext cx="1175578" cy="369332"/>
          </a:xfrm>
          <a:prstGeom prst="rect">
            <a:avLst/>
          </a:prstGeom>
          <a:noFill/>
        </p:spPr>
        <p:txBody>
          <a:bodyPr wrap="square" rtlCol="0">
            <a:spAutoFit/>
          </a:bodyPr>
          <a:lstStyle/>
          <a:p>
            <a:r>
              <a:rPr lang="en-US" dirty="0"/>
              <a:t>Stepwise</a:t>
            </a:r>
          </a:p>
        </p:txBody>
      </p:sp>
      <p:sp>
        <p:nvSpPr>
          <p:cNvPr id="39" name="TextBox 38">
            <a:extLst>
              <a:ext uri="{FF2B5EF4-FFF2-40B4-BE49-F238E27FC236}">
                <a16:creationId xmlns:a16="http://schemas.microsoft.com/office/drawing/2014/main" id="{1AFDA480-7D2D-42CD-811C-6DA5EB530EDE}"/>
              </a:ext>
            </a:extLst>
          </p:cNvPr>
          <p:cNvSpPr txBox="1"/>
          <p:nvPr/>
        </p:nvSpPr>
        <p:spPr>
          <a:xfrm>
            <a:off x="152400" y="5500230"/>
            <a:ext cx="70368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all three selection methods, Backward has the highest adjusted R-squared compared to the two others despite having the highest CV PRESS. Therefore Backward is the best selection method to predict the body fat of our population.</a:t>
            </a:r>
          </a:p>
        </p:txBody>
      </p:sp>
    </p:spTree>
    <p:extLst>
      <p:ext uri="{BB962C8B-B14F-4D97-AF65-F5344CB8AC3E}">
        <p14:creationId xmlns:p14="http://schemas.microsoft.com/office/powerpoint/2010/main" val="265664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a:bodyPr>
          <a:lstStyle/>
          <a:p>
            <a:r>
              <a:rPr lang="en-US" sz="2000" dirty="0"/>
              <a:t>Forward selection starts with a null model and continuously add the most contributive predictors to the equation, looking for the lower CV PRESS with the next predictors, and stops when CV PRESS is greater than the previous. </a:t>
            </a:r>
          </a:p>
          <a:p>
            <a:r>
              <a:rPr lang="en-US" sz="2000" dirty="0"/>
              <a:t>Backward selection is similar but in the opposite direction, starting with the full model that we give it and continuously remove the </a:t>
            </a:r>
            <a:r>
              <a:rPr lang="en-US" sz="2000" dirty="0" err="1"/>
              <a:t>the</a:t>
            </a:r>
            <a:r>
              <a:rPr lang="en-US" sz="2000" dirty="0"/>
              <a:t> least contributive predictors from the equation, and stops when CV PRESS doesn’t get too low.</a:t>
            </a:r>
          </a:p>
          <a:p>
            <a:r>
              <a:rPr lang="en-US" sz="2000" dirty="0"/>
              <a:t>Stepwise selection is a combination of both, starting with no predictors and continuously add the most contributive predictors, while removing any variables that don’t improve fit of the model.</a:t>
            </a:r>
          </a:p>
          <a:p>
            <a:r>
              <a:rPr lang="en-US" sz="2000" dirty="0"/>
              <a:t>Stepwise is most useful for data with lots of predictor variables, as forward and backward techniques for judging the fit of model is done </a:t>
            </a:r>
            <a:r>
              <a:rPr lang="en-US" sz="2000" dirty="0" err="1"/>
              <a:t>simutaenously</a:t>
            </a:r>
            <a:r>
              <a:rPr lang="en-US" sz="2000" dirty="0"/>
              <a:t>.</a:t>
            </a:r>
          </a:p>
        </p:txBody>
      </p:sp>
    </p:spTree>
    <p:extLst>
      <p:ext uri="{BB962C8B-B14F-4D97-AF65-F5344CB8AC3E}">
        <p14:creationId xmlns:p14="http://schemas.microsoft.com/office/powerpoint/2010/main" val="275141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a:t>No questions!</a:t>
            </a:r>
            <a:endParaRPr lang="en-US" dirty="0"/>
          </a:p>
        </p:txBody>
      </p:sp>
    </p:spTree>
    <p:extLst>
      <p:ext uri="{BB962C8B-B14F-4D97-AF65-F5344CB8AC3E}">
        <p14:creationId xmlns:p14="http://schemas.microsoft.com/office/powerpoint/2010/main" val="1960039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29439</TotalTime>
  <Words>204</Words>
  <Application>Microsoft Office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1_Body Slides</vt:lpstr>
      <vt:lpstr>Quick Quiz Questions</vt:lpstr>
      <vt:lpstr>Quick Quiz Questions</vt:lpstr>
      <vt:lpstr>Quick Quiz Questions</vt:lpstr>
      <vt:lpstr>Quick Quiz Questions</vt:lpstr>
      <vt:lpstr>PowerPoint Presentation</vt:lpstr>
      <vt:lpstr>Takeaways!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Duy</cp:lastModifiedBy>
  <cp:revision>339</cp:revision>
  <cp:lastPrinted>2020-09-21T07:53:02Z</cp:lastPrinted>
  <dcterms:created xsi:type="dcterms:W3CDTF">2016-03-21T14:12:59Z</dcterms:created>
  <dcterms:modified xsi:type="dcterms:W3CDTF">2022-04-08T02:26:57Z</dcterms:modified>
  <cp:category/>
</cp:coreProperties>
</file>