
<file path=[Content_Types].xml><?xml version="1.0" encoding="utf-8"?>
<Types xmlns="http://schemas.openxmlformats.org/package/2006/content-types">
  <Default Extension="png" ContentType="image/png"/>
  <Default Extension="mov" ContentType="video/quicktime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80" r:id="rId2"/>
  </p:sldMasterIdLst>
  <p:notesMasterIdLst>
    <p:notesMasterId r:id="rId21"/>
  </p:notesMasterIdLst>
  <p:handoutMasterIdLst>
    <p:handoutMasterId r:id="rId22"/>
  </p:handoutMasterIdLst>
  <p:sldIdLst>
    <p:sldId id="256" r:id="rId3"/>
    <p:sldId id="258" r:id="rId4"/>
    <p:sldId id="257" r:id="rId5"/>
    <p:sldId id="259" r:id="rId6"/>
    <p:sldId id="272" r:id="rId7"/>
    <p:sldId id="273" r:id="rId8"/>
    <p:sldId id="274" r:id="rId9"/>
    <p:sldId id="271" r:id="rId10"/>
    <p:sldId id="260" r:id="rId11"/>
    <p:sldId id="261" r:id="rId12"/>
    <p:sldId id="263" r:id="rId13"/>
    <p:sldId id="269" r:id="rId14"/>
    <p:sldId id="264" r:id="rId15"/>
    <p:sldId id="270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E676C-4B3C-4092-95BF-3F598F112F9C}" type="datetimeFigureOut">
              <a:rPr lang="fr-BE" smtClean="0"/>
              <a:t>09-05-22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A34B3-06F6-4115-B3AC-73F446AC5F9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19710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F212B3-C95E-4E4E-AE6B-C8EC382F1761}" type="datetimeFigureOut">
              <a:rPr lang="fr-BE" smtClean="0"/>
              <a:t>09-05-22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AAEAC-49CB-4681-AD28-ABBCC1E6797E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78415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90C66-70CC-49E4-AA75-151F59738B78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69D6B-0F9A-4276-862D-EC6A239CF4BA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1B7B6-DD8D-4C35-861C-07C7C8D2B56C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CF232-508A-483A-A091-E1C04637FC2C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EDB6B-474B-45D9-96B0-9CAC5CD83B9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E858-A1C6-439C-88CE-F6433B533E0D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B3D1A-AC4D-49ED-BE62-0C1F46BC804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2A06-E871-42E0-9CE6-2E0E72C5053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82174-6AD3-4004-9927-E5490A90297C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01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0D636-2E54-4A13-83FD-B6766EB535DD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513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2FF7C-090C-42FF-8CC4-337DCA1AFB49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1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CC80A-BFAE-40BA-93CC-821D6F635670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A02D6-1198-42E1-B7B9-8DE4F42F8878}" type="datetime1">
              <a:rPr lang="en-US" smtClean="0"/>
              <a:t>5/9/2022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26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E1FD-94C5-43E7-A375-F547BBD122FB}" type="datetime1">
              <a:rPr lang="en-US" smtClean="0"/>
              <a:t>5/9/2022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2433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742B5-1AE4-40FE-95F3-982E33E3B222}" type="datetime1">
              <a:rPr lang="en-US" smtClean="0"/>
              <a:t>5/9/2022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893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FA4B7-C2CF-433C-B95F-5AE035CF3D13}" type="datetime1">
              <a:rPr lang="en-US" smtClean="0"/>
              <a:t>5/9/2022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1229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13196-6E73-433F-B79E-783304131DF1}" type="datetime1">
              <a:rPr lang="en-US" smtClean="0"/>
              <a:t>5/9/2022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657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C14E-B9DB-45C4-B80E-B2469F049249}" type="datetime1">
              <a:rPr lang="en-US" smtClean="0"/>
              <a:t>5/9/2022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6132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90BB6-9B6D-4D80-8336-1489DFC0D904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79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B3A25-3C6D-46FF-ADC1-75B14734D03C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313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8F5D0-50B6-4EA6-B49E-EF536E10DE78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641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A85C5-2CA9-42CF-B4AC-8BB3D6E9E7AF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0285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070E-A207-4905-961E-B4148494DF5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2876-A60D-4DC6-80D5-4777CE77721C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956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697EA-876D-4B66-8ED8-FA4462BB4063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51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7602E-F651-4F7E-9524-FC03752C26D2}" type="datetime1">
              <a:rPr lang="en-US" smtClean="0"/>
              <a:t>5/9/2022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381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7FF0E-BE30-4BA8-89AF-B9FDF877AC4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B7DA6-B593-4DD0-8083-6932C09D2146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C6D1-091E-4EAB-A306-380E54276BF9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61772-5928-4062-94D3-D9534773514A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45BD3-5BC4-4372-A406-2E11F5CA1741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A1551-D187-48AD-897D-5735C5A88275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2EEA-9517-4907-B597-2FC7F7C2F710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4D123-806F-48A5-9C11-A490C1BA8994}" type="datetime1">
              <a:rPr lang="en-US" smtClean="0"/>
              <a:t>5/9/2022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8076" y="6406487"/>
            <a:ext cx="683339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27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342902" y="3991662"/>
            <a:ext cx="3737125" cy="286633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867683" y="1638997"/>
            <a:ext cx="8735160" cy="2352665"/>
          </a:xfrm>
        </p:spPr>
        <p:txBody>
          <a:bodyPr/>
          <a:lstStyle/>
          <a:p>
            <a:r>
              <a:rPr lang="fr-BE" b="1" dirty="0">
                <a:solidFill>
                  <a:schemeClr val="accent2"/>
                </a:solidFill>
              </a:rPr>
              <a:t>Projet Différences Finies : </a:t>
            </a:r>
            <a:r>
              <a:rPr lang="fr-BE" b="1" dirty="0" err="1">
                <a:solidFill>
                  <a:schemeClr val="accent2"/>
                </a:solidFill>
              </a:rPr>
              <a:t>Soliton</a:t>
            </a:r>
            <a:r>
              <a:rPr lang="fr-BE" b="1" dirty="0">
                <a:solidFill>
                  <a:schemeClr val="accent2"/>
                </a:solidFill>
              </a:rPr>
              <a:t> &amp;</a:t>
            </a:r>
            <a:r>
              <a:rPr lang="fr-BE" b="1" dirty="0" smtClean="0">
                <a:solidFill>
                  <a:schemeClr val="accent2"/>
                </a:solidFill>
              </a:rPr>
              <a:t> </a:t>
            </a:r>
            <a:r>
              <a:rPr lang="fr-BE" b="1" dirty="0" err="1">
                <a:solidFill>
                  <a:schemeClr val="accent2"/>
                </a:solidFill>
              </a:rPr>
              <a:t>KdV</a:t>
            </a:r>
            <a:r>
              <a:rPr lang="fr-BE" b="1" dirty="0">
                <a:solidFill>
                  <a:schemeClr val="accent2"/>
                </a:solidFill>
              </a:rPr>
              <a:t> Equation</a:t>
            </a:r>
            <a:br>
              <a:rPr lang="fr-BE" b="1" dirty="0">
                <a:solidFill>
                  <a:schemeClr val="accent2"/>
                </a:solidFill>
              </a:rPr>
            </a:br>
            <a:endParaRPr lang="fr-BE" dirty="0">
              <a:solidFill>
                <a:schemeClr val="accent2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7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1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Visualisation</a:t>
            </a:r>
            <a:endParaRPr lang="fr-BE" dirty="0"/>
          </a:p>
        </p:txBody>
      </p:sp>
      <p:pic>
        <p:nvPicPr>
          <p:cNvPr id="5" name="Interaction_2_Soltions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77335" y="1270000"/>
            <a:ext cx="7006212" cy="5136488"/>
          </a:xfrm>
        </p:spPr>
      </p:pic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7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>
          <a:xfrm>
            <a:off x="209550" y="2528359"/>
            <a:ext cx="10144125" cy="1646302"/>
          </a:xfrm>
        </p:spPr>
        <p:txBody>
          <a:bodyPr/>
          <a:lstStyle/>
          <a:p>
            <a:pPr algn="ctr"/>
            <a:r>
              <a:rPr lang="fr-BE" dirty="0"/>
              <a:t>Projet Méthodes spectrales: Formation de pattern dans </a:t>
            </a:r>
            <a:br>
              <a:rPr lang="fr-BE" dirty="0"/>
            </a:br>
            <a:r>
              <a:rPr lang="fr-BE" dirty="0"/>
              <a:t>l'équation de Swift-</a:t>
            </a:r>
            <a:r>
              <a:rPr lang="fr-BE" dirty="0" err="1"/>
              <a:t>Hohenberg</a:t>
            </a:r>
            <a:r>
              <a:rPr lang="fr-BE" dirty="0"/>
              <a:t/>
            </a:r>
            <a:br>
              <a:rPr lang="fr-BE" dirty="0"/>
            </a:b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ous-titre 2"/>
          <p:cNvSpPr>
            <a:spLocks noGrp="1"/>
          </p:cNvSpPr>
          <p:nvPr>
            <p:ph type="subTitle" idx="1"/>
          </p:nvPr>
        </p:nvSpPr>
        <p:spPr>
          <a:xfrm>
            <a:off x="1835907" y="4050836"/>
            <a:ext cx="7766936" cy="1096899"/>
          </a:xfrm>
        </p:spPr>
        <p:txBody>
          <a:bodyPr/>
          <a:lstStyle/>
          <a:p>
            <a:r>
              <a:rPr lang="fr-BE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LPHYS1303 - Simulation Numérique en Physique</a:t>
            </a:r>
          </a:p>
          <a:p>
            <a:endParaRPr lang="fr-BE" dirty="0"/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1835907" y="5147735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Duynslaeger Sacha : 50951900 </a:t>
            </a:r>
            <a:b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BE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Léonard Guillaume : 16321800 </a:t>
            </a:r>
          </a:p>
          <a:p>
            <a:endParaRPr lang="fr-BE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342902" y="4050836"/>
            <a:ext cx="3735398" cy="251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8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−2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B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fr-BE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fr-BE" b="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Equation différentielle partielle non-linéaire</a:t>
            </a:r>
          </a:p>
          <a:p>
            <a:r>
              <a:rPr lang="fr-BE" dirty="0" smtClean="0"/>
              <a:t>Fluctuations thermiques d’un fluide (convection)</a:t>
            </a:r>
          </a:p>
          <a:p>
            <a:r>
              <a:rPr lang="fr-BE" dirty="0" smtClean="0"/>
              <a:t>Bifurcation au point critique r=0</a:t>
            </a:r>
          </a:p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6" t="6560" r="1544" b="2243"/>
          <a:stretch/>
        </p:blipFill>
        <p:spPr>
          <a:xfrm>
            <a:off x="2838547" y="3535250"/>
            <a:ext cx="4264381" cy="287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1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Méthode numérique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0" name="Groupe 9"/>
          <p:cNvGrpSpPr/>
          <p:nvPr/>
        </p:nvGrpSpPr>
        <p:grpSpPr>
          <a:xfrm>
            <a:off x="677334" y="1194594"/>
            <a:ext cx="8596668" cy="1320800"/>
            <a:chOff x="848784" y="1581150"/>
            <a:chExt cx="8596668" cy="1320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itre 1"/>
                <p:cNvSpPr txBox="1">
                  <a:spLocks/>
                </p:cNvSpPr>
                <p:nvPr/>
              </p:nvSpPr>
              <p:spPr>
                <a:xfrm>
                  <a:off x="848784" y="1581150"/>
                  <a:ext cx="8596668" cy="132080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t">
                  <a:normAutofit/>
                </a:bodyPr>
                <a:lstStyle>
                  <a:lvl1pPr algn="l" defTabSz="457200" rtl="0" eaLnBrk="1" latinLnBrk="0" hangingPunct="1">
                    <a:spcBef>
                      <a:spcPct val="0"/>
                    </a:spcBef>
                    <a:buNone/>
                    <a:defRPr sz="3600" b="1" kern="1200">
                      <a:solidFill>
                        <a:schemeClr val="accent1"/>
                      </a:solidFill>
                      <a:latin typeface="+mj-lt"/>
                      <a:ea typeface="+mj-ea"/>
                      <a:cs typeface="+mj-cs"/>
                    </a:defRPr>
                  </a:lvl1pPr>
                  <a:lvl2pPr eaLnBrk="1" hangingPunct="1">
                    <a:defRPr>
                      <a:solidFill>
                        <a:schemeClr val="tx2"/>
                      </a:solidFill>
                    </a:defRPr>
                  </a:lvl2pPr>
                  <a:lvl3pPr eaLnBrk="1" hangingPunct="1">
                    <a:defRPr>
                      <a:solidFill>
                        <a:schemeClr val="tx2"/>
                      </a:solidFill>
                    </a:defRPr>
                  </a:lvl3pPr>
                  <a:lvl4pPr eaLnBrk="1" hangingPunct="1">
                    <a:defRPr>
                      <a:solidFill>
                        <a:schemeClr val="tx2"/>
                      </a:solidFill>
                    </a:defRPr>
                  </a:lvl4pPr>
                  <a:lvl5pPr eaLnBrk="1" hangingPunct="1">
                    <a:defRPr>
                      <a:solidFill>
                        <a:schemeClr val="tx2"/>
                      </a:solidFill>
                    </a:defRPr>
                  </a:lvl5pPr>
                  <a:lvl6pPr eaLnBrk="1" hangingPunct="1">
                    <a:defRPr>
                      <a:solidFill>
                        <a:schemeClr val="tx2"/>
                      </a:solidFill>
                    </a:defRPr>
                  </a:lvl6pPr>
                  <a:lvl7pPr eaLnBrk="1" hangingPunct="1">
                    <a:defRPr>
                      <a:solidFill>
                        <a:schemeClr val="tx2"/>
                      </a:solidFill>
                    </a:defRPr>
                  </a:lvl7pPr>
                  <a:lvl8pPr eaLnBrk="1" hangingPunct="1">
                    <a:defRPr>
                      <a:solidFill>
                        <a:schemeClr val="tx2"/>
                      </a:solidFill>
                    </a:defRPr>
                  </a:lvl8pPr>
                  <a:lvl9pPr eaLnBrk="1" hangingPunct="1">
                    <a:defRPr>
                      <a:solidFill>
                        <a:schemeClr val="tx2"/>
                      </a:solidFill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num>
                          <m:den>
                            <m:r>
                              <a:rPr lang="fr-BE" sz="2000" b="0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BE" sz="2000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fr-BE" sz="2000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fr-BE" sz="2000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endParaRPr>
                </a:p>
                <a:p>
                  <a:endParaRPr lang="fr-BE" b="0" dirty="0" smtClean="0"/>
                </a:p>
              </p:txBody>
            </p:sp>
          </mc:Choice>
          <mc:Fallback xmlns="">
            <p:sp>
              <p:nvSpPr>
                <p:cNvPr id="5" name="Titre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4" y="1581150"/>
                  <a:ext cx="8596668" cy="13208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Accolade fermante 5"/>
            <p:cNvSpPr/>
            <p:nvPr/>
          </p:nvSpPr>
          <p:spPr>
            <a:xfrm rot="5400000">
              <a:off x="5043487" y="1204913"/>
              <a:ext cx="304800" cy="2505075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p:sp>
          <p:nvSpPr>
            <p:cNvPr id="7" name="Accolade fermante 6"/>
            <p:cNvSpPr/>
            <p:nvPr/>
          </p:nvSpPr>
          <p:spPr>
            <a:xfrm rot="5400000">
              <a:off x="6634162" y="2119315"/>
              <a:ext cx="304801" cy="676274"/>
            </a:xfrm>
            <a:prstGeom prst="rightBrac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ZoneTexte 7"/>
                <p:cNvSpPr txBox="1"/>
                <p:nvPr/>
              </p:nvSpPr>
              <p:spPr>
                <a:xfrm>
                  <a:off x="4852987" y="2501840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𝐿𝑢</m:t>
                        </m:r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8" name="ZoneTexte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987" y="2501840"/>
                  <a:ext cx="685800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/>
                <p:cNvSpPr txBox="1"/>
                <p:nvPr/>
              </p:nvSpPr>
              <p:spPr>
                <a:xfrm>
                  <a:off x="6443662" y="2501840"/>
                  <a:ext cx="6858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BE" sz="2000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</m:oMath>
                    </m:oMathPara>
                  </a14:m>
                  <a:endParaRPr lang="fr-BE" dirty="0"/>
                </a:p>
              </p:txBody>
            </p:sp>
          </mc:Choice>
          <mc:Fallback xmlns="">
            <p:sp>
              <p:nvSpPr>
                <p:cNvPr id="9" name="ZoneTexte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3662" y="2501840"/>
                  <a:ext cx="6858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B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677333" y="2515394"/>
                <a:ext cx="8596669" cy="17958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BE" sz="200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𝐿𝑢</m:t>
                    </m:r>
                  </m:oMath>
                </a14:m>
                <a:r>
                  <a:rPr lang="fr-B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méthode implicite de </a:t>
                </a:r>
                <a:r>
                  <a:rPr lang="fr-BE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Cranck</a:t>
                </a:r>
                <a:r>
                  <a:rPr lang="fr-B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</a:t>
                </a:r>
                <a:r>
                  <a:rPr lang="fr-BE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Nicolson</a:t>
                </a:r>
                <a:endParaRPr lang="fr-B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 sz="2000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2000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 sz="20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𝐿𝑢</m:t>
                      </m:r>
                      <m:d>
                        <m:d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BE" sz="2000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𝐿𝑢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B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fr-BE" sz="2000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𝑁𝑢</m:t>
                    </m:r>
                  </m:oMath>
                </a14:m>
                <a:r>
                  <a:rPr lang="fr-B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 : méthode explicite de Adam </a:t>
                </a:r>
                <a:r>
                  <a:rPr lang="fr-BE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Bashforth</a:t>
                </a:r>
                <a:endParaRPr lang="fr-BE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sz="200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 sz="200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sz="200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 sz="20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sz="200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sz="2000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BE" sz="2000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sz="2000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3" y="2515394"/>
                <a:ext cx="8596669" cy="1795876"/>
              </a:xfrm>
              <a:prstGeom prst="rect">
                <a:avLst/>
              </a:prstGeom>
              <a:blipFill>
                <a:blip r:embed="rId5"/>
                <a:stretch>
                  <a:fillRect l="-993" t="-340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/>
              <p:cNvSpPr txBox="1"/>
              <p:nvPr/>
            </p:nvSpPr>
            <p:spPr>
              <a:xfrm>
                <a:off x="677332" y="4711598"/>
                <a:ext cx="8596670" cy="629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𝑁𝑢</m:t>
                      </m:r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𝑁𝑢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i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fr-BE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4711598"/>
                <a:ext cx="8596670" cy="6298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77332" y="5632070"/>
                <a:ext cx="8596670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b="0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sym typeface="Wingdings" panose="05000000000000000000" pitchFamily="2" charset="2"/>
                  </a:rPr>
                  <a:t>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BE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fr-BE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fr-BE" b="0" i="0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m:rPr>
                        <m:sty m:val="p"/>
                      </m:rPr>
                      <a:rPr lang="fr-BE" b="0" i="0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  <m:d>
                          <m:d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𝑁𝑢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BE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Δt</m:t>
                        </m:r>
                        <m:r>
                          <a:rPr lang="fr-BE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5632070"/>
                <a:ext cx="8596670" cy="506870"/>
              </a:xfrm>
              <a:prstGeom prst="rect">
                <a:avLst/>
              </a:prstGeom>
              <a:blipFill>
                <a:blip r:embed="rId7"/>
                <a:stretch>
                  <a:fillRect l="-567" b="-4819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21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Méthode numérique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/>
              <p:cNvSpPr txBox="1"/>
              <p:nvPr/>
            </p:nvSpPr>
            <p:spPr>
              <a:xfrm>
                <a:off x="677332" y="1423530"/>
                <a:ext cx="859667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 b="0" i="0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𝑁𝑢</m:t>
                          </m:r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𝑁𝑢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Δt</m:t>
                          </m:r>
                          <m:r>
                            <a:rPr lang="fr-BE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1423530"/>
                <a:ext cx="8596670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677332" y="2237428"/>
                <a:ext cx="8596670" cy="101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fr-BE" b="0" i="0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û</m:t>
                          </m:r>
                        </m:e>
                        <m:sub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BE" i="1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BE" b="0" i="0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fr-BE" b="0" i="1" smtClean="0">
                                      <a:solidFill>
                                        <a:schemeClr val="tx1">
                                          <a:lumMod val="85000"/>
                                          <a:lumOff val="1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fr-BE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BE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d>
                            <m:dPr>
                              <m:ctrlP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BE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a:rPr lang="fr-BE" b="0" i="0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BE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2" y="2237428"/>
                <a:ext cx="8596670" cy="101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en arc 14"/>
          <p:cNvCxnSpPr>
            <a:stCxn id="13" idx="1"/>
            <a:endCxn id="3" idx="1"/>
          </p:cNvCxnSpPr>
          <p:nvPr/>
        </p:nvCxnSpPr>
        <p:spPr>
          <a:xfrm rot="10800000" flipV="1">
            <a:off x="677332" y="1780872"/>
            <a:ext cx="12700" cy="963458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-84222" y="2062546"/>
                <a:ext cx="62564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BE" sz="2000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BE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4222" y="2062546"/>
                <a:ext cx="62564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677331" y="3350447"/>
                <a:ext cx="8596670" cy="56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BE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Avec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d>
                      <m:d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BE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BE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BE" b="0" i="1" smtClean="0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f>
                              <m:fPr>
                                <m:ctrlP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fr-BE" i="1">
                                    <a:solidFill>
                                      <a:schemeClr val="tx1">
                                        <a:lumMod val="85000"/>
                                        <a:lumOff val="1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  <m:r>
                              <a:rPr lang="fr-BE" i="1">
                                <a:solidFill>
                                  <a:schemeClr val="tx1">
                                    <a:lumMod val="85000"/>
                                    <a:lumOff val="1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fr-BE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1" y="3350447"/>
                <a:ext cx="8596670" cy="561564"/>
              </a:xfrm>
              <a:prstGeom prst="rect">
                <a:avLst/>
              </a:prstGeom>
              <a:blipFill>
                <a:blip r:embed="rId5"/>
                <a:stretch>
                  <a:fillRect l="-567" b="-326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32" y="4942682"/>
            <a:ext cx="6998816" cy="146380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9515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Reproduction de la figure de l’énoncé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BE" dirty="0" smtClean="0"/>
                  <a:t>Condition initiale :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fr-BE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B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B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fr-BE" b="0" i="1" smtClean="0">
                        <a:latin typeface="Cambria Math" panose="02040503050406030204" pitchFamily="18" charset="0"/>
                      </a:rPr>
                      <m:t>+0,1</m:t>
                    </m:r>
                    <m:func>
                      <m:func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BE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BE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fr-B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fr-BE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fr-BE" dirty="0" smtClean="0"/>
              </a:p>
              <a:p>
                <a:r>
                  <a:rPr lang="fr-BE" dirty="0"/>
                  <a:t>Domaine </a:t>
                </a:r>
                <a:r>
                  <a:rPr lang="fr-BE" dirty="0" smtClean="0"/>
                  <a:t>périodique : </a:t>
                </a:r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B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B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B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fr-BE" dirty="0" smtClean="0">
                  <a:ea typeface="Cambria Math" panose="02040503050406030204" pitchFamily="18" charset="0"/>
                </a:endParaRPr>
              </a:p>
              <a:p>
                <a:r>
                  <a:rPr lang="fr-BE" dirty="0" smtClean="0"/>
                  <a:t>Discrétisation du domaine :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=1024</m:t>
                    </m:r>
                  </m:oMath>
                </a14:m>
                <a:endParaRPr lang="fr-BE" dirty="0" smtClean="0"/>
              </a:p>
              <a:p>
                <a:r>
                  <a:rPr lang="fr-BE" dirty="0" smtClean="0"/>
                  <a:t>Pas de temps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B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=0,05</m:t>
                    </m:r>
                  </m:oMath>
                </a14:m>
                <a:endParaRPr lang="fr-BE" dirty="0" smtClean="0"/>
              </a:p>
              <a:p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fr-B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=0,2</m:t>
                    </m:r>
                  </m:oMath>
                </a14:m>
                <a:r>
                  <a:rPr lang="fr-BE" dirty="0" smtClean="0"/>
                  <a:t> et </a:t>
                </a:r>
                <a14:m>
                  <m:oMath xmlns:m="http://schemas.openxmlformats.org/officeDocument/2006/math">
                    <m:r>
                      <a:rPr lang="fr-BE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fr-BE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endParaRPr lang="fr-BE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88" y="4122706"/>
            <a:ext cx="3324438" cy="2590734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2" t="5729" r="8519" b="1637"/>
          <a:stretch/>
        </p:blipFill>
        <p:spPr>
          <a:xfrm>
            <a:off x="7010688" y="1281208"/>
            <a:ext cx="3324438" cy="26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Influence de r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Sur l’amplitude</a:t>
            </a:r>
          </a:p>
          <a:p>
            <a:r>
              <a:rPr lang="fr-BE" dirty="0" smtClean="0"/>
              <a:t>Sur la longueur d’onde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89" y="3223288"/>
            <a:ext cx="4846283" cy="363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379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Influence de L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Sur l’amplitude</a:t>
            </a:r>
          </a:p>
          <a:p>
            <a:r>
              <a:rPr lang="fr-BE" dirty="0"/>
              <a:t>Sur la longueur </a:t>
            </a:r>
            <a:r>
              <a:rPr lang="fr-BE" dirty="0" smtClean="0"/>
              <a:t>d’onde</a:t>
            </a:r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525" y="2995898"/>
            <a:ext cx="5034285" cy="37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69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Caractérisation de la bifurcation</a:t>
            </a:r>
            <a:endParaRPr lang="fr-BE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10692" r="7555" b="1700"/>
          <a:stretch/>
        </p:blipFill>
        <p:spPr>
          <a:xfrm>
            <a:off x="2609850" y="3305175"/>
            <a:ext cx="4562476" cy="3400425"/>
          </a:xfr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72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Qu’est-ce qu’un </a:t>
            </a:r>
            <a:r>
              <a:rPr lang="fr-BE" dirty="0" err="1" smtClean="0"/>
              <a:t>soliton</a:t>
            </a:r>
            <a:r>
              <a:rPr lang="fr-BE" dirty="0" smtClean="0"/>
              <a:t> ?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Paquet d’onde dont la vitesse augmente avec son amplitude</a:t>
            </a:r>
          </a:p>
          <a:p>
            <a:r>
              <a:rPr lang="fr-BE" dirty="0" smtClean="0"/>
              <a:t>2 </a:t>
            </a:r>
            <a:r>
              <a:rPr lang="fr-BE" dirty="0" err="1" smtClean="0"/>
              <a:t>solitons</a:t>
            </a:r>
            <a:r>
              <a:rPr lang="fr-BE" dirty="0" smtClean="0"/>
              <a:t> interagissent non-</a:t>
            </a:r>
            <a:r>
              <a:rPr lang="fr-BE" dirty="0" err="1" smtClean="0"/>
              <a:t>destructivement</a:t>
            </a:r>
            <a:endParaRPr lang="fr-BE" dirty="0" smtClean="0"/>
          </a:p>
          <a:p>
            <a:r>
              <a:rPr lang="fr-BE" dirty="0" smtClean="0"/>
              <a:t>Pour des fluides peu profonds</a:t>
            </a:r>
          </a:p>
          <a:p>
            <a:r>
              <a:rPr lang="fr-BE" dirty="0" smtClean="0"/>
              <a:t>Solution de l’équation de </a:t>
            </a:r>
            <a:r>
              <a:rPr lang="fr-BE" dirty="0" err="1" smtClean="0"/>
              <a:t>Korteweg</a:t>
            </a:r>
            <a:r>
              <a:rPr lang="fr-BE" dirty="0" smtClean="0"/>
              <a:t> et de </a:t>
            </a:r>
            <a:r>
              <a:rPr lang="fr-BE" dirty="0" err="1" smtClean="0"/>
              <a:t>Vries</a:t>
            </a:r>
            <a:r>
              <a:rPr lang="fr-BE" dirty="0" smtClean="0"/>
              <a:t> (</a:t>
            </a:r>
            <a:r>
              <a:rPr lang="fr-BE" dirty="0" err="1" smtClean="0"/>
              <a:t>KdV</a:t>
            </a:r>
            <a:r>
              <a:rPr lang="fr-BE" dirty="0" smtClean="0"/>
              <a:t>)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56"/>
          <a:stretch/>
        </p:blipFill>
        <p:spPr>
          <a:xfrm>
            <a:off x="677334" y="3837215"/>
            <a:ext cx="3477261" cy="2571749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677334" y="6309947"/>
            <a:ext cx="36007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Elementary Fluid Dynamics, D. J. Acheson, </a:t>
            </a:r>
            <a:r>
              <a:rPr lang="en-US" sz="12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Oxfrod</a:t>
            </a:r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University Press, 1990</a:t>
            </a:r>
            <a:endParaRPr lang="fr-BE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" t="10007" r="11310" b="1823"/>
          <a:stretch/>
        </p:blipFill>
        <p:spPr>
          <a:xfrm>
            <a:off x="4154595" y="3837215"/>
            <a:ext cx="3594018" cy="27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0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</p:spPr>
            <p:txBody>
              <a:bodyPr>
                <a:normAutofit fontScale="9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BE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BE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BE" b="0" i="1" smtClean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fr-BE" b="0" i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BE" b="0" i="1" smtClean="0">
                                  <a:solidFill>
                                    <a:schemeClr val="tx1">
                                      <a:lumMod val="85000"/>
                                      <a:lumOff val="1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fr-BE" b="0" i="1" smtClean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BE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77334" y="609600"/>
                <a:ext cx="8596668" cy="11858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fr-BE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BE" dirty="0" smtClean="0"/>
                  <a:t> : hauteur de la vague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fr-BE" dirty="0" smtClean="0"/>
                  <a:t> : évolution de la hauteur en fonction du temps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fr-BE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fr-BE" dirty="0" smtClean="0"/>
                  <a:t> : effet d’advection et de </a:t>
                </a:r>
                <a:r>
                  <a:rPr lang="fr-BE" dirty="0"/>
                  <a:t>gradient de </a:t>
                </a:r>
                <a:r>
                  <a:rPr lang="fr-BE" dirty="0" smtClean="0"/>
                  <a:t>pression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B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fr-BE" i="1">
                            <a:latin typeface="Cambria Math" panose="02040503050406030204" pitchFamily="18" charset="0"/>
                          </a:rPr>
                          <m:t>𝑢</m:t>
                        </m:r>
                      </m:num>
                      <m:den>
                        <m:r>
                          <a:rPr lang="fr-BE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fr-B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fr-BE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fr-BE" dirty="0" smtClean="0"/>
                  <a:t> : </a:t>
                </a:r>
                <a:r>
                  <a:rPr lang="fr-BE" dirty="0"/>
                  <a:t>dissipation </a:t>
                </a:r>
                <a:r>
                  <a:rPr lang="fr-BE" dirty="0" smtClean="0"/>
                  <a:t>visqueuse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94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0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Upwind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Consistance </a:t>
            </a:r>
          </a:p>
          <a:p>
            <a:r>
              <a:rPr lang="fr-BE" dirty="0" smtClean="0"/>
              <a:t>Stencil</a:t>
            </a:r>
          </a:p>
          <a:p>
            <a:r>
              <a:rPr lang="fr-BE" dirty="0"/>
              <a:t>C</a:t>
            </a:r>
            <a:r>
              <a:rPr lang="fr-BE" dirty="0" smtClean="0"/>
              <a:t>onditions </a:t>
            </a:r>
            <a:r>
              <a:rPr lang="fr-BE" dirty="0"/>
              <a:t>de </a:t>
            </a:r>
            <a:r>
              <a:rPr lang="fr-BE" dirty="0" smtClean="0"/>
              <a:t>stabilité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3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Upwind</a:t>
            </a:r>
            <a:r>
              <a:rPr lang="fr-BE" dirty="0" smtClean="0"/>
              <a:t> : consistance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BE" dirty="0" smtClean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2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Upwind</a:t>
            </a:r>
            <a:r>
              <a:rPr lang="fr-BE" dirty="0" smtClean="0"/>
              <a:t> : stencil</a:t>
            </a:r>
            <a:endParaRPr lang="fr-BE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06" y="1930400"/>
            <a:ext cx="6337724" cy="3881437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llipse 5"/>
          <p:cNvSpPr/>
          <p:nvPr/>
        </p:nvSpPr>
        <p:spPr>
          <a:xfrm>
            <a:off x="3543299" y="4163786"/>
            <a:ext cx="138793" cy="1306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7" name="Ellipse 6"/>
          <p:cNvSpPr/>
          <p:nvPr/>
        </p:nvSpPr>
        <p:spPr>
          <a:xfrm>
            <a:off x="4316184" y="4163786"/>
            <a:ext cx="138793" cy="130628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6225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591986" cy="4412343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52" y="1269999"/>
            <a:ext cx="8596668" cy="441474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Upwind</a:t>
            </a:r>
            <a:r>
              <a:rPr lang="fr-BE" dirty="0" smtClean="0"/>
              <a:t> : stabilité</a:t>
            </a:r>
            <a:endParaRPr lang="fr-BE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9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Upwind</a:t>
            </a:r>
            <a:r>
              <a:rPr lang="fr-BE" dirty="0"/>
              <a:t> </a:t>
            </a:r>
            <a:r>
              <a:rPr lang="fr-BE" dirty="0" smtClean="0"/>
              <a:t>: quelques résultats</a:t>
            </a:r>
            <a:endParaRPr lang="fr-BE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93" y="1464622"/>
            <a:ext cx="3500219" cy="2698059"/>
          </a:xfrm>
        </p:spPr>
      </p:pic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65" y="4802232"/>
            <a:ext cx="4418676" cy="121073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41" y="1270000"/>
            <a:ext cx="4116407" cy="308730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41" y="4357305"/>
            <a:ext cx="4116407" cy="21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64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 smtClean="0"/>
              <a:t>Schéma </a:t>
            </a:r>
            <a:r>
              <a:rPr lang="fr-BE" dirty="0" err="1" smtClean="0"/>
              <a:t>Leapfrog</a:t>
            </a:r>
            <a:endParaRPr lang="fr-BE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 smtClean="0"/>
              <a:t>Consistance</a:t>
            </a:r>
          </a:p>
          <a:p>
            <a:r>
              <a:rPr lang="fr-BE" dirty="0" smtClean="0"/>
              <a:t>Ordre </a:t>
            </a:r>
            <a:r>
              <a:rPr lang="fr-BE" dirty="0"/>
              <a:t>de convergence 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10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te">
  <a:themeElements>
    <a:clrScheme name="Bleu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177</TotalTime>
  <Words>205</Words>
  <Application>Microsoft Office PowerPoint</Application>
  <PresentationFormat>Grand écran</PresentationFormat>
  <Paragraphs>79</Paragraphs>
  <Slides>18</Slides>
  <Notes>0</Notes>
  <HiddenSlides>0</HiddenSlides>
  <MMClips>1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Trebuchet MS</vt:lpstr>
      <vt:lpstr>Wingdings</vt:lpstr>
      <vt:lpstr>Wingdings 3</vt:lpstr>
      <vt:lpstr>Facette</vt:lpstr>
      <vt:lpstr>1_Facette</vt:lpstr>
      <vt:lpstr>Projet Différences Finies : Soliton &amp; KdV Equation </vt:lpstr>
      <vt:lpstr>Qu’est-ce qu’un soliton ?</vt:lpstr>
      <vt:lpstr>∂u/∂t+u ∂u/∂x+δ^2  (∂^3 u)/(∂x^3 )=0</vt:lpstr>
      <vt:lpstr>Schéma Upwind</vt:lpstr>
      <vt:lpstr>Schéma Upwind : consistance</vt:lpstr>
      <vt:lpstr>Schéma Upwind : stencil</vt:lpstr>
      <vt:lpstr>Schéma Upwind : stabilité</vt:lpstr>
      <vt:lpstr>Schéma Upwind : quelques résultats</vt:lpstr>
      <vt:lpstr>Schéma Leapfrog</vt:lpstr>
      <vt:lpstr>Visualisation</vt:lpstr>
      <vt:lpstr>Projet Méthodes spectrales: Formation de pattern dans  l'équation de Swift-Hohenberg </vt:lpstr>
      <vt:lpstr>∂u/∂t=(r-1)u-2 (∂^2 u)/(∂x^2 )-(∂^4 u)/(∂x^4 )-u^3</vt:lpstr>
      <vt:lpstr>Méthode numérique</vt:lpstr>
      <vt:lpstr>Méthode numérique</vt:lpstr>
      <vt:lpstr>Reproduction de la figure de l’énoncé</vt:lpstr>
      <vt:lpstr>Influence de r</vt:lpstr>
      <vt:lpstr>Influence de L</vt:lpstr>
      <vt:lpstr>Caractérisation de la bifurcation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Différences Finies : Soliton &amp; KdV Equation</dc:title>
  <dc:creator>Guillaume Léonard</dc:creator>
  <cp:lastModifiedBy>Guillaume Léonard</cp:lastModifiedBy>
  <cp:revision>26</cp:revision>
  <dcterms:created xsi:type="dcterms:W3CDTF">2022-05-08T18:29:14Z</dcterms:created>
  <dcterms:modified xsi:type="dcterms:W3CDTF">2022-05-09T19:44:34Z</dcterms:modified>
</cp:coreProperties>
</file>