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5" r:id="rId10"/>
    <p:sldId id="276" r:id="rId11"/>
    <p:sldId id="271" r:id="rId12"/>
    <p:sldId id="260" r:id="rId13"/>
    <p:sldId id="261" r:id="rId14"/>
    <p:sldId id="263" r:id="rId15"/>
    <p:sldId id="269" r:id="rId16"/>
    <p:sldId id="264" r:id="rId17"/>
    <p:sldId id="270" r:id="rId18"/>
    <p:sldId id="26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10/05/22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10/05/22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5/10/22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5/10/22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5/10/22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5/10/22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5/10/22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quelques résultats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453" r="5644" b="1758"/>
          <a:stretch/>
        </p:blipFill>
        <p:spPr>
          <a:xfrm>
            <a:off x="4793741" y="1298615"/>
            <a:ext cx="4033841" cy="30300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28686"/>
            <a:ext cx="4319825" cy="22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Consistance</a:t>
            </a:r>
          </a:p>
          <a:p>
            <a:r>
              <a:rPr lang="fr-BE" dirty="0"/>
              <a:t>Ordre 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Visualisation</a:t>
            </a:r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Equation différentielle partielle non-linéaire</a:t>
            </a:r>
          </a:p>
          <a:p>
            <a:r>
              <a:rPr lang="fr-BE" dirty="0"/>
              <a:t>Fluctuations thermiques d’un fluide (convection)</a:t>
            </a:r>
          </a:p>
          <a:p>
            <a:r>
              <a:rPr lang="fr-BE" dirty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Reproduction de la figure de l’énoncé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/>
              </a:p>
              <a:p>
                <a:r>
                  <a:rPr lang="fr-BE" dirty="0"/>
                  <a:t>Domaine 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r>
                  <a:rPr lang="fr-BE" dirty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/>
              </a:p>
              <a:p>
                <a:r>
                  <a:rPr lang="fr-BE" dirty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2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595562" cy="3446671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66607" y="1582517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A7E344C-80DC-5C46-6B9D-F27E6E71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6" y="1930399"/>
            <a:ext cx="4595561" cy="34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98134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659C1-1735-9178-A497-BE4E7746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3" y="2489416"/>
            <a:ext cx="3742779" cy="2807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34994-9279-4668-491B-359D8F2B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94" y="2489416"/>
            <a:ext cx="3742778" cy="2807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EB614-A0A4-A02A-7BE9-4CF6DF1B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22" y="2489417"/>
            <a:ext cx="3742778" cy="28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Qu’est-ce qu’un </a:t>
            </a:r>
            <a:r>
              <a:rPr lang="fr-BE" dirty="0" err="1"/>
              <a:t>soliton</a:t>
            </a:r>
            <a:r>
              <a:rPr lang="fr-BE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Paquet d’onde dont la vitesse augmente avec son amplitude</a:t>
            </a:r>
          </a:p>
          <a:p>
            <a:r>
              <a:rPr lang="fr-BE" dirty="0"/>
              <a:t>2 </a:t>
            </a:r>
            <a:r>
              <a:rPr lang="fr-BE" dirty="0" err="1"/>
              <a:t>solitons</a:t>
            </a:r>
            <a:r>
              <a:rPr lang="fr-BE" dirty="0"/>
              <a:t> interagissent non-</a:t>
            </a:r>
            <a:r>
              <a:rPr lang="fr-BE" dirty="0" err="1"/>
              <a:t>destructivement</a:t>
            </a:r>
            <a:endParaRPr lang="fr-BE" dirty="0"/>
          </a:p>
          <a:p>
            <a:r>
              <a:rPr lang="fr-BE" dirty="0"/>
              <a:t>Pour des fluides peu profonds</a:t>
            </a:r>
          </a:p>
          <a:p>
            <a:r>
              <a:rPr lang="fr-BE" dirty="0"/>
              <a:t>Solution de l’équation de </a:t>
            </a:r>
            <a:r>
              <a:rPr lang="fr-BE" dirty="0" err="1"/>
              <a:t>Korteweg</a:t>
            </a:r>
            <a:r>
              <a:rPr lang="fr-BE" dirty="0"/>
              <a:t> et de </a:t>
            </a:r>
            <a:r>
              <a:rPr lang="fr-BE" dirty="0" err="1"/>
              <a:t>Vries</a:t>
            </a:r>
            <a:r>
              <a:rPr lang="fr-BE" dirty="0"/>
              <a:t> (</a:t>
            </a:r>
            <a:r>
              <a:rPr lang="fr-BE" dirty="0" err="1"/>
              <a:t>KdV</a:t>
            </a:r>
            <a:r>
              <a:rPr lang="fr-BE" dirty="0"/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1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24566" y="1577972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528EF-496C-9272-39E8-5C71FBCD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80" y="1930400"/>
            <a:ext cx="4577345" cy="3433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58E9E-5CA9-59FB-CBB9-B8F86E61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30400"/>
            <a:ext cx="4577345" cy="34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1500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50CC4-B7C6-220C-0086-7707C544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43" y="2489416"/>
            <a:ext cx="3742564" cy="2806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3FF83-9087-FE30-748B-F3CC6C3F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07" y="2489416"/>
            <a:ext cx="3742563" cy="2806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3AB70-5688-EA6F-C3FB-42A5CFB7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9" y="2489416"/>
            <a:ext cx="3750264" cy="2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Caractérisation de la bifurcation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3839560" y="1930399"/>
            <a:ext cx="5434441" cy="405030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FAC4C-B5DD-B96E-1B90-7379F654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" y="1812063"/>
            <a:ext cx="3079134" cy="99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0A20E-2694-0376-204A-E3818155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48" y="3158424"/>
            <a:ext cx="1243724" cy="668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7F444-2153-A44C-3097-8983B0F1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09" y="4552886"/>
            <a:ext cx="2404797" cy="302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98465-C459-BC58-15D7-200BC4614C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996710" y="2802109"/>
            <a:ext cx="1" cy="35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68651A-5FA1-59C6-1C4C-34FD445E2FEC}"/>
              </a:ext>
            </a:extLst>
          </p:cNvPr>
          <p:cNvCxnSpPr/>
          <p:nvPr/>
        </p:nvCxnSpPr>
        <p:spPr>
          <a:xfrm flipH="1">
            <a:off x="1996709" y="3955550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CE29A-FD0A-5FCB-AD92-F59B165843C1}"/>
              </a:ext>
            </a:extLst>
          </p:cNvPr>
          <p:cNvCxnSpPr/>
          <p:nvPr/>
        </p:nvCxnSpPr>
        <p:spPr>
          <a:xfrm flipH="1">
            <a:off x="1996708" y="5091739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31655F-FCF1-FD17-BD3F-37030F8C5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0" y="5433759"/>
            <a:ext cx="1885901" cy="972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D75DC9-A9CC-901E-3FBD-5A6383E16509}"/>
              </a:ext>
            </a:extLst>
          </p:cNvPr>
          <p:cNvSpPr/>
          <p:nvPr/>
        </p:nvSpPr>
        <p:spPr>
          <a:xfrm>
            <a:off x="677334" y="4552886"/>
            <a:ext cx="321576" cy="30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9DFD0-250D-9D7F-4CF8-68535F482C3B}"/>
              </a:ext>
            </a:extLst>
          </p:cNvPr>
          <p:cNvSpPr txBox="1"/>
          <p:nvPr/>
        </p:nvSpPr>
        <p:spPr>
          <a:xfrm>
            <a:off x="761844" y="4552886"/>
            <a:ext cx="3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91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/>
                  <a:t> : effet d’advection et de gradient de 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/>
                  <a:t> : dissipation 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05058" cy="1320800"/>
          </a:xfrm>
        </p:spPr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4205058" cy="3880773"/>
          </a:xfrm>
        </p:spPr>
        <p:txBody>
          <a:bodyPr/>
          <a:lstStyle/>
          <a:p>
            <a:r>
              <a:rPr lang="fr-BE" dirty="0"/>
              <a:t>Consistance </a:t>
            </a:r>
          </a:p>
          <a:p>
            <a:r>
              <a:rPr lang="fr-BE" dirty="0"/>
              <a:t>Stencil</a:t>
            </a:r>
          </a:p>
          <a:p>
            <a:r>
              <a:rPr lang="fr-BE" dirty="0"/>
              <a:t>Conditions de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82392" y="609600"/>
            <a:ext cx="439160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2392" y="2160588"/>
            <a:ext cx="43916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Consistance </a:t>
            </a:r>
          </a:p>
          <a:p>
            <a:r>
              <a:rPr lang="fr-BE" dirty="0"/>
              <a:t>Ordre de convergence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4588478" y="339272"/>
            <a:ext cx="0" cy="477136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consistance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</p:spPr>
            <p:txBody>
              <a:bodyPr/>
              <a:lstStyle/>
              <a:p>
                <a:r>
                  <a:rPr lang="fr-BE" dirty="0"/>
                  <a:t>Discrétisation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fr-BE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BE" dirty="0"/>
              </a:p>
              <a:p>
                <a:r>
                  <a:rPr lang="fr-BE" dirty="0"/>
                  <a:t>Consistance</a:t>
                </a:r>
              </a:p>
              <a:p>
                <a:pPr marL="0" indent="0">
                  <a:buNone/>
                </a:pPr>
                <a:r>
                  <a:rPr lang="fr-BE" dirty="0"/>
                  <a:t>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est de l’ordre de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/>
                  <a:t>.</a:t>
                </a:r>
              </a:p>
              <a:p>
                <a:pPr marL="0" indent="0">
                  <a:buNone/>
                </a:pPr>
                <a:r>
                  <a:rPr lang="fr-BE" dirty="0"/>
                  <a:t>Dès lors, lorsque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/>
                  <a:t> tend vers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ce qui prouve la consistance du schéma. </a:t>
                </a:r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  <a:blipFill>
                <a:blip r:embed="rId2"/>
                <a:stretch>
                  <a:fillRect l="-55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7870" r="11812" b="16237"/>
          <a:stretch/>
        </p:blipFill>
        <p:spPr>
          <a:xfrm>
            <a:off x="1062890" y="2619185"/>
            <a:ext cx="8123464" cy="3587371"/>
          </a:xfrm>
        </p:spPr>
      </p:pic>
      <p:sp>
        <p:nvSpPr>
          <p:cNvPr id="3" name="Rectangle 2"/>
          <p:cNvSpPr/>
          <p:nvPr/>
        </p:nvSpPr>
        <p:spPr>
          <a:xfrm>
            <a:off x="5231244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3970575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2677886" y="4412870"/>
            <a:ext cx="522513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stencil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385965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125296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69466" y="4412870"/>
            <a:ext cx="46921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7624792" y="4412870"/>
            <a:ext cx="51670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BE" dirty="0"/>
                  <a:t>Avec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/>
                  <a:t>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  <a:blipFill>
                <a:blip r:embed="rId3"/>
                <a:stretch>
                  <a:fillRect l="-567" t="-213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  <a:blipFill>
                <a:blip r:embed="rId4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8" y="2068778"/>
            <a:ext cx="8591986" cy="441234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  <a:blipFill>
                <a:blip r:embed="rId3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9768" r="7768" b="4336"/>
          <a:stretch/>
        </p:blipFill>
        <p:spPr>
          <a:xfrm>
            <a:off x="3492472" y="2740797"/>
            <a:ext cx="7825604" cy="41172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BE" dirty="0"/>
                  <a:t>Pour avoir une condition réelle :</a:t>
                </a:r>
                <a:endParaRPr lang="fr-B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  <a:blipFill>
                <a:blip r:embed="rId3"/>
                <a:stretch>
                  <a:fillRect l="-666" t="-66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r>
                  <a:rPr lang="fr-BE" b="0" dirty="0"/>
                  <a:t>	    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⋅((</m:t>
                        </m:r>
                        <m:func>
                          <m:func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𝑟h</m:t>
                                </m:r>
                              </m:e>
                            </m:d>
                          </m:e>
                        </m:func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−1)(16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B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  <a:blipFill>
                <a:blip r:embed="rId4"/>
                <a:stretch>
                  <a:fillRect l="-585" b="-169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661</Words>
  <Application>Microsoft Macintosh PowerPoint</Application>
  <PresentationFormat>Widescreen</PresentationFormat>
  <Paragraphs>118</Paragraphs>
  <Slides>22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Trebuchet MS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stabilité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r</vt:lpstr>
      <vt:lpstr>Influence de L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Sacha Duynslaeger</cp:lastModifiedBy>
  <cp:revision>44</cp:revision>
  <dcterms:created xsi:type="dcterms:W3CDTF">2022-05-08T18:29:14Z</dcterms:created>
  <dcterms:modified xsi:type="dcterms:W3CDTF">2022-05-10T16:25:27Z</dcterms:modified>
</cp:coreProperties>
</file>