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8" r:id="rId4"/>
    <p:sldId id="257" r:id="rId5"/>
    <p:sldId id="259" r:id="rId6"/>
    <p:sldId id="272" r:id="rId7"/>
    <p:sldId id="273" r:id="rId8"/>
    <p:sldId id="274" r:id="rId9"/>
    <p:sldId id="275" r:id="rId10"/>
    <p:sldId id="276" r:id="rId11"/>
    <p:sldId id="271" r:id="rId12"/>
    <p:sldId id="260" r:id="rId13"/>
    <p:sldId id="261" r:id="rId14"/>
    <p:sldId id="263" r:id="rId15"/>
    <p:sldId id="269" r:id="rId16"/>
    <p:sldId id="264" r:id="rId17"/>
    <p:sldId id="270" r:id="rId18"/>
    <p:sldId id="265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10-05-22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10-05-22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5/10/2022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5/10/2022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5/10/2022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5/10/2022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5/10/2022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5" Type="http://schemas.openxmlformats.org/officeDocument/2006/relationships/image" Target="../media/image26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quelques résultats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3" y="1464622"/>
            <a:ext cx="3500219" cy="269805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5" y="4802232"/>
            <a:ext cx="4418676" cy="1210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t="4453" r="5644" b="1758"/>
          <a:stretch/>
        </p:blipFill>
        <p:spPr>
          <a:xfrm>
            <a:off x="4793741" y="1298615"/>
            <a:ext cx="4033841" cy="30300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41" y="4328686"/>
            <a:ext cx="4319825" cy="22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Consistance</a:t>
            </a:r>
          </a:p>
          <a:p>
            <a:r>
              <a:rPr lang="fr-BE" dirty="0"/>
              <a:t>Ordre 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Visualisation</a:t>
            </a:r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Equation différentielle partielle non-linéaire</a:t>
            </a:r>
          </a:p>
          <a:p>
            <a:r>
              <a:rPr lang="fr-BE" dirty="0"/>
              <a:t>Fluctuations thermiques d’un fluide (convection)</a:t>
            </a:r>
          </a:p>
          <a:p>
            <a:r>
              <a:rPr lang="fr-BE" dirty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677334" y="1194594"/>
            <a:ext cx="8596668" cy="1320800"/>
            <a:chOff x="848784" y="1581150"/>
            <a:chExt cx="8596668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re 1"/>
                <p:cNvSpPr txBox="1">
                  <a:spLocks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b="1" kern="1200">
                      <a:solidFill>
                        <a:schemeClr val="accent1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fr-BE" sz="2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BE" b="0" dirty="0"/>
                </a:p>
              </p:txBody>
            </p:sp>
          </mc:Choice>
          <mc:Fallback xmlns="">
            <p:sp>
              <p:nvSpPr>
                <p:cNvPr id="5" name="Titr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ccolade fermante 5"/>
            <p:cNvSpPr/>
            <p:nvPr/>
          </p:nvSpPr>
          <p:spPr>
            <a:xfrm rot="5400000">
              <a:off x="5043487" y="1204913"/>
              <a:ext cx="304800" cy="2505075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6634162" y="2119315"/>
              <a:ext cx="304801" cy="6762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/>
              <p:cNvSpPr txBox="1"/>
              <p:nvPr/>
            </p:nvSpPr>
            <p:spPr>
              <a:xfrm>
                <a:off x="677333" y="2515394"/>
                <a:ext cx="8596669" cy="20728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𝐿𝑢</m:t>
                    </m:r>
                  </m:oMath>
                </a14:m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implicite de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Cranck</a:t>
                </a:r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Nicolson</a:t>
                </a:r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d>
                        <m:d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𝑁𝑢</m:t>
                    </m:r>
                  </m:oMath>
                </a14:m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explicite de Adam </a:t>
                </a:r>
                <a:r>
                  <a:rPr lang="fr-BE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Bashforth</a:t>
                </a:r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15394"/>
                <a:ext cx="8596669" cy="2072875"/>
              </a:xfrm>
              <a:prstGeom prst="rect">
                <a:avLst/>
              </a:prstGeom>
              <a:blipFill>
                <a:blip r:embed="rId5"/>
                <a:stretch>
                  <a:fillRect l="-993" t="-294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  <m: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blipFill>
                <a:blip r:embed="rId7"/>
                <a:stretch>
                  <a:fillRect l="-567" b="-48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numérique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  <m: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en arc 14"/>
          <p:cNvCxnSpPr>
            <a:stCxn id="13" idx="1"/>
            <a:endCxn id="3" idx="1"/>
          </p:cNvCxnSpPr>
          <p:nvPr/>
        </p:nvCxnSpPr>
        <p:spPr>
          <a:xfrm rot="10800000" flipV="1">
            <a:off x="677332" y="1780872"/>
            <a:ext cx="12700" cy="9634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blipFill>
                <a:blip r:embed="rId5"/>
                <a:stretch>
                  <a:fillRect l="-567" b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" y="4942682"/>
            <a:ext cx="6998816" cy="14638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1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Reproduction de la figure de l’énoncé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/>
                  <a:t>Condition initiale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BE" b="0" i="1" smtClean="0">
                        <a:latin typeface="Cambria Math" panose="02040503050406030204" pitchFamily="18" charset="0"/>
                      </a:rPr>
                      <m:t>+0,1</m:t>
                    </m:r>
                    <m:func>
                      <m:func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BE" dirty="0"/>
              </a:p>
              <a:p>
                <a:r>
                  <a:rPr lang="fr-BE" dirty="0"/>
                  <a:t>Domaine périodique :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fr-BE" dirty="0">
                  <a:ea typeface="Cambria Math" panose="02040503050406030204" pitchFamily="18" charset="0"/>
                </a:endParaRPr>
              </a:p>
              <a:p>
                <a:r>
                  <a:rPr lang="fr-BE" dirty="0"/>
                  <a:t>Discrétisation du domaine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fr-BE" dirty="0"/>
              </a:p>
              <a:p>
                <a:r>
                  <a:rPr lang="fr-BE" dirty="0"/>
                  <a:t>Pas de temps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endParaRPr lang="fr-BE" dirty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8" y="4122706"/>
            <a:ext cx="3324438" cy="2590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5729" r="8519" b="1637"/>
          <a:stretch/>
        </p:blipFill>
        <p:spPr>
          <a:xfrm>
            <a:off x="7010688" y="1281208"/>
            <a:ext cx="3324438" cy="26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7972"/>
            <a:ext cx="3169452" cy="1320801"/>
          </a:xfrm>
        </p:spPr>
        <p:txBody>
          <a:bodyPr/>
          <a:lstStyle/>
          <a:p>
            <a:r>
              <a:rPr lang="fr-BE" dirty="0"/>
              <a:t>Sur l’amplitude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595562" cy="3446671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5667EF-1328-5886-8266-A1656B22A82D}"/>
              </a:ext>
            </a:extLst>
          </p:cNvPr>
          <p:cNvSpPr txBox="1">
            <a:spLocks/>
          </p:cNvSpPr>
          <p:nvPr/>
        </p:nvSpPr>
        <p:spPr>
          <a:xfrm>
            <a:off x="5766607" y="1582517"/>
            <a:ext cx="459360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Sur la longueur d’onde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A7E344C-80DC-5C46-6B9D-F27E6E712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96" y="1930399"/>
            <a:ext cx="4595561" cy="34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3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98134"/>
            <a:ext cx="3169452" cy="1320801"/>
          </a:xfrm>
        </p:spPr>
        <p:txBody>
          <a:bodyPr/>
          <a:lstStyle/>
          <a:p>
            <a:r>
              <a:rPr lang="fr-BE" dirty="0"/>
              <a:t>Sur la stationnarité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A1CC-DF52-9A3F-0BE8-38547DD9A9E5}"/>
              </a:ext>
            </a:extLst>
          </p:cNvPr>
          <p:cNvSpPr txBox="1"/>
          <p:nvPr/>
        </p:nvSpPr>
        <p:spPr>
          <a:xfrm>
            <a:off x="6800850" y="-542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4659C1-1735-9178-A497-BE4E77461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3" y="2489416"/>
            <a:ext cx="3742779" cy="28070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534994-9279-4668-491B-359D8F2B7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994" y="2489416"/>
            <a:ext cx="3742778" cy="28070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CEB614-A0A4-A02A-7BE9-4CF6DF1B5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2422" y="2489417"/>
            <a:ext cx="3742778" cy="28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0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Qu’est-ce qu’un </a:t>
            </a:r>
            <a:r>
              <a:rPr lang="fr-BE" dirty="0" err="1"/>
              <a:t>soliton</a:t>
            </a:r>
            <a:r>
              <a:rPr lang="fr-BE" dirty="0"/>
              <a:t>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Paquet d’onde dont la vitesse augmente avec son amplitude</a:t>
            </a:r>
          </a:p>
          <a:p>
            <a:r>
              <a:rPr lang="fr-BE" dirty="0"/>
              <a:t>2 </a:t>
            </a:r>
            <a:r>
              <a:rPr lang="fr-BE" dirty="0" err="1"/>
              <a:t>solitons</a:t>
            </a:r>
            <a:r>
              <a:rPr lang="fr-BE" dirty="0"/>
              <a:t> interagissent non-</a:t>
            </a:r>
            <a:r>
              <a:rPr lang="fr-BE" dirty="0" err="1"/>
              <a:t>destructivement</a:t>
            </a:r>
            <a:endParaRPr lang="fr-BE" dirty="0"/>
          </a:p>
          <a:p>
            <a:r>
              <a:rPr lang="fr-BE" dirty="0"/>
              <a:t>Pour des fluides peu profonds</a:t>
            </a:r>
          </a:p>
          <a:p>
            <a:r>
              <a:rPr lang="fr-BE" dirty="0"/>
              <a:t>Solution de l’équation de </a:t>
            </a:r>
            <a:r>
              <a:rPr lang="fr-BE" dirty="0" err="1"/>
              <a:t>Korteweg</a:t>
            </a:r>
            <a:r>
              <a:rPr lang="fr-BE" dirty="0"/>
              <a:t> et de </a:t>
            </a:r>
            <a:r>
              <a:rPr lang="fr-BE" dirty="0" err="1"/>
              <a:t>Vries</a:t>
            </a:r>
            <a:r>
              <a:rPr lang="fr-BE" dirty="0"/>
              <a:t> (</a:t>
            </a:r>
            <a:r>
              <a:rPr lang="fr-BE" dirty="0" err="1"/>
              <a:t>KdV</a:t>
            </a:r>
            <a:r>
              <a:rPr lang="fr-BE" dirty="0"/>
              <a:t>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77971"/>
            <a:ext cx="3169452" cy="1320801"/>
          </a:xfrm>
        </p:spPr>
        <p:txBody>
          <a:bodyPr/>
          <a:lstStyle/>
          <a:p>
            <a:r>
              <a:rPr lang="fr-BE" dirty="0"/>
              <a:t>Sur l’amplitude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55667EF-1328-5886-8266-A1656B22A82D}"/>
              </a:ext>
            </a:extLst>
          </p:cNvPr>
          <p:cNvSpPr txBox="1">
            <a:spLocks/>
          </p:cNvSpPr>
          <p:nvPr/>
        </p:nvSpPr>
        <p:spPr>
          <a:xfrm>
            <a:off x="5724566" y="1577972"/>
            <a:ext cx="4593604" cy="1320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Sur la longueur d’onde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B528EF-496C-9272-39E8-5C71FBCD2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80" y="1930400"/>
            <a:ext cx="4577345" cy="3433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858E9E-5CA9-59FB-CBB9-B8F86E61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1930400"/>
            <a:ext cx="4577345" cy="343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Influence de 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561500"/>
            <a:ext cx="3169452" cy="1320801"/>
          </a:xfrm>
        </p:spPr>
        <p:txBody>
          <a:bodyPr/>
          <a:lstStyle/>
          <a:p>
            <a:r>
              <a:rPr lang="fr-BE" dirty="0"/>
              <a:t>Sur la stationnarité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3A1CC-DF52-9A3F-0BE8-38547DD9A9E5}"/>
              </a:ext>
            </a:extLst>
          </p:cNvPr>
          <p:cNvSpPr txBox="1"/>
          <p:nvPr/>
        </p:nvSpPr>
        <p:spPr>
          <a:xfrm>
            <a:off x="6800850" y="-542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250CC4-B7C6-220C-0086-7707C544D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643" y="2489416"/>
            <a:ext cx="3742564" cy="2806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63FF83-9087-FE30-748B-F3CC6C3F5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207" y="2489416"/>
            <a:ext cx="3742563" cy="28069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B3AB70-5688-EA6F-C3FB-42A5CFB7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79" y="2489416"/>
            <a:ext cx="3750264" cy="2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Caractérisation de la bifurcation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0692" r="7555" b="1700"/>
          <a:stretch/>
        </p:blipFill>
        <p:spPr>
          <a:xfrm>
            <a:off x="3839560" y="1930399"/>
            <a:ext cx="5434441" cy="4050303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FAC4C-B5DD-B96E-1B90-7379F6540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44" y="1812063"/>
            <a:ext cx="3079134" cy="990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0A20E-2694-0376-204A-E3818155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48" y="3158424"/>
            <a:ext cx="1243724" cy="6685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E7F444-2153-A44C-3097-8983B0F1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09" y="4552886"/>
            <a:ext cx="2404797" cy="302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898465-C459-BC58-15D7-200BC4614C9D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996710" y="2802109"/>
            <a:ext cx="1" cy="35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68651A-5FA1-59C6-1C4C-34FD445E2FEC}"/>
              </a:ext>
            </a:extLst>
          </p:cNvPr>
          <p:cNvCxnSpPr/>
          <p:nvPr/>
        </p:nvCxnSpPr>
        <p:spPr>
          <a:xfrm flipH="1">
            <a:off x="1996709" y="3955550"/>
            <a:ext cx="1" cy="3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2CE29A-FD0A-5FCB-AD92-F59B165843C1}"/>
              </a:ext>
            </a:extLst>
          </p:cNvPr>
          <p:cNvCxnSpPr/>
          <p:nvPr/>
        </p:nvCxnSpPr>
        <p:spPr>
          <a:xfrm flipH="1">
            <a:off x="1996708" y="5091739"/>
            <a:ext cx="1" cy="36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A31655F-FCF1-FD17-BD3F-37030F8C54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10" y="5433759"/>
            <a:ext cx="1885901" cy="9727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D75DC9-A9CC-901E-3FBD-5A6383E16509}"/>
              </a:ext>
            </a:extLst>
          </p:cNvPr>
          <p:cNvSpPr/>
          <p:nvPr/>
        </p:nvSpPr>
        <p:spPr>
          <a:xfrm>
            <a:off x="677334" y="4552886"/>
            <a:ext cx="321576" cy="30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9DFD0-250D-9D7F-4CF8-68535F482C3B}"/>
              </a:ext>
            </a:extLst>
          </p:cNvPr>
          <p:cNvSpPr txBox="1"/>
          <p:nvPr/>
        </p:nvSpPr>
        <p:spPr>
          <a:xfrm>
            <a:off x="761844" y="4552886"/>
            <a:ext cx="3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4913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/>
                  <a:t> : effet d’advection et de gradient de 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/>
                  <a:t> : dissipation visqueuse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05058" cy="1320800"/>
          </a:xfrm>
        </p:spPr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4205058" cy="3880773"/>
          </a:xfrm>
        </p:spPr>
        <p:txBody>
          <a:bodyPr/>
          <a:lstStyle/>
          <a:p>
            <a:r>
              <a:rPr lang="fr-BE" dirty="0"/>
              <a:t>Consistance </a:t>
            </a:r>
          </a:p>
          <a:p>
            <a:r>
              <a:rPr lang="fr-BE" dirty="0"/>
              <a:t>Stencil</a:t>
            </a:r>
          </a:p>
          <a:p>
            <a:r>
              <a:rPr lang="fr-BE" dirty="0"/>
              <a:t>Conditions de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4882392" y="609600"/>
            <a:ext cx="439160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/>
              <a:t>Schéma </a:t>
            </a:r>
            <a:r>
              <a:rPr lang="fr-BE" dirty="0" err="1"/>
              <a:t>Leapfrog</a:t>
            </a:r>
            <a:endParaRPr lang="fr-BE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4882392" y="2160588"/>
            <a:ext cx="439160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Consistance </a:t>
            </a:r>
          </a:p>
          <a:p>
            <a:r>
              <a:rPr lang="fr-BE" dirty="0"/>
              <a:t>Ordre de convergence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4588478" y="339272"/>
            <a:ext cx="0" cy="477136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consistance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</p:spPr>
            <p:txBody>
              <a:bodyPr/>
              <a:lstStyle/>
              <a:p>
                <a:r>
                  <a:rPr lang="fr-BE" dirty="0"/>
                  <a:t>Discrétisation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fr-BE" dirty="0"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B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fr-B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+2,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+1,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−2,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fr-B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fr-BE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BE" dirty="0"/>
              </a:p>
              <a:p>
                <a:r>
                  <a:rPr lang="fr-BE" dirty="0"/>
                  <a:t>Consistance</a:t>
                </a:r>
              </a:p>
              <a:p>
                <a:pPr marL="0" indent="0">
                  <a:buNone/>
                </a:pPr>
                <a:r>
                  <a:rPr lang="fr-BE" dirty="0"/>
                  <a:t>L’erreur de 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est de l’ordre de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BE" dirty="0"/>
                  <a:t>.</a:t>
                </a:r>
              </a:p>
              <a:p>
                <a:pPr marL="0" indent="0">
                  <a:buNone/>
                </a:pPr>
                <a:r>
                  <a:rPr lang="fr-BE" dirty="0"/>
                  <a:t>Dès lors, lorsque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 →0</m:t>
                    </m:r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l’erreur de troncature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τ</a:t>
                </a:r>
                <a:r>
                  <a:rPr lang="fr-BE" dirty="0"/>
                  <a:t> tend vers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BE" dirty="0"/>
                  <a:t>, ce qui prouve la consistance du schéma. </a:t>
                </a:r>
              </a:p>
            </p:txBody>
          </p:sp>
        </mc:Choice>
        <mc:Fallback xmlns="">
          <p:sp>
            <p:nvSpPr>
              <p:cNvPr id="7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809566" cy="3880773"/>
              </a:xfrm>
              <a:blipFill>
                <a:blip r:embed="rId2"/>
                <a:stretch>
                  <a:fillRect l="-554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3" t="27870" r="11812" b="16237"/>
          <a:stretch/>
        </p:blipFill>
        <p:spPr>
          <a:xfrm>
            <a:off x="1062890" y="2619185"/>
            <a:ext cx="8123464" cy="3587371"/>
          </a:xfrm>
        </p:spPr>
      </p:pic>
      <p:sp>
        <p:nvSpPr>
          <p:cNvPr id="3" name="Rectangle 2"/>
          <p:cNvSpPr/>
          <p:nvPr/>
        </p:nvSpPr>
        <p:spPr>
          <a:xfrm>
            <a:off x="5231244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" name="Rectangle 12"/>
          <p:cNvSpPr/>
          <p:nvPr/>
        </p:nvSpPr>
        <p:spPr>
          <a:xfrm>
            <a:off x="3970575" y="4412870"/>
            <a:ext cx="44823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" name="Rectangle 13"/>
          <p:cNvSpPr/>
          <p:nvPr/>
        </p:nvSpPr>
        <p:spPr>
          <a:xfrm>
            <a:off x="2677886" y="4412870"/>
            <a:ext cx="522513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stencil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5385965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4125296" y="4561591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686" y="1660377"/>
                <a:ext cx="2286464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6" y="1773677"/>
                <a:ext cx="140792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977" y="1660377"/>
                <a:ext cx="4477215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469466" y="4412870"/>
            <a:ext cx="46921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7624792" y="4412870"/>
            <a:ext cx="516706" cy="428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2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6" grpId="0" animBg="1"/>
      <p:bldP spid="7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/>
              <p:cNvSpPr txBox="1"/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54" y="1267597"/>
                <a:ext cx="8123464" cy="6182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Espace réservé du contenu 2"/>
              <p:cNvSpPr txBox="1">
                <a:spLocks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BE" dirty="0"/>
                  <a:t>Avec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BE" dirty="0"/>
                  <a:t>(constant)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𝑖𝑟</m:t>
                        </m:r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fr-BE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9" name="Espace réservé du conten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160590"/>
                <a:ext cx="8596668" cy="1712164"/>
              </a:xfrm>
              <a:prstGeom prst="rect">
                <a:avLst/>
              </a:prstGeom>
              <a:blipFill>
                <a:blip r:embed="rId3"/>
                <a:stretch>
                  <a:fillRect l="-567" t="-213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03" y="3984861"/>
                <a:ext cx="8238566" cy="801181"/>
              </a:xfrm>
              <a:prstGeom prst="rect">
                <a:avLst/>
              </a:prstGeom>
              <a:blipFill>
                <a:blip r:embed="rId4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2" y="5553731"/>
                <a:ext cx="82385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8" y="2068778"/>
            <a:ext cx="8591986" cy="4412343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B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latin typeface="Cambria Math" panose="02040503050406030204" pitchFamily="18" charset="0"/>
                                    </a:rPr>
                                    <m:t>𝑟h</m:t>
                                  </m:r>
                                </m:e>
                              </m:d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fr-B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𝑟h</m:t>
                              </m:r>
                            </m:e>
                          </m:d>
                          <m:d>
                            <m:dPr>
                              <m:ctrlPr>
                                <a:rPr lang="fr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fr-B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i="1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fr-BE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801181"/>
              </a:xfrm>
              <a:prstGeom prst="rect">
                <a:avLst/>
              </a:prstGeom>
              <a:blipFill>
                <a:blip r:embed="rId3"/>
                <a:stretch>
                  <a:fillRect l="-666" b="-305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88" y="1889091"/>
                <a:ext cx="82385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9768" r="7768" b="4336"/>
          <a:stretch/>
        </p:blipFill>
        <p:spPr>
          <a:xfrm>
            <a:off x="3492472" y="2740797"/>
            <a:ext cx="7825604" cy="411720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Schéma </a:t>
            </a:r>
            <a:r>
              <a:rPr lang="fr-BE" dirty="0" err="1"/>
              <a:t>Upwind</a:t>
            </a:r>
            <a:r>
              <a:rPr lang="fr-BE" dirty="0"/>
              <a:t> : 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BE" dirty="0"/>
                  <a:t>Pour avoir une condition réelle :</a:t>
                </a:r>
                <a:endParaRPr lang="fr-BE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BE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BE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0" y="1267597"/>
                <a:ext cx="8238566" cy="646331"/>
              </a:xfrm>
              <a:prstGeom prst="rect">
                <a:avLst/>
              </a:prstGeom>
              <a:blipFill>
                <a:blip r:embed="rId3"/>
                <a:stretch>
                  <a:fillRect l="-666" t="-660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</m:d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BE" i="1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begChr m:val="["/>
                          <m:endChr m:val="]"/>
                          <m:ctrlPr>
                            <a:rPr lang="fr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BE" b="0" i="1" smtClean="0">
                                          <a:latin typeface="Cambria Math" panose="02040503050406030204" pitchFamily="18" charset="0"/>
                                        </a:rPr>
                                        <m:t>𝑟h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fr-BE" i="1" dirty="0">
                  <a:latin typeface="Cambria Math" panose="02040503050406030204" pitchFamily="18" charset="0"/>
                </a:endParaRPr>
              </a:p>
              <a:p>
                <a:r>
                  <a:rPr lang="fr-BE" b="0" dirty="0"/>
                  <a:t>	     </a:t>
                </a:r>
                <a14:m>
                  <m:oMath xmlns:m="http://schemas.openxmlformats.org/officeDocument/2006/math">
                    <m:r>
                      <a:rPr lang="fr-B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BE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⋅((</m:t>
                        </m:r>
                        <m:func>
                          <m:func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BE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𝑟h</m:t>
                                </m:r>
                              </m:e>
                            </m:d>
                          </m:e>
                        </m:func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−1)(16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BE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BE" b="0" i="1" smtClean="0">
                                        <a:latin typeface="Cambria Math" panose="02040503050406030204" pitchFamily="18" charset="0"/>
                                      </a:rPr>
                                      <m:t>𝑟h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</m:oMath>
                </a14:m>
                <a:endParaRPr lang="fr-BE" dirty="0"/>
              </a:p>
              <a:p>
                <a:r>
                  <a:rPr lang="fr-BE" dirty="0"/>
                  <a:t>Où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fr-BE" dirty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B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fr-B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082800"/>
                <a:ext cx="8332195" cy="1078180"/>
              </a:xfrm>
              <a:prstGeom prst="rect">
                <a:avLst/>
              </a:prstGeom>
              <a:blipFill>
                <a:blip r:embed="rId4"/>
                <a:stretch>
                  <a:fillRect l="-585" b="-169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0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270</TotalTime>
  <Words>264</Words>
  <Application>Microsoft Office PowerPoint</Application>
  <PresentationFormat>Grand écran</PresentationFormat>
  <Paragraphs>119</Paragraphs>
  <Slides>22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Upwind : consistance</vt:lpstr>
      <vt:lpstr>Schéma Upwind : stencil</vt:lpstr>
      <vt:lpstr>Schéma Upwind : stabilité</vt:lpstr>
      <vt:lpstr>Schéma Upwind : stabilité</vt:lpstr>
      <vt:lpstr>Schéma Upwind : stabilité</vt:lpstr>
      <vt:lpstr>Schéma Upwind : quelques résultats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Méthode numérique</vt:lpstr>
      <vt:lpstr>Reproduction de la figure de l’énoncé</vt:lpstr>
      <vt:lpstr>Influence de r</vt:lpstr>
      <vt:lpstr>Influence de r</vt:lpstr>
      <vt:lpstr>Influence de L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Guillaume Léonard</cp:lastModifiedBy>
  <cp:revision>45</cp:revision>
  <dcterms:created xsi:type="dcterms:W3CDTF">2022-05-08T18:29:14Z</dcterms:created>
  <dcterms:modified xsi:type="dcterms:W3CDTF">2022-05-10T17:36:46Z</dcterms:modified>
</cp:coreProperties>
</file>