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82" r:id="rId13"/>
    <p:sldId id="283" r:id="rId14"/>
    <p:sldId id="263" r:id="rId15"/>
    <p:sldId id="269" r:id="rId16"/>
    <p:sldId id="264" r:id="rId17"/>
    <p:sldId id="270" r:id="rId18"/>
    <p:sldId id="26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26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quelques résultats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8949"/>
            <a:ext cx="6185921" cy="421451"/>
          </a:xfrm>
        </p:spPr>
        <p:txBody>
          <a:bodyPr/>
          <a:lstStyle/>
          <a:p>
            <a:r>
              <a:rPr lang="fr-BE" dirty="0"/>
              <a:t>Consistance et Ordre 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re 1">
                <a:extLst>
                  <a:ext uri="{FF2B5EF4-FFF2-40B4-BE49-F238E27FC236}">
                    <a16:creationId xmlns:a16="http://schemas.microsoft.com/office/drawing/2014/main" id="{7FB74D70-61FD-A5B3-52F3-4980B9A30A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8079" y="2238427"/>
                <a:ext cx="5860100" cy="74360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2500" lnSpcReduction="2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accent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itre 1">
                <a:extLst>
                  <a:ext uri="{FF2B5EF4-FFF2-40B4-BE49-F238E27FC236}">
                    <a16:creationId xmlns:a16="http://schemas.microsoft.com/office/drawing/2014/main" id="{7FB74D70-61FD-A5B3-52F3-4980B9A3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079" y="2238427"/>
                <a:ext cx="5860100" cy="743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50F175-986C-D868-7D99-8880D878D7E2}"/>
              </a:ext>
            </a:extLst>
          </p:cNvPr>
          <p:cNvCxnSpPr/>
          <p:nvPr/>
        </p:nvCxnSpPr>
        <p:spPr>
          <a:xfrm>
            <a:off x="5888129" y="2982035"/>
            <a:ext cx="0" cy="35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2005C4E-290C-7F64-6CA9-C72BD666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6" y="3458771"/>
            <a:ext cx="11514666" cy="6946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18A7C-3CFC-355B-0384-EE96E4E7BAC4}"/>
              </a:ext>
            </a:extLst>
          </p:cNvPr>
          <p:cNvCxnSpPr/>
          <p:nvPr/>
        </p:nvCxnSpPr>
        <p:spPr>
          <a:xfrm>
            <a:off x="5885210" y="3998115"/>
            <a:ext cx="0" cy="35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08892BA-119A-A1FD-7B31-650133DC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410" y="4514962"/>
            <a:ext cx="1625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5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776" y="600266"/>
            <a:ext cx="8596668" cy="1320800"/>
          </a:xfrm>
        </p:spPr>
        <p:txBody>
          <a:bodyPr/>
          <a:lstStyle/>
          <a:p>
            <a:r>
              <a:rPr lang="fr-BE" dirty="0"/>
              <a:t>Visualisation</a:t>
            </a:r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61622" y="1721512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F8A8520-D5F5-54D2-9E12-CDF3DB785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862" y="821665"/>
            <a:ext cx="1803400" cy="812800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9844882-C30F-0076-F32B-24F67280E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388" y="994843"/>
            <a:ext cx="3600450" cy="6396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9885A2-AAF7-3718-7C6B-AE0635E41CE0}"/>
              </a:ext>
            </a:extLst>
          </p:cNvPr>
          <p:cNvSpPr txBox="1"/>
          <p:nvPr/>
        </p:nvSpPr>
        <p:spPr>
          <a:xfrm>
            <a:off x="3503105" y="600266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Schéma Leapfrog (Zabusky et Kruskal)</a:t>
            </a:r>
          </a:p>
        </p:txBody>
      </p:sp>
    </p:spTree>
    <p:extLst>
      <p:ext uri="{BB962C8B-B14F-4D97-AF65-F5344CB8AC3E}">
        <p14:creationId xmlns:p14="http://schemas.microsoft.com/office/powerpoint/2010/main" val="3217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Equation différentielle partielle non-linéaire</a:t>
            </a:r>
          </a:p>
          <a:p>
            <a:r>
              <a:rPr lang="fr-BE" dirty="0"/>
              <a:t>Fluctuations thermiques d’un fluide (convection)</a:t>
            </a:r>
          </a:p>
          <a:p>
            <a:r>
              <a:rPr lang="fr-BE" dirty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2072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2072875"/>
              </a:xfrm>
              <a:prstGeom prst="rect">
                <a:avLst/>
              </a:prstGeom>
              <a:blipFill>
                <a:blip r:embed="rId5"/>
                <a:stretch>
                  <a:fillRect l="-993" t="-294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Reproduction de la figure de l’énoncé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/>
              </a:p>
              <a:p>
                <a:r>
                  <a:rPr lang="fr-BE" dirty="0"/>
                  <a:t>Domaine 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r>
                  <a:rPr lang="fr-BE" dirty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/>
              </a:p>
              <a:p>
                <a:r>
                  <a:rPr lang="fr-BE" dirty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2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595562" cy="3446671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66607" y="1582517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A7E344C-80DC-5C46-6B9D-F27E6E71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1930399"/>
            <a:ext cx="4595561" cy="34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98134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659C1-1735-9178-A497-BE4E774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3" y="2489416"/>
            <a:ext cx="3742779" cy="2807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34994-9279-4668-491B-359D8F2B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4" y="2489416"/>
            <a:ext cx="3742778" cy="280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EB614-A0A4-A02A-7BE9-4CF6DF1B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22" y="2489417"/>
            <a:ext cx="3742778" cy="28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qu’un </a:t>
            </a:r>
            <a:r>
              <a:rPr lang="fr-BE" dirty="0" err="1"/>
              <a:t>soliton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Paquet d’onde dont la vitesse augmente avec son amplitude</a:t>
            </a:r>
          </a:p>
          <a:p>
            <a:r>
              <a:rPr lang="fr-BE" dirty="0"/>
              <a:t>2 </a:t>
            </a:r>
            <a:r>
              <a:rPr lang="fr-BE" dirty="0" err="1"/>
              <a:t>solitons</a:t>
            </a:r>
            <a:r>
              <a:rPr lang="fr-BE" dirty="0"/>
              <a:t> interagissent non-</a:t>
            </a:r>
            <a:r>
              <a:rPr lang="fr-BE" dirty="0" err="1"/>
              <a:t>destructivement</a:t>
            </a:r>
            <a:endParaRPr lang="fr-BE" dirty="0"/>
          </a:p>
          <a:p>
            <a:r>
              <a:rPr lang="fr-BE" dirty="0"/>
              <a:t>Pour des fluides peu profonds</a:t>
            </a:r>
          </a:p>
          <a:p>
            <a:r>
              <a:rPr lang="fr-BE" dirty="0"/>
              <a:t>Solution de l’équation de </a:t>
            </a:r>
            <a:r>
              <a:rPr lang="fr-BE" dirty="0" err="1"/>
              <a:t>Korteweg</a:t>
            </a:r>
            <a:r>
              <a:rPr lang="fr-BE" dirty="0"/>
              <a:t> et de </a:t>
            </a:r>
            <a:r>
              <a:rPr lang="fr-BE" dirty="0" err="1"/>
              <a:t>Vries</a:t>
            </a:r>
            <a:r>
              <a:rPr lang="fr-BE" dirty="0"/>
              <a:t> (</a:t>
            </a:r>
            <a:r>
              <a:rPr lang="fr-BE" dirty="0" err="1"/>
              <a:t>KdV</a:t>
            </a:r>
            <a:r>
              <a:rPr lang="fr-BE" dirty="0"/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1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24566" y="1577972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528EF-496C-9272-39E8-5C71FBC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80" y="1930400"/>
            <a:ext cx="4577345" cy="3433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58E9E-5CA9-59FB-CBB9-B8F86E61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30400"/>
            <a:ext cx="4577345" cy="34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1500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50CC4-B7C6-220C-0086-7707C544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43" y="2489416"/>
            <a:ext cx="3742564" cy="2806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3FF83-9087-FE30-748B-F3CC6C3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7" y="2489416"/>
            <a:ext cx="3742563" cy="2806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AB70-5688-EA6F-C3FB-42A5CFB7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9" y="2489416"/>
            <a:ext cx="3750264" cy="2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Caractérisation de la bifurcation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3839560" y="1930399"/>
            <a:ext cx="5434441" cy="40503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AC4C-B5DD-B96E-1B90-7379F654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" y="1812063"/>
            <a:ext cx="3079134" cy="99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0A20E-2694-0376-204A-E3818155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8" y="3158424"/>
            <a:ext cx="1243724" cy="668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7F444-2153-A44C-3097-8983B0F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09" y="4552886"/>
            <a:ext cx="2404797" cy="302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98465-C459-BC58-15D7-200BC4614C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96710" y="2802109"/>
            <a:ext cx="1" cy="35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8651A-5FA1-59C6-1C4C-34FD445E2FEC}"/>
              </a:ext>
            </a:extLst>
          </p:cNvPr>
          <p:cNvCxnSpPr/>
          <p:nvPr/>
        </p:nvCxnSpPr>
        <p:spPr>
          <a:xfrm flipH="1">
            <a:off x="1996709" y="3955550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E29A-FD0A-5FCB-AD92-F59B165843C1}"/>
              </a:ext>
            </a:extLst>
          </p:cNvPr>
          <p:cNvCxnSpPr/>
          <p:nvPr/>
        </p:nvCxnSpPr>
        <p:spPr>
          <a:xfrm flipH="1">
            <a:off x="1996708" y="5091739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31655F-FCF1-FD17-BD3F-37030F8C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0" y="5433759"/>
            <a:ext cx="1885901" cy="972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D75DC9-A9CC-901E-3FBD-5A6383E16509}"/>
              </a:ext>
            </a:extLst>
          </p:cNvPr>
          <p:cNvSpPr/>
          <p:nvPr/>
        </p:nvSpPr>
        <p:spPr>
          <a:xfrm>
            <a:off x="677334" y="4552886"/>
            <a:ext cx="321576" cy="30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9DFD0-250D-9D7F-4CF8-68535F482C3B}"/>
              </a:ext>
            </a:extLst>
          </p:cNvPr>
          <p:cNvSpPr txBox="1"/>
          <p:nvPr/>
        </p:nvSpPr>
        <p:spPr>
          <a:xfrm>
            <a:off x="761844" y="4552886"/>
            <a:ext cx="3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91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/>
                  <a:t> : effet d’advection et de gradient de 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/>
                  <a:t> : dissipation 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/>
              <a:t>Consistance </a:t>
            </a:r>
          </a:p>
          <a:p>
            <a:r>
              <a:rPr lang="fr-BE" dirty="0"/>
              <a:t>Stencil</a:t>
            </a:r>
          </a:p>
          <a:p>
            <a:r>
              <a:rPr lang="fr-BE" dirty="0"/>
              <a:t>Conditions de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Consistance </a:t>
            </a:r>
          </a:p>
          <a:p>
            <a:r>
              <a:rPr lang="fr-BE" dirty="0"/>
              <a:t>Ordre de convergence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consistance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/>
              </a:p>
              <a:p>
                <a:r>
                  <a:rPr lang="fr-BE" dirty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/>
                  <a:t>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/>
                  <a:t> 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stencil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385965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2479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/>
                  <a:t>Pour avoir une condition réelle :</a:t>
                </a:r>
                <a:endParaRPr lang="fr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r>
                  <a:rPr lang="fr-BE" b="0" dirty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678</Words>
  <Application>Microsoft Macintosh PowerPoint</Application>
  <PresentationFormat>Widescreen</PresentationFormat>
  <Paragraphs>120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r</vt:lpstr>
      <vt:lpstr>Influence de L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Sacha Duynslaeger</cp:lastModifiedBy>
  <cp:revision>46</cp:revision>
  <dcterms:created xsi:type="dcterms:W3CDTF">2022-05-08T18:29:14Z</dcterms:created>
  <dcterms:modified xsi:type="dcterms:W3CDTF">2022-05-10T19:14:00Z</dcterms:modified>
</cp:coreProperties>
</file>