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57" r:id="rId5"/>
    <p:sldId id="259" r:id="rId6"/>
    <p:sldId id="272" r:id="rId7"/>
    <p:sldId id="273" r:id="rId8"/>
    <p:sldId id="274" r:id="rId9"/>
    <p:sldId id="275" r:id="rId10"/>
    <p:sldId id="276" r:id="rId11"/>
    <p:sldId id="271" r:id="rId12"/>
    <p:sldId id="260" r:id="rId13"/>
    <p:sldId id="261" r:id="rId14"/>
    <p:sldId id="263" r:id="rId15"/>
    <p:sldId id="269" r:id="rId16"/>
    <p:sldId id="264" r:id="rId17"/>
    <p:sldId id="270" r:id="rId18"/>
    <p:sldId id="265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676C-4B3C-4092-95BF-3F598F112F9C}" type="datetimeFigureOut">
              <a:rPr lang="fr-BE" smtClean="0"/>
              <a:t>10-05-22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34B3-06F6-4115-B3AC-73F446AC5F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1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12B3-C95E-4E4E-AE6B-C8EC382F1761}" type="datetimeFigureOut">
              <a:rPr lang="fr-BE" smtClean="0"/>
              <a:t>10-05-22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AEAC-49CB-4681-AD28-ABBCC1E679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8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C66-70CC-49E4-AA75-151F59738B7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D6B-0F9A-4276-862D-EC6A239CF4B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B6-DD8D-4C35-861C-07C7C8D2B56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F232-508A-483A-A091-E1C04637FC2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B6B-474B-45D9-96B0-9CAC5CD83B9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58-A1C6-439C-88CE-F6433B533E0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3D1A-AC4D-49ED-BE62-0C1F46BC804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A06-E871-42E0-9CE6-2E0E72C5053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2174-6AD3-4004-9927-E5490A90297C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1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D636-2E54-4A13-83FD-B6766EB535DD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1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F7C-090C-42FF-8CC4-337DCA1AFB49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C80A-BFAE-40BA-93CC-821D6F63567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02D6-1198-42E1-B7B9-8DE4F42F8878}" type="datetime1">
              <a:rPr lang="en-US" smtClean="0"/>
              <a:t>5/10/2022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E1FD-94C5-43E7-A375-F547BBD122FB}" type="datetime1">
              <a:rPr lang="en-US" smtClean="0"/>
              <a:t>5/10/2022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2B5-1AE4-40FE-95F3-982E33E3B222}" type="datetime1">
              <a:rPr lang="en-US" smtClean="0"/>
              <a:t>5/10/2022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3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4B7-C2CF-433C-B95F-5AE035CF3D13}" type="datetime1">
              <a:rPr lang="en-US" smtClean="0"/>
              <a:t>5/10/2022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196-6E73-433F-B79E-783304131DF1}" type="datetime1">
              <a:rPr lang="en-US" smtClean="0"/>
              <a:t>5/10/2022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5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C14E-B9DB-45C4-B80E-B2469F049249}" type="datetime1">
              <a:rPr lang="en-US" smtClean="0"/>
              <a:t>5/10/2022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3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BB6-9B6D-4D80-8336-1489DFC0D904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9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3A25-3C6D-46FF-ADC1-75B14734D03C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3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F5D0-50B6-4EA6-B49E-EF536E10DE78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1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85C5-2CA9-42CF-B4AC-8BB3D6E9E7AF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070E-A207-4905-961E-B4148494DF5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876-A60D-4DC6-80D5-4777CE77721C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97EA-876D-4B66-8ED8-FA4462BB4063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602E-F651-4F7E-9524-FC03752C26D2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F0E-BE30-4BA8-89AF-B9FDF877AC4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DA6-B593-4DD0-8083-6932C09D2146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6D1-091E-4EAB-A306-380E54276BF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772-5928-4062-94D3-D9534773514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BD3-5BC4-4372-A406-2E11F5CA174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551-D187-48AD-897D-5735C5A8827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EEA-9517-4907-B597-2FC7F7C2F71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123-806F-48A5-9C11-A490C1BA899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342902" y="3991662"/>
            <a:ext cx="3737125" cy="28663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683" y="1638997"/>
            <a:ext cx="8735160" cy="2352665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Projet Différences Finies : </a:t>
            </a:r>
            <a:r>
              <a:rPr lang="fr-BE" b="1" dirty="0" err="1">
                <a:solidFill>
                  <a:schemeClr val="accent2"/>
                </a:solidFill>
              </a:rPr>
              <a:t>Soliton</a:t>
            </a:r>
            <a:r>
              <a:rPr lang="fr-BE" b="1" dirty="0">
                <a:solidFill>
                  <a:schemeClr val="accent2"/>
                </a:solidFill>
              </a:rPr>
              <a:t> &amp; </a:t>
            </a:r>
            <a:r>
              <a:rPr lang="fr-BE" b="1" dirty="0" err="1">
                <a:solidFill>
                  <a:schemeClr val="accent2"/>
                </a:solidFill>
              </a:rPr>
              <a:t>KdV</a:t>
            </a:r>
            <a:r>
              <a:rPr lang="fr-BE" b="1" dirty="0">
                <a:solidFill>
                  <a:schemeClr val="accent2"/>
                </a:solidFill>
              </a:rPr>
              <a:t> Equation</a:t>
            </a:r>
            <a:br>
              <a:rPr lang="fr-BE" b="1" dirty="0">
                <a:solidFill>
                  <a:schemeClr val="accent2"/>
                </a:solidFill>
              </a:rPr>
            </a:b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quelques résultats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3" y="1464622"/>
            <a:ext cx="3500219" cy="269805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5" y="4802232"/>
            <a:ext cx="4418676" cy="12107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453" r="5644" b="1758"/>
          <a:stretch/>
        </p:blipFill>
        <p:spPr>
          <a:xfrm>
            <a:off x="4793741" y="1298615"/>
            <a:ext cx="4033841" cy="30300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41" y="4328686"/>
            <a:ext cx="4319825" cy="22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Leapfrog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Consistance</a:t>
            </a:r>
          </a:p>
          <a:p>
            <a:r>
              <a:rPr lang="fr-BE" dirty="0"/>
              <a:t>Ordre de convergence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Visualisation</a:t>
            </a:r>
          </a:p>
        </p:txBody>
      </p:sp>
      <p:pic>
        <p:nvPicPr>
          <p:cNvPr id="5" name="Interaction_2_Soltion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5" y="1270000"/>
            <a:ext cx="7006212" cy="5136488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09550" y="2528359"/>
            <a:ext cx="10144125" cy="1646302"/>
          </a:xfrm>
        </p:spPr>
        <p:txBody>
          <a:bodyPr/>
          <a:lstStyle/>
          <a:p>
            <a:pPr algn="ctr"/>
            <a:r>
              <a:rPr lang="fr-BE" dirty="0"/>
              <a:t>Projet Méthodes spectrales: Formation de pattern dans </a:t>
            </a:r>
            <a:br>
              <a:rPr lang="fr-BE" dirty="0"/>
            </a:br>
            <a:r>
              <a:rPr lang="fr-BE" dirty="0"/>
              <a:t>l'équation de Swift-</a:t>
            </a:r>
            <a:r>
              <a:rPr lang="fr-BE" dirty="0" err="1"/>
              <a:t>Hohenberg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342902" y="4050836"/>
            <a:ext cx="3735398" cy="2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Equation différentielle partielle non-linéaire</a:t>
            </a:r>
          </a:p>
          <a:p>
            <a:r>
              <a:rPr lang="fr-BE" dirty="0"/>
              <a:t>Fluctuations thermiques d’un fluide (convection)</a:t>
            </a:r>
          </a:p>
          <a:p>
            <a:r>
              <a:rPr lang="fr-BE" dirty="0"/>
              <a:t>Bifurcation au point critique r=0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2838547" y="3535250"/>
            <a:ext cx="4264381" cy="28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677334" y="1194594"/>
            <a:ext cx="8596668" cy="1320800"/>
            <a:chOff x="848784" y="1581150"/>
            <a:chExt cx="8596668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itre 1"/>
                <p:cNvSpPr txBox="1">
                  <a:spLocks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b="1" kern="1200">
                      <a:solidFill>
                        <a:schemeClr val="accent1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fr-BE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endParaRPr lang="fr-BE" b="0" dirty="0"/>
                </a:p>
              </p:txBody>
            </p:sp>
          </mc:Choice>
          <mc:Fallback xmlns="">
            <p:sp>
              <p:nvSpPr>
                <p:cNvPr id="5" name="Titr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ccolade fermante 5"/>
            <p:cNvSpPr/>
            <p:nvPr/>
          </p:nvSpPr>
          <p:spPr>
            <a:xfrm rot="5400000">
              <a:off x="5043487" y="1204913"/>
              <a:ext cx="304800" cy="2505075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6634162" y="2119315"/>
              <a:ext cx="304801" cy="676274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𝐿𝑢</m:t>
                    </m:r>
                  </m:oMath>
                </a14:m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implicite de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Cranck</a:t>
                </a:r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Nicolson</a:t>
                </a:r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d>
                        <m:d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B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𝑁𝑢</m:t>
                    </m:r>
                  </m:oMath>
                </a14:m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explicite de Adam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Bashforth</a:t>
                </a:r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 sz="2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blipFill>
                <a:blip r:embed="rId5"/>
                <a:stretch>
                  <a:fillRect l="-993" t="-340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Δt</m:t>
                        </m:r>
                        <m: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blipFill>
                <a:blip r:embed="rId7"/>
                <a:stretch>
                  <a:fillRect l="-567" b="-481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  <m: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en arc 14"/>
          <p:cNvCxnSpPr>
            <a:stCxn id="13" idx="1"/>
            <a:endCxn id="3" idx="1"/>
          </p:cNvCxnSpPr>
          <p:nvPr/>
        </p:nvCxnSpPr>
        <p:spPr>
          <a:xfrm rot="10800000" flipV="1">
            <a:off x="677332" y="1780872"/>
            <a:ext cx="12700" cy="9634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Avec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blipFill>
                <a:blip r:embed="rId5"/>
                <a:stretch>
                  <a:fillRect l="-567" b="-32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2" y="4942682"/>
            <a:ext cx="6998816" cy="146380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1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Reproduction de la figure de l’énoncé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Condition initiale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BE" b="0" i="1" smtClean="0">
                        <a:latin typeface="Cambria Math" panose="02040503050406030204" pitchFamily="18" charset="0"/>
                      </a:rPr>
                      <m:t>+0,1</m:t>
                    </m:r>
                    <m:func>
                      <m:func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BE" dirty="0"/>
              </a:p>
              <a:p>
                <a:r>
                  <a:rPr lang="fr-BE" dirty="0"/>
                  <a:t>Domaine périodique :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fr-BE" dirty="0">
                  <a:ea typeface="Cambria Math" panose="02040503050406030204" pitchFamily="18" charset="0"/>
                </a:endParaRPr>
              </a:p>
              <a:p>
                <a:r>
                  <a:rPr lang="fr-BE" dirty="0"/>
                  <a:t>Discrétisation du domaine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fr-BE" dirty="0"/>
              </a:p>
              <a:p>
                <a:r>
                  <a:rPr lang="fr-BE" dirty="0"/>
                  <a:t>Pas de temps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=0,05</m:t>
                    </m:r>
                  </m:oMath>
                </a14:m>
                <a:endParaRPr lang="fr-BE" dirty="0"/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8" y="4122706"/>
            <a:ext cx="3324438" cy="25907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5729" r="8519" b="1637"/>
          <a:stretch/>
        </p:blipFill>
        <p:spPr>
          <a:xfrm>
            <a:off x="7010688" y="1281208"/>
            <a:ext cx="3324438" cy="26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7972"/>
            <a:ext cx="3169452" cy="1320801"/>
          </a:xfrm>
        </p:spPr>
        <p:txBody>
          <a:bodyPr/>
          <a:lstStyle/>
          <a:p>
            <a:r>
              <a:rPr lang="fr-BE" dirty="0"/>
              <a:t>Sur l’amplitude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595562" cy="3446671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5667EF-1328-5886-8266-A1656B22A82D}"/>
              </a:ext>
            </a:extLst>
          </p:cNvPr>
          <p:cNvSpPr txBox="1">
            <a:spLocks/>
          </p:cNvSpPr>
          <p:nvPr/>
        </p:nvSpPr>
        <p:spPr>
          <a:xfrm>
            <a:off x="5766607" y="1582517"/>
            <a:ext cx="459360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Sur la longueur d’onde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A7E344C-80DC-5C46-6B9D-F27E6E71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96" y="1930399"/>
            <a:ext cx="4595561" cy="34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98134"/>
            <a:ext cx="3169452" cy="1320801"/>
          </a:xfrm>
        </p:spPr>
        <p:txBody>
          <a:bodyPr/>
          <a:lstStyle/>
          <a:p>
            <a:r>
              <a:rPr lang="fr-BE" dirty="0"/>
              <a:t>Sur la stationnarité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3A1CC-DF52-9A3F-0BE8-38547DD9A9E5}"/>
              </a:ext>
            </a:extLst>
          </p:cNvPr>
          <p:cNvSpPr txBox="1"/>
          <p:nvPr/>
        </p:nvSpPr>
        <p:spPr>
          <a:xfrm>
            <a:off x="6800850" y="-542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4659C1-1735-9178-A497-BE4E77461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3" y="2489416"/>
            <a:ext cx="3742779" cy="2807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534994-9279-4668-491B-359D8F2B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94" y="2489416"/>
            <a:ext cx="3742778" cy="28070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CEB614-A0A4-A02A-7BE9-4CF6DF1B5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22" y="2489417"/>
            <a:ext cx="3742778" cy="28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Qu’est-ce qu’un </a:t>
            </a:r>
            <a:r>
              <a:rPr lang="fr-BE" dirty="0" err="1"/>
              <a:t>soliton</a:t>
            </a:r>
            <a:r>
              <a:rPr lang="fr-BE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Paquet d’onde dont la vitesse augmente avec son amplitude</a:t>
            </a:r>
          </a:p>
          <a:p>
            <a:r>
              <a:rPr lang="fr-BE" dirty="0"/>
              <a:t>2 </a:t>
            </a:r>
            <a:r>
              <a:rPr lang="fr-BE" dirty="0" err="1"/>
              <a:t>solitons</a:t>
            </a:r>
            <a:r>
              <a:rPr lang="fr-BE" dirty="0"/>
              <a:t> interagissent non-</a:t>
            </a:r>
            <a:r>
              <a:rPr lang="fr-BE" dirty="0" err="1"/>
              <a:t>destructivement</a:t>
            </a:r>
            <a:endParaRPr lang="fr-BE" dirty="0"/>
          </a:p>
          <a:p>
            <a:r>
              <a:rPr lang="fr-BE" dirty="0"/>
              <a:t>Pour des fluides peu profonds</a:t>
            </a:r>
          </a:p>
          <a:p>
            <a:r>
              <a:rPr lang="fr-BE" dirty="0"/>
              <a:t>Solution de l’équation de </a:t>
            </a:r>
            <a:r>
              <a:rPr lang="fr-BE" dirty="0" err="1"/>
              <a:t>Korteweg</a:t>
            </a:r>
            <a:r>
              <a:rPr lang="fr-BE" dirty="0"/>
              <a:t> et de </a:t>
            </a:r>
            <a:r>
              <a:rPr lang="fr-BE" dirty="0" err="1"/>
              <a:t>Vries</a:t>
            </a:r>
            <a:r>
              <a:rPr lang="fr-BE" dirty="0"/>
              <a:t> (</a:t>
            </a:r>
            <a:r>
              <a:rPr lang="fr-BE" dirty="0" err="1"/>
              <a:t>KdV</a:t>
            </a:r>
            <a:r>
              <a:rPr lang="fr-BE" dirty="0"/>
              <a:t>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677334" y="3837215"/>
            <a:ext cx="3477261" cy="25717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309947"/>
            <a:ext cx="360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Elementary Fluid Dynamics, D. J. Acheson,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Oxfrod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Press, 1990</a:t>
            </a:r>
            <a:endParaRPr lang="fr-B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4154595" y="3837215"/>
            <a:ext cx="3594018" cy="2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7971"/>
            <a:ext cx="3169452" cy="1320801"/>
          </a:xfrm>
        </p:spPr>
        <p:txBody>
          <a:bodyPr/>
          <a:lstStyle/>
          <a:p>
            <a:r>
              <a:rPr lang="fr-BE" dirty="0"/>
              <a:t>Sur l’amplitude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5667EF-1328-5886-8266-A1656B22A82D}"/>
              </a:ext>
            </a:extLst>
          </p:cNvPr>
          <p:cNvSpPr txBox="1">
            <a:spLocks/>
          </p:cNvSpPr>
          <p:nvPr/>
        </p:nvSpPr>
        <p:spPr>
          <a:xfrm>
            <a:off x="5724566" y="1577972"/>
            <a:ext cx="459360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Sur la longueur d’onde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528EF-496C-9272-39E8-5C71FBCD2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80" y="1930400"/>
            <a:ext cx="4577345" cy="3433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58E9E-5CA9-59FB-CBB9-B8F86E61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930400"/>
            <a:ext cx="4577345" cy="34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61500"/>
            <a:ext cx="3169452" cy="1320801"/>
          </a:xfrm>
        </p:spPr>
        <p:txBody>
          <a:bodyPr/>
          <a:lstStyle/>
          <a:p>
            <a:r>
              <a:rPr lang="fr-BE" dirty="0"/>
              <a:t>Sur la stationnarité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3A1CC-DF52-9A3F-0BE8-38547DD9A9E5}"/>
              </a:ext>
            </a:extLst>
          </p:cNvPr>
          <p:cNvSpPr txBox="1"/>
          <p:nvPr/>
        </p:nvSpPr>
        <p:spPr>
          <a:xfrm>
            <a:off x="6800850" y="-542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50CC4-B7C6-220C-0086-7707C544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43" y="2489416"/>
            <a:ext cx="3742564" cy="2806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3FF83-9087-FE30-748B-F3CC6C3F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207" y="2489416"/>
            <a:ext cx="3742563" cy="2806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B3AB70-5688-EA6F-C3FB-42A5CFB7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79" y="2489416"/>
            <a:ext cx="3750264" cy="2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Caractérisation de la bifurcation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0692" r="7555" b="1700"/>
          <a:stretch/>
        </p:blipFill>
        <p:spPr>
          <a:xfrm>
            <a:off x="3839560" y="1930399"/>
            <a:ext cx="5434441" cy="405030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FAC4C-B5DD-B96E-1B90-7379F6540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4" y="1812063"/>
            <a:ext cx="3079134" cy="99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0A20E-2694-0376-204A-E3818155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48" y="3158424"/>
            <a:ext cx="1243724" cy="668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E7F444-2153-A44C-3097-8983B0F1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12" y="4490859"/>
            <a:ext cx="2404797" cy="302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98465-C459-BC58-15D7-200BC4614C9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996710" y="2802109"/>
            <a:ext cx="1" cy="35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68651A-5FA1-59C6-1C4C-34FD445E2FEC}"/>
              </a:ext>
            </a:extLst>
          </p:cNvPr>
          <p:cNvCxnSpPr/>
          <p:nvPr/>
        </p:nvCxnSpPr>
        <p:spPr>
          <a:xfrm flipH="1">
            <a:off x="1996709" y="3955550"/>
            <a:ext cx="1" cy="3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2CE29A-FD0A-5FCB-AD92-F59B165843C1}"/>
              </a:ext>
            </a:extLst>
          </p:cNvPr>
          <p:cNvCxnSpPr/>
          <p:nvPr/>
        </p:nvCxnSpPr>
        <p:spPr>
          <a:xfrm flipH="1">
            <a:off x="1996708" y="5091739"/>
            <a:ext cx="1" cy="3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A31655F-FCF1-FD17-BD3F-37030F8C5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0" y="5433759"/>
            <a:ext cx="1885901" cy="9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BE" dirty="0"/>
                  <a:t> : hauteur de la vague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BE" dirty="0"/>
                  <a:t> : évolution de la hauteur en fonction du temps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BE" dirty="0"/>
                  <a:t> : effet d’advection et de gradient de pression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BE" dirty="0"/>
                  <a:t> : dissipation visqueuse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05058" cy="1320800"/>
          </a:xfrm>
        </p:spPr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4205058" cy="3880773"/>
          </a:xfrm>
        </p:spPr>
        <p:txBody>
          <a:bodyPr/>
          <a:lstStyle/>
          <a:p>
            <a:r>
              <a:rPr lang="fr-BE" dirty="0"/>
              <a:t>Consistance </a:t>
            </a:r>
          </a:p>
          <a:p>
            <a:r>
              <a:rPr lang="fr-BE" dirty="0"/>
              <a:t>Stencil</a:t>
            </a:r>
          </a:p>
          <a:p>
            <a:r>
              <a:rPr lang="fr-BE" dirty="0"/>
              <a:t>Conditions de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82392" y="609600"/>
            <a:ext cx="439160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dirty="0"/>
              <a:t>Schéma </a:t>
            </a:r>
            <a:r>
              <a:rPr lang="fr-BE" dirty="0" err="1"/>
              <a:t>Leapfrog</a:t>
            </a:r>
            <a:endParaRPr lang="fr-BE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882392" y="2160588"/>
            <a:ext cx="43916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Consistance </a:t>
            </a:r>
          </a:p>
          <a:p>
            <a:r>
              <a:rPr lang="fr-BE" dirty="0"/>
              <a:t>Ordre de convergence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4588478" y="339272"/>
            <a:ext cx="0" cy="477136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consistance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809566" cy="3880773"/>
              </a:xfrm>
            </p:spPr>
            <p:txBody>
              <a:bodyPr/>
              <a:lstStyle/>
              <a:p>
                <a:r>
                  <a:rPr lang="fr-BE" dirty="0" smtClean="0"/>
                  <a:t>Discrétisation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fr-BE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fr-B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+2,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−2,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BE" dirty="0"/>
              </a:p>
              <a:p>
                <a:r>
                  <a:rPr lang="fr-BE" dirty="0"/>
                  <a:t>Consistance</a:t>
                </a:r>
              </a:p>
              <a:p>
                <a:pPr marL="0" indent="0">
                  <a:buNone/>
                </a:pPr>
                <a:r>
                  <a:rPr lang="fr-BE" dirty="0"/>
                  <a:t>L’erreur de troncature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fr-B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est de l’ordre de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dirty="0"/>
                  <a:t>.</a:t>
                </a:r>
              </a:p>
              <a:p>
                <a:pPr marL="0" indent="0">
                  <a:buNone/>
                </a:pPr>
                <a:r>
                  <a:rPr lang="fr-BE" dirty="0"/>
                  <a:t>Dès lors, lorsque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 →0</m:t>
                    </m:r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, l’erreur de troncature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fr-BE" dirty="0"/>
                  <a:t> tend vers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, ce qui prouve la consistance du schéma. </a:t>
                </a:r>
              </a:p>
            </p:txBody>
          </p:sp>
        </mc:Choice>
        <mc:Fallback>
          <p:sp>
            <p:nvSpPr>
              <p:cNvPr id="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809566" cy="3880773"/>
              </a:xfrm>
              <a:blipFill>
                <a:blip r:embed="rId2"/>
                <a:stretch>
                  <a:fillRect l="-554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3" t="27870" r="11812" b="16237"/>
          <a:stretch/>
        </p:blipFill>
        <p:spPr>
          <a:xfrm>
            <a:off x="1062890" y="2619185"/>
            <a:ext cx="8123464" cy="3587371"/>
          </a:xfrm>
        </p:spPr>
      </p:pic>
      <p:sp>
        <p:nvSpPr>
          <p:cNvPr id="3" name="Rectangle 2"/>
          <p:cNvSpPr/>
          <p:nvPr/>
        </p:nvSpPr>
        <p:spPr>
          <a:xfrm>
            <a:off x="5231244" y="4412870"/>
            <a:ext cx="44823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3970575" y="4412870"/>
            <a:ext cx="44823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2677886" y="4412870"/>
            <a:ext cx="522513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stencil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5385965" y="4561591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4125296" y="4561591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342686" y="1660377"/>
                <a:ext cx="228646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86" y="1660377"/>
                <a:ext cx="2286464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6336" y="1773677"/>
                <a:ext cx="140792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6" y="1773677"/>
                <a:ext cx="140792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4454977" y="1660377"/>
                <a:ext cx="4477215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77" y="1660377"/>
                <a:ext cx="4477215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469466" y="4412870"/>
            <a:ext cx="46921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7624792" y="4412870"/>
            <a:ext cx="51670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2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6" grpId="0" animBg="1"/>
      <p:bldP spid="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909254" y="1267597"/>
                <a:ext cx="812346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54" y="1267597"/>
                <a:ext cx="8123464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677334" y="2160590"/>
                <a:ext cx="8596668" cy="17121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BE" dirty="0"/>
                  <a:t>Avec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BE" dirty="0"/>
                  <a:t>(constant)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fr-B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160590"/>
                <a:ext cx="8596668" cy="1712164"/>
              </a:xfrm>
              <a:prstGeom prst="rect">
                <a:avLst/>
              </a:prstGeom>
              <a:blipFill>
                <a:blip r:embed="rId3"/>
                <a:stretch>
                  <a:fillRect l="-567" t="-213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1703" y="3984861"/>
                <a:ext cx="8238566" cy="801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𝑟h</m:t>
                                  </m:r>
                                </m:e>
                              </m:d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</m:e>
                          </m:d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03" y="3984861"/>
                <a:ext cx="8238566" cy="801181"/>
              </a:xfrm>
              <a:prstGeom prst="rect">
                <a:avLst/>
              </a:prstGeom>
              <a:blipFill>
                <a:blip r:embed="rId4"/>
                <a:stretch>
                  <a:fillRect l="-666" b="-3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94152" y="5553731"/>
                <a:ext cx="82385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2" y="5553731"/>
                <a:ext cx="82385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8" y="2068778"/>
            <a:ext cx="8591986" cy="4412343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7970" y="1267597"/>
                <a:ext cx="8238566" cy="801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𝑟h</m:t>
                                  </m:r>
                                </m:e>
                              </m:d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</m:e>
                          </m:d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0" y="1267597"/>
                <a:ext cx="8238566" cy="801181"/>
              </a:xfrm>
              <a:prstGeom prst="rect">
                <a:avLst/>
              </a:prstGeom>
              <a:blipFill>
                <a:blip r:embed="rId3"/>
                <a:stretch>
                  <a:fillRect l="-666" b="-3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3288" y="1889091"/>
                <a:ext cx="82385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8" y="1889091"/>
                <a:ext cx="82385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9768" r="7768" b="4336"/>
          <a:stretch/>
        </p:blipFill>
        <p:spPr>
          <a:xfrm>
            <a:off x="3492472" y="2740797"/>
            <a:ext cx="7825604" cy="411720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7970" y="1267597"/>
                <a:ext cx="82385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BE" dirty="0"/>
                  <a:t>Pour avoir une condition réelle :</a:t>
                </a:r>
                <a:endParaRPr lang="fr-B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B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0" y="1267597"/>
                <a:ext cx="8238566" cy="646331"/>
              </a:xfrm>
              <a:prstGeom prst="rect">
                <a:avLst/>
              </a:prstGeom>
              <a:blipFill>
                <a:blip r:embed="rId3"/>
                <a:stretch>
                  <a:fillRect l="-666" t="-660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7334" y="2082800"/>
                <a:ext cx="8332195" cy="1078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fr-BE" i="1" dirty="0">
                  <a:latin typeface="Cambria Math" panose="02040503050406030204" pitchFamily="18" charset="0"/>
                </a:endParaRPr>
              </a:p>
              <a:p>
                <a:r>
                  <a:rPr lang="fr-BE" b="0" dirty="0"/>
                  <a:t>	    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⋅((</m:t>
                        </m:r>
                        <m:func>
                          <m:func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BE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𝑟h</m:t>
                                </m:r>
                              </m:e>
                            </m:d>
                          </m:e>
                        </m:func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−1)(16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B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</m:oMath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082800"/>
                <a:ext cx="8332195" cy="1078180"/>
              </a:xfrm>
              <a:prstGeom prst="rect">
                <a:avLst/>
              </a:prstGeom>
              <a:blipFill>
                <a:blip r:embed="rId4"/>
                <a:stretch>
                  <a:fillRect l="-585" b="-169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263</Words>
  <Application>Microsoft Office PowerPoint</Application>
  <PresentationFormat>Grand écran</PresentationFormat>
  <Paragraphs>117</Paragraphs>
  <Slides>22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1_Facette</vt:lpstr>
      <vt:lpstr>Projet Différences Finies : Soliton &amp; KdV Equation </vt:lpstr>
      <vt:lpstr>Qu’est-ce qu’un soliton ?</vt:lpstr>
      <vt:lpstr>∂u/∂t+u ∂u/∂x+δ^2  (∂^3 u)/(∂x^3 )=0</vt:lpstr>
      <vt:lpstr>Schéma Upwind</vt:lpstr>
      <vt:lpstr>Schéma Upwind : consistance</vt:lpstr>
      <vt:lpstr>Schéma Upwind : stencil</vt:lpstr>
      <vt:lpstr>Schéma Upwind : stabilité</vt:lpstr>
      <vt:lpstr>Schéma Upwind : stabilité</vt:lpstr>
      <vt:lpstr>Schéma Upwind : stabilité</vt:lpstr>
      <vt:lpstr>Schéma Upwind : quelques résultats</vt:lpstr>
      <vt:lpstr>Schéma Leapfrog</vt:lpstr>
      <vt:lpstr>Visualisation</vt:lpstr>
      <vt:lpstr>Projet Méthodes spectrales: Formation de pattern dans  l'équation de Swift-Hohenberg </vt:lpstr>
      <vt:lpstr>∂u/∂t=(r-1)u-2 (∂^2 u)/(∂x^2 )-(∂^4 u)/(∂x^4 )-u^3</vt:lpstr>
      <vt:lpstr>Méthode numérique</vt:lpstr>
      <vt:lpstr>Méthode numérique</vt:lpstr>
      <vt:lpstr>Reproduction de la figure de l’énoncé</vt:lpstr>
      <vt:lpstr>Influence de r</vt:lpstr>
      <vt:lpstr>Influence de r</vt:lpstr>
      <vt:lpstr>Influence de L</vt:lpstr>
      <vt:lpstr>Influence de L</vt:lpstr>
      <vt:lpstr>Caractérisation de la bifurcation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Différences Finies : Soliton &amp; KdV Equation</dc:title>
  <dc:creator>Guillaume Léonard</dc:creator>
  <cp:lastModifiedBy>Guillaume Léonard</cp:lastModifiedBy>
  <cp:revision>43</cp:revision>
  <dcterms:created xsi:type="dcterms:W3CDTF">2022-05-08T18:29:14Z</dcterms:created>
  <dcterms:modified xsi:type="dcterms:W3CDTF">2022-05-10T09:16:10Z</dcterms:modified>
</cp:coreProperties>
</file>