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9" r:id="rId2"/>
    <p:sldId id="260" r:id="rId3"/>
    <p:sldId id="261" r:id="rId4"/>
    <p:sldId id="263" r:id="rId5"/>
    <p:sldId id="262" r:id="rId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lenler, A. (Ali)" initials="GA(" lastIdx="1" clrIdx="0">
    <p:extLst>
      <p:ext uri="{19B8F6BF-5375-455C-9EA6-DF929625EA0E}">
        <p15:presenceInfo xmlns:p15="http://schemas.microsoft.com/office/powerpoint/2012/main" userId="S::ali.gelenler@ing.com::b983fa0d-e6ed-4a0d-a66a-947cc68767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6"/>
    <p:restoredTop sz="86395"/>
  </p:normalViewPr>
  <p:slideViewPr>
    <p:cSldViewPr snapToGrid="0" snapToObjects="1">
      <p:cViewPr varScale="1">
        <p:scale>
          <a:sx n="110" d="100"/>
          <a:sy n="110" d="100"/>
        </p:scale>
        <p:origin x="1224"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DDA0E-97DE-CE4F-87B3-51FD112C358F}" type="datetimeFigureOut">
              <a:rPr lang="en-NL" smtClean="0"/>
              <a:t>02/04/2021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3F071-A70F-6A4D-9F6A-F82C55821F83}" type="slidenum">
              <a:rPr lang="en-NL" smtClean="0"/>
              <a:t>‹#›</a:t>
            </a:fld>
            <a:endParaRPr lang="en-NL"/>
          </a:p>
        </p:txBody>
      </p:sp>
    </p:spTree>
    <p:extLst>
      <p:ext uri="{BB962C8B-B14F-4D97-AF65-F5344CB8AC3E}">
        <p14:creationId xmlns:p14="http://schemas.microsoft.com/office/powerpoint/2010/main" val="2764108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1</a:t>
            </a:fld>
            <a:endParaRPr lang="en-NL"/>
          </a:p>
        </p:txBody>
      </p:sp>
    </p:spTree>
    <p:extLst>
      <p:ext uri="{BB962C8B-B14F-4D97-AF65-F5344CB8AC3E}">
        <p14:creationId xmlns:p14="http://schemas.microsoft.com/office/powerpoint/2010/main" val="101746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2</a:t>
            </a:fld>
            <a:endParaRPr lang="en-NL"/>
          </a:p>
        </p:txBody>
      </p:sp>
    </p:spTree>
    <p:extLst>
      <p:ext uri="{BB962C8B-B14F-4D97-AF65-F5344CB8AC3E}">
        <p14:creationId xmlns:p14="http://schemas.microsoft.com/office/powerpoint/2010/main" val="57467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3</a:t>
            </a:fld>
            <a:endParaRPr lang="en-NL"/>
          </a:p>
        </p:txBody>
      </p:sp>
    </p:spTree>
    <p:extLst>
      <p:ext uri="{BB962C8B-B14F-4D97-AF65-F5344CB8AC3E}">
        <p14:creationId xmlns:p14="http://schemas.microsoft.com/office/powerpoint/2010/main" val="304195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4</a:t>
            </a:fld>
            <a:endParaRPr lang="en-NL"/>
          </a:p>
        </p:txBody>
      </p:sp>
    </p:spTree>
    <p:extLst>
      <p:ext uri="{BB962C8B-B14F-4D97-AF65-F5344CB8AC3E}">
        <p14:creationId xmlns:p14="http://schemas.microsoft.com/office/powerpoint/2010/main" val="345419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5</a:t>
            </a:fld>
            <a:endParaRPr lang="en-NL"/>
          </a:p>
        </p:txBody>
      </p:sp>
    </p:spTree>
    <p:extLst>
      <p:ext uri="{BB962C8B-B14F-4D97-AF65-F5344CB8AC3E}">
        <p14:creationId xmlns:p14="http://schemas.microsoft.com/office/powerpoint/2010/main" val="285514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E62A-6259-6840-8C8F-DCDBDE1ECA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F5B467D0-9050-9947-8F76-B8072F17B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6AF7582D-6476-F440-9B2B-668710F225B3}"/>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D8B88F50-38B1-284F-9DA1-FB74894DE88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76C68D9F-D7FC-3149-A5EA-3E43FB487BA9}"/>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404177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BB4C-5321-6C4E-9DA8-78C4444FEF3B}"/>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1B168DC5-C6CD-574A-A37E-A17E0094FA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CB7AB3E-CD19-4045-9D88-F7687F2AB0DF}"/>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C503A70F-2BB4-9540-8F5B-16955C5C4CB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91BAC08-8DBE-A14A-B211-F3AE2404DA3C}"/>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279359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1CF74-5381-E844-B5C8-DD954E29B6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68DD0670-F598-AE47-9191-74FD6C9C0AF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3929468-D068-AE4D-BD41-15C22160D879}"/>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195D09D6-C00C-384B-92DE-C5AB57CE3E5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B0B4C1-FE87-4B4E-856C-1E98BF9C6B98}"/>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15054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DC71-292A-764C-BEB2-8D527C8D1224}"/>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BCBBC571-6894-6D45-82C4-0BA1B7C2FE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13C8A0FB-1E25-0C4F-916E-E0F714F875AF}"/>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ECC082A2-3290-9F42-83B8-7318BCD539D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D62316C-58BF-2449-BFEE-61E2156E574C}"/>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81141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CE60-90AC-184F-8909-00B7C57DD3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901B4450-5C82-0644-A097-95441EB47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6BEA8C-D0D4-4748-92C6-E790B6FF46A5}"/>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6F9E44EC-49FC-684E-87EB-1BAC4967883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365C41B-3381-9E49-9003-788D9A35D989}"/>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378555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1A6D-31CE-E44A-8AE3-C8844D2624B7}"/>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77841276-7FD1-CA45-87CC-4855D81A7D1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A45F3AD4-2A64-5A40-91BB-A0F1071039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9BB345E5-6286-D74D-8F20-415D59820EEA}"/>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6" name="Footer Placeholder 5">
            <a:extLst>
              <a:ext uri="{FF2B5EF4-FFF2-40B4-BE49-F238E27FC236}">
                <a16:creationId xmlns:a16="http://schemas.microsoft.com/office/drawing/2014/main" id="{FFBC62C7-413C-8240-A464-3F69A86657D5}"/>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ABE3C85-16B9-9C45-9CC7-C9D931367C83}"/>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218011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4C2D-DB45-BB4A-A544-5B0EB41F7377}"/>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9E20CDCD-081D-FB42-A101-C0755FB35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3F626D-C3BB-1D46-A694-68545E2C6EF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CE9DEA7F-AAF7-D64F-9662-25EF0A359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18AFA6-6BC0-1649-B3AD-B08910F351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1A1CC5AD-8FB6-FD4A-BB9B-A67CF6F5E1D9}"/>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8" name="Footer Placeholder 7">
            <a:extLst>
              <a:ext uri="{FF2B5EF4-FFF2-40B4-BE49-F238E27FC236}">
                <a16:creationId xmlns:a16="http://schemas.microsoft.com/office/drawing/2014/main" id="{AB68AC05-571F-E240-999B-44A3238FF1DD}"/>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044F7F8E-0DF5-B342-A970-53798F3D1EB2}"/>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259119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B528-29E0-9441-9134-8E37582E6D53}"/>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FD7ACBD8-FF6C-3442-B0C0-4AAA85917BDF}"/>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4" name="Footer Placeholder 3">
            <a:extLst>
              <a:ext uri="{FF2B5EF4-FFF2-40B4-BE49-F238E27FC236}">
                <a16:creationId xmlns:a16="http://schemas.microsoft.com/office/drawing/2014/main" id="{C4B1BEB8-5E91-1243-8F9F-6EDF0B32E667}"/>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BEDF76BA-4091-CD44-A184-3CF44429C35E}"/>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64503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ED69E-673A-4D40-80DB-4B373625CE47}"/>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3" name="Footer Placeholder 2">
            <a:extLst>
              <a:ext uri="{FF2B5EF4-FFF2-40B4-BE49-F238E27FC236}">
                <a16:creationId xmlns:a16="http://schemas.microsoft.com/office/drawing/2014/main" id="{440DA55F-E427-B146-9F4B-30E543FD73E9}"/>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6FE33B84-A527-5347-8C59-CA2D81E5B448}"/>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184306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4B3E-7192-334E-855D-1017963C53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6126065C-FDC6-D543-9BC0-608C738A65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407790D4-D5A6-834D-9507-E9804CFB6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2B6DD5-3F17-1342-9135-B74BEF9C9A8C}"/>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6" name="Footer Placeholder 5">
            <a:extLst>
              <a:ext uri="{FF2B5EF4-FFF2-40B4-BE49-F238E27FC236}">
                <a16:creationId xmlns:a16="http://schemas.microsoft.com/office/drawing/2014/main" id="{83B0DD06-0C84-C249-92B6-0DF8A01C482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D5A1F5D-226A-D344-9991-B47B8D3C7345}"/>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416208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7606-4856-784E-A500-5EDC43AB838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600319CF-1C32-0F4C-AFD2-970CDC1562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F95176D6-6898-8941-BB1B-878B079A3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CBF121-0F04-BD40-BCBC-3958BC971386}"/>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6" name="Footer Placeholder 5">
            <a:extLst>
              <a:ext uri="{FF2B5EF4-FFF2-40B4-BE49-F238E27FC236}">
                <a16:creationId xmlns:a16="http://schemas.microsoft.com/office/drawing/2014/main" id="{6E37629D-B3A2-3A41-ACC4-A56776E73B8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467FBB14-0120-FF47-92EE-735018097AA6}"/>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118261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C1FDB-19BC-0343-8AF8-B6F46B83F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D52E8C91-ABF1-0C44-9693-BDDC1867B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E10E6F04-15F7-284C-900C-CC965FAFE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1FD605BD-D57A-B54A-BF26-77F2EB03C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B8BBB082-D273-EF41-81B7-A615FFFE3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0AC89-F87D-C244-81DD-C2DDA41E83A5}" type="slidenum">
              <a:rPr lang="en-NL" smtClean="0"/>
              <a:t>‹#›</a:t>
            </a:fld>
            <a:endParaRPr lang="en-NL"/>
          </a:p>
        </p:txBody>
      </p:sp>
    </p:spTree>
    <p:extLst>
      <p:ext uri="{BB962C8B-B14F-4D97-AF65-F5344CB8AC3E}">
        <p14:creationId xmlns:p14="http://schemas.microsoft.com/office/powerpoint/2010/main" val="111640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a:solidFill>
                  <a:srgbClr val="FFFFFF"/>
                </a:solidFill>
                <a:latin typeface="Arial" panose="020B0604020202020204" pitchFamily="34" charset="0"/>
                <a:cs typeface="Arial" panose="020B0604020202020204" pitchFamily="34" charset="0"/>
              </a:rPr>
              <a:t>Kafka basics</a:t>
            </a:r>
            <a:endParaRPr lang="en-US" sz="4000" kern="1200" dirty="0">
              <a:solidFill>
                <a:srgbClr val="FFFFFF"/>
              </a:solidFill>
              <a:latin typeface="Arial" panose="020B0604020202020204" pitchFamily="34" charset="0"/>
              <a:cs typeface="Arial" panose="020B0604020202020204" pitchFamily="34" charset="0"/>
            </a:endParaRPr>
          </a:p>
        </p:txBody>
      </p:sp>
      <p:sp>
        <p:nvSpPr>
          <p:cNvPr id="92" name="TextBox 7">
            <a:extLst>
              <a:ext uri="{FF2B5EF4-FFF2-40B4-BE49-F238E27FC236}">
                <a16:creationId xmlns:a16="http://schemas.microsoft.com/office/drawing/2014/main" id="{0F1738A4-54D8-6642-827E-2A67E8E9F0DE}"/>
              </a:ext>
            </a:extLst>
          </p:cNvPr>
          <p:cNvSpPr txBox="1"/>
          <p:nvPr/>
        </p:nvSpPr>
        <p:spPr>
          <a:xfrm>
            <a:off x="1316765" y="2396415"/>
            <a:ext cx="9708995" cy="3567173"/>
          </a:xfrm>
          <a:prstGeom prst="rect">
            <a:avLst/>
          </a:prstGeom>
        </p:spPr>
        <p:txBody>
          <a:bodyPr vert="horz" lIns="91440" tIns="45720" rIns="91440" bIns="45720" rtlCol="0" anchor="ctr">
            <a:normAutofit/>
          </a:bodyPr>
          <a:lstStyle/>
          <a:p>
            <a:pPr marL="171450" indent="-228600">
              <a:lnSpc>
                <a:spcPct val="90000"/>
              </a:lnSpc>
              <a:buFont typeface="Arial" panose="020B0604020202020204" pitchFamily="34" charset="0"/>
              <a:buChar char="•"/>
            </a:pPr>
            <a:r>
              <a:rPr lang="en-US" dirty="0">
                <a:cs typeface="Arial" panose="020B0604020202020204" pitchFamily="34" charset="0"/>
              </a:rPr>
              <a:t>Immutable, append-only logs</a:t>
            </a:r>
          </a:p>
          <a:p>
            <a:pPr marL="171450" indent="-228600">
              <a:lnSpc>
                <a:spcPct val="90000"/>
              </a:lnSpc>
              <a:buFont typeface="Arial" panose="020B0604020202020204" pitchFamily="34" charset="0"/>
              <a:buChar char="•"/>
            </a:pPr>
            <a:r>
              <a:rPr lang="en-US" dirty="0">
                <a:cs typeface="Arial" panose="020B0604020202020204" pitchFamily="34" charset="0"/>
              </a:rPr>
              <a:t>Fast, resilient, scalable, high throughput</a:t>
            </a:r>
          </a:p>
          <a:p>
            <a:pPr marL="171450" indent="-228600">
              <a:lnSpc>
                <a:spcPct val="90000"/>
              </a:lnSpc>
              <a:buFont typeface="Arial" panose="020B0604020202020204" pitchFamily="34" charset="0"/>
              <a:buChar char="•"/>
            </a:pPr>
            <a:r>
              <a:rPr lang="en-US" dirty="0">
                <a:cs typeface="Arial" panose="020B0604020202020204" pitchFamily="34" charset="0"/>
              </a:rPr>
              <a:t>Relies on file system for storing and caching messages</a:t>
            </a:r>
          </a:p>
          <a:p>
            <a:pPr marL="171450" indent="-228600">
              <a:lnSpc>
                <a:spcPct val="90000"/>
              </a:lnSpc>
              <a:buFont typeface="Arial" panose="020B0604020202020204" pitchFamily="34" charset="0"/>
              <a:buChar char="•"/>
            </a:pPr>
            <a:r>
              <a:rPr lang="en-US" dirty="0">
                <a:cs typeface="Arial" panose="020B0604020202020204" pitchFamily="34" charset="0"/>
              </a:rPr>
              <a:t>Resilient and fault-tolerant by replication</a:t>
            </a:r>
          </a:p>
          <a:p>
            <a:pPr marL="171450" indent="-228600">
              <a:lnSpc>
                <a:spcPct val="90000"/>
              </a:lnSpc>
              <a:buFont typeface="Arial" panose="020B0604020202020204" pitchFamily="34" charset="0"/>
              <a:buChar char="•"/>
            </a:pPr>
            <a:r>
              <a:rPr lang="en-US" dirty="0">
                <a:cs typeface="Arial" panose="020B0604020202020204" pitchFamily="34" charset="0"/>
              </a:rPr>
              <a:t>Disk caching, memory mapped files instead of GC eligible memory</a:t>
            </a:r>
          </a:p>
          <a:p>
            <a:pPr marL="171450" indent="-228600">
              <a:lnSpc>
                <a:spcPct val="90000"/>
              </a:lnSpc>
              <a:buFont typeface="Arial" panose="020B0604020202020204" pitchFamily="34" charset="0"/>
              <a:buChar char="•"/>
            </a:pPr>
            <a:r>
              <a:rPr lang="en-US" dirty="0">
                <a:cs typeface="Arial" panose="020B0604020202020204" pitchFamily="34" charset="0"/>
              </a:rPr>
              <a:t>Scale by partitions</a:t>
            </a:r>
          </a:p>
          <a:p>
            <a:pPr marL="171450" indent="-228600">
              <a:lnSpc>
                <a:spcPct val="90000"/>
              </a:lnSpc>
              <a:buFont typeface="Arial" panose="020B0604020202020204" pitchFamily="34" charset="0"/>
              <a:buChar char="•"/>
            </a:pPr>
            <a:r>
              <a:rPr lang="en-US" dirty="0">
                <a:cs typeface="Arial" panose="020B0604020202020204" pitchFamily="34" charset="0"/>
              </a:rPr>
              <a:t>Ordered inside partition</a:t>
            </a:r>
          </a:p>
          <a:p>
            <a:pPr marL="171450" indent="-228600">
              <a:lnSpc>
                <a:spcPct val="90000"/>
              </a:lnSpc>
              <a:buFont typeface="Arial" panose="020B0604020202020204" pitchFamily="34" charset="0"/>
              <a:buChar char="•"/>
            </a:pPr>
            <a:r>
              <a:rPr lang="en-US" dirty="0">
                <a:cs typeface="Arial" panose="020B0604020202020204" pitchFamily="34" charset="0"/>
              </a:rPr>
              <a:t>As an event store: A great match for event-driven microservices</a:t>
            </a:r>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10" name="Picture 9">
            <a:extLst>
              <a:ext uri="{FF2B5EF4-FFF2-40B4-BE49-F238E27FC236}">
                <a16:creationId xmlns:a16="http://schemas.microsoft.com/office/drawing/2014/main" id="{4A26AE7F-0B13-CE4A-9955-0238FC2631A8}"/>
              </a:ext>
            </a:extLst>
          </p:cNvPr>
          <p:cNvPicPr>
            <a:picLocks noChangeAspect="1"/>
          </p:cNvPicPr>
          <p:nvPr/>
        </p:nvPicPr>
        <p:blipFill>
          <a:blip r:embed="rId4"/>
          <a:stretch>
            <a:fillRect/>
          </a:stretch>
        </p:blipFill>
        <p:spPr>
          <a:xfrm>
            <a:off x="106466" y="6020256"/>
            <a:ext cx="427128" cy="693371"/>
          </a:xfrm>
          <a:prstGeom prst="rect">
            <a:avLst/>
          </a:prstGeom>
        </p:spPr>
      </p:pic>
    </p:spTree>
    <p:extLst>
      <p:ext uri="{BB962C8B-B14F-4D97-AF65-F5344CB8AC3E}">
        <p14:creationId xmlns:p14="http://schemas.microsoft.com/office/powerpoint/2010/main" val="51305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tile tx="0" ty="0" sx="100000" sy="100000" flip="none" algn="tl"/>
        </a:blipFill>
        <a:effectLst/>
      </p:bgPr>
    </p:bg>
    <p:spTree>
      <p:nvGrpSpPr>
        <p:cNvPr id="1" name=""/>
        <p:cNvGrpSpPr/>
        <p:nvPr/>
      </p:nvGrpSpPr>
      <p:grpSpPr>
        <a:xfrm>
          <a:off x="0" y="0"/>
          <a:ext cx="0" cy="0"/>
          <a:chOff x="0" y="0"/>
          <a:chExt cx="0" cy="0"/>
        </a:xfrm>
      </p:grpSpPr>
      <p:sp>
        <p:nvSpPr>
          <p:cNvPr id="66" name="Rounded Rectangle 65">
            <a:extLst>
              <a:ext uri="{FF2B5EF4-FFF2-40B4-BE49-F238E27FC236}">
                <a16:creationId xmlns:a16="http://schemas.microsoft.com/office/drawing/2014/main" id="{E5C0A6AD-06CE-9C4A-94C3-7E62A7F0C760}"/>
              </a:ext>
            </a:extLst>
          </p:cNvPr>
          <p:cNvSpPr/>
          <p:nvPr/>
        </p:nvSpPr>
        <p:spPr>
          <a:xfrm>
            <a:off x="1264407" y="2812887"/>
            <a:ext cx="956252" cy="3310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latin typeface="Arial" panose="020B0604020202020204" pitchFamily="34" charset="0"/>
                <a:cs typeface="Arial" panose="020B0604020202020204" pitchFamily="34" charset="0"/>
              </a:rPr>
              <a:t>Kafka Cluster</a:t>
            </a:r>
            <a:endParaRPr lang="en-NL" sz="1100" b="1"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a:p>
            <a:pPr algn="ctr"/>
            <a:endParaRPr lang="en-NL" sz="1100" dirty="0">
              <a:latin typeface="Arial" panose="020B0604020202020204" pitchFamily="34" charset="0"/>
              <a:cs typeface="Arial" panose="020B0604020202020204" pitchFamily="34" charset="0"/>
            </a:endParaRPr>
          </a:p>
        </p:txBody>
      </p:sp>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Kafka Architecture</a:t>
            </a:r>
          </a:p>
        </p:txBody>
      </p:sp>
      <p:pic>
        <p:nvPicPr>
          <p:cNvPr id="10" name="Picture 9">
            <a:extLst>
              <a:ext uri="{FF2B5EF4-FFF2-40B4-BE49-F238E27FC236}">
                <a16:creationId xmlns:a16="http://schemas.microsoft.com/office/drawing/2014/main" id="{4A26AE7F-0B13-CE4A-9955-0238FC2631A8}"/>
              </a:ext>
            </a:extLst>
          </p:cNvPr>
          <p:cNvPicPr>
            <a:picLocks noChangeAspect="1"/>
          </p:cNvPicPr>
          <p:nvPr/>
        </p:nvPicPr>
        <p:blipFill>
          <a:blip r:embed="rId4"/>
          <a:stretch>
            <a:fillRect/>
          </a:stretch>
        </p:blipFill>
        <p:spPr>
          <a:xfrm>
            <a:off x="106466" y="6020256"/>
            <a:ext cx="427128" cy="693371"/>
          </a:xfrm>
          <a:prstGeom prst="rect">
            <a:avLst/>
          </a:prstGeom>
        </p:spPr>
      </p:pic>
      <p:sp>
        <p:nvSpPr>
          <p:cNvPr id="2" name="Rectangle 1">
            <a:extLst>
              <a:ext uri="{FF2B5EF4-FFF2-40B4-BE49-F238E27FC236}">
                <a16:creationId xmlns:a16="http://schemas.microsoft.com/office/drawing/2014/main" id="{4685619D-6CDD-5344-8E23-6F4AF2254486}"/>
              </a:ext>
            </a:extLst>
          </p:cNvPr>
          <p:cNvSpPr/>
          <p:nvPr/>
        </p:nvSpPr>
        <p:spPr>
          <a:xfrm>
            <a:off x="3970118" y="3414530"/>
            <a:ext cx="4027991" cy="209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Topics</a:t>
            </a:r>
          </a:p>
          <a:p>
            <a:pPr algn="ctr"/>
            <a:endParaRPr lang="en-NL" dirty="0"/>
          </a:p>
          <a:p>
            <a:pPr algn="ctr"/>
            <a:endParaRPr lang="en-NL" dirty="0"/>
          </a:p>
          <a:p>
            <a:pPr algn="ctr"/>
            <a:endParaRPr lang="en-NL" dirty="0"/>
          </a:p>
          <a:p>
            <a:pPr algn="ctr"/>
            <a:endParaRPr lang="en-NL" dirty="0"/>
          </a:p>
          <a:p>
            <a:pPr algn="ctr"/>
            <a:endParaRPr lang="en-NL" dirty="0"/>
          </a:p>
          <a:p>
            <a:pPr algn="ctr"/>
            <a:endParaRPr lang="en-NL" dirty="0"/>
          </a:p>
        </p:txBody>
      </p:sp>
      <p:graphicFrame>
        <p:nvGraphicFramePr>
          <p:cNvPr id="5" name="Table 4">
            <a:extLst>
              <a:ext uri="{FF2B5EF4-FFF2-40B4-BE49-F238E27FC236}">
                <a16:creationId xmlns:a16="http://schemas.microsoft.com/office/drawing/2014/main" id="{CE277167-CD55-2D40-93E8-49757AB3F3DA}"/>
              </a:ext>
            </a:extLst>
          </p:cNvPr>
          <p:cNvGraphicFramePr>
            <a:graphicFrameLocks noGrp="1"/>
          </p:cNvGraphicFramePr>
          <p:nvPr>
            <p:extLst>
              <p:ext uri="{D42A27DB-BD31-4B8C-83A1-F6EECF244321}">
                <p14:modId xmlns:p14="http://schemas.microsoft.com/office/powerpoint/2010/main" val="322382414"/>
              </p:ext>
            </p:extLst>
          </p:nvPr>
        </p:nvGraphicFramePr>
        <p:xfrm>
          <a:off x="4004843" y="3912241"/>
          <a:ext cx="1203516" cy="1557663"/>
        </p:xfrm>
        <a:graphic>
          <a:graphicData uri="http://schemas.openxmlformats.org/drawingml/2006/table">
            <a:tbl>
              <a:tblPr firstRow="1" bandRow="1">
                <a:tableStyleId>{5C22544A-7EE6-4342-B048-85BDC9FD1C3A}</a:tableStyleId>
              </a:tblPr>
              <a:tblGrid>
                <a:gridCol w="1203516">
                  <a:extLst>
                    <a:ext uri="{9D8B030D-6E8A-4147-A177-3AD203B41FA5}">
                      <a16:colId xmlns:a16="http://schemas.microsoft.com/office/drawing/2014/main" val="3685226291"/>
                    </a:ext>
                  </a:extLst>
                </a:gridCol>
              </a:tblGrid>
              <a:tr h="414315">
                <a:tc>
                  <a:txBody>
                    <a:bodyPr/>
                    <a:lstStyle/>
                    <a:p>
                      <a:pPr algn="ctr"/>
                      <a:r>
                        <a:rPr lang="en-NL" dirty="0"/>
                        <a:t>Topic 1</a:t>
                      </a:r>
                    </a:p>
                  </a:txBody>
                  <a:tcPr/>
                </a:tc>
                <a:extLst>
                  <a:ext uri="{0D108BD9-81ED-4DB2-BD59-A6C34878D82A}">
                    <a16:rowId xmlns:a16="http://schemas.microsoft.com/office/drawing/2014/main" val="2255985300"/>
                  </a:ext>
                </a:extLst>
              </a:tr>
              <a:tr h="381116">
                <a:tc>
                  <a:txBody>
                    <a:bodyPr/>
                    <a:lstStyle/>
                    <a:p>
                      <a:r>
                        <a:rPr lang="en-NL" dirty="0"/>
                        <a:t>Partition 1</a:t>
                      </a:r>
                    </a:p>
                  </a:txBody>
                  <a:tcPr/>
                </a:tc>
                <a:extLst>
                  <a:ext uri="{0D108BD9-81ED-4DB2-BD59-A6C34878D82A}">
                    <a16:rowId xmlns:a16="http://schemas.microsoft.com/office/drawing/2014/main" val="2413185438"/>
                  </a:ext>
                </a:extLst>
              </a:tr>
              <a:tr h="381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Partition 2</a:t>
                      </a:r>
                    </a:p>
                  </a:txBody>
                  <a:tcPr/>
                </a:tc>
                <a:extLst>
                  <a:ext uri="{0D108BD9-81ED-4DB2-BD59-A6C34878D82A}">
                    <a16:rowId xmlns:a16="http://schemas.microsoft.com/office/drawing/2014/main" val="3147211858"/>
                  </a:ext>
                </a:extLst>
              </a:tr>
              <a:tr h="381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Partition 3</a:t>
                      </a:r>
                    </a:p>
                  </a:txBody>
                  <a:tcPr/>
                </a:tc>
                <a:extLst>
                  <a:ext uri="{0D108BD9-81ED-4DB2-BD59-A6C34878D82A}">
                    <a16:rowId xmlns:a16="http://schemas.microsoft.com/office/drawing/2014/main" val="1555595063"/>
                  </a:ext>
                </a:extLst>
              </a:tr>
            </a:tbl>
          </a:graphicData>
        </a:graphic>
      </p:graphicFrame>
      <p:graphicFrame>
        <p:nvGraphicFramePr>
          <p:cNvPr id="15" name="Table 14">
            <a:extLst>
              <a:ext uri="{FF2B5EF4-FFF2-40B4-BE49-F238E27FC236}">
                <a16:creationId xmlns:a16="http://schemas.microsoft.com/office/drawing/2014/main" id="{65ADCA24-4ABC-2340-ADAC-DFFA76D6D4FB}"/>
              </a:ext>
            </a:extLst>
          </p:cNvPr>
          <p:cNvGraphicFramePr>
            <a:graphicFrameLocks noGrp="1"/>
          </p:cNvGraphicFramePr>
          <p:nvPr>
            <p:extLst>
              <p:ext uri="{D42A27DB-BD31-4B8C-83A1-F6EECF244321}">
                <p14:modId xmlns:p14="http://schemas.microsoft.com/office/powerpoint/2010/main" val="2848661553"/>
              </p:ext>
            </p:extLst>
          </p:nvPr>
        </p:nvGraphicFramePr>
        <p:xfrm>
          <a:off x="5387211" y="3912240"/>
          <a:ext cx="1203516" cy="1557663"/>
        </p:xfrm>
        <a:graphic>
          <a:graphicData uri="http://schemas.openxmlformats.org/drawingml/2006/table">
            <a:tbl>
              <a:tblPr firstRow="1" bandRow="1">
                <a:tableStyleId>{5C22544A-7EE6-4342-B048-85BDC9FD1C3A}</a:tableStyleId>
              </a:tblPr>
              <a:tblGrid>
                <a:gridCol w="1203516">
                  <a:extLst>
                    <a:ext uri="{9D8B030D-6E8A-4147-A177-3AD203B41FA5}">
                      <a16:colId xmlns:a16="http://schemas.microsoft.com/office/drawing/2014/main" val="3685226291"/>
                    </a:ext>
                  </a:extLst>
                </a:gridCol>
              </a:tblGrid>
              <a:tr h="414315">
                <a:tc>
                  <a:txBody>
                    <a:bodyPr/>
                    <a:lstStyle/>
                    <a:p>
                      <a:pPr algn="ctr"/>
                      <a:r>
                        <a:rPr lang="en-NL" dirty="0"/>
                        <a:t>Topic 2</a:t>
                      </a:r>
                    </a:p>
                  </a:txBody>
                  <a:tcPr/>
                </a:tc>
                <a:extLst>
                  <a:ext uri="{0D108BD9-81ED-4DB2-BD59-A6C34878D82A}">
                    <a16:rowId xmlns:a16="http://schemas.microsoft.com/office/drawing/2014/main" val="2255985300"/>
                  </a:ext>
                </a:extLst>
              </a:tr>
              <a:tr h="381116">
                <a:tc>
                  <a:txBody>
                    <a:bodyPr/>
                    <a:lstStyle/>
                    <a:p>
                      <a:r>
                        <a:rPr lang="en-NL" dirty="0"/>
                        <a:t>Partition 1</a:t>
                      </a:r>
                    </a:p>
                  </a:txBody>
                  <a:tcPr/>
                </a:tc>
                <a:extLst>
                  <a:ext uri="{0D108BD9-81ED-4DB2-BD59-A6C34878D82A}">
                    <a16:rowId xmlns:a16="http://schemas.microsoft.com/office/drawing/2014/main" val="2413185438"/>
                  </a:ext>
                </a:extLst>
              </a:tr>
              <a:tr h="381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Partition 2</a:t>
                      </a:r>
                    </a:p>
                  </a:txBody>
                  <a:tcPr/>
                </a:tc>
                <a:extLst>
                  <a:ext uri="{0D108BD9-81ED-4DB2-BD59-A6C34878D82A}">
                    <a16:rowId xmlns:a16="http://schemas.microsoft.com/office/drawing/2014/main" val="3147211858"/>
                  </a:ext>
                </a:extLst>
              </a:tr>
              <a:tr h="381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Partition 3</a:t>
                      </a:r>
                    </a:p>
                  </a:txBody>
                  <a:tcPr/>
                </a:tc>
                <a:extLst>
                  <a:ext uri="{0D108BD9-81ED-4DB2-BD59-A6C34878D82A}">
                    <a16:rowId xmlns:a16="http://schemas.microsoft.com/office/drawing/2014/main" val="1555595063"/>
                  </a:ext>
                </a:extLst>
              </a:tr>
            </a:tbl>
          </a:graphicData>
        </a:graphic>
      </p:graphicFrame>
      <p:graphicFrame>
        <p:nvGraphicFramePr>
          <p:cNvPr id="16" name="Table 15">
            <a:extLst>
              <a:ext uri="{FF2B5EF4-FFF2-40B4-BE49-F238E27FC236}">
                <a16:creationId xmlns:a16="http://schemas.microsoft.com/office/drawing/2014/main" id="{FE876F29-3373-F848-8DDE-E91EE74A0C7E}"/>
              </a:ext>
            </a:extLst>
          </p:cNvPr>
          <p:cNvGraphicFramePr>
            <a:graphicFrameLocks noGrp="1"/>
          </p:cNvGraphicFramePr>
          <p:nvPr>
            <p:extLst>
              <p:ext uri="{D42A27DB-BD31-4B8C-83A1-F6EECF244321}">
                <p14:modId xmlns:p14="http://schemas.microsoft.com/office/powerpoint/2010/main" val="869812040"/>
              </p:ext>
            </p:extLst>
          </p:nvPr>
        </p:nvGraphicFramePr>
        <p:xfrm>
          <a:off x="6760577" y="3912240"/>
          <a:ext cx="1203516" cy="1557663"/>
        </p:xfrm>
        <a:graphic>
          <a:graphicData uri="http://schemas.openxmlformats.org/drawingml/2006/table">
            <a:tbl>
              <a:tblPr firstRow="1" bandRow="1">
                <a:tableStyleId>{5C22544A-7EE6-4342-B048-85BDC9FD1C3A}</a:tableStyleId>
              </a:tblPr>
              <a:tblGrid>
                <a:gridCol w="1203516">
                  <a:extLst>
                    <a:ext uri="{9D8B030D-6E8A-4147-A177-3AD203B41FA5}">
                      <a16:colId xmlns:a16="http://schemas.microsoft.com/office/drawing/2014/main" val="3685226291"/>
                    </a:ext>
                  </a:extLst>
                </a:gridCol>
              </a:tblGrid>
              <a:tr h="414315">
                <a:tc>
                  <a:txBody>
                    <a:bodyPr/>
                    <a:lstStyle/>
                    <a:p>
                      <a:pPr algn="ctr"/>
                      <a:r>
                        <a:rPr lang="en-NL" dirty="0"/>
                        <a:t>Topic 3</a:t>
                      </a:r>
                    </a:p>
                  </a:txBody>
                  <a:tcPr/>
                </a:tc>
                <a:extLst>
                  <a:ext uri="{0D108BD9-81ED-4DB2-BD59-A6C34878D82A}">
                    <a16:rowId xmlns:a16="http://schemas.microsoft.com/office/drawing/2014/main" val="2255985300"/>
                  </a:ext>
                </a:extLst>
              </a:tr>
              <a:tr h="381116">
                <a:tc>
                  <a:txBody>
                    <a:bodyPr/>
                    <a:lstStyle/>
                    <a:p>
                      <a:r>
                        <a:rPr lang="en-NL" dirty="0"/>
                        <a:t>Partition 1</a:t>
                      </a:r>
                    </a:p>
                  </a:txBody>
                  <a:tcPr/>
                </a:tc>
                <a:extLst>
                  <a:ext uri="{0D108BD9-81ED-4DB2-BD59-A6C34878D82A}">
                    <a16:rowId xmlns:a16="http://schemas.microsoft.com/office/drawing/2014/main" val="2413185438"/>
                  </a:ext>
                </a:extLst>
              </a:tr>
              <a:tr h="381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Partition 2</a:t>
                      </a:r>
                    </a:p>
                  </a:txBody>
                  <a:tcPr/>
                </a:tc>
                <a:extLst>
                  <a:ext uri="{0D108BD9-81ED-4DB2-BD59-A6C34878D82A}">
                    <a16:rowId xmlns:a16="http://schemas.microsoft.com/office/drawing/2014/main" val="3147211858"/>
                  </a:ext>
                </a:extLst>
              </a:tr>
              <a:tr h="381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Partition 3</a:t>
                      </a:r>
                    </a:p>
                  </a:txBody>
                  <a:tcPr/>
                </a:tc>
                <a:extLst>
                  <a:ext uri="{0D108BD9-81ED-4DB2-BD59-A6C34878D82A}">
                    <a16:rowId xmlns:a16="http://schemas.microsoft.com/office/drawing/2014/main" val="1555595063"/>
                  </a:ext>
                </a:extLst>
              </a:tr>
            </a:tbl>
          </a:graphicData>
        </a:graphic>
      </p:graphicFrame>
      <p:sp>
        <p:nvSpPr>
          <p:cNvPr id="6" name="Rectangle 5">
            <a:extLst>
              <a:ext uri="{FF2B5EF4-FFF2-40B4-BE49-F238E27FC236}">
                <a16:creationId xmlns:a16="http://schemas.microsoft.com/office/drawing/2014/main" id="{72CE4F71-FFE6-3545-B8CA-4013A64758DE}"/>
              </a:ext>
            </a:extLst>
          </p:cNvPr>
          <p:cNvSpPr/>
          <p:nvPr/>
        </p:nvSpPr>
        <p:spPr>
          <a:xfrm>
            <a:off x="2287484" y="2710550"/>
            <a:ext cx="1504709" cy="385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Producer 1</a:t>
            </a:r>
          </a:p>
        </p:txBody>
      </p:sp>
      <p:sp>
        <p:nvSpPr>
          <p:cNvPr id="18" name="Rectangle 17">
            <a:extLst>
              <a:ext uri="{FF2B5EF4-FFF2-40B4-BE49-F238E27FC236}">
                <a16:creationId xmlns:a16="http://schemas.microsoft.com/office/drawing/2014/main" id="{6A90FE8D-0E73-7044-B0EA-FDCDFA742BC3}"/>
              </a:ext>
            </a:extLst>
          </p:cNvPr>
          <p:cNvSpPr/>
          <p:nvPr/>
        </p:nvSpPr>
        <p:spPr>
          <a:xfrm>
            <a:off x="5308410" y="2676894"/>
            <a:ext cx="1504709" cy="385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Producer 2</a:t>
            </a:r>
          </a:p>
        </p:txBody>
      </p:sp>
      <p:sp>
        <p:nvSpPr>
          <p:cNvPr id="19" name="Rectangle 18">
            <a:extLst>
              <a:ext uri="{FF2B5EF4-FFF2-40B4-BE49-F238E27FC236}">
                <a16:creationId xmlns:a16="http://schemas.microsoft.com/office/drawing/2014/main" id="{353345E1-5AFD-DB4C-A29A-066C3D1CB793}"/>
              </a:ext>
            </a:extLst>
          </p:cNvPr>
          <p:cNvSpPr/>
          <p:nvPr/>
        </p:nvSpPr>
        <p:spPr>
          <a:xfrm>
            <a:off x="8158493" y="2676894"/>
            <a:ext cx="1504709" cy="385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Producer 3</a:t>
            </a:r>
          </a:p>
        </p:txBody>
      </p:sp>
      <p:cxnSp>
        <p:nvCxnSpPr>
          <p:cNvPr id="9" name="Straight Arrow Connector 8">
            <a:extLst>
              <a:ext uri="{FF2B5EF4-FFF2-40B4-BE49-F238E27FC236}">
                <a16:creationId xmlns:a16="http://schemas.microsoft.com/office/drawing/2014/main" id="{7A53E259-9D2B-EA40-A112-C9E272B4B7F8}"/>
              </a:ext>
            </a:extLst>
          </p:cNvPr>
          <p:cNvCxnSpPr>
            <a:cxnSpLocks/>
          </p:cNvCxnSpPr>
          <p:nvPr/>
        </p:nvCxnSpPr>
        <p:spPr>
          <a:xfrm>
            <a:off x="3792193" y="3095770"/>
            <a:ext cx="177925" cy="3240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A94D31B-353A-BC44-9052-9EC6C7D44ADC}"/>
              </a:ext>
            </a:extLst>
          </p:cNvPr>
          <p:cNvCxnSpPr>
            <a:cxnSpLocks/>
            <a:endCxn id="2" idx="0"/>
          </p:cNvCxnSpPr>
          <p:nvPr/>
        </p:nvCxnSpPr>
        <p:spPr>
          <a:xfrm>
            <a:off x="5984114" y="3117851"/>
            <a:ext cx="0" cy="29667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764840C-7D2A-EC45-8D70-AEC9731BAFCF}"/>
              </a:ext>
            </a:extLst>
          </p:cNvPr>
          <p:cNvCxnSpPr>
            <a:cxnSpLocks/>
          </p:cNvCxnSpPr>
          <p:nvPr/>
        </p:nvCxnSpPr>
        <p:spPr>
          <a:xfrm flipH="1">
            <a:off x="7998109" y="3090530"/>
            <a:ext cx="177479" cy="3240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B9BD7081-C441-FD46-9F48-6834279DA34C}"/>
              </a:ext>
            </a:extLst>
          </p:cNvPr>
          <p:cNvSpPr/>
          <p:nvPr/>
        </p:nvSpPr>
        <p:spPr>
          <a:xfrm>
            <a:off x="2287484" y="5796854"/>
            <a:ext cx="1504709" cy="385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Consumer 1</a:t>
            </a:r>
          </a:p>
        </p:txBody>
      </p:sp>
      <p:sp>
        <p:nvSpPr>
          <p:cNvPr id="31" name="Rectangle 30">
            <a:extLst>
              <a:ext uri="{FF2B5EF4-FFF2-40B4-BE49-F238E27FC236}">
                <a16:creationId xmlns:a16="http://schemas.microsoft.com/office/drawing/2014/main" id="{9517F97C-E2C5-0D4A-A7C2-33C9E59324CE}"/>
              </a:ext>
            </a:extLst>
          </p:cNvPr>
          <p:cNvSpPr/>
          <p:nvPr/>
        </p:nvSpPr>
        <p:spPr>
          <a:xfrm>
            <a:off x="5308410" y="5763198"/>
            <a:ext cx="1504709" cy="385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Consumer 2</a:t>
            </a:r>
          </a:p>
        </p:txBody>
      </p:sp>
      <p:sp>
        <p:nvSpPr>
          <p:cNvPr id="32" name="Rectangle 31">
            <a:extLst>
              <a:ext uri="{FF2B5EF4-FFF2-40B4-BE49-F238E27FC236}">
                <a16:creationId xmlns:a16="http://schemas.microsoft.com/office/drawing/2014/main" id="{E385BB22-12B2-C943-BE02-882A55101639}"/>
              </a:ext>
            </a:extLst>
          </p:cNvPr>
          <p:cNvSpPr/>
          <p:nvPr/>
        </p:nvSpPr>
        <p:spPr>
          <a:xfrm>
            <a:off x="8158493" y="5763198"/>
            <a:ext cx="1504709" cy="385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Consumer 3</a:t>
            </a:r>
          </a:p>
        </p:txBody>
      </p:sp>
      <p:cxnSp>
        <p:nvCxnSpPr>
          <p:cNvPr id="33" name="Straight Arrow Connector 32">
            <a:extLst>
              <a:ext uri="{FF2B5EF4-FFF2-40B4-BE49-F238E27FC236}">
                <a16:creationId xmlns:a16="http://schemas.microsoft.com/office/drawing/2014/main" id="{59691627-1C1E-D94F-ADC4-0542D74BF729}"/>
              </a:ext>
            </a:extLst>
          </p:cNvPr>
          <p:cNvCxnSpPr>
            <a:cxnSpLocks/>
          </p:cNvCxnSpPr>
          <p:nvPr/>
        </p:nvCxnSpPr>
        <p:spPr>
          <a:xfrm flipH="1">
            <a:off x="3791970" y="5499389"/>
            <a:ext cx="158635" cy="26380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E481DED-0CBA-2645-993F-0F1AE89EB597}"/>
              </a:ext>
            </a:extLst>
          </p:cNvPr>
          <p:cNvCxnSpPr>
            <a:cxnSpLocks/>
          </p:cNvCxnSpPr>
          <p:nvPr/>
        </p:nvCxnSpPr>
        <p:spPr>
          <a:xfrm>
            <a:off x="6026043" y="5469903"/>
            <a:ext cx="0" cy="29667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1A7238C7-4FD0-8B45-A976-21EF83413D98}"/>
              </a:ext>
            </a:extLst>
          </p:cNvPr>
          <p:cNvCxnSpPr>
            <a:cxnSpLocks/>
          </p:cNvCxnSpPr>
          <p:nvPr/>
        </p:nvCxnSpPr>
        <p:spPr>
          <a:xfrm>
            <a:off x="7990573" y="5533045"/>
            <a:ext cx="180351" cy="23015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F8CD5213-2AB8-284F-9EEF-F3838BC49083}"/>
              </a:ext>
            </a:extLst>
          </p:cNvPr>
          <p:cNvSpPr txBox="1"/>
          <p:nvPr/>
        </p:nvSpPr>
        <p:spPr>
          <a:xfrm>
            <a:off x="2323572" y="6222285"/>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1</a:t>
            </a:r>
          </a:p>
        </p:txBody>
      </p:sp>
      <p:sp>
        <p:nvSpPr>
          <p:cNvPr id="39" name="TextBox 38">
            <a:extLst>
              <a:ext uri="{FF2B5EF4-FFF2-40B4-BE49-F238E27FC236}">
                <a16:creationId xmlns:a16="http://schemas.microsoft.com/office/drawing/2014/main" id="{9761A82C-5897-8E43-84E1-D904263ED1ED}"/>
              </a:ext>
            </a:extLst>
          </p:cNvPr>
          <p:cNvSpPr txBox="1"/>
          <p:nvPr/>
        </p:nvSpPr>
        <p:spPr>
          <a:xfrm>
            <a:off x="5323500" y="6182074"/>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2</a:t>
            </a:r>
          </a:p>
        </p:txBody>
      </p:sp>
      <p:sp>
        <p:nvSpPr>
          <p:cNvPr id="40" name="TextBox 39">
            <a:extLst>
              <a:ext uri="{FF2B5EF4-FFF2-40B4-BE49-F238E27FC236}">
                <a16:creationId xmlns:a16="http://schemas.microsoft.com/office/drawing/2014/main" id="{A76A66B1-0185-FE45-8C2C-AF9B6C084C26}"/>
              </a:ext>
            </a:extLst>
          </p:cNvPr>
          <p:cNvSpPr txBox="1"/>
          <p:nvPr/>
        </p:nvSpPr>
        <p:spPr>
          <a:xfrm>
            <a:off x="8170924" y="6182074"/>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3</a:t>
            </a:r>
          </a:p>
        </p:txBody>
      </p:sp>
      <p:sp>
        <p:nvSpPr>
          <p:cNvPr id="23" name="Rounded Rectangle 22">
            <a:extLst>
              <a:ext uri="{FF2B5EF4-FFF2-40B4-BE49-F238E27FC236}">
                <a16:creationId xmlns:a16="http://schemas.microsoft.com/office/drawing/2014/main" id="{E2490AE0-3B6C-6E45-A70B-A22D8546E897}"/>
              </a:ext>
            </a:extLst>
          </p:cNvPr>
          <p:cNvSpPr/>
          <p:nvPr/>
        </p:nvSpPr>
        <p:spPr>
          <a:xfrm>
            <a:off x="1280484" y="3196181"/>
            <a:ext cx="930277" cy="757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latin typeface="Arial" panose="020B0604020202020204" pitchFamily="34" charset="0"/>
                <a:cs typeface="Arial" panose="020B0604020202020204" pitchFamily="34" charset="0"/>
              </a:rPr>
              <a:t>Broker 1</a:t>
            </a:r>
          </a:p>
        </p:txBody>
      </p:sp>
      <p:sp>
        <p:nvSpPr>
          <p:cNvPr id="45" name="TextBox 44">
            <a:extLst>
              <a:ext uri="{FF2B5EF4-FFF2-40B4-BE49-F238E27FC236}">
                <a16:creationId xmlns:a16="http://schemas.microsoft.com/office/drawing/2014/main" id="{D8342977-99CA-E541-BB58-0404D63B426A}"/>
              </a:ext>
            </a:extLst>
          </p:cNvPr>
          <p:cNvSpPr txBox="1"/>
          <p:nvPr/>
        </p:nvSpPr>
        <p:spPr>
          <a:xfrm>
            <a:off x="-52573" y="3218829"/>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1</a:t>
            </a:r>
          </a:p>
        </p:txBody>
      </p:sp>
      <p:sp>
        <p:nvSpPr>
          <p:cNvPr id="46" name="Rounded Rectangle 45">
            <a:extLst>
              <a:ext uri="{FF2B5EF4-FFF2-40B4-BE49-F238E27FC236}">
                <a16:creationId xmlns:a16="http://schemas.microsoft.com/office/drawing/2014/main" id="{3E541837-E88C-F34E-992F-D3AAEF3BE02D}"/>
              </a:ext>
            </a:extLst>
          </p:cNvPr>
          <p:cNvSpPr/>
          <p:nvPr/>
        </p:nvSpPr>
        <p:spPr>
          <a:xfrm>
            <a:off x="1280484" y="4149919"/>
            <a:ext cx="930277" cy="757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latin typeface="Arial" panose="020B0604020202020204" pitchFamily="34" charset="0"/>
                <a:cs typeface="Arial" panose="020B0604020202020204" pitchFamily="34" charset="0"/>
              </a:rPr>
              <a:t>Broker 2</a:t>
            </a:r>
          </a:p>
        </p:txBody>
      </p:sp>
      <p:sp>
        <p:nvSpPr>
          <p:cNvPr id="47" name="Rounded Rectangle 46">
            <a:extLst>
              <a:ext uri="{FF2B5EF4-FFF2-40B4-BE49-F238E27FC236}">
                <a16:creationId xmlns:a16="http://schemas.microsoft.com/office/drawing/2014/main" id="{5697DFC6-6FD6-8447-B2D2-4A079749C797}"/>
              </a:ext>
            </a:extLst>
          </p:cNvPr>
          <p:cNvSpPr/>
          <p:nvPr/>
        </p:nvSpPr>
        <p:spPr>
          <a:xfrm>
            <a:off x="1290382" y="5103657"/>
            <a:ext cx="930277" cy="757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latin typeface="Arial" panose="020B0604020202020204" pitchFamily="34" charset="0"/>
                <a:cs typeface="Arial" panose="020B0604020202020204" pitchFamily="34" charset="0"/>
              </a:rPr>
              <a:t>Broker 3</a:t>
            </a:r>
          </a:p>
        </p:txBody>
      </p:sp>
      <p:sp>
        <p:nvSpPr>
          <p:cNvPr id="48" name="TextBox 47">
            <a:extLst>
              <a:ext uri="{FF2B5EF4-FFF2-40B4-BE49-F238E27FC236}">
                <a16:creationId xmlns:a16="http://schemas.microsoft.com/office/drawing/2014/main" id="{D1227FF9-0A07-764A-8452-0292B26874D7}"/>
              </a:ext>
            </a:extLst>
          </p:cNvPr>
          <p:cNvSpPr txBox="1"/>
          <p:nvPr/>
        </p:nvSpPr>
        <p:spPr>
          <a:xfrm>
            <a:off x="-52573" y="4123369"/>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2</a:t>
            </a:r>
          </a:p>
        </p:txBody>
      </p:sp>
      <p:sp>
        <p:nvSpPr>
          <p:cNvPr id="49" name="TextBox 48">
            <a:extLst>
              <a:ext uri="{FF2B5EF4-FFF2-40B4-BE49-F238E27FC236}">
                <a16:creationId xmlns:a16="http://schemas.microsoft.com/office/drawing/2014/main" id="{B938CD71-3385-9F4F-AA86-DFF707ACC7E6}"/>
              </a:ext>
            </a:extLst>
          </p:cNvPr>
          <p:cNvSpPr txBox="1"/>
          <p:nvPr/>
        </p:nvSpPr>
        <p:spPr>
          <a:xfrm>
            <a:off x="-47693" y="5086835"/>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3</a:t>
            </a:r>
          </a:p>
        </p:txBody>
      </p:sp>
      <p:sp>
        <p:nvSpPr>
          <p:cNvPr id="50" name="Replication 2">
            <a:extLst>
              <a:ext uri="{FF2B5EF4-FFF2-40B4-BE49-F238E27FC236}">
                <a16:creationId xmlns:a16="http://schemas.microsoft.com/office/drawing/2014/main" id="{9F6C63D6-EB6B-7A4C-995C-84C6935DF832}"/>
              </a:ext>
            </a:extLst>
          </p:cNvPr>
          <p:cNvSpPr/>
          <p:nvPr/>
        </p:nvSpPr>
        <p:spPr>
          <a:xfrm>
            <a:off x="10010855" y="3693052"/>
            <a:ext cx="1724400" cy="385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Replication 2</a:t>
            </a:r>
          </a:p>
        </p:txBody>
      </p:sp>
      <p:sp>
        <p:nvSpPr>
          <p:cNvPr id="51" name="Replication 3">
            <a:extLst>
              <a:ext uri="{FF2B5EF4-FFF2-40B4-BE49-F238E27FC236}">
                <a16:creationId xmlns:a16="http://schemas.microsoft.com/office/drawing/2014/main" id="{C7CB1F80-7B2B-094E-ACF8-4312F284657A}"/>
              </a:ext>
            </a:extLst>
          </p:cNvPr>
          <p:cNvSpPr/>
          <p:nvPr/>
        </p:nvSpPr>
        <p:spPr>
          <a:xfrm>
            <a:off x="10011600" y="3693600"/>
            <a:ext cx="1724626" cy="38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Replication 3</a:t>
            </a:r>
          </a:p>
        </p:txBody>
      </p:sp>
      <p:sp>
        <p:nvSpPr>
          <p:cNvPr id="52" name="Broker 2 replicate 1">
            <a:extLst>
              <a:ext uri="{FF2B5EF4-FFF2-40B4-BE49-F238E27FC236}">
                <a16:creationId xmlns:a16="http://schemas.microsoft.com/office/drawing/2014/main" id="{3988DE2F-8FDF-1D4B-9778-D71D78ECC38C}"/>
              </a:ext>
            </a:extLst>
          </p:cNvPr>
          <p:cNvSpPr txBox="1"/>
          <p:nvPr/>
        </p:nvSpPr>
        <p:spPr>
          <a:xfrm>
            <a:off x="-45952" y="4342686"/>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1</a:t>
            </a:r>
          </a:p>
        </p:txBody>
      </p:sp>
      <p:sp>
        <p:nvSpPr>
          <p:cNvPr id="53" name="Broker 3 replicate 2">
            <a:extLst>
              <a:ext uri="{FF2B5EF4-FFF2-40B4-BE49-F238E27FC236}">
                <a16:creationId xmlns:a16="http://schemas.microsoft.com/office/drawing/2014/main" id="{2C56343E-3B10-E44A-BEE2-138776A37D9F}"/>
              </a:ext>
            </a:extLst>
          </p:cNvPr>
          <p:cNvSpPr txBox="1"/>
          <p:nvPr/>
        </p:nvSpPr>
        <p:spPr>
          <a:xfrm>
            <a:off x="-45725" y="5539376"/>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1</a:t>
            </a:r>
          </a:p>
        </p:txBody>
      </p:sp>
      <p:sp>
        <p:nvSpPr>
          <p:cNvPr id="54" name="Broker 1 replicate 3">
            <a:extLst>
              <a:ext uri="{FF2B5EF4-FFF2-40B4-BE49-F238E27FC236}">
                <a16:creationId xmlns:a16="http://schemas.microsoft.com/office/drawing/2014/main" id="{E7F67028-C554-3541-B0B6-42E805BD6928}"/>
              </a:ext>
            </a:extLst>
          </p:cNvPr>
          <p:cNvSpPr txBox="1"/>
          <p:nvPr/>
        </p:nvSpPr>
        <p:spPr>
          <a:xfrm>
            <a:off x="-42461" y="3675774"/>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2</a:t>
            </a:r>
          </a:p>
        </p:txBody>
      </p:sp>
      <p:sp>
        <p:nvSpPr>
          <p:cNvPr id="55" name="Broker 3 replicate 1">
            <a:extLst>
              <a:ext uri="{FF2B5EF4-FFF2-40B4-BE49-F238E27FC236}">
                <a16:creationId xmlns:a16="http://schemas.microsoft.com/office/drawing/2014/main" id="{5080AEB5-0B4A-8249-9375-6A79028ECAA8}"/>
              </a:ext>
            </a:extLst>
          </p:cNvPr>
          <p:cNvSpPr txBox="1"/>
          <p:nvPr/>
        </p:nvSpPr>
        <p:spPr>
          <a:xfrm>
            <a:off x="-50141" y="5320107"/>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2</a:t>
            </a:r>
          </a:p>
        </p:txBody>
      </p:sp>
      <p:sp>
        <p:nvSpPr>
          <p:cNvPr id="56" name="Topic 1 - Partition 3&#13;&#10;Broker 1 replicate 2&#13;&#10;Broker 1 - part 2">
            <a:extLst>
              <a:ext uri="{FF2B5EF4-FFF2-40B4-BE49-F238E27FC236}">
                <a16:creationId xmlns:a16="http://schemas.microsoft.com/office/drawing/2014/main" id="{B40A9EEA-0614-9046-91BC-15C374885D69}"/>
              </a:ext>
            </a:extLst>
          </p:cNvPr>
          <p:cNvSpPr txBox="1"/>
          <p:nvPr/>
        </p:nvSpPr>
        <p:spPr>
          <a:xfrm>
            <a:off x="-44697" y="3441618"/>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3</a:t>
            </a:r>
          </a:p>
        </p:txBody>
      </p:sp>
      <p:sp>
        <p:nvSpPr>
          <p:cNvPr id="57" name="Broker 2 replicate 2">
            <a:extLst>
              <a:ext uri="{FF2B5EF4-FFF2-40B4-BE49-F238E27FC236}">
                <a16:creationId xmlns:a16="http://schemas.microsoft.com/office/drawing/2014/main" id="{B777582F-BB7F-7543-A82E-E83FE583C5D0}"/>
              </a:ext>
            </a:extLst>
          </p:cNvPr>
          <p:cNvSpPr txBox="1"/>
          <p:nvPr/>
        </p:nvSpPr>
        <p:spPr>
          <a:xfrm>
            <a:off x="-55566" y="4566110"/>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3</a:t>
            </a:r>
          </a:p>
        </p:txBody>
      </p:sp>
      <p:sp>
        <p:nvSpPr>
          <p:cNvPr id="58" name="Resiliency by replication">
            <a:extLst>
              <a:ext uri="{FF2B5EF4-FFF2-40B4-BE49-F238E27FC236}">
                <a16:creationId xmlns:a16="http://schemas.microsoft.com/office/drawing/2014/main" id="{B43FBC8F-F875-3942-8F96-0FA177D6CBA4}"/>
              </a:ext>
            </a:extLst>
          </p:cNvPr>
          <p:cNvSpPr/>
          <p:nvPr/>
        </p:nvSpPr>
        <p:spPr>
          <a:xfrm>
            <a:off x="4259604" y="6419860"/>
            <a:ext cx="4027991" cy="385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R</a:t>
            </a:r>
            <a:r>
              <a:rPr lang="en-GB" dirty="0" err="1"/>
              <a:t>esiliency</a:t>
            </a:r>
            <a:r>
              <a:rPr lang="en-NL" dirty="0"/>
              <a:t> by replication factor</a:t>
            </a:r>
          </a:p>
        </p:txBody>
      </p:sp>
      <p:sp>
        <p:nvSpPr>
          <p:cNvPr id="59" name="Naturally scale partition">
            <a:extLst>
              <a:ext uri="{FF2B5EF4-FFF2-40B4-BE49-F238E27FC236}">
                <a16:creationId xmlns:a16="http://schemas.microsoft.com/office/drawing/2014/main" id="{518828CC-63D1-6A40-A19F-E9C8BB7D560E}"/>
              </a:ext>
            </a:extLst>
          </p:cNvPr>
          <p:cNvSpPr/>
          <p:nvPr/>
        </p:nvSpPr>
        <p:spPr>
          <a:xfrm>
            <a:off x="4259604" y="6406987"/>
            <a:ext cx="4027991" cy="421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 Naturally scale by partitioning</a:t>
            </a:r>
          </a:p>
        </p:txBody>
      </p:sp>
      <p:sp>
        <p:nvSpPr>
          <p:cNvPr id="61" name="Partition num: 4">
            <a:extLst>
              <a:ext uri="{FF2B5EF4-FFF2-40B4-BE49-F238E27FC236}">
                <a16:creationId xmlns:a16="http://schemas.microsoft.com/office/drawing/2014/main" id="{DF89EE09-7A3D-1748-8762-C7A1DC87781D}"/>
              </a:ext>
            </a:extLst>
          </p:cNvPr>
          <p:cNvSpPr/>
          <p:nvPr/>
        </p:nvSpPr>
        <p:spPr>
          <a:xfrm>
            <a:off x="10024165" y="4521970"/>
            <a:ext cx="1724626" cy="385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Partition num:4</a:t>
            </a:r>
          </a:p>
        </p:txBody>
      </p:sp>
      <p:sp>
        <p:nvSpPr>
          <p:cNvPr id="62" name="Consumer 4">
            <a:extLst>
              <a:ext uri="{FF2B5EF4-FFF2-40B4-BE49-F238E27FC236}">
                <a16:creationId xmlns:a16="http://schemas.microsoft.com/office/drawing/2014/main" id="{44EA11CB-2C09-D441-B43F-DDFD571E1EB6}"/>
              </a:ext>
            </a:extLst>
          </p:cNvPr>
          <p:cNvSpPr/>
          <p:nvPr/>
        </p:nvSpPr>
        <p:spPr>
          <a:xfrm>
            <a:off x="10144208" y="5738490"/>
            <a:ext cx="1504709" cy="385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Consumer 4</a:t>
            </a:r>
          </a:p>
        </p:txBody>
      </p:sp>
      <p:sp>
        <p:nvSpPr>
          <p:cNvPr id="63" name="Topic 1 - Partition 4">
            <a:extLst>
              <a:ext uri="{FF2B5EF4-FFF2-40B4-BE49-F238E27FC236}">
                <a16:creationId xmlns:a16="http://schemas.microsoft.com/office/drawing/2014/main" id="{08FD08C0-D540-C44A-B732-FCAEA58A6A2A}"/>
              </a:ext>
            </a:extLst>
          </p:cNvPr>
          <p:cNvSpPr txBox="1"/>
          <p:nvPr/>
        </p:nvSpPr>
        <p:spPr>
          <a:xfrm>
            <a:off x="10156639" y="6157366"/>
            <a:ext cx="1405086" cy="261610"/>
          </a:xfrm>
          <a:prstGeom prst="rect">
            <a:avLst/>
          </a:prstGeom>
          <a:noFill/>
        </p:spPr>
        <p:txBody>
          <a:bodyPr wrap="square" rtlCol="0">
            <a:spAutoFit/>
          </a:bodyPr>
          <a:lstStyle/>
          <a:p>
            <a:r>
              <a:rPr lang="en-NL" sz="1100" dirty="0">
                <a:latin typeface="Arial" panose="020B0604020202020204" pitchFamily="34" charset="0"/>
                <a:cs typeface="Arial" panose="020B0604020202020204" pitchFamily="34" charset="0"/>
              </a:rPr>
              <a:t>Topic 1 - Partition 4</a:t>
            </a:r>
          </a:p>
        </p:txBody>
      </p:sp>
      <p:cxnSp>
        <p:nvCxnSpPr>
          <p:cNvPr id="64" name="Straight Arrow Connector 63">
            <a:extLst>
              <a:ext uri="{FF2B5EF4-FFF2-40B4-BE49-F238E27FC236}">
                <a16:creationId xmlns:a16="http://schemas.microsoft.com/office/drawing/2014/main" id="{74EAD5EF-6F12-C34F-A864-8577C75160D0}"/>
              </a:ext>
            </a:extLst>
          </p:cNvPr>
          <p:cNvCxnSpPr>
            <a:cxnSpLocks/>
          </p:cNvCxnSpPr>
          <p:nvPr/>
        </p:nvCxnSpPr>
        <p:spPr>
          <a:xfrm flipH="1" flipV="1">
            <a:off x="2245969" y="3561365"/>
            <a:ext cx="1714251" cy="89821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F24300D1-C642-4E4D-8432-9A65924DA0F1}"/>
              </a:ext>
            </a:extLst>
          </p:cNvPr>
          <p:cNvCxnSpPr>
            <a:cxnSpLocks/>
          </p:cNvCxnSpPr>
          <p:nvPr/>
        </p:nvCxnSpPr>
        <p:spPr>
          <a:xfrm flipH="1" flipV="1">
            <a:off x="2236355" y="4457659"/>
            <a:ext cx="1714250" cy="40507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8D46F9E7-C7A4-7B47-8CC5-EDB0FE112389}"/>
              </a:ext>
            </a:extLst>
          </p:cNvPr>
          <p:cNvCxnSpPr>
            <a:cxnSpLocks/>
          </p:cNvCxnSpPr>
          <p:nvPr/>
        </p:nvCxnSpPr>
        <p:spPr>
          <a:xfrm flipH="1">
            <a:off x="2282961" y="5256552"/>
            <a:ext cx="1697055" cy="12794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8F29C97C-7108-BE4B-BCE8-39714B401AA0}"/>
              </a:ext>
            </a:extLst>
          </p:cNvPr>
          <p:cNvCxnSpPr>
            <a:cxnSpLocks/>
          </p:cNvCxnSpPr>
          <p:nvPr/>
        </p:nvCxnSpPr>
        <p:spPr>
          <a:xfrm>
            <a:off x="8143194" y="5256552"/>
            <a:ext cx="2001014" cy="374741"/>
          </a:xfrm>
          <a:prstGeom prst="straightConnector1">
            <a:avLst/>
          </a:prstGeom>
          <a:ln w="12700">
            <a:solidFill>
              <a:schemeClr val="dk1"/>
            </a:solidFill>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084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additive="base">
                                        <p:cTn id="10" dur="2000" fill="hold"/>
                                        <p:tgtEl>
                                          <p:spTgt spid="56"/>
                                        </p:tgtEl>
                                        <p:attrNameLst>
                                          <p:attrName>ppt_x</p:attrName>
                                        </p:attrNameLst>
                                      </p:cBhvr>
                                      <p:tavLst>
                                        <p:tav tm="0">
                                          <p:val>
                                            <p:strVal val="#ppt_x"/>
                                          </p:val>
                                        </p:tav>
                                        <p:tav tm="100000">
                                          <p:val>
                                            <p:strVal val="#ppt_x"/>
                                          </p:val>
                                        </p:tav>
                                      </p:tavLst>
                                    </p:anim>
                                    <p:anim calcmode="lin" valueType="num">
                                      <p:cBhvr additive="base">
                                        <p:cTn id="11" dur="2000" fill="hold"/>
                                        <p:tgtEl>
                                          <p:spTgt spid="56"/>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additive="base">
                                        <p:cTn id="14" dur="2000" fill="hold"/>
                                        <p:tgtEl>
                                          <p:spTgt spid="52"/>
                                        </p:tgtEl>
                                        <p:attrNameLst>
                                          <p:attrName>ppt_x</p:attrName>
                                        </p:attrNameLst>
                                      </p:cBhvr>
                                      <p:tavLst>
                                        <p:tav tm="0">
                                          <p:val>
                                            <p:strVal val="#ppt_x"/>
                                          </p:val>
                                        </p:tav>
                                        <p:tav tm="100000">
                                          <p:val>
                                            <p:strVal val="#ppt_x"/>
                                          </p:val>
                                        </p:tav>
                                      </p:tavLst>
                                    </p:anim>
                                    <p:anim calcmode="lin" valueType="num">
                                      <p:cBhvr additive="base">
                                        <p:cTn id="15" dur="2000" fill="hold"/>
                                        <p:tgtEl>
                                          <p:spTgt spid="52"/>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 calcmode="lin" valueType="num">
                                      <p:cBhvr additive="base">
                                        <p:cTn id="18" dur="2000" fill="hold"/>
                                        <p:tgtEl>
                                          <p:spTgt spid="55"/>
                                        </p:tgtEl>
                                        <p:attrNameLst>
                                          <p:attrName>ppt_x</p:attrName>
                                        </p:attrNameLst>
                                      </p:cBhvr>
                                      <p:tavLst>
                                        <p:tav tm="0">
                                          <p:val>
                                            <p:strVal val="#ppt_x"/>
                                          </p:val>
                                        </p:tav>
                                        <p:tav tm="100000">
                                          <p:val>
                                            <p:strVal val="#ppt_x"/>
                                          </p:val>
                                        </p:tav>
                                      </p:tavLst>
                                    </p:anim>
                                    <p:anim calcmode="lin" valueType="num">
                                      <p:cBhvr additive="base">
                                        <p:cTn id="19" dur="20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childTnLst>
                          </p:cTn>
                        </p:par>
                        <p:par>
                          <p:cTn id="24" fill="hold">
                            <p:stCondLst>
                              <p:cond delay="0"/>
                            </p:stCondLst>
                            <p:childTnLst>
                              <p:par>
                                <p:cTn id="25" presetID="2" presetClass="entr" presetSubtype="4"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2000" fill="hold"/>
                                        <p:tgtEl>
                                          <p:spTgt spid="54"/>
                                        </p:tgtEl>
                                        <p:attrNameLst>
                                          <p:attrName>ppt_x</p:attrName>
                                        </p:attrNameLst>
                                      </p:cBhvr>
                                      <p:tavLst>
                                        <p:tav tm="0">
                                          <p:val>
                                            <p:strVal val="#ppt_x"/>
                                          </p:val>
                                        </p:tav>
                                        <p:tav tm="100000">
                                          <p:val>
                                            <p:strVal val="#ppt_x"/>
                                          </p:val>
                                        </p:tav>
                                      </p:tavLst>
                                    </p:anim>
                                    <p:anim calcmode="lin" valueType="num">
                                      <p:cBhvr additive="base">
                                        <p:cTn id="28" dur="2000" fill="hold"/>
                                        <p:tgtEl>
                                          <p:spTgt spid="5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2000" fill="hold"/>
                                        <p:tgtEl>
                                          <p:spTgt spid="57"/>
                                        </p:tgtEl>
                                        <p:attrNameLst>
                                          <p:attrName>ppt_x</p:attrName>
                                        </p:attrNameLst>
                                      </p:cBhvr>
                                      <p:tavLst>
                                        <p:tav tm="0">
                                          <p:val>
                                            <p:strVal val="#ppt_x"/>
                                          </p:val>
                                        </p:tav>
                                        <p:tav tm="100000">
                                          <p:val>
                                            <p:strVal val="#ppt_x"/>
                                          </p:val>
                                        </p:tav>
                                      </p:tavLst>
                                    </p:anim>
                                    <p:anim calcmode="lin" valueType="num">
                                      <p:cBhvr additive="base">
                                        <p:cTn id="32" dur="2000" fill="hold"/>
                                        <p:tgtEl>
                                          <p:spTgt spid="5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2000" fill="hold"/>
                                        <p:tgtEl>
                                          <p:spTgt spid="53"/>
                                        </p:tgtEl>
                                        <p:attrNameLst>
                                          <p:attrName>ppt_x</p:attrName>
                                        </p:attrNameLst>
                                      </p:cBhvr>
                                      <p:tavLst>
                                        <p:tav tm="0">
                                          <p:val>
                                            <p:strVal val="#ppt_x"/>
                                          </p:val>
                                        </p:tav>
                                        <p:tav tm="100000">
                                          <p:val>
                                            <p:strVal val="#ppt_x"/>
                                          </p:val>
                                        </p:tav>
                                      </p:tavLst>
                                    </p:anim>
                                    <p:anim calcmode="lin" valueType="num">
                                      <p:cBhvr additive="base">
                                        <p:cTn id="36" dur="200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00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ppt_x"/>
                                          </p:val>
                                        </p:tav>
                                        <p:tav tm="100000">
                                          <p:val>
                                            <p:strVal val="#ppt_x"/>
                                          </p:val>
                                        </p:tav>
                                      </p:tavLst>
                                    </p:anim>
                                    <p:anim calcmode="lin" valueType="num">
                                      <p:cBhvr additive="base">
                                        <p:cTn id="40" dur="500" fill="hold"/>
                                        <p:tgtEl>
                                          <p:spTgt spid="5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1000"/>
                                  </p:stCondLst>
                                  <p:childTnLst>
                                    <p:set>
                                      <p:cBhvr>
                                        <p:cTn id="47" dur="1" fill="hold">
                                          <p:stCondLst>
                                            <p:cond delay="0"/>
                                          </p:stCondLst>
                                        </p:cTn>
                                        <p:tgtEl>
                                          <p:spTgt spid="65"/>
                                        </p:tgtEl>
                                        <p:attrNameLst>
                                          <p:attrName>style.visibility</p:attrName>
                                        </p:attrNameLst>
                                      </p:cBhvr>
                                      <p:to>
                                        <p:strVal val="visible"/>
                                      </p:to>
                                    </p:set>
                                  </p:childTnLst>
                                </p:cTn>
                              </p:par>
                              <p:par>
                                <p:cTn id="48" presetID="1" presetClass="entr" presetSubtype="0" fill="hold" grpId="0" nodeType="withEffect">
                                  <p:stCondLst>
                                    <p:cond delay="1000"/>
                                  </p:stCondLst>
                                  <p:childTnLst>
                                    <p:set>
                                      <p:cBhvr>
                                        <p:cTn id="49" dur="1" fill="hold">
                                          <p:stCondLst>
                                            <p:cond delay="0"/>
                                          </p:stCondLst>
                                        </p:cTn>
                                        <p:tgtEl>
                                          <p:spTgt spid="62"/>
                                        </p:tgtEl>
                                        <p:attrNameLst>
                                          <p:attrName>style.visibility</p:attrName>
                                        </p:attrNameLst>
                                      </p:cBhvr>
                                      <p:to>
                                        <p:strVal val="visible"/>
                                      </p:to>
                                    </p:set>
                                  </p:childTnLst>
                                </p:cTn>
                              </p:par>
                              <p:par>
                                <p:cTn id="50" presetID="1" presetClass="entr" presetSubtype="0" fill="hold" grpId="0" nodeType="withEffect">
                                  <p:stCondLst>
                                    <p:cond delay="1000"/>
                                  </p:stCondLst>
                                  <p:childTnLst>
                                    <p:set>
                                      <p:cBhvr>
                                        <p:cTn id="51" dur="1" fill="hold">
                                          <p:stCondLst>
                                            <p:cond delay="0"/>
                                          </p:stCondLst>
                                        </p:cTn>
                                        <p:tgtEl>
                                          <p:spTgt spid="63"/>
                                        </p:tgtEl>
                                        <p:attrNameLst>
                                          <p:attrName>style.visibility</p:attrName>
                                        </p:attrNameLst>
                                      </p:cBhvr>
                                      <p:to>
                                        <p:strVal val="visible"/>
                                      </p:to>
                                    </p:set>
                                  </p:childTnLst>
                                </p:cTn>
                              </p:par>
                            </p:childTnLst>
                          </p:cTn>
                        </p:par>
                        <p:par>
                          <p:cTn id="52" fill="hold">
                            <p:stCondLst>
                              <p:cond delay="1000"/>
                            </p:stCondLst>
                            <p:childTnLst>
                              <p:par>
                                <p:cTn id="53" presetID="2" presetClass="entr" presetSubtype="4" fill="hold" grpId="0" nodeType="afterEffect">
                                  <p:stCondLst>
                                    <p:cond delay="100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fill="hold"/>
                                        <p:tgtEl>
                                          <p:spTgt spid="59"/>
                                        </p:tgtEl>
                                        <p:attrNameLst>
                                          <p:attrName>ppt_x</p:attrName>
                                        </p:attrNameLst>
                                      </p:cBhvr>
                                      <p:tavLst>
                                        <p:tav tm="0">
                                          <p:val>
                                            <p:strVal val="#ppt_x"/>
                                          </p:val>
                                        </p:tav>
                                        <p:tav tm="100000">
                                          <p:val>
                                            <p:strVal val="#ppt_x"/>
                                          </p:val>
                                        </p:tav>
                                      </p:tavLst>
                                    </p:anim>
                                    <p:anim calcmode="lin" valueType="num">
                                      <p:cBhvr additive="base">
                                        <p:cTn id="5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p:bldP spid="53" grpId="0"/>
      <p:bldP spid="54" grpId="0"/>
      <p:bldP spid="55" grpId="0"/>
      <p:bldP spid="56" grpId="0"/>
      <p:bldP spid="57" grpId="0"/>
      <p:bldP spid="58" grpId="0" animBg="1"/>
      <p:bldP spid="59" grpId="0" animBg="1"/>
      <p:bldP spid="61" grpId="0" animBg="1"/>
      <p:bldP spid="62" grpId="0" animBg="1"/>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Kafka producer basics</a:t>
            </a:r>
          </a:p>
        </p:txBody>
      </p:sp>
      <p:sp>
        <p:nvSpPr>
          <p:cNvPr id="92" name="TextBox 7">
            <a:extLst>
              <a:ext uri="{FF2B5EF4-FFF2-40B4-BE49-F238E27FC236}">
                <a16:creationId xmlns:a16="http://schemas.microsoft.com/office/drawing/2014/main" id="{0F1738A4-54D8-6642-827E-2A67E8E9F0DE}"/>
              </a:ext>
            </a:extLst>
          </p:cNvPr>
          <p:cNvSpPr txBox="1"/>
          <p:nvPr/>
        </p:nvSpPr>
        <p:spPr>
          <a:xfrm>
            <a:off x="1195160" y="2249404"/>
            <a:ext cx="10258592" cy="4006850"/>
          </a:xfrm>
          <a:prstGeom prst="rect">
            <a:avLst/>
          </a:prstGeom>
        </p:spPr>
        <p:txBody>
          <a:bodyPr vert="horz" lIns="91440" tIns="45720" rIns="91440" bIns="45720" rtlCol="0" anchor="ctr">
            <a:normAutofit fontScale="55000" lnSpcReduction="20000"/>
          </a:bodyPr>
          <a:lstStyle/>
          <a:p>
            <a:pPr marL="285750" indent="-285750">
              <a:lnSpc>
                <a:spcPct val="90000"/>
              </a:lnSpc>
              <a:buFont typeface="Arial" panose="020B0604020202020204" pitchFamily="34" charset="0"/>
              <a:buChar char="•"/>
            </a:pPr>
            <a:r>
              <a:rPr lang="en-GB" sz="3300" dirty="0"/>
              <a:t>The Producer has </a:t>
            </a:r>
            <a:r>
              <a:rPr lang="en-GB" sz="3300" b="1" dirty="0"/>
              <a:t>buffers of records per topic </a:t>
            </a:r>
            <a:r>
              <a:rPr lang="en-GB" sz="3300" dirty="0"/>
              <a:t>partition which are sized at </a:t>
            </a:r>
            <a:r>
              <a:rPr lang="en-GB" sz="3300" b="1" dirty="0" err="1"/>
              <a:t>batch.size</a:t>
            </a:r>
            <a:r>
              <a:rPr lang="en-GB" sz="3300" dirty="0"/>
              <a:t> property. The smaller the batch size the less the throughput and if the batch size is too big, the memory will be wasted since that part of memory is allocated for batching. This is because the data will be sent before the batch size limit hits.</a:t>
            </a:r>
          </a:p>
          <a:p>
            <a:pPr marL="285750" indent="-285750">
              <a:lnSpc>
                <a:spcPct val="90000"/>
              </a:lnSpc>
              <a:buFont typeface="Arial" panose="020B0604020202020204" pitchFamily="34" charset="0"/>
              <a:buChar char="•"/>
            </a:pPr>
            <a:endParaRPr lang="en-GB" sz="3300" dirty="0"/>
          </a:p>
          <a:p>
            <a:pPr marL="285750" indent="-285750">
              <a:lnSpc>
                <a:spcPct val="90000"/>
              </a:lnSpc>
              <a:buFont typeface="Arial" panose="020B0604020202020204" pitchFamily="34" charset="0"/>
              <a:buChar char="•"/>
            </a:pPr>
            <a:r>
              <a:rPr lang="en-GB" sz="3300" dirty="0"/>
              <a:t>Using a </a:t>
            </a:r>
            <a:r>
              <a:rPr lang="en-GB" sz="3300" b="1" dirty="0"/>
              <a:t>larger </a:t>
            </a:r>
            <a:r>
              <a:rPr lang="en-GB" sz="3300" b="1" dirty="0" err="1"/>
              <a:t>batch.size</a:t>
            </a:r>
            <a:r>
              <a:rPr lang="en-GB" sz="3300" b="1" dirty="0"/>
              <a:t> </a:t>
            </a:r>
            <a:r>
              <a:rPr lang="en-GB" sz="3300" dirty="0"/>
              <a:t>makes </a:t>
            </a:r>
            <a:r>
              <a:rPr lang="en-GB" sz="3300" b="1" dirty="0"/>
              <a:t>compression</a:t>
            </a:r>
            <a:r>
              <a:rPr lang="en-GB" sz="3300" dirty="0"/>
              <a:t> more efficient and if a data is larger than the batch size, it will not be batched. </a:t>
            </a:r>
          </a:p>
          <a:p>
            <a:pPr marL="285750" indent="-285750">
              <a:lnSpc>
                <a:spcPct val="90000"/>
              </a:lnSpc>
              <a:buFont typeface="Arial" panose="020B0604020202020204" pitchFamily="34" charset="0"/>
              <a:buChar char="•"/>
            </a:pPr>
            <a:endParaRPr lang="en-GB" sz="3300" dirty="0"/>
          </a:p>
          <a:p>
            <a:pPr marL="285750" indent="-285750">
              <a:lnSpc>
                <a:spcPct val="90000"/>
              </a:lnSpc>
              <a:buFont typeface="Arial" panose="020B0604020202020204" pitchFamily="34" charset="0"/>
              <a:buChar char="•"/>
            </a:pPr>
            <a:r>
              <a:rPr lang="en-GB" sz="3300" dirty="0"/>
              <a:t>Under heavy load, data will most probably be batched. However under light load data may not be batched. In that case increasing </a:t>
            </a:r>
            <a:r>
              <a:rPr lang="en-GB" sz="3300" b="1" dirty="0" err="1"/>
              <a:t>linger.ms</a:t>
            </a:r>
            <a:r>
              <a:rPr lang="en-GB" sz="3300" b="1" dirty="0"/>
              <a:t> </a:t>
            </a:r>
            <a:r>
              <a:rPr lang="en-GB" sz="3300" dirty="0"/>
              <a:t>property </a:t>
            </a:r>
            <a:r>
              <a:rPr lang="en-GB" sz="3300" b="1" dirty="0"/>
              <a:t>can increase throughput </a:t>
            </a:r>
            <a:r>
              <a:rPr lang="en-GB" sz="3300" dirty="0"/>
              <a:t>by increasing batching with fewer requests and with an increased latency on producer send</a:t>
            </a:r>
          </a:p>
          <a:p>
            <a:pPr marL="285750" indent="-285750">
              <a:buFont typeface="Arial" panose="020B0604020202020204" pitchFamily="34" charset="0"/>
              <a:buChar char="•"/>
            </a:pPr>
            <a:endParaRPr lang="en-GB" sz="3300" dirty="0"/>
          </a:p>
          <a:p>
            <a:pPr marL="285750" indent="-285750">
              <a:buFont typeface="Arial" panose="020B0604020202020204" pitchFamily="34" charset="0"/>
              <a:buChar char="•"/>
            </a:pPr>
            <a:r>
              <a:rPr lang="en-GB" sz="3300" dirty="0"/>
              <a:t>The buffers are sent as fast as broker can keep up. And this can be limited by </a:t>
            </a:r>
            <a:r>
              <a:rPr lang="en-GB" sz="3300" b="1" dirty="0" err="1"/>
              <a:t>max.in.flight.requests.per.connection</a:t>
            </a:r>
            <a:r>
              <a:rPr lang="en-GB" sz="3300" b="1" dirty="0"/>
              <a:t> </a:t>
            </a:r>
            <a:r>
              <a:rPr lang="en-GB" sz="3300" dirty="0"/>
              <a:t>property and if this sets to 1, any subsequent send request will wait the previous one return result. </a:t>
            </a:r>
          </a:p>
          <a:p>
            <a:pPr marL="285750" indent="-285750">
              <a:buFont typeface="Arial" panose="020B0604020202020204" pitchFamily="34" charset="0"/>
              <a:buChar char="•"/>
            </a:pPr>
            <a:endParaRPr lang="en-GB" sz="3300" dirty="0"/>
          </a:p>
          <a:p>
            <a:pPr marL="285750" indent="-285750">
              <a:buFont typeface="Arial" panose="020B0604020202020204" pitchFamily="34" charset="0"/>
              <a:buChar char="•"/>
            </a:pPr>
            <a:r>
              <a:rPr lang="en-GB" sz="3300" dirty="0"/>
              <a:t>By default producer will wait all replicas to return result as the default value for acknowledge property is </a:t>
            </a:r>
            <a:r>
              <a:rPr lang="en-GB" sz="3300" b="1" dirty="0"/>
              <a:t>ack=all</a:t>
            </a:r>
            <a:r>
              <a:rPr lang="en-GB" sz="3300" dirty="0"/>
              <a:t>. By setting ack=1, only the broker that gets the request will send confirmation instead of waiting all in-sync replicas.</a:t>
            </a:r>
          </a:p>
          <a:p>
            <a:pPr indent="-228600">
              <a:lnSpc>
                <a:spcPct val="90000"/>
              </a:lnSpc>
              <a:spcAft>
                <a:spcPts val="600"/>
              </a:spcAft>
              <a:buFont typeface="Arial" panose="020B0604020202020204" pitchFamily="34" charset="0"/>
              <a:buChar char="•"/>
            </a:pPr>
            <a:endParaRPr lang="en-US" sz="2000" dirty="0"/>
          </a:p>
        </p:txBody>
      </p:sp>
      <p:pic>
        <p:nvPicPr>
          <p:cNvPr id="10" name="Picture 9">
            <a:extLst>
              <a:ext uri="{FF2B5EF4-FFF2-40B4-BE49-F238E27FC236}">
                <a16:creationId xmlns:a16="http://schemas.microsoft.com/office/drawing/2014/main" id="{4A26AE7F-0B13-CE4A-9955-0238FC2631A8}"/>
              </a:ext>
            </a:extLst>
          </p:cNvPr>
          <p:cNvPicPr>
            <a:picLocks noChangeAspect="1"/>
          </p:cNvPicPr>
          <p:nvPr/>
        </p:nvPicPr>
        <p:blipFill>
          <a:blip r:embed="rId4"/>
          <a:stretch>
            <a:fillRect/>
          </a:stretch>
        </p:blipFill>
        <p:spPr>
          <a:xfrm>
            <a:off x="106466" y="6020256"/>
            <a:ext cx="427128" cy="693371"/>
          </a:xfrm>
          <a:prstGeom prst="rect">
            <a:avLst/>
          </a:prstGeom>
        </p:spPr>
      </p:pic>
    </p:spTree>
    <p:extLst>
      <p:ext uri="{BB962C8B-B14F-4D97-AF65-F5344CB8AC3E}">
        <p14:creationId xmlns:p14="http://schemas.microsoft.com/office/powerpoint/2010/main" val="424390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Kafka producer basics</a:t>
            </a:r>
          </a:p>
        </p:txBody>
      </p:sp>
      <p:sp>
        <p:nvSpPr>
          <p:cNvPr id="92" name="TextBox 7">
            <a:extLst>
              <a:ext uri="{FF2B5EF4-FFF2-40B4-BE49-F238E27FC236}">
                <a16:creationId xmlns:a16="http://schemas.microsoft.com/office/drawing/2014/main" id="{0F1738A4-54D8-6642-827E-2A67E8E9F0DE}"/>
              </a:ext>
            </a:extLst>
          </p:cNvPr>
          <p:cNvSpPr txBox="1"/>
          <p:nvPr/>
        </p:nvSpPr>
        <p:spPr>
          <a:xfrm>
            <a:off x="1119322" y="2393950"/>
            <a:ext cx="10258592" cy="4006850"/>
          </a:xfrm>
          <a:prstGeom prst="rect">
            <a:avLst/>
          </a:prstGeom>
        </p:spPr>
        <p:txBody>
          <a:bodyPr vert="horz" lIns="91440" tIns="45720" rIns="91440" bIns="45720" rtlCol="0" anchor="ctr">
            <a:normAutofit fontScale="55000" lnSpcReduction="20000"/>
          </a:bodyPr>
          <a:lstStyle/>
          <a:p>
            <a:pPr marL="285750" indent="-285750">
              <a:buFont typeface="Arial" panose="020B0604020202020204" pitchFamily="34" charset="0"/>
              <a:buChar char="•"/>
            </a:pPr>
            <a:r>
              <a:rPr lang="en-GB" sz="3300" dirty="0"/>
              <a:t>The producer property </a:t>
            </a:r>
            <a:r>
              <a:rPr lang="en-GB" sz="3300" b="1" dirty="0" err="1"/>
              <a:t>compression.type</a:t>
            </a:r>
            <a:r>
              <a:rPr lang="en-GB" sz="3300" b="1" dirty="0"/>
              <a:t> </a:t>
            </a:r>
            <a:r>
              <a:rPr lang="en-GB" sz="3300" dirty="0"/>
              <a:t>allows to set compression on producer level. Default value is none. This setting can set to none, </a:t>
            </a:r>
            <a:r>
              <a:rPr lang="en-GB" sz="3300" dirty="0" err="1"/>
              <a:t>gzip</a:t>
            </a:r>
            <a:r>
              <a:rPr lang="en-GB" sz="3300" dirty="0"/>
              <a:t>, snappy, or lz4. The compression is done by batch and improves with larger batch sizes. </a:t>
            </a:r>
          </a:p>
          <a:p>
            <a:pPr marL="285750" indent="-285750">
              <a:buFont typeface="Arial" panose="020B0604020202020204" pitchFamily="34" charset="0"/>
              <a:buChar char="•"/>
            </a:pPr>
            <a:endParaRPr lang="en-GB" sz="3300" dirty="0"/>
          </a:p>
          <a:p>
            <a:pPr marL="285750" indent="-285750">
              <a:buFont typeface="Arial" panose="020B0604020202020204" pitchFamily="34" charset="0"/>
              <a:buChar char="•"/>
            </a:pPr>
            <a:r>
              <a:rPr lang="en-GB" sz="3300" dirty="0"/>
              <a:t>End to end compression is also possible if the Kafka Broker config </a:t>
            </a:r>
            <a:r>
              <a:rPr lang="en-GB" sz="3300" b="1" dirty="0" err="1"/>
              <a:t>compression.type</a:t>
            </a:r>
            <a:r>
              <a:rPr lang="en-GB" sz="3300" b="1" dirty="0"/>
              <a:t> set to producer</a:t>
            </a:r>
            <a:r>
              <a:rPr lang="en-GB" sz="3300" dirty="0"/>
              <a:t>. Then the compressed data will be sent from a producer, then goes to the topic and returned to </a:t>
            </a:r>
            <a:r>
              <a:rPr lang="en-GB" sz="3300"/>
              <a:t>any consumer </a:t>
            </a:r>
            <a:r>
              <a:rPr lang="en-GB" sz="3300" dirty="0"/>
              <a:t>in the compressed format. This way compression only happens once and is reused by the broker and consumer. </a:t>
            </a:r>
            <a:br>
              <a:rPr lang="en-GB" sz="3300" dirty="0"/>
            </a:br>
            <a:endParaRPr lang="en-GB" sz="3300" dirty="0"/>
          </a:p>
          <a:p>
            <a:pPr marL="285750" indent="-285750">
              <a:buFont typeface="Arial" panose="020B0604020202020204" pitchFamily="34" charset="0"/>
              <a:buChar char="•"/>
            </a:pPr>
            <a:r>
              <a:rPr lang="en-GB" sz="3300" dirty="0"/>
              <a:t>The Producer config property is </a:t>
            </a:r>
            <a:r>
              <a:rPr lang="en-GB" sz="3300" b="1" dirty="0" err="1"/>
              <a:t>request.timeout.ms</a:t>
            </a:r>
            <a:r>
              <a:rPr lang="en-GB" sz="3300" b="1" dirty="0"/>
              <a:t> </a:t>
            </a:r>
            <a:r>
              <a:rPr lang="en-GB" sz="3300" dirty="0"/>
              <a:t>default 30 seconds. It is a client property and causes the client to wait that much time for the server to respond to a request</a:t>
            </a:r>
          </a:p>
          <a:p>
            <a:pPr marL="285750" indent="-285750">
              <a:buFont typeface="Arial" panose="020B0604020202020204" pitchFamily="34" charset="0"/>
              <a:buChar char="•"/>
            </a:pPr>
            <a:endParaRPr lang="en-GB" sz="3300" dirty="0"/>
          </a:p>
          <a:p>
            <a:pPr marL="285750" indent="-285750">
              <a:buFont typeface="Arial" panose="020B0604020202020204" pitchFamily="34" charset="0"/>
              <a:buChar char="•"/>
            </a:pPr>
            <a:r>
              <a:rPr lang="en-GB" sz="3300" dirty="0"/>
              <a:t>The Producer config property </a:t>
            </a:r>
            <a:r>
              <a:rPr lang="en-GB" sz="3300" b="1" dirty="0"/>
              <a:t>retries</a:t>
            </a:r>
            <a:r>
              <a:rPr lang="en-GB" sz="3300" dirty="0"/>
              <a:t> causes to retry a request if producer does not get an ack from </a:t>
            </a:r>
            <a:r>
              <a:rPr lang="en-GB" sz="3300" dirty="0" err="1"/>
              <a:t>kafka</a:t>
            </a:r>
            <a:r>
              <a:rPr lang="en-GB" sz="3300" dirty="0"/>
              <a:t> broker. It defaults to 0.</a:t>
            </a:r>
            <a:endParaRPr lang="en-US" sz="3300" dirty="0"/>
          </a:p>
          <a:p>
            <a:pPr marL="342900" indent="-342900">
              <a:buFont typeface="Arial" panose="020B0604020202020204" pitchFamily="34" charset="0"/>
              <a:buChar char="•"/>
            </a:pPr>
            <a:endParaRPr lang="en-US" sz="3300" dirty="0"/>
          </a:p>
          <a:p>
            <a:pPr marL="285750" indent="-285750">
              <a:lnSpc>
                <a:spcPct val="90000"/>
              </a:lnSpc>
              <a:spcAft>
                <a:spcPts val="600"/>
              </a:spcAft>
              <a:buFont typeface="Arial" panose="020B0604020202020204" pitchFamily="34" charset="0"/>
              <a:buChar char="•"/>
            </a:pPr>
            <a:r>
              <a:rPr lang="en-GB" sz="3300" dirty="0"/>
              <a:t>The Producer config property </a:t>
            </a:r>
            <a:r>
              <a:rPr lang="en-GB" sz="3300" b="1" dirty="0" err="1"/>
              <a:t>partitioner.class</a:t>
            </a:r>
            <a:r>
              <a:rPr lang="en-GB" sz="3300" b="1" dirty="0"/>
              <a:t> </a:t>
            </a:r>
            <a:r>
              <a:rPr lang="en-GB" sz="3300" dirty="0"/>
              <a:t>sets the partition strategy. By default </a:t>
            </a:r>
            <a:r>
              <a:rPr lang="en-GB" sz="3300" dirty="0" err="1"/>
              <a:t>partitioner.class</a:t>
            </a:r>
            <a:r>
              <a:rPr lang="en-GB" sz="3300" dirty="0"/>
              <a:t> is set to </a:t>
            </a:r>
            <a:r>
              <a:rPr lang="en-GB" sz="3300" dirty="0" err="1"/>
              <a:t>org.apache.kafka.clients.producer.internals.</a:t>
            </a:r>
            <a:r>
              <a:rPr lang="en-GB" sz="3300" b="1" dirty="0" err="1"/>
              <a:t>DefaultPartitioner</a:t>
            </a:r>
            <a:endParaRPr lang="en-US" sz="3300" b="1" dirty="0"/>
          </a:p>
          <a:p>
            <a:pPr indent="-228600">
              <a:lnSpc>
                <a:spcPct val="90000"/>
              </a:lnSpc>
              <a:spcAft>
                <a:spcPts val="600"/>
              </a:spcAft>
              <a:buFont typeface="Arial" panose="020B0604020202020204" pitchFamily="34" charset="0"/>
              <a:buChar char="•"/>
            </a:pPr>
            <a:endParaRPr lang="en-US" sz="2000" dirty="0"/>
          </a:p>
        </p:txBody>
      </p:sp>
      <p:pic>
        <p:nvPicPr>
          <p:cNvPr id="10" name="Picture 9">
            <a:extLst>
              <a:ext uri="{FF2B5EF4-FFF2-40B4-BE49-F238E27FC236}">
                <a16:creationId xmlns:a16="http://schemas.microsoft.com/office/drawing/2014/main" id="{4A26AE7F-0B13-CE4A-9955-0238FC2631A8}"/>
              </a:ext>
            </a:extLst>
          </p:cNvPr>
          <p:cNvPicPr>
            <a:picLocks noChangeAspect="1"/>
          </p:cNvPicPr>
          <p:nvPr/>
        </p:nvPicPr>
        <p:blipFill>
          <a:blip r:embed="rId4"/>
          <a:stretch>
            <a:fillRect/>
          </a:stretch>
        </p:blipFill>
        <p:spPr>
          <a:xfrm>
            <a:off x="106466" y="6020256"/>
            <a:ext cx="427128" cy="693371"/>
          </a:xfrm>
          <a:prstGeom prst="rect">
            <a:avLst/>
          </a:prstGeom>
        </p:spPr>
      </p:pic>
    </p:spTree>
    <p:extLst>
      <p:ext uri="{BB962C8B-B14F-4D97-AF65-F5344CB8AC3E}">
        <p14:creationId xmlns:p14="http://schemas.microsoft.com/office/powerpoint/2010/main" val="222929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Kafka producer properties</a:t>
            </a:r>
          </a:p>
        </p:txBody>
      </p:sp>
      <p:sp>
        <p:nvSpPr>
          <p:cNvPr id="92" name="TextBox 7">
            <a:extLst>
              <a:ext uri="{FF2B5EF4-FFF2-40B4-BE49-F238E27FC236}">
                <a16:creationId xmlns:a16="http://schemas.microsoft.com/office/drawing/2014/main" id="{0F1738A4-54D8-6642-827E-2A67E8E9F0DE}"/>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GB" dirty="0"/>
              <a:t>Key/Value Serializer Class</a:t>
            </a:r>
          </a:p>
          <a:p>
            <a:pPr indent="-228600">
              <a:lnSpc>
                <a:spcPct val="90000"/>
              </a:lnSpc>
              <a:spcAft>
                <a:spcPts val="600"/>
              </a:spcAft>
              <a:buFont typeface="Arial" panose="020B0604020202020204" pitchFamily="34" charset="0"/>
              <a:buChar char="•"/>
            </a:pPr>
            <a:r>
              <a:rPr lang="en-GB" dirty="0" err="1"/>
              <a:t>compressionType</a:t>
            </a:r>
            <a:endParaRPr lang="en-GB" dirty="0"/>
          </a:p>
          <a:p>
            <a:pPr indent="-228600">
              <a:lnSpc>
                <a:spcPct val="90000"/>
              </a:lnSpc>
              <a:spcAft>
                <a:spcPts val="600"/>
              </a:spcAft>
              <a:buFont typeface="Arial" panose="020B0604020202020204" pitchFamily="34" charset="0"/>
              <a:buChar char="•"/>
            </a:pPr>
            <a:r>
              <a:rPr lang="en-GB" dirty="0"/>
              <a:t>acks</a:t>
            </a:r>
          </a:p>
          <a:p>
            <a:pPr indent="-228600">
              <a:lnSpc>
                <a:spcPct val="90000"/>
              </a:lnSpc>
              <a:spcAft>
                <a:spcPts val="600"/>
              </a:spcAft>
              <a:buFont typeface="Arial" panose="020B0604020202020204" pitchFamily="34" charset="0"/>
              <a:buChar char="•"/>
            </a:pPr>
            <a:r>
              <a:rPr lang="en-GB" dirty="0" err="1"/>
              <a:t>batchSize</a:t>
            </a:r>
            <a:endParaRPr lang="en-GB" dirty="0"/>
          </a:p>
          <a:p>
            <a:pPr indent="-228600">
              <a:lnSpc>
                <a:spcPct val="90000"/>
              </a:lnSpc>
              <a:spcAft>
                <a:spcPts val="600"/>
              </a:spcAft>
              <a:buFont typeface="Arial" panose="020B0604020202020204" pitchFamily="34" charset="0"/>
              <a:buChar char="•"/>
            </a:pPr>
            <a:r>
              <a:rPr lang="en-GB" dirty="0" err="1"/>
              <a:t>lingerMs</a:t>
            </a:r>
            <a:endParaRPr lang="en-GB" dirty="0"/>
          </a:p>
          <a:p>
            <a:pPr indent="-228600">
              <a:lnSpc>
                <a:spcPct val="90000"/>
              </a:lnSpc>
              <a:spcAft>
                <a:spcPts val="600"/>
              </a:spcAft>
              <a:buFont typeface="Arial" panose="020B0604020202020204" pitchFamily="34" charset="0"/>
              <a:buChar char="•"/>
            </a:pPr>
            <a:r>
              <a:rPr lang="en-GB" dirty="0" err="1"/>
              <a:t>requestTimeoutMs</a:t>
            </a:r>
            <a:r>
              <a:rPr lang="en-GB" dirty="0"/>
              <a:t> </a:t>
            </a:r>
          </a:p>
          <a:p>
            <a:pPr indent="-228600">
              <a:lnSpc>
                <a:spcPct val="90000"/>
              </a:lnSpc>
              <a:spcAft>
                <a:spcPts val="600"/>
              </a:spcAft>
              <a:buFont typeface="Arial" panose="020B0604020202020204" pitchFamily="34" charset="0"/>
              <a:buChar char="•"/>
            </a:pPr>
            <a:r>
              <a:rPr lang="en-GB" dirty="0" err="1"/>
              <a:t>retryCount</a:t>
            </a:r>
            <a:endParaRPr lang="en-GB" dirty="0"/>
          </a:p>
          <a:p>
            <a:pPr indent="-228600">
              <a:lnSpc>
                <a:spcPct val="90000"/>
              </a:lnSpc>
              <a:spcAft>
                <a:spcPts val="600"/>
              </a:spcAft>
              <a:buFont typeface="Arial" panose="020B0604020202020204" pitchFamily="34" charset="0"/>
              <a:buChar char="•"/>
            </a:pPr>
            <a:endParaRPr lang="en-US" sz="2000" dirty="0"/>
          </a:p>
        </p:txBody>
      </p:sp>
      <p:pic>
        <p:nvPicPr>
          <p:cNvPr id="10" name="Picture 9">
            <a:extLst>
              <a:ext uri="{FF2B5EF4-FFF2-40B4-BE49-F238E27FC236}">
                <a16:creationId xmlns:a16="http://schemas.microsoft.com/office/drawing/2014/main" id="{4A26AE7F-0B13-CE4A-9955-0238FC2631A8}"/>
              </a:ext>
            </a:extLst>
          </p:cNvPr>
          <p:cNvPicPr>
            <a:picLocks noChangeAspect="1"/>
          </p:cNvPicPr>
          <p:nvPr/>
        </p:nvPicPr>
        <p:blipFill>
          <a:blip r:embed="rId4"/>
          <a:stretch>
            <a:fillRect/>
          </a:stretch>
        </p:blipFill>
        <p:spPr>
          <a:xfrm>
            <a:off x="106466" y="6020256"/>
            <a:ext cx="427128" cy="693371"/>
          </a:xfrm>
          <a:prstGeom prst="rect">
            <a:avLst/>
          </a:prstGeom>
        </p:spPr>
      </p:pic>
    </p:spTree>
    <p:extLst>
      <p:ext uri="{BB962C8B-B14F-4D97-AF65-F5344CB8AC3E}">
        <p14:creationId xmlns:p14="http://schemas.microsoft.com/office/powerpoint/2010/main" val="4013149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648</Words>
  <Application>Microsoft Macintosh PowerPoint</Application>
  <PresentationFormat>Widescreen</PresentationFormat>
  <Paragraphs>104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Kafka basics</vt:lpstr>
      <vt:lpstr>Kafka Architecture</vt:lpstr>
      <vt:lpstr>Kafka producer basics</vt:lpstr>
      <vt:lpstr>Kafka producer basics</vt:lpstr>
      <vt:lpstr>Kafka producer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Twitter-to-kafka service </dc:title>
  <dc:creator>Gelenler, A. (Ali)</dc:creator>
  <cp:lastModifiedBy>Gelenler, A. (Ali)</cp:lastModifiedBy>
  <cp:revision>42</cp:revision>
  <dcterms:created xsi:type="dcterms:W3CDTF">2020-08-04T19:44:21Z</dcterms:created>
  <dcterms:modified xsi:type="dcterms:W3CDTF">2021-04-02T14:23:19Z</dcterms:modified>
</cp:coreProperties>
</file>