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9" r:id="rId2"/>
    <p:sldId id="261" r:id="rId3"/>
    <p:sldId id="260" r:id="rId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lenler, A. (Ali)" initials="GA(" lastIdx="1" clrIdx="0">
    <p:extLst>
      <p:ext uri="{19B8F6BF-5375-455C-9EA6-DF929625EA0E}">
        <p15:presenceInfo xmlns:p15="http://schemas.microsoft.com/office/powerpoint/2012/main" userId="S::ali.gelenler@ing.com::b983fa0d-e6ed-4a0d-a66a-947cc68767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07"/>
    <p:restoredTop sz="86327"/>
  </p:normalViewPr>
  <p:slideViewPr>
    <p:cSldViewPr snapToGrid="0" snapToObjects="1">
      <p:cViewPr varScale="1">
        <p:scale>
          <a:sx n="110" d="100"/>
          <a:sy n="110" d="100"/>
        </p:scale>
        <p:origin x="632"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DDA0E-97DE-CE4F-87B3-51FD112C358F}" type="datetimeFigureOut">
              <a:rPr lang="en-NL" smtClean="0"/>
              <a:t>02/04/2021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3F071-A70F-6A4D-9F6A-F82C55821F83}" type="slidenum">
              <a:rPr lang="en-NL" smtClean="0"/>
              <a:t>‹#›</a:t>
            </a:fld>
            <a:endParaRPr lang="en-NL"/>
          </a:p>
        </p:txBody>
      </p:sp>
    </p:spTree>
    <p:extLst>
      <p:ext uri="{BB962C8B-B14F-4D97-AF65-F5344CB8AC3E}">
        <p14:creationId xmlns:p14="http://schemas.microsoft.com/office/powerpoint/2010/main" val="276410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1</a:t>
            </a:fld>
            <a:endParaRPr lang="en-NL"/>
          </a:p>
        </p:txBody>
      </p:sp>
    </p:spTree>
    <p:extLst>
      <p:ext uri="{BB962C8B-B14F-4D97-AF65-F5344CB8AC3E}">
        <p14:creationId xmlns:p14="http://schemas.microsoft.com/office/powerpoint/2010/main" val="101746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2</a:t>
            </a:fld>
            <a:endParaRPr lang="en-NL"/>
          </a:p>
        </p:txBody>
      </p:sp>
    </p:spTree>
    <p:extLst>
      <p:ext uri="{BB962C8B-B14F-4D97-AF65-F5344CB8AC3E}">
        <p14:creationId xmlns:p14="http://schemas.microsoft.com/office/powerpoint/2010/main" val="330777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533F071-A70F-6A4D-9F6A-F82C55821F83}" type="slidenum">
              <a:rPr lang="en-NL" smtClean="0"/>
              <a:t>3</a:t>
            </a:fld>
            <a:endParaRPr lang="en-NL"/>
          </a:p>
        </p:txBody>
      </p:sp>
    </p:spTree>
    <p:extLst>
      <p:ext uri="{BB962C8B-B14F-4D97-AF65-F5344CB8AC3E}">
        <p14:creationId xmlns:p14="http://schemas.microsoft.com/office/powerpoint/2010/main" val="234771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E62A-6259-6840-8C8F-DCDBDE1ECA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5B467D0-9050-9947-8F76-B8072F17B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6AF7582D-6476-F440-9B2B-668710F225B3}"/>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D8B88F50-38B1-284F-9DA1-FB74894DE88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6C68D9F-D7FC-3149-A5EA-3E43FB487BA9}"/>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404177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BB4C-5321-6C4E-9DA8-78C4444FEF3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B168DC5-C6CD-574A-A37E-A17E0094FA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CB7AB3E-CD19-4045-9D88-F7687F2AB0D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C503A70F-2BB4-9540-8F5B-16955C5C4CB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91BAC08-8DBE-A14A-B211-F3AE2404DA3C}"/>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79359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1CF74-5381-E844-B5C8-DD954E29B6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8DD0670-F598-AE47-9191-74FD6C9C0AF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3929468-D068-AE4D-BD41-15C22160D879}"/>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195D09D6-C00C-384B-92DE-C5AB57CE3E5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B0B4C1-FE87-4B4E-856C-1E98BF9C6B98}"/>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5054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DC71-292A-764C-BEB2-8D527C8D1224}"/>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BCBBC571-6894-6D45-82C4-0BA1B7C2FE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13C8A0FB-1E25-0C4F-916E-E0F714F875A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ECC082A2-3290-9F42-83B8-7318BCD539D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D62316C-58BF-2449-BFEE-61E2156E574C}"/>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81141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CE60-90AC-184F-8909-00B7C57DD3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901B4450-5C82-0644-A097-95441EB47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6BEA8C-D0D4-4748-92C6-E790B6FF46A5}"/>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6F9E44EC-49FC-684E-87EB-1BAC4967883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365C41B-3381-9E49-9003-788D9A35D989}"/>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378555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1A6D-31CE-E44A-8AE3-C8844D2624B7}"/>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77841276-7FD1-CA45-87CC-4855D81A7D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A45F3AD4-2A64-5A40-91BB-A0F1071039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9BB345E5-6286-D74D-8F20-415D59820EEA}"/>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FFBC62C7-413C-8240-A464-3F69A86657D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ABE3C85-16B9-9C45-9CC7-C9D931367C83}"/>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18011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4C2D-DB45-BB4A-A544-5B0EB41F7377}"/>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9E20CDCD-081D-FB42-A101-C0755FB35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3F626D-C3BB-1D46-A694-68545E2C6E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CE9DEA7F-AAF7-D64F-9662-25EF0A359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18AFA6-6BC0-1649-B3AD-B08910F351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1A1CC5AD-8FB6-FD4A-BB9B-A67CF6F5E1D9}"/>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8" name="Footer Placeholder 7">
            <a:extLst>
              <a:ext uri="{FF2B5EF4-FFF2-40B4-BE49-F238E27FC236}">
                <a16:creationId xmlns:a16="http://schemas.microsoft.com/office/drawing/2014/main" id="{AB68AC05-571F-E240-999B-44A3238FF1DD}"/>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044F7F8E-0DF5-B342-A970-53798F3D1EB2}"/>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259119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B528-29E0-9441-9134-8E37582E6D5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FD7ACBD8-FF6C-3442-B0C0-4AAA85917BDF}"/>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4" name="Footer Placeholder 3">
            <a:extLst>
              <a:ext uri="{FF2B5EF4-FFF2-40B4-BE49-F238E27FC236}">
                <a16:creationId xmlns:a16="http://schemas.microsoft.com/office/drawing/2014/main" id="{C4B1BEB8-5E91-1243-8F9F-6EDF0B32E66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BEDF76BA-4091-CD44-A184-3CF44429C35E}"/>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64503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ED69E-673A-4D40-80DB-4B373625CE47}"/>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3" name="Footer Placeholder 2">
            <a:extLst>
              <a:ext uri="{FF2B5EF4-FFF2-40B4-BE49-F238E27FC236}">
                <a16:creationId xmlns:a16="http://schemas.microsoft.com/office/drawing/2014/main" id="{440DA55F-E427-B146-9F4B-30E543FD73E9}"/>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6FE33B84-A527-5347-8C59-CA2D81E5B448}"/>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84306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4B3E-7192-334E-855D-1017963C53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6126065C-FDC6-D543-9BC0-608C738A6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407790D4-D5A6-834D-9507-E9804CFB6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2B6DD5-3F17-1342-9135-B74BEF9C9A8C}"/>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83B0DD06-0C84-C249-92B6-0DF8A01C482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D5A1F5D-226A-D344-9991-B47B8D3C7345}"/>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416208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7606-4856-784E-A500-5EDC43AB83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600319CF-1C32-0F4C-AFD2-970CDC156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F95176D6-6898-8941-BB1B-878B079A3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CBF121-0F04-BD40-BCBC-3958BC971386}"/>
              </a:ext>
            </a:extLst>
          </p:cNvPr>
          <p:cNvSpPr>
            <a:spLocks noGrp="1"/>
          </p:cNvSpPr>
          <p:nvPr>
            <p:ph type="dt" sz="half" idx="10"/>
          </p:nvPr>
        </p:nvSpPr>
        <p:spPr/>
        <p:txBody>
          <a:bodyPr/>
          <a:lstStyle/>
          <a:p>
            <a:fld id="{7BB119FB-0D5B-174D-B80A-14D4F34E04C3}" type="datetimeFigureOut">
              <a:rPr lang="en-NL" smtClean="0"/>
              <a:t>02/04/2021</a:t>
            </a:fld>
            <a:endParaRPr lang="en-NL"/>
          </a:p>
        </p:txBody>
      </p:sp>
      <p:sp>
        <p:nvSpPr>
          <p:cNvPr id="6" name="Footer Placeholder 5">
            <a:extLst>
              <a:ext uri="{FF2B5EF4-FFF2-40B4-BE49-F238E27FC236}">
                <a16:creationId xmlns:a16="http://schemas.microsoft.com/office/drawing/2014/main" id="{6E37629D-B3A2-3A41-ACC4-A56776E73B8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467FBB14-0120-FF47-92EE-735018097AA6}"/>
              </a:ext>
            </a:extLst>
          </p:cNvPr>
          <p:cNvSpPr>
            <a:spLocks noGrp="1"/>
          </p:cNvSpPr>
          <p:nvPr>
            <p:ph type="sldNum" sz="quarter" idx="12"/>
          </p:nvPr>
        </p:nvSpPr>
        <p:spPr/>
        <p:txBody>
          <a:bodyPr/>
          <a:lstStyle/>
          <a:p>
            <a:fld id="{A350AC89-F87D-C244-81DD-C2DDA41E83A5}" type="slidenum">
              <a:rPr lang="en-NL" smtClean="0"/>
              <a:t>‹#›</a:t>
            </a:fld>
            <a:endParaRPr lang="en-NL"/>
          </a:p>
        </p:txBody>
      </p:sp>
    </p:spTree>
    <p:extLst>
      <p:ext uri="{BB962C8B-B14F-4D97-AF65-F5344CB8AC3E}">
        <p14:creationId xmlns:p14="http://schemas.microsoft.com/office/powerpoint/2010/main" val="118261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C1FDB-19BC-0343-8AF8-B6F46B83F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D52E8C91-ABF1-0C44-9693-BDDC1867B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E10E6F04-15F7-284C-900C-CC965FAFE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119FB-0D5B-174D-B80A-14D4F34E04C3}" type="datetimeFigureOut">
              <a:rPr lang="en-NL" smtClean="0"/>
              <a:t>02/04/2021</a:t>
            </a:fld>
            <a:endParaRPr lang="en-NL"/>
          </a:p>
        </p:txBody>
      </p:sp>
      <p:sp>
        <p:nvSpPr>
          <p:cNvPr id="5" name="Footer Placeholder 4">
            <a:extLst>
              <a:ext uri="{FF2B5EF4-FFF2-40B4-BE49-F238E27FC236}">
                <a16:creationId xmlns:a16="http://schemas.microsoft.com/office/drawing/2014/main" id="{1FD605BD-D57A-B54A-BF26-77F2EB03C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B8BBB082-D273-EF41-81B7-A615FFFE3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0AC89-F87D-C244-81DD-C2DDA41E83A5}" type="slidenum">
              <a:rPr lang="en-NL" smtClean="0"/>
              <a:t>‹#›</a:t>
            </a:fld>
            <a:endParaRPr lang="en-NL"/>
          </a:p>
        </p:txBody>
      </p:sp>
    </p:spTree>
    <p:extLst>
      <p:ext uri="{BB962C8B-B14F-4D97-AF65-F5344CB8AC3E}">
        <p14:creationId xmlns:p14="http://schemas.microsoft.com/office/powerpoint/2010/main" val="111640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Kafka consumer basics</a:t>
            </a:r>
          </a:p>
        </p:txBody>
      </p:sp>
      <p:sp>
        <p:nvSpPr>
          <p:cNvPr id="92" name="TextBox 7">
            <a:extLst>
              <a:ext uri="{FF2B5EF4-FFF2-40B4-BE49-F238E27FC236}">
                <a16:creationId xmlns:a16="http://schemas.microsoft.com/office/drawing/2014/main" id="{0F1738A4-54D8-6642-827E-2A67E8E9F0DE}"/>
              </a:ext>
            </a:extLst>
          </p:cNvPr>
          <p:cNvSpPr txBox="1"/>
          <p:nvPr/>
        </p:nvSpPr>
        <p:spPr>
          <a:xfrm>
            <a:off x="1082162" y="2131907"/>
            <a:ext cx="9708995" cy="2646694"/>
          </a:xfrm>
          <a:prstGeom prst="rect">
            <a:avLst/>
          </a:prstGeom>
        </p:spPr>
        <p:txBody>
          <a:bodyPr vert="horz" lIns="91440" tIns="45720" rIns="91440" bIns="45720" rtlCol="0" anchor="ctr">
            <a:normAutofit fontScale="25000" lnSpcReduction="20000"/>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sz="1500" dirty="0"/>
          </a:p>
          <a:p>
            <a:pPr marL="285750" indent="-285750">
              <a:buFont typeface="Arial" panose="020B0604020202020204" pitchFamily="34" charset="0"/>
              <a:buChar char="•"/>
            </a:pPr>
            <a:endParaRPr lang="en-GB" sz="3700" dirty="0"/>
          </a:p>
          <a:p>
            <a:pPr marL="285750" indent="-285750">
              <a:buFont typeface="Arial" panose="020B0604020202020204" pitchFamily="34" charset="0"/>
              <a:buChar char="•"/>
            </a:pPr>
            <a:endParaRPr lang="en-GB" sz="3700" dirty="0"/>
          </a:p>
          <a:p>
            <a:pPr marL="285750" indent="-285750">
              <a:buFont typeface="Arial" panose="020B0604020202020204" pitchFamily="34" charset="0"/>
              <a:buChar char="•"/>
            </a:pPr>
            <a:endParaRPr lang="en-GB" sz="3700" dirty="0"/>
          </a:p>
          <a:p>
            <a:pPr marL="285750" indent="-285750">
              <a:buFont typeface="Arial" panose="020B0604020202020204" pitchFamily="34" charset="0"/>
              <a:buChar char="•"/>
            </a:pPr>
            <a:endParaRPr lang="en-GB" sz="3700" dirty="0"/>
          </a:p>
          <a:p>
            <a:pPr marL="285750" indent="-285750">
              <a:buFont typeface="Arial" panose="020B0604020202020204" pitchFamily="34" charset="0"/>
              <a:buChar char="•"/>
            </a:pPr>
            <a:endParaRPr lang="en-GB" sz="5600" dirty="0"/>
          </a:p>
          <a:p>
            <a:pPr marL="285750" indent="-285750">
              <a:buFont typeface="Arial" panose="020B0604020202020204" pitchFamily="34" charset="0"/>
              <a:buChar char="•"/>
            </a:pPr>
            <a:endParaRPr lang="en-GB" sz="5600" dirty="0"/>
          </a:p>
          <a:p>
            <a:pPr marL="285750" indent="-285750">
              <a:buFont typeface="Arial" panose="020B0604020202020204" pitchFamily="34" charset="0"/>
              <a:buChar char="•"/>
            </a:pPr>
            <a:endParaRPr lang="en-GB" sz="5600" dirty="0">
              <a:ln>
                <a:solidFill>
                  <a:schemeClr val="tx1"/>
                </a:solidFill>
              </a:ln>
            </a:endParaRPr>
          </a:p>
          <a:p>
            <a:pPr marL="285750" indent="-285750">
              <a:buFont typeface="Arial" panose="020B0604020202020204" pitchFamily="34" charset="0"/>
              <a:buChar char="•"/>
            </a:pPr>
            <a:endParaRPr lang="en-GB" sz="5600" dirty="0"/>
          </a:p>
          <a:p>
            <a:pPr marL="285750" indent="-285750">
              <a:buFont typeface="Arial" panose="020B0604020202020204" pitchFamily="34" charset="0"/>
              <a:buChar char="•"/>
            </a:pPr>
            <a:endParaRPr lang="en-GB" sz="5600" dirty="0"/>
          </a:p>
          <a:p>
            <a:pPr marL="285750" indent="-285750">
              <a:buFont typeface="Arial" panose="020B0604020202020204" pitchFamily="34" charset="0"/>
              <a:buChar char="•"/>
            </a:pPr>
            <a:r>
              <a:rPr lang="en-GB" sz="5200" dirty="0"/>
              <a:t>Kafka relies on logs which are known as partitions. Kafka Producers write to the end of a specific partition and </a:t>
            </a:r>
            <a:r>
              <a:rPr lang="en-GB" sz="5200" dirty="0" err="1"/>
              <a:t>kafka</a:t>
            </a:r>
            <a:r>
              <a:rPr lang="en-GB" sz="5200" dirty="0"/>
              <a:t> consumers read the logs starting from beginning while holding an offset to remember where to left. </a:t>
            </a:r>
          </a:p>
          <a:p>
            <a:pPr marL="285750" indent="-285750">
              <a:buFont typeface="Arial" panose="020B0604020202020204" pitchFamily="34" charset="0"/>
              <a:buChar char="•"/>
            </a:pPr>
            <a:endParaRPr lang="en-GB" sz="5200" dirty="0"/>
          </a:p>
          <a:p>
            <a:pPr marL="285750" indent="-285750">
              <a:buFont typeface="Arial" panose="020B0604020202020204" pitchFamily="34" charset="0"/>
              <a:buChar char="•"/>
            </a:pPr>
            <a:r>
              <a:rPr lang="en-GB" sz="5200" dirty="0"/>
              <a:t>Kafka distributes partitions to consumers based on the consumer group identifier.</a:t>
            </a:r>
          </a:p>
          <a:p>
            <a:pPr marL="285750" indent="-285750">
              <a:buFont typeface="Arial" panose="020B0604020202020204" pitchFamily="34" charset="0"/>
              <a:buChar char="•"/>
            </a:pPr>
            <a:endParaRPr lang="en-GB" sz="5200" dirty="0"/>
          </a:p>
          <a:p>
            <a:pPr marL="285750" indent="-285750">
              <a:buFont typeface="Arial" panose="020B0604020202020204" pitchFamily="34" charset="0"/>
              <a:buChar char="•"/>
            </a:pPr>
            <a:r>
              <a:rPr lang="en-GB" sz="5200" dirty="0"/>
              <a:t>Each partition is assigned to single consumer in a consumer group.</a:t>
            </a:r>
          </a:p>
          <a:p>
            <a:pPr marL="285750" indent="-285750">
              <a:buFont typeface="Arial" panose="020B0604020202020204" pitchFamily="34" charset="0"/>
              <a:buChar char="•"/>
            </a:pPr>
            <a:endParaRPr lang="en-GB" sz="5200" dirty="0"/>
          </a:p>
          <a:p>
            <a:pPr marL="285750" indent="-285750">
              <a:buFont typeface="Arial" panose="020B0604020202020204" pitchFamily="34" charset="0"/>
              <a:buChar char="•"/>
            </a:pPr>
            <a:r>
              <a:rPr lang="en-GB" sz="5200" dirty="0"/>
              <a:t>Different consumer groups can read the same data from the same partition.</a:t>
            </a:r>
            <a:br>
              <a:rPr lang="en-GB" sz="5200" dirty="0"/>
            </a:br>
            <a:endParaRPr lang="en-GB" sz="5200" dirty="0"/>
          </a:p>
          <a:p>
            <a:pPr marL="285750" indent="-285750">
              <a:buFont typeface="Arial" panose="020B0604020202020204" pitchFamily="34" charset="0"/>
              <a:buChar char="•"/>
            </a:pPr>
            <a:r>
              <a:rPr lang="en-GB" sz="5200" dirty="0"/>
              <a:t>Set partition number equal to consumer number. Note that more consumers than partition number will be idle.</a:t>
            </a:r>
          </a:p>
          <a:p>
            <a:endParaRPr lang="en-GB" sz="5200" dirty="0"/>
          </a:p>
          <a:p>
            <a:pPr marL="285750" indent="-285750">
              <a:buFont typeface="Arial" panose="020B0604020202020204" pitchFamily="34" charset="0"/>
              <a:buChar char="•"/>
            </a:pPr>
            <a:r>
              <a:rPr lang="en-GB" sz="5200" dirty="0"/>
              <a:t>Set poll timeout to a value not too big to prevent blocking indefinitely, not too small to prevent </a:t>
            </a:r>
            <a:r>
              <a:rPr lang="en-GB" sz="5200" dirty="0" err="1"/>
              <a:t>cpu</a:t>
            </a:r>
            <a:r>
              <a:rPr lang="en-GB" sz="5200" dirty="0"/>
              <a:t> stall.</a:t>
            </a:r>
          </a:p>
          <a:p>
            <a:pPr marL="285750" indent="-285750">
              <a:buFont typeface="Arial" panose="020B0604020202020204" pitchFamily="34" charset="0"/>
              <a:buChar char="•"/>
            </a:pPr>
            <a:endParaRPr lang="en-GB" sz="5200" dirty="0"/>
          </a:p>
          <a:p>
            <a:pPr marL="285750" indent="-285750">
              <a:buFont typeface="Arial" panose="020B0604020202020204" pitchFamily="34" charset="0"/>
              <a:buChar char="•"/>
            </a:pPr>
            <a:r>
              <a:rPr lang="en-GB" sz="5200" dirty="0"/>
              <a:t>To start from beginning with a new consumer group we can set the </a:t>
            </a:r>
            <a:r>
              <a:rPr lang="en-GB" sz="5200" dirty="0" err="1"/>
              <a:t>auto.offset.reset</a:t>
            </a:r>
            <a:r>
              <a:rPr lang="en-GB" sz="5200" dirty="0"/>
              <a:t> property to earliest which has default value of latest which is the last committed offset. You can use assign method to set tracing offset explicitly. You can also use custom </a:t>
            </a:r>
            <a:r>
              <a:rPr lang="en-GB" sz="5200" dirty="0" err="1"/>
              <a:t>ConsumerRebalanceListener</a:t>
            </a:r>
            <a:r>
              <a:rPr lang="en-GB" sz="5200" dirty="0"/>
              <a:t> when subscribing and override </a:t>
            </a:r>
            <a:r>
              <a:rPr lang="en-GB" sz="5200" dirty="0" err="1"/>
              <a:t>onPartitionAssigned</a:t>
            </a:r>
            <a:r>
              <a:rPr lang="en-GB" sz="5200" dirty="0"/>
              <a:t> method and use </a:t>
            </a:r>
            <a:r>
              <a:rPr lang="en-GB" sz="5200" dirty="0" err="1"/>
              <a:t>consumer.seekToBeginning</a:t>
            </a:r>
            <a:r>
              <a:rPr lang="en-GB" sz="5200" dirty="0"/>
              <a:t> method.</a:t>
            </a:r>
          </a:p>
          <a:p>
            <a:pPr marL="285750" indent="-285750">
              <a:buFont typeface="Arial" panose="020B0604020202020204" pitchFamily="34" charset="0"/>
              <a:buChar char="•"/>
            </a:pPr>
            <a:endParaRPr lang="en-GB" sz="5600" dirty="0"/>
          </a:p>
          <a:p>
            <a:pPr marL="285750" indent="-285750">
              <a:buFont typeface="Arial" panose="020B0604020202020204" pitchFamily="34" charset="0"/>
              <a:buChar char="•"/>
            </a:pPr>
            <a:endParaRPr lang="en-GB" sz="4400" dirty="0"/>
          </a:p>
          <a:p>
            <a:r>
              <a:rPr lang="en-GB" sz="4400" dirty="0"/>
              <a:t>                    		 	</a:t>
            </a:r>
          </a:p>
          <a:p>
            <a:r>
              <a:rPr lang="en-GB" sz="4400" dirty="0"/>
              <a:t>			</a:t>
            </a:r>
          </a:p>
          <a:p>
            <a:pPr lvl="8"/>
            <a:r>
              <a:rPr lang="en-GB" sz="4400" dirty="0"/>
              <a:t>                  </a:t>
            </a:r>
          </a:p>
          <a:p>
            <a:r>
              <a:rPr lang="en-GB" sz="4400" dirty="0"/>
              <a:t>           		 	       </a:t>
            </a:r>
          </a:p>
          <a:p>
            <a:r>
              <a:rPr lang="en-GB" sz="4400" dirty="0"/>
              <a:t>        			</a:t>
            </a:r>
          </a:p>
          <a:p>
            <a:pPr marL="171450" indent="-228600">
              <a:lnSpc>
                <a:spcPct val="90000"/>
              </a:lnSpc>
              <a:buFont typeface="Arial" panose="020B0604020202020204" pitchFamily="34" charset="0"/>
              <a:buChar char="•"/>
            </a:pPr>
            <a:endParaRPr lang="en-US" sz="2000" dirty="0"/>
          </a:p>
          <a:p>
            <a:pPr>
              <a:lnSpc>
                <a:spcPct val="90000"/>
              </a:lnSpc>
              <a:spcAft>
                <a:spcPts val="600"/>
              </a:spcAft>
            </a:pPr>
            <a:endParaRPr lang="en-US" sz="2000" dirty="0"/>
          </a:p>
          <a:p>
            <a:pPr marL="1600200" lvl="4">
              <a:lnSpc>
                <a:spcPct val="90000"/>
              </a:lnSpc>
              <a:spcAft>
                <a:spcPts val="600"/>
              </a:spcAft>
            </a:pPr>
            <a:r>
              <a:rPr lang="en-US" sz="4400" dirty="0"/>
              <a:t>        	</a:t>
            </a:r>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pic>
        <p:nvPicPr>
          <p:cNvPr id="146" name="Picture 145">
            <a:extLst>
              <a:ext uri="{FF2B5EF4-FFF2-40B4-BE49-F238E27FC236}">
                <a16:creationId xmlns:a16="http://schemas.microsoft.com/office/drawing/2014/main" id="{186C18E4-F017-BA40-8C80-108ABBCB3DE3}"/>
              </a:ext>
            </a:extLst>
          </p:cNvPr>
          <p:cNvPicPr>
            <a:picLocks noChangeAspect="1"/>
          </p:cNvPicPr>
          <p:nvPr/>
        </p:nvPicPr>
        <p:blipFill>
          <a:blip r:embed="rId5"/>
          <a:stretch>
            <a:fillRect/>
          </a:stretch>
        </p:blipFill>
        <p:spPr>
          <a:xfrm>
            <a:off x="4939453" y="5111673"/>
            <a:ext cx="1536700" cy="287956"/>
          </a:xfrm>
          <a:prstGeom prst="rect">
            <a:avLst/>
          </a:prstGeom>
        </p:spPr>
      </p:pic>
      <p:pic>
        <p:nvPicPr>
          <p:cNvPr id="147" name="Picture 146">
            <a:extLst>
              <a:ext uri="{FF2B5EF4-FFF2-40B4-BE49-F238E27FC236}">
                <a16:creationId xmlns:a16="http://schemas.microsoft.com/office/drawing/2014/main" id="{EA296031-2D61-7D42-92BC-0AC4C37D2D6B}"/>
              </a:ext>
            </a:extLst>
          </p:cNvPr>
          <p:cNvPicPr>
            <a:picLocks noChangeAspect="1"/>
          </p:cNvPicPr>
          <p:nvPr/>
        </p:nvPicPr>
        <p:blipFill>
          <a:blip r:embed="rId5"/>
          <a:stretch>
            <a:fillRect/>
          </a:stretch>
        </p:blipFill>
        <p:spPr>
          <a:xfrm>
            <a:off x="4939453" y="5591627"/>
            <a:ext cx="1536700" cy="287956"/>
          </a:xfrm>
          <a:prstGeom prst="rect">
            <a:avLst/>
          </a:prstGeom>
        </p:spPr>
      </p:pic>
      <p:pic>
        <p:nvPicPr>
          <p:cNvPr id="148" name="Picture 147">
            <a:extLst>
              <a:ext uri="{FF2B5EF4-FFF2-40B4-BE49-F238E27FC236}">
                <a16:creationId xmlns:a16="http://schemas.microsoft.com/office/drawing/2014/main" id="{E1A3EA9E-651A-2E4D-B675-990BBF0DA8C0}"/>
              </a:ext>
            </a:extLst>
          </p:cNvPr>
          <p:cNvPicPr>
            <a:picLocks noChangeAspect="1"/>
          </p:cNvPicPr>
          <p:nvPr/>
        </p:nvPicPr>
        <p:blipFill>
          <a:blip r:embed="rId5"/>
          <a:stretch>
            <a:fillRect/>
          </a:stretch>
        </p:blipFill>
        <p:spPr>
          <a:xfrm>
            <a:off x="4939453" y="6070834"/>
            <a:ext cx="1536700" cy="287956"/>
          </a:xfrm>
          <a:prstGeom prst="rect">
            <a:avLst/>
          </a:prstGeom>
        </p:spPr>
      </p:pic>
      <p:sp>
        <p:nvSpPr>
          <p:cNvPr id="149" name="Rectangle 148">
            <a:extLst>
              <a:ext uri="{FF2B5EF4-FFF2-40B4-BE49-F238E27FC236}">
                <a16:creationId xmlns:a16="http://schemas.microsoft.com/office/drawing/2014/main" id="{486F0EFC-24D2-7E47-A0F4-A947057CED17}"/>
              </a:ext>
            </a:extLst>
          </p:cNvPr>
          <p:cNvSpPr/>
          <p:nvPr/>
        </p:nvSpPr>
        <p:spPr>
          <a:xfrm>
            <a:off x="1807175" y="5054243"/>
            <a:ext cx="1536700" cy="1659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a:p>
            <a:pPr algn="ctr"/>
            <a:endParaRPr lang="en-NL" dirty="0"/>
          </a:p>
          <a:p>
            <a:pPr algn="ctr"/>
            <a:endParaRPr lang="en-NL" dirty="0"/>
          </a:p>
          <a:p>
            <a:pPr algn="ctr"/>
            <a:endParaRPr lang="en-NL" dirty="0"/>
          </a:p>
          <a:p>
            <a:pPr algn="ctr"/>
            <a:endParaRPr lang="en-NL" dirty="0"/>
          </a:p>
          <a:p>
            <a:pPr algn="ctr"/>
            <a:r>
              <a:rPr lang="en-NL" sz="1500" dirty="0"/>
              <a:t>Consumer group</a:t>
            </a:r>
          </a:p>
        </p:txBody>
      </p:sp>
      <p:sp>
        <p:nvSpPr>
          <p:cNvPr id="150" name="Rectangle 149">
            <a:extLst>
              <a:ext uri="{FF2B5EF4-FFF2-40B4-BE49-F238E27FC236}">
                <a16:creationId xmlns:a16="http://schemas.microsoft.com/office/drawing/2014/main" id="{7B311A5A-DBD9-C441-8D23-51EBA15556DE}"/>
              </a:ext>
            </a:extLst>
          </p:cNvPr>
          <p:cNvSpPr/>
          <p:nvPr/>
        </p:nvSpPr>
        <p:spPr>
          <a:xfrm>
            <a:off x="8932921" y="5469801"/>
            <a:ext cx="1504709" cy="42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500" dirty="0"/>
              <a:t>Producer</a:t>
            </a:r>
          </a:p>
        </p:txBody>
      </p:sp>
      <p:cxnSp>
        <p:nvCxnSpPr>
          <p:cNvPr id="154" name="Elbow Connector 153">
            <a:extLst>
              <a:ext uri="{FF2B5EF4-FFF2-40B4-BE49-F238E27FC236}">
                <a16:creationId xmlns:a16="http://schemas.microsoft.com/office/drawing/2014/main" id="{8384627A-C54B-5D48-A3FF-C868408BC43D}"/>
              </a:ext>
            </a:extLst>
          </p:cNvPr>
          <p:cNvCxnSpPr>
            <a:cxnSpLocks/>
          </p:cNvCxnSpPr>
          <p:nvPr/>
        </p:nvCxnSpPr>
        <p:spPr>
          <a:xfrm rot="10800000">
            <a:off x="6476153" y="5250707"/>
            <a:ext cx="2456768" cy="28953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Elbow Connector 155">
            <a:extLst>
              <a:ext uri="{FF2B5EF4-FFF2-40B4-BE49-F238E27FC236}">
                <a16:creationId xmlns:a16="http://schemas.microsoft.com/office/drawing/2014/main" id="{8CE35AB9-F55A-2A43-9184-025DC502DE99}"/>
              </a:ext>
            </a:extLst>
          </p:cNvPr>
          <p:cNvCxnSpPr>
            <a:cxnSpLocks/>
          </p:cNvCxnSpPr>
          <p:nvPr/>
        </p:nvCxnSpPr>
        <p:spPr>
          <a:xfrm rot="10800000" flipV="1">
            <a:off x="6476155" y="5849774"/>
            <a:ext cx="2456767" cy="37250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25AC1966-9772-A047-B27A-4320323272E7}"/>
              </a:ext>
            </a:extLst>
          </p:cNvPr>
          <p:cNvCxnSpPr>
            <a:cxnSpLocks/>
          </p:cNvCxnSpPr>
          <p:nvPr/>
        </p:nvCxnSpPr>
        <p:spPr>
          <a:xfrm flipH="1">
            <a:off x="6476151" y="5704922"/>
            <a:ext cx="24567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F70CE4C3-C7BF-004F-AF4B-CB4A0C6ED6EA}"/>
              </a:ext>
            </a:extLst>
          </p:cNvPr>
          <p:cNvSpPr/>
          <p:nvPr/>
        </p:nvSpPr>
        <p:spPr>
          <a:xfrm>
            <a:off x="6792972" y="5105855"/>
            <a:ext cx="1981084" cy="12529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NL" sz="1500" u="sng" dirty="0">
                <a:ln>
                  <a:solidFill>
                    <a:schemeClr val="tx1"/>
                  </a:solidFill>
                </a:ln>
                <a:solidFill>
                  <a:schemeClr val="tx1"/>
                </a:solidFill>
                <a:latin typeface="Calibri" panose="020F0502020204030204" pitchFamily="34" charset="0"/>
              </a:rPr>
              <a:t>Partition strategy</a:t>
            </a:r>
          </a:p>
          <a:p>
            <a:r>
              <a:rPr lang="en-NL" sz="1500" dirty="0">
                <a:ln>
                  <a:solidFill>
                    <a:schemeClr val="tx1"/>
                  </a:solidFill>
                </a:ln>
                <a:solidFill>
                  <a:schemeClr val="tx1"/>
                </a:solidFill>
                <a:latin typeface="Calibri" panose="020F0502020204030204" pitchFamily="34" charset="0"/>
              </a:rPr>
              <a:t>* Hashing with key</a:t>
            </a:r>
          </a:p>
          <a:p>
            <a:r>
              <a:rPr lang="en-NL" sz="1500" dirty="0">
                <a:ln>
                  <a:solidFill>
                    <a:schemeClr val="tx1"/>
                  </a:solidFill>
                </a:ln>
                <a:solidFill>
                  <a:schemeClr val="tx1"/>
                </a:solidFill>
                <a:latin typeface="Calibri" panose="020F0502020204030204" pitchFamily="34" charset="0"/>
              </a:rPr>
              <a:t>* Round-robin</a:t>
            </a:r>
          </a:p>
        </p:txBody>
      </p:sp>
      <p:sp>
        <p:nvSpPr>
          <p:cNvPr id="171" name="TextBox 170">
            <a:extLst>
              <a:ext uri="{FF2B5EF4-FFF2-40B4-BE49-F238E27FC236}">
                <a16:creationId xmlns:a16="http://schemas.microsoft.com/office/drawing/2014/main" id="{C63D30ED-D274-6344-B4C3-76A177651E10}"/>
              </a:ext>
            </a:extLst>
          </p:cNvPr>
          <p:cNvSpPr txBox="1"/>
          <p:nvPr/>
        </p:nvSpPr>
        <p:spPr>
          <a:xfrm>
            <a:off x="8853488" y="4889545"/>
            <a:ext cx="3256031" cy="338554"/>
          </a:xfrm>
          <a:prstGeom prst="rect">
            <a:avLst/>
          </a:prstGeom>
          <a:solidFill>
            <a:schemeClr val="bg1"/>
          </a:solidFill>
          <a:ln w="15875">
            <a:solidFill>
              <a:schemeClr val="accent1"/>
            </a:solidFill>
          </a:ln>
        </p:spPr>
        <p:txBody>
          <a:bodyPr wrap="square" rtlCol="0">
            <a:spAutoFit/>
          </a:bodyPr>
          <a:lstStyle/>
          <a:p>
            <a:r>
              <a:rPr lang="en-GB" sz="1600" dirty="0"/>
              <a:t>hash(key) % </a:t>
            </a:r>
            <a:r>
              <a:rPr lang="en-GB" sz="1600" dirty="0" err="1"/>
              <a:t>number_of_partitions</a:t>
            </a:r>
            <a:endParaRPr lang="en-NL" sz="1600" dirty="0"/>
          </a:p>
        </p:txBody>
      </p:sp>
      <p:sp>
        <p:nvSpPr>
          <p:cNvPr id="172" name="Rectangle 171">
            <a:extLst>
              <a:ext uri="{FF2B5EF4-FFF2-40B4-BE49-F238E27FC236}">
                <a16:creationId xmlns:a16="http://schemas.microsoft.com/office/drawing/2014/main" id="{1CEF7DFE-236E-6445-B2F9-48CC3EDE40C9}"/>
              </a:ext>
            </a:extLst>
          </p:cNvPr>
          <p:cNvSpPr/>
          <p:nvPr/>
        </p:nvSpPr>
        <p:spPr>
          <a:xfrm>
            <a:off x="1898406" y="5555481"/>
            <a:ext cx="1354238" cy="34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a:p>
            <a:pPr algn="ctr"/>
            <a:r>
              <a:rPr lang="en-NL" dirty="0"/>
              <a:t>Consumer 2</a:t>
            </a:r>
          </a:p>
          <a:p>
            <a:pPr algn="ctr"/>
            <a:endParaRPr lang="en-NL" dirty="0"/>
          </a:p>
        </p:txBody>
      </p:sp>
      <p:sp>
        <p:nvSpPr>
          <p:cNvPr id="173" name="Rectangle 172">
            <a:extLst>
              <a:ext uri="{FF2B5EF4-FFF2-40B4-BE49-F238E27FC236}">
                <a16:creationId xmlns:a16="http://schemas.microsoft.com/office/drawing/2014/main" id="{C15BF725-8059-1647-A860-374E35D435FB}"/>
              </a:ext>
            </a:extLst>
          </p:cNvPr>
          <p:cNvSpPr/>
          <p:nvPr/>
        </p:nvSpPr>
        <p:spPr>
          <a:xfrm>
            <a:off x="1898406" y="5935219"/>
            <a:ext cx="1354238" cy="34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a:p>
            <a:pPr algn="ctr"/>
            <a:r>
              <a:rPr lang="en-NL" dirty="0"/>
              <a:t>Consumer 3</a:t>
            </a:r>
          </a:p>
          <a:p>
            <a:pPr algn="ctr"/>
            <a:endParaRPr lang="en-NL" dirty="0"/>
          </a:p>
        </p:txBody>
      </p:sp>
      <p:sp>
        <p:nvSpPr>
          <p:cNvPr id="174" name="Rectangle 173">
            <a:extLst>
              <a:ext uri="{FF2B5EF4-FFF2-40B4-BE49-F238E27FC236}">
                <a16:creationId xmlns:a16="http://schemas.microsoft.com/office/drawing/2014/main" id="{3E2A5ADA-EC32-1345-92EB-FB8B1AD01A55}"/>
              </a:ext>
            </a:extLst>
          </p:cNvPr>
          <p:cNvSpPr/>
          <p:nvPr/>
        </p:nvSpPr>
        <p:spPr>
          <a:xfrm>
            <a:off x="1898406" y="5184489"/>
            <a:ext cx="1354238" cy="34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Consumer 1</a:t>
            </a:r>
          </a:p>
        </p:txBody>
      </p:sp>
      <p:cxnSp>
        <p:nvCxnSpPr>
          <p:cNvPr id="209" name="Elbow Connector 208">
            <a:extLst>
              <a:ext uri="{FF2B5EF4-FFF2-40B4-BE49-F238E27FC236}">
                <a16:creationId xmlns:a16="http://schemas.microsoft.com/office/drawing/2014/main" id="{CF97DD2C-6BFD-514F-98A0-63CFF1CA0BF1}"/>
              </a:ext>
            </a:extLst>
          </p:cNvPr>
          <p:cNvCxnSpPr>
            <a:cxnSpLocks/>
            <a:stCxn id="173" idx="3"/>
            <a:endCxn id="148" idx="2"/>
          </p:cNvCxnSpPr>
          <p:nvPr/>
        </p:nvCxnSpPr>
        <p:spPr>
          <a:xfrm>
            <a:off x="3252644" y="6105679"/>
            <a:ext cx="2455159" cy="253111"/>
          </a:xfrm>
          <a:prstGeom prst="bentConnector4">
            <a:avLst>
              <a:gd name="adj1" fmla="val 26809"/>
              <a:gd name="adj2" fmla="val 19031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2" name="Elbow Connector 221">
            <a:extLst>
              <a:ext uri="{FF2B5EF4-FFF2-40B4-BE49-F238E27FC236}">
                <a16:creationId xmlns:a16="http://schemas.microsoft.com/office/drawing/2014/main" id="{22FFEBA6-693A-2A45-95F7-BA6BB514FD3B}"/>
              </a:ext>
            </a:extLst>
          </p:cNvPr>
          <p:cNvCxnSpPr>
            <a:cxnSpLocks/>
            <a:endCxn id="146" idx="0"/>
          </p:cNvCxnSpPr>
          <p:nvPr/>
        </p:nvCxnSpPr>
        <p:spPr>
          <a:xfrm flipV="1">
            <a:off x="3252643" y="5111673"/>
            <a:ext cx="2455160" cy="26798"/>
          </a:xfrm>
          <a:prstGeom prst="bentConnector4">
            <a:avLst>
              <a:gd name="adj1" fmla="val 34352"/>
              <a:gd name="adj2" fmla="val 95304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7" name="Elbow Connector 226">
            <a:extLst>
              <a:ext uri="{FF2B5EF4-FFF2-40B4-BE49-F238E27FC236}">
                <a16:creationId xmlns:a16="http://schemas.microsoft.com/office/drawing/2014/main" id="{A4DA2405-5DAF-2247-A567-D3CDD0906B9D}"/>
              </a:ext>
            </a:extLst>
          </p:cNvPr>
          <p:cNvCxnSpPr>
            <a:cxnSpLocks/>
          </p:cNvCxnSpPr>
          <p:nvPr/>
        </p:nvCxnSpPr>
        <p:spPr>
          <a:xfrm>
            <a:off x="3252644" y="5704449"/>
            <a:ext cx="2845342" cy="17495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FCEE88AE-A59D-C947-B93E-F958284CAB1E}"/>
              </a:ext>
            </a:extLst>
          </p:cNvPr>
          <p:cNvSpPr txBox="1"/>
          <p:nvPr/>
        </p:nvSpPr>
        <p:spPr>
          <a:xfrm>
            <a:off x="4141230" y="5939490"/>
            <a:ext cx="782587" cy="261610"/>
          </a:xfrm>
          <a:prstGeom prst="rect">
            <a:avLst/>
          </a:prstGeom>
          <a:noFill/>
        </p:spPr>
        <p:txBody>
          <a:bodyPr wrap="none" rtlCol="0">
            <a:spAutoFit/>
          </a:bodyPr>
          <a:lstStyle/>
          <a:p>
            <a:r>
              <a:rPr lang="en-GB" sz="1100" dirty="0"/>
              <a:t>Partition 2</a:t>
            </a:r>
            <a:endParaRPr lang="en-NL" sz="1100" dirty="0"/>
          </a:p>
        </p:txBody>
      </p:sp>
      <p:sp>
        <p:nvSpPr>
          <p:cNvPr id="242" name="TextBox 241">
            <a:extLst>
              <a:ext uri="{FF2B5EF4-FFF2-40B4-BE49-F238E27FC236}">
                <a16:creationId xmlns:a16="http://schemas.microsoft.com/office/drawing/2014/main" id="{F516C46C-DBF2-1140-9012-B589CA142015}"/>
              </a:ext>
            </a:extLst>
          </p:cNvPr>
          <p:cNvSpPr txBox="1"/>
          <p:nvPr/>
        </p:nvSpPr>
        <p:spPr>
          <a:xfrm>
            <a:off x="4127426" y="5007666"/>
            <a:ext cx="782587" cy="261610"/>
          </a:xfrm>
          <a:prstGeom prst="rect">
            <a:avLst/>
          </a:prstGeom>
          <a:noFill/>
        </p:spPr>
        <p:txBody>
          <a:bodyPr wrap="none" rtlCol="0">
            <a:spAutoFit/>
          </a:bodyPr>
          <a:lstStyle/>
          <a:p>
            <a:r>
              <a:rPr lang="en-GB" sz="1100" dirty="0"/>
              <a:t>Partition 0</a:t>
            </a:r>
            <a:endParaRPr lang="en-NL" sz="1100" dirty="0"/>
          </a:p>
        </p:txBody>
      </p:sp>
      <p:sp>
        <p:nvSpPr>
          <p:cNvPr id="243" name="TextBox 242">
            <a:extLst>
              <a:ext uri="{FF2B5EF4-FFF2-40B4-BE49-F238E27FC236}">
                <a16:creationId xmlns:a16="http://schemas.microsoft.com/office/drawing/2014/main" id="{F09BAB68-EF1B-0945-871C-21E9EAA2F2CF}"/>
              </a:ext>
            </a:extLst>
          </p:cNvPr>
          <p:cNvSpPr txBox="1"/>
          <p:nvPr/>
        </p:nvSpPr>
        <p:spPr>
          <a:xfrm>
            <a:off x="4141230" y="5477329"/>
            <a:ext cx="782587" cy="261610"/>
          </a:xfrm>
          <a:prstGeom prst="rect">
            <a:avLst/>
          </a:prstGeom>
          <a:noFill/>
        </p:spPr>
        <p:txBody>
          <a:bodyPr wrap="none" rtlCol="0">
            <a:spAutoFit/>
          </a:bodyPr>
          <a:lstStyle/>
          <a:p>
            <a:r>
              <a:rPr lang="en-GB" sz="1100" dirty="0"/>
              <a:t>Partition 1</a:t>
            </a:r>
            <a:endParaRPr lang="en-NL" sz="1100" dirty="0"/>
          </a:p>
        </p:txBody>
      </p:sp>
      <p:sp>
        <p:nvSpPr>
          <p:cNvPr id="244" name="TextBox 243">
            <a:extLst>
              <a:ext uri="{FF2B5EF4-FFF2-40B4-BE49-F238E27FC236}">
                <a16:creationId xmlns:a16="http://schemas.microsoft.com/office/drawing/2014/main" id="{A6D1329A-ECF6-8348-BE67-87040AAAEDB6}"/>
              </a:ext>
            </a:extLst>
          </p:cNvPr>
          <p:cNvSpPr txBox="1"/>
          <p:nvPr/>
        </p:nvSpPr>
        <p:spPr>
          <a:xfrm>
            <a:off x="5913506" y="6546609"/>
            <a:ext cx="1466235" cy="276999"/>
          </a:xfrm>
          <a:prstGeom prst="rect">
            <a:avLst/>
          </a:prstGeom>
          <a:noFill/>
        </p:spPr>
        <p:txBody>
          <a:bodyPr wrap="none" rtlCol="0">
            <a:spAutoFit/>
          </a:bodyPr>
          <a:lstStyle/>
          <a:p>
            <a:r>
              <a:rPr lang="en-NL" sz="1200" dirty="0"/>
              <a:t>Offset per consumer</a:t>
            </a:r>
          </a:p>
        </p:txBody>
      </p:sp>
      <p:cxnSp>
        <p:nvCxnSpPr>
          <p:cNvPr id="246" name="Straight Arrow Connector 245">
            <a:extLst>
              <a:ext uri="{FF2B5EF4-FFF2-40B4-BE49-F238E27FC236}">
                <a16:creationId xmlns:a16="http://schemas.microsoft.com/office/drawing/2014/main" id="{4072E9E9-A61E-6840-A453-0F66FC1A6890}"/>
              </a:ext>
            </a:extLst>
          </p:cNvPr>
          <p:cNvCxnSpPr>
            <a:cxnSpLocks/>
          </p:cNvCxnSpPr>
          <p:nvPr/>
        </p:nvCxnSpPr>
        <p:spPr>
          <a:xfrm>
            <a:off x="5722483" y="6366941"/>
            <a:ext cx="375503" cy="17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76257E85-B0E7-AF4D-8358-4DC6463D3427}"/>
              </a:ext>
            </a:extLst>
          </p:cNvPr>
          <p:cNvCxnSpPr>
            <a:cxnSpLocks/>
          </p:cNvCxnSpPr>
          <p:nvPr/>
        </p:nvCxnSpPr>
        <p:spPr>
          <a:xfrm>
            <a:off x="6078448" y="5849774"/>
            <a:ext cx="139913" cy="71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05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15" end="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18" end="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20" end="2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
                                            <p:txEl>
                                              <p:pRg st="22" end="2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1000"/>
                                  </p:stCondLst>
                                  <p:childTnLst>
                                    <p:set>
                                      <p:cBhvr>
                                        <p:cTn id="34"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Kafka consumer basics</a:t>
            </a:r>
          </a:p>
        </p:txBody>
      </p:sp>
      <p:sp>
        <p:nvSpPr>
          <p:cNvPr id="92" name="TextBox 7">
            <a:extLst>
              <a:ext uri="{FF2B5EF4-FFF2-40B4-BE49-F238E27FC236}">
                <a16:creationId xmlns:a16="http://schemas.microsoft.com/office/drawing/2014/main" id="{0F1738A4-54D8-6642-827E-2A67E8E9F0DE}"/>
              </a:ext>
            </a:extLst>
          </p:cNvPr>
          <p:cNvSpPr txBox="1"/>
          <p:nvPr/>
        </p:nvSpPr>
        <p:spPr>
          <a:xfrm>
            <a:off x="1119322" y="2393951"/>
            <a:ext cx="9708995" cy="4628726"/>
          </a:xfrm>
          <a:prstGeom prst="rect">
            <a:avLst/>
          </a:prstGeom>
        </p:spPr>
        <p:txBody>
          <a:bodyPr vert="horz" lIns="91440" tIns="45720" rIns="91440" bIns="45720" rtlCol="0" anchor="ctr">
            <a:normAutofit/>
          </a:bodyPr>
          <a:lstStyle/>
          <a:p>
            <a:endParaRPr lang="en-GB" dirty="0"/>
          </a:p>
          <a:p>
            <a:pPr marL="285750" indent="-285750">
              <a:buFont typeface="Arial" panose="020B0604020202020204" pitchFamily="34" charset="0"/>
              <a:buChar char="•"/>
            </a:pPr>
            <a:r>
              <a:rPr lang="en-GB" dirty="0" err="1"/>
              <a:t>Multithreding</a:t>
            </a:r>
            <a:r>
              <a:rPr lang="en-GB" dirty="0"/>
              <a:t> in a single consumer will not use parallel partition consuming. But you can still use multiple thread in each consumer thread to gain some throughput which you can scale according to your need.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Scaling per partition in consumer level is limited to partition number. Can add additional threads on each consumer but multi thread will break ordering in single partition you need to take care of it. With multi thread consumer per partition of course we have more TCP connections to leader and brokers.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Delivery semantics: At least once / At most once / Exactly once. Rely on consumer commits &amp; acks.</a:t>
            </a:r>
          </a:p>
          <a:p>
            <a:r>
              <a:rPr lang="en-GB" dirty="0"/>
              <a:t>          - If you commit after processing at least once, before processing at most once.</a:t>
            </a:r>
          </a:p>
          <a:p>
            <a:r>
              <a:rPr lang="en-GB" dirty="0"/>
              <a:t>          - Exactly once requires to coordinate between producer and consumer and using transactions  starting from producer part.</a:t>
            </a:r>
          </a:p>
          <a:p>
            <a:endParaRPr lang="en-GB" dirty="0"/>
          </a:p>
          <a:p>
            <a:pPr marL="171450" indent="-228600">
              <a:lnSpc>
                <a:spcPct val="90000"/>
              </a:lnSpc>
              <a:buFont typeface="Arial" panose="020B0604020202020204" pitchFamily="34" charset="0"/>
              <a:buChar char="•"/>
            </a:pPr>
            <a:r>
              <a:rPr lang="en-GB" dirty="0"/>
              <a:t>With spring Kafka, you can give concurrency level and also can set appropriate properties.</a:t>
            </a:r>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spTree>
    <p:extLst>
      <p:ext uri="{BB962C8B-B14F-4D97-AF65-F5344CB8AC3E}">
        <p14:creationId xmlns:p14="http://schemas.microsoft.com/office/powerpoint/2010/main" val="35630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40000"/>
          </a:blip>
          <a:tile tx="0" ty="0" sx="100000" sy="100000" flip="none" algn="tl"/>
        </a:blipFill>
        <a:effectLst/>
      </p:bgPr>
    </p:bg>
    <p:spTree>
      <p:nvGrpSpPr>
        <p:cNvPr id="1" name=""/>
        <p:cNvGrpSpPr/>
        <p:nvPr/>
      </p:nvGrpSpPr>
      <p:grpSpPr>
        <a:xfrm>
          <a:off x="0" y="0"/>
          <a:ext cx="0" cy="0"/>
          <a:chOff x="0" y="0"/>
          <a:chExt cx="0" cy="0"/>
        </a:xfrm>
      </p:grpSpPr>
      <p:sp useBgFill="1">
        <p:nvSpPr>
          <p:cNvPr id="86" name="Rectangle 5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6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DF74F346-369B-5042-8CD2-69C0B6CCF2A2}"/>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Kafka consumer properties</a:t>
            </a:r>
          </a:p>
        </p:txBody>
      </p:sp>
      <p:sp>
        <p:nvSpPr>
          <p:cNvPr id="92" name="TextBox 7">
            <a:extLst>
              <a:ext uri="{FF2B5EF4-FFF2-40B4-BE49-F238E27FC236}">
                <a16:creationId xmlns:a16="http://schemas.microsoft.com/office/drawing/2014/main" id="{0F1738A4-54D8-6642-827E-2A67E8E9F0DE}"/>
              </a:ext>
            </a:extLst>
          </p:cNvPr>
          <p:cNvSpPr txBox="1"/>
          <p:nvPr/>
        </p:nvSpPr>
        <p:spPr>
          <a:xfrm>
            <a:off x="1316765" y="2321826"/>
            <a:ext cx="9708995" cy="4045115"/>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GB" dirty="0"/>
              <a:t>Key/Value </a:t>
            </a:r>
            <a:r>
              <a:rPr lang="en-GB" dirty="0" err="1"/>
              <a:t>Deserializers</a:t>
            </a:r>
            <a:endParaRPr lang="en-GB" dirty="0"/>
          </a:p>
          <a:p>
            <a:pPr marL="285750" indent="-285750">
              <a:buFont typeface="Arial" panose="020B0604020202020204" pitchFamily="34" charset="0"/>
              <a:buChar char="•"/>
            </a:pPr>
            <a:r>
              <a:rPr lang="en-GB" dirty="0"/>
              <a:t>Consumer </a:t>
            </a:r>
            <a:r>
              <a:rPr lang="en-GB" dirty="0" err="1"/>
              <a:t>GroupId</a:t>
            </a:r>
            <a:endParaRPr lang="en-GB" dirty="0"/>
          </a:p>
          <a:p>
            <a:pPr marL="285750" indent="-285750">
              <a:buFont typeface="Arial" panose="020B0604020202020204" pitchFamily="34" charset="0"/>
              <a:buChar char="•"/>
            </a:pPr>
            <a:r>
              <a:rPr lang="en-GB" dirty="0"/>
              <a:t>Auto Offset Reset</a:t>
            </a:r>
          </a:p>
          <a:p>
            <a:pPr marL="285750" indent="-285750">
              <a:buFont typeface="Arial" panose="020B0604020202020204" pitchFamily="34" charset="0"/>
              <a:buChar char="•"/>
            </a:pPr>
            <a:r>
              <a:rPr lang="en-GB" dirty="0"/>
              <a:t>Specific Avro Reader </a:t>
            </a:r>
          </a:p>
          <a:p>
            <a:pPr marL="285750" indent="-285750">
              <a:buFont typeface="Arial" panose="020B0604020202020204" pitchFamily="34" charset="0"/>
              <a:buChar char="•"/>
            </a:pPr>
            <a:r>
              <a:rPr lang="en-GB" dirty="0"/>
              <a:t>Auto </a:t>
            </a:r>
            <a:r>
              <a:rPr lang="en-GB" dirty="0" err="1"/>
              <a:t>Startup</a:t>
            </a:r>
            <a:endParaRPr lang="en-GB" dirty="0"/>
          </a:p>
          <a:p>
            <a:pPr marL="285750" indent="-285750">
              <a:buFont typeface="Arial" panose="020B0604020202020204" pitchFamily="34" charset="0"/>
              <a:buChar char="•"/>
            </a:pPr>
            <a:r>
              <a:rPr lang="en-GB" dirty="0"/>
              <a:t>Concurrency Level</a:t>
            </a:r>
          </a:p>
          <a:p>
            <a:pPr marL="285750" indent="-285750">
              <a:buFont typeface="Arial" panose="020B0604020202020204" pitchFamily="34" charset="0"/>
              <a:buChar char="•"/>
            </a:pPr>
            <a:r>
              <a:rPr lang="en-GB" dirty="0"/>
              <a:t>Session Timeout Ms</a:t>
            </a:r>
          </a:p>
          <a:p>
            <a:pPr marL="285750" indent="-285750">
              <a:buFont typeface="Arial" panose="020B0604020202020204" pitchFamily="34" charset="0"/>
              <a:buChar char="•"/>
            </a:pPr>
            <a:r>
              <a:rPr lang="en-GB" dirty="0"/>
              <a:t>Heartbeat Interval Ms</a:t>
            </a:r>
          </a:p>
          <a:p>
            <a:pPr marL="285750" indent="-285750">
              <a:buFont typeface="Arial" panose="020B0604020202020204" pitchFamily="34" charset="0"/>
              <a:buChar char="•"/>
            </a:pPr>
            <a:r>
              <a:rPr lang="en-GB" dirty="0"/>
              <a:t>Max Poll Interval Ms</a:t>
            </a:r>
          </a:p>
          <a:p>
            <a:pPr marL="285750" indent="-285750">
              <a:buFont typeface="Arial" panose="020B0604020202020204" pitchFamily="34" charset="0"/>
              <a:buChar char="•"/>
            </a:pPr>
            <a:r>
              <a:rPr lang="en-GB" dirty="0"/>
              <a:t>Max Poll Records</a:t>
            </a:r>
          </a:p>
          <a:p>
            <a:pPr marL="285750" indent="-285750">
              <a:buFont typeface="Arial" panose="020B0604020202020204" pitchFamily="34" charset="0"/>
              <a:buChar char="•"/>
            </a:pPr>
            <a:r>
              <a:rPr lang="en-GB" dirty="0"/>
              <a:t>Max Partition Fetch Bytes </a:t>
            </a:r>
          </a:p>
          <a:p>
            <a:pPr marL="285750" indent="-285750">
              <a:buFont typeface="Arial" panose="020B0604020202020204" pitchFamily="34" charset="0"/>
              <a:buChar char="•"/>
            </a:pPr>
            <a:r>
              <a:rPr lang="en-GB" dirty="0"/>
              <a:t>Max Poll Duration Ms</a:t>
            </a:r>
          </a:p>
          <a:p>
            <a:pPr marL="171450" indent="-228600">
              <a:lnSpc>
                <a:spcPct val="90000"/>
              </a:lnSpc>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4A26AE7F-0B13-CE4A-9955-0238FC2631A8}"/>
              </a:ext>
            </a:extLst>
          </p:cNvPr>
          <p:cNvPicPr>
            <a:picLocks noChangeAspect="1"/>
          </p:cNvPicPr>
          <p:nvPr/>
        </p:nvPicPr>
        <p:blipFill>
          <a:blip r:embed="rId4"/>
          <a:stretch>
            <a:fillRect/>
          </a:stretch>
        </p:blipFill>
        <p:spPr>
          <a:xfrm>
            <a:off x="106466" y="6020256"/>
            <a:ext cx="427128" cy="693371"/>
          </a:xfrm>
          <a:prstGeom prst="rect">
            <a:avLst/>
          </a:prstGeom>
        </p:spPr>
      </p:pic>
    </p:spTree>
    <p:extLst>
      <p:ext uri="{BB962C8B-B14F-4D97-AF65-F5344CB8AC3E}">
        <p14:creationId xmlns:p14="http://schemas.microsoft.com/office/powerpoint/2010/main" val="404343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5374</TotalTime>
  <Words>451</Words>
  <Application>Microsoft Macintosh PowerPoint</Application>
  <PresentationFormat>Widescreen</PresentationFormat>
  <Paragraphs>83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Kafka consumer basics</vt:lpstr>
      <vt:lpstr>Kafka consumer basics</vt:lpstr>
      <vt:lpstr>Kafka consumer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Twitter-to-kafka service </dc:title>
  <dc:creator>Gelenler, A. (Ali)</dc:creator>
  <cp:lastModifiedBy>Gelenler, A. (Ali)</cp:lastModifiedBy>
  <cp:revision>41</cp:revision>
  <dcterms:created xsi:type="dcterms:W3CDTF">2020-08-04T19:44:21Z</dcterms:created>
  <dcterms:modified xsi:type="dcterms:W3CDTF">2021-04-02T14:23:01Z</dcterms:modified>
</cp:coreProperties>
</file>