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3" r:id="rId2"/>
    <p:sldId id="264" r:id="rId3"/>
    <p:sldId id="265" r:id="rId4"/>
    <p:sldId id="266" r:id="rId5"/>
    <p:sldId id="267" r:id="rId6"/>
    <p:sldId id="268" r:id="rId7"/>
    <p:sldId id="269" r:id="rId8"/>
    <p:sldId id="270" r:id="rId9"/>
    <p:sldId id="271" r:id="rId10"/>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lenler, A. (Ali)" initials="GA(" lastIdx="2" clrIdx="0">
    <p:extLst>
      <p:ext uri="{19B8F6BF-5375-455C-9EA6-DF929625EA0E}">
        <p15:presenceInfo xmlns:p15="http://schemas.microsoft.com/office/powerpoint/2012/main" userId="S::ali.gelenler@ing.com::b983fa0d-e6ed-4a0d-a66a-947cc68767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43"/>
    <p:restoredTop sz="86395"/>
  </p:normalViewPr>
  <p:slideViewPr>
    <p:cSldViewPr snapToGrid="0" snapToObjects="1">
      <p:cViewPr varScale="1">
        <p:scale>
          <a:sx n="110" d="100"/>
          <a:sy n="110" d="100"/>
        </p:scale>
        <p:origin x="264"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DDA0E-97DE-CE4F-87B3-51FD112C358F}" type="datetimeFigureOut">
              <a:rPr lang="en-NL" smtClean="0"/>
              <a:t>02/04/2021</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3F071-A70F-6A4D-9F6A-F82C55821F83}" type="slidenum">
              <a:rPr lang="en-NL" smtClean="0"/>
              <a:t>‹#›</a:t>
            </a:fld>
            <a:endParaRPr lang="en-NL"/>
          </a:p>
        </p:txBody>
      </p:sp>
    </p:spTree>
    <p:extLst>
      <p:ext uri="{BB962C8B-B14F-4D97-AF65-F5344CB8AC3E}">
        <p14:creationId xmlns:p14="http://schemas.microsoft.com/office/powerpoint/2010/main" val="2764108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1</a:t>
            </a:fld>
            <a:endParaRPr lang="en-NL"/>
          </a:p>
        </p:txBody>
      </p:sp>
    </p:spTree>
    <p:extLst>
      <p:ext uri="{BB962C8B-B14F-4D97-AF65-F5344CB8AC3E}">
        <p14:creationId xmlns:p14="http://schemas.microsoft.com/office/powerpoint/2010/main" val="476523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2</a:t>
            </a:fld>
            <a:endParaRPr lang="en-NL"/>
          </a:p>
        </p:txBody>
      </p:sp>
    </p:spTree>
    <p:extLst>
      <p:ext uri="{BB962C8B-B14F-4D97-AF65-F5344CB8AC3E}">
        <p14:creationId xmlns:p14="http://schemas.microsoft.com/office/powerpoint/2010/main" val="1017242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3</a:t>
            </a:fld>
            <a:endParaRPr lang="en-NL"/>
          </a:p>
        </p:txBody>
      </p:sp>
    </p:spTree>
    <p:extLst>
      <p:ext uri="{BB962C8B-B14F-4D97-AF65-F5344CB8AC3E}">
        <p14:creationId xmlns:p14="http://schemas.microsoft.com/office/powerpoint/2010/main" val="2524208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4</a:t>
            </a:fld>
            <a:endParaRPr lang="en-NL"/>
          </a:p>
        </p:txBody>
      </p:sp>
    </p:spTree>
    <p:extLst>
      <p:ext uri="{BB962C8B-B14F-4D97-AF65-F5344CB8AC3E}">
        <p14:creationId xmlns:p14="http://schemas.microsoft.com/office/powerpoint/2010/main" val="2329041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5</a:t>
            </a:fld>
            <a:endParaRPr lang="en-NL"/>
          </a:p>
        </p:txBody>
      </p:sp>
    </p:spTree>
    <p:extLst>
      <p:ext uri="{BB962C8B-B14F-4D97-AF65-F5344CB8AC3E}">
        <p14:creationId xmlns:p14="http://schemas.microsoft.com/office/powerpoint/2010/main" val="2798010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6</a:t>
            </a:fld>
            <a:endParaRPr lang="en-NL"/>
          </a:p>
        </p:txBody>
      </p:sp>
    </p:spTree>
    <p:extLst>
      <p:ext uri="{BB962C8B-B14F-4D97-AF65-F5344CB8AC3E}">
        <p14:creationId xmlns:p14="http://schemas.microsoft.com/office/powerpoint/2010/main" val="147472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7</a:t>
            </a:fld>
            <a:endParaRPr lang="en-NL"/>
          </a:p>
        </p:txBody>
      </p:sp>
    </p:spTree>
    <p:extLst>
      <p:ext uri="{BB962C8B-B14F-4D97-AF65-F5344CB8AC3E}">
        <p14:creationId xmlns:p14="http://schemas.microsoft.com/office/powerpoint/2010/main" val="390097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8</a:t>
            </a:fld>
            <a:endParaRPr lang="en-NL"/>
          </a:p>
        </p:txBody>
      </p:sp>
    </p:spTree>
    <p:extLst>
      <p:ext uri="{BB962C8B-B14F-4D97-AF65-F5344CB8AC3E}">
        <p14:creationId xmlns:p14="http://schemas.microsoft.com/office/powerpoint/2010/main" val="2113303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9</a:t>
            </a:fld>
            <a:endParaRPr lang="en-NL"/>
          </a:p>
        </p:txBody>
      </p:sp>
    </p:spTree>
    <p:extLst>
      <p:ext uri="{BB962C8B-B14F-4D97-AF65-F5344CB8AC3E}">
        <p14:creationId xmlns:p14="http://schemas.microsoft.com/office/powerpoint/2010/main" val="1637016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E62A-6259-6840-8C8F-DCDBDE1ECA4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F5B467D0-9050-9947-8F76-B8072F17B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6AF7582D-6476-F440-9B2B-668710F225B3}"/>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D8B88F50-38B1-284F-9DA1-FB74894DE88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76C68D9F-D7FC-3149-A5EA-3E43FB487BA9}"/>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404177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BB4C-5321-6C4E-9DA8-78C4444FEF3B}"/>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1B168DC5-C6CD-574A-A37E-A17E0094FA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9CB7AB3E-CD19-4045-9D88-F7687F2AB0DF}"/>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C503A70F-2BB4-9540-8F5B-16955C5C4CB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91BAC08-8DBE-A14A-B211-F3AE2404DA3C}"/>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279359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1CF74-5381-E844-B5C8-DD954E29B64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68DD0670-F598-AE47-9191-74FD6C9C0AF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3929468-D068-AE4D-BD41-15C22160D879}"/>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195D09D6-C00C-384B-92DE-C5AB57CE3E5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0B0B4C1-FE87-4B4E-856C-1E98BF9C6B98}"/>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15054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DC71-292A-764C-BEB2-8D527C8D1224}"/>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BCBBC571-6894-6D45-82C4-0BA1B7C2FE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13C8A0FB-1E25-0C4F-916E-E0F714F875AF}"/>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ECC082A2-3290-9F42-83B8-7318BCD539D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D62316C-58BF-2449-BFEE-61E2156E574C}"/>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81141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CE60-90AC-184F-8909-00B7C57DD3E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901B4450-5C82-0644-A097-95441EB47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6BEA8C-D0D4-4748-92C6-E790B6FF46A5}"/>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6F9E44EC-49FC-684E-87EB-1BAC4967883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365C41B-3381-9E49-9003-788D9A35D989}"/>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378555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1A6D-31CE-E44A-8AE3-C8844D2624B7}"/>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77841276-7FD1-CA45-87CC-4855D81A7D1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A45F3AD4-2A64-5A40-91BB-A0F1071039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9BB345E5-6286-D74D-8F20-415D59820EEA}"/>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6" name="Footer Placeholder 5">
            <a:extLst>
              <a:ext uri="{FF2B5EF4-FFF2-40B4-BE49-F238E27FC236}">
                <a16:creationId xmlns:a16="http://schemas.microsoft.com/office/drawing/2014/main" id="{FFBC62C7-413C-8240-A464-3F69A86657D5}"/>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ABE3C85-16B9-9C45-9CC7-C9D931367C83}"/>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218011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4C2D-DB45-BB4A-A544-5B0EB41F7377}"/>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9E20CDCD-081D-FB42-A101-C0755FB356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3F626D-C3BB-1D46-A694-68545E2C6EF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CE9DEA7F-AAF7-D64F-9662-25EF0A3596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618AFA6-6BC0-1649-B3AD-B08910F351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1A1CC5AD-8FB6-FD4A-BB9B-A67CF6F5E1D9}"/>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8" name="Footer Placeholder 7">
            <a:extLst>
              <a:ext uri="{FF2B5EF4-FFF2-40B4-BE49-F238E27FC236}">
                <a16:creationId xmlns:a16="http://schemas.microsoft.com/office/drawing/2014/main" id="{AB68AC05-571F-E240-999B-44A3238FF1DD}"/>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044F7F8E-0DF5-B342-A970-53798F3D1EB2}"/>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259119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B528-29E0-9441-9134-8E37582E6D53}"/>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FD7ACBD8-FF6C-3442-B0C0-4AAA85917BDF}"/>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4" name="Footer Placeholder 3">
            <a:extLst>
              <a:ext uri="{FF2B5EF4-FFF2-40B4-BE49-F238E27FC236}">
                <a16:creationId xmlns:a16="http://schemas.microsoft.com/office/drawing/2014/main" id="{C4B1BEB8-5E91-1243-8F9F-6EDF0B32E667}"/>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BEDF76BA-4091-CD44-A184-3CF44429C35E}"/>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64503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ED69E-673A-4D40-80DB-4B373625CE47}"/>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3" name="Footer Placeholder 2">
            <a:extLst>
              <a:ext uri="{FF2B5EF4-FFF2-40B4-BE49-F238E27FC236}">
                <a16:creationId xmlns:a16="http://schemas.microsoft.com/office/drawing/2014/main" id="{440DA55F-E427-B146-9F4B-30E543FD73E9}"/>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6FE33B84-A527-5347-8C59-CA2D81E5B448}"/>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184306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4B3E-7192-334E-855D-1017963C53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6126065C-FDC6-D543-9BC0-608C738A65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407790D4-D5A6-834D-9507-E9804CFB6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2B6DD5-3F17-1342-9135-B74BEF9C9A8C}"/>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6" name="Footer Placeholder 5">
            <a:extLst>
              <a:ext uri="{FF2B5EF4-FFF2-40B4-BE49-F238E27FC236}">
                <a16:creationId xmlns:a16="http://schemas.microsoft.com/office/drawing/2014/main" id="{83B0DD06-0C84-C249-92B6-0DF8A01C482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D5A1F5D-226A-D344-9991-B47B8D3C7345}"/>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416208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7606-4856-784E-A500-5EDC43AB838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600319CF-1C32-0F4C-AFD2-970CDC1562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F95176D6-6898-8941-BB1B-878B079A3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CBF121-0F04-BD40-BCBC-3958BC971386}"/>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6" name="Footer Placeholder 5">
            <a:extLst>
              <a:ext uri="{FF2B5EF4-FFF2-40B4-BE49-F238E27FC236}">
                <a16:creationId xmlns:a16="http://schemas.microsoft.com/office/drawing/2014/main" id="{6E37629D-B3A2-3A41-ACC4-A56776E73B8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467FBB14-0120-FF47-92EE-735018097AA6}"/>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118261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C1FDB-19BC-0343-8AF8-B6F46B83F8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D52E8C91-ABF1-0C44-9693-BDDC1867B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E10E6F04-15F7-284C-900C-CC965FAFE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1FD605BD-D57A-B54A-BF26-77F2EB03C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B8BBB082-D273-EF41-81B7-A615FFFE3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0AC89-F87D-C244-81DD-C2DDA41E83A5}" type="slidenum">
              <a:rPr lang="en-NL" smtClean="0"/>
              <a:t>‹#›</a:t>
            </a:fld>
            <a:endParaRPr lang="en-NL"/>
          </a:p>
        </p:txBody>
      </p:sp>
    </p:spTree>
    <p:extLst>
      <p:ext uri="{BB962C8B-B14F-4D97-AF65-F5344CB8AC3E}">
        <p14:creationId xmlns:p14="http://schemas.microsoft.com/office/powerpoint/2010/main" val="1116409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Index </a:t>
            </a:r>
            <a:r>
              <a:rPr lang="en-US" sz="4000" kern="1200" dirty="0" err="1">
                <a:solidFill>
                  <a:srgbClr val="FFFFFF"/>
                </a:solidFill>
                <a:latin typeface="Arial" panose="020B0604020202020204" pitchFamily="34" charset="0"/>
                <a:cs typeface="Arial" panose="020B0604020202020204" pitchFamily="34" charset="0"/>
              </a:rPr>
              <a:t>Api</a:t>
            </a:r>
            <a:endParaRPr lang="en-US" sz="4000" kern="1200" dirty="0">
              <a:solidFill>
                <a:srgbClr val="FFFFFF"/>
              </a:solidFill>
              <a:latin typeface="Arial" panose="020B0604020202020204" pitchFamily="34" charset="0"/>
              <a:cs typeface="Arial" panose="020B0604020202020204" pitchFamily="34" charset="0"/>
            </a:endParaRPr>
          </a:p>
        </p:txBody>
      </p:sp>
      <p:sp>
        <p:nvSpPr>
          <p:cNvPr id="92" name="TextBox 7">
            <a:extLst>
              <a:ext uri="{FF2B5EF4-FFF2-40B4-BE49-F238E27FC236}">
                <a16:creationId xmlns:a16="http://schemas.microsoft.com/office/drawing/2014/main" id="{0F1738A4-54D8-6642-827E-2A67E8E9F0DE}"/>
              </a:ext>
            </a:extLst>
          </p:cNvPr>
          <p:cNvSpPr txBox="1"/>
          <p:nvPr/>
        </p:nvSpPr>
        <p:spPr>
          <a:xfrm>
            <a:off x="1119322" y="2393951"/>
            <a:ext cx="9708995" cy="4628726"/>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171450" indent="-228600">
              <a:lnSpc>
                <a:spcPct val="90000"/>
              </a:lnSpc>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4C3D2308-7C07-6641-A786-E6A174AC95E1}"/>
              </a:ext>
            </a:extLst>
          </p:cNvPr>
          <p:cNvSpPr txBox="1"/>
          <p:nvPr/>
        </p:nvSpPr>
        <p:spPr>
          <a:xfrm>
            <a:off x="1174963" y="2200327"/>
            <a:ext cx="9850033" cy="1369606"/>
          </a:xfrm>
          <a:prstGeom prst="rect">
            <a:avLst/>
          </a:prstGeom>
          <a:noFill/>
        </p:spPr>
        <p:txBody>
          <a:bodyPr wrap="square" rtlCol="0">
            <a:spAutoFit/>
          </a:bodyPr>
          <a:lstStyle/>
          <a:p>
            <a:r>
              <a:rPr lang="en-GB" dirty="0"/>
              <a:t>POST twitter-index/_doc/1</a:t>
            </a:r>
          </a:p>
          <a:p>
            <a:endParaRPr lang="en-GB" dirty="0"/>
          </a:p>
          <a:p>
            <a:r>
              <a:rPr lang="en-GB" dirty="0"/>
              <a:t>Body:</a:t>
            </a:r>
          </a:p>
          <a:p>
            <a:endParaRPr lang="en-GB" dirty="0"/>
          </a:p>
          <a:p>
            <a:pPr lvl="1"/>
            <a:endParaRPr lang="en-GB" sz="1100" dirty="0"/>
          </a:p>
        </p:txBody>
      </p:sp>
      <p:sp>
        <p:nvSpPr>
          <p:cNvPr id="3" name="Rectangle 2">
            <a:extLst>
              <a:ext uri="{FF2B5EF4-FFF2-40B4-BE49-F238E27FC236}">
                <a16:creationId xmlns:a16="http://schemas.microsoft.com/office/drawing/2014/main" id="{66BFDD17-4E0D-9E42-B111-9070CBB0756C}"/>
              </a:ext>
            </a:extLst>
          </p:cNvPr>
          <p:cNvSpPr/>
          <p:nvPr/>
        </p:nvSpPr>
        <p:spPr>
          <a:xfrm>
            <a:off x="1174963" y="3246120"/>
            <a:ext cx="4701361" cy="166040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500" dirty="0">
                <a:solidFill>
                  <a:schemeClr val="tx1"/>
                </a:solidFill>
              </a:rPr>
              <a:t>{</a:t>
            </a:r>
          </a:p>
          <a:p>
            <a:pPr lvl="1"/>
            <a:r>
              <a:rPr lang="en-GB" sz="1500" dirty="0">
                <a:solidFill>
                  <a:schemeClr val="tx1"/>
                </a:solidFill>
              </a:rPr>
              <a:t>"</a:t>
            </a:r>
            <a:r>
              <a:rPr lang="en-GB" sz="1500" dirty="0" err="1">
                <a:solidFill>
                  <a:schemeClr val="tx1"/>
                </a:solidFill>
              </a:rPr>
              <a:t>userId</a:t>
            </a:r>
            <a:r>
              <a:rPr lang="en-GB" sz="1500" dirty="0">
                <a:solidFill>
                  <a:schemeClr val="tx1"/>
                </a:solidFill>
              </a:rPr>
              <a:t>": "1",</a:t>
            </a:r>
          </a:p>
          <a:p>
            <a:pPr lvl="1"/>
            <a:r>
              <a:rPr lang="en-GB" sz="1500" dirty="0">
                <a:solidFill>
                  <a:schemeClr val="tx1"/>
                </a:solidFill>
              </a:rPr>
              <a:t>"id": "1",</a:t>
            </a:r>
          </a:p>
          <a:p>
            <a:pPr lvl="1"/>
            <a:r>
              <a:rPr lang="en-GB" sz="1500" dirty="0">
                <a:solidFill>
                  <a:schemeClr val="tx1"/>
                </a:solidFill>
              </a:rPr>
              <a:t>”</a:t>
            </a:r>
            <a:r>
              <a:rPr lang="en-GB" sz="1500" dirty="0" err="1">
                <a:solidFill>
                  <a:schemeClr val="tx1"/>
                </a:solidFill>
              </a:rPr>
              <a:t>createdAd</a:t>
            </a:r>
            <a:r>
              <a:rPr lang="en-GB" sz="1500" dirty="0">
                <a:solidFill>
                  <a:schemeClr val="tx1"/>
                </a:solidFill>
              </a:rPr>
              <a:t>": "2020-01-03T23:00:50+0000 ",</a:t>
            </a:r>
          </a:p>
          <a:p>
            <a:pPr lvl="1"/>
            <a:r>
              <a:rPr lang="en-GB" sz="1500" dirty="0">
                <a:solidFill>
                  <a:schemeClr val="tx1"/>
                </a:solidFill>
              </a:rPr>
              <a:t>"text": "test multi word"</a:t>
            </a:r>
          </a:p>
          <a:p>
            <a:r>
              <a:rPr lang="en-GB" sz="1500" dirty="0">
                <a:solidFill>
                  <a:schemeClr val="tx1"/>
                </a:solidFill>
              </a:rPr>
              <a:t>}</a:t>
            </a:r>
          </a:p>
          <a:p>
            <a:pPr algn="ctr"/>
            <a:endParaRPr lang="en-NL" dirty="0">
              <a:solidFill>
                <a:sysClr val="windowText" lastClr="000000"/>
              </a:solidFill>
            </a:endParaRPr>
          </a:p>
        </p:txBody>
      </p:sp>
      <p:pic>
        <p:nvPicPr>
          <p:cNvPr id="13" name="Picture 12" descr="A picture containing shape&#10;&#10;Description automatically generated">
            <a:extLst>
              <a:ext uri="{FF2B5EF4-FFF2-40B4-BE49-F238E27FC236}">
                <a16:creationId xmlns:a16="http://schemas.microsoft.com/office/drawing/2014/main" id="{D457BCFF-1784-6A41-A210-B91265BCABF6}"/>
              </a:ext>
            </a:extLst>
          </p:cNvPr>
          <p:cNvPicPr>
            <a:picLocks noChangeAspect="1"/>
          </p:cNvPicPr>
          <p:nvPr/>
        </p:nvPicPr>
        <p:blipFill>
          <a:blip r:embed="rId4"/>
          <a:stretch>
            <a:fillRect/>
          </a:stretch>
        </p:blipFill>
        <p:spPr>
          <a:xfrm>
            <a:off x="-42537" y="6020256"/>
            <a:ext cx="1161859" cy="800392"/>
          </a:xfrm>
          <a:prstGeom prst="rect">
            <a:avLst/>
          </a:prstGeom>
        </p:spPr>
      </p:pic>
    </p:spTree>
    <p:extLst>
      <p:ext uri="{BB962C8B-B14F-4D97-AF65-F5344CB8AC3E}">
        <p14:creationId xmlns:p14="http://schemas.microsoft.com/office/powerpoint/2010/main" val="349519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Query</a:t>
            </a:r>
            <a:r>
              <a:rPr lang="en-US" sz="4000" dirty="0">
                <a:solidFill>
                  <a:srgbClr val="FFFFFF"/>
                </a:solidFill>
                <a:latin typeface="Arial" panose="020B0604020202020204" pitchFamily="34" charset="0"/>
                <a:cs typeface="Arial" panose="020B0604020202020204" pitchFamily="34" charset="0"/>
              </a:rPr>
              <a:t> </a:t>
            </a:r>
            <a:r>
              <a:rPr lang="en-US" sz="4000" kern="1200" dirty="0" err="1">
                <a:solidFill>
                  <a:srgbClr val="FFFFFF"/>
                </a:solidFill>
                <a:latin typeface="Arial" panose="020B0604020202020204" pitchFamily="34" charset="0"/>
                <a:cs typeface="Arial" panose="020B0604020202020204" pitchFamily="34" charset="0"/>
              </a:rPr>
              <a:t>Api</a:t>
            </a:r>
            <a:endParaRPr lang="en-US" sz="4000" kern="1200" dirty="0">
              <a:solidFill>
                <a:srgbClr val="FFFFFF"/>
              </a:solidFill>
              <a:latin typeface="Arial" panose="020B0604020202020204" pitchFamily="34" charset="0"/>
              <a:cs typeface="Arial" panose="020B0604020202020204" pitchFamily="34" charset="0"/>
            </a:endParaRPr>
          </a:p>
        </p:txBody>
      </p:sp>
      <p:sp>
        <p:nvSpPr>
          <p:cNvPr id="92" name="TextBox 7">
            <a:extLst>
              <a:ext uri="{FF2B5EF4-FFF2-40B4-BE49-F238E27FC236}">
                <a16:creationId xmlns:a16="http://schemas.microsoft.com/office/drawing/2014/main" id="{0F1738A4-54D8-6642-827E-2A67E8E9F0DE}"/>
              </a:ext>
            </a:extLst>
          </p:cNvPr>
          <p:cNvSpPr txBox="1"/>
          <p:nvPr/>
        </p:nvSpPr>
        <p:spPr>
          <a:xfrm>
            <a:off x="1119322" y="2393951"/>
            <a:ext cx="9708995" cy="4628726"/>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171450" indent="-228600">
              <a:lnSpc>
                <a:spcPct val="90000"/>
              </a:lnSpc>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4C3D2308-7C07-6641-A786-E6A174AC95E1}"/>
              </a:ext>
            </a:extLst>
          </p:cNvPr>
          <p:cNvSpPr txBox="1"/>
          <p:nvPr/>
        </p:nvSpPr>
        <p:spPr>
          <a:xfrm>
            <a:off x="1222645" y="2812887"/>
            <a:ext cx="9850033" cy="3093154"/>
          </a:xfrm>
          <a:prstGeom prst="rect">
            <a:avLst/>
          </a:prstGeom>
          <a:noFill/>
        </p:spPr>
        <p:txBody>
          <a:bodyPr wrap="square" rtlCol="0">
            <a:spAutoFit/>
          </a:bodyPr>
          <a:lstStyle/>
          <a:p>
            <a:r>
              <a:rPr lang="en-GB" dirty="0"/>
              <a:t>GET twitter-index/_search --&gt; Get all data ( Max 10000 records – use scroll </a:t>
            </a:r>
            <a:r>
              <a:rPr lang="en-GB" dirty="0" err="1"/>
              <a:t>Api</a:t>
            </a:r>
            <a:r>
              <a:rPr lang="en-GB" dirty="0"/>
              <a:t> to get more )</a:t>
            </a:r>
          </a:p>
          <a:p>
            <a:endParaRPr lang="en-GB" dirty="0"/>
          </a:p>
          <a:p>
            <a:r>
              <a:rPr lang="en-GB" dirty="0"/>
              <a:t>GET twitter-index/_</a:t>
            </a:r>
            <a:r>
              <a:rPr lang="en-GB" dirty="0" err="1"/>
              <a:t>search?size</a:t>
            </a:r>
            <a:r>
              <a:rPr lang="en-GB" dirty="0"/>
              <a:t>=2000 --&gt; Specify size in query</a:t>
            </a:r>
          </a:p>
          <a:p>
            <a:endParaRPr lang="en-GB" dirty="0"/>
          </a:p>
          <a:p>
            <a:r>
              <a:rPr lang="en-GB" dirty="0"/>
              <a:t>GET twitter-index/_</a:t>
            </a:r>
            <a:r>
              <a:rPr lang="en-GB" dirty="0" err="1"/>
              <a:t>search?q</a:t>
            </a:r>
            <a:r>
              <a:rPr lang="en-GB" dirty="0"/>
              <a:t>=id:1 --&gt; Get data with id=1</a:t>
            </a:r>
          </a:p>
          <a:p>
            <a:endParaRPr lang="en-GB" dirty="0"/>
          </a:p>
          <a:p>
            <a:r>
              <a:rPr lang="en-GB" dirty="0"/>
              <a:t>GET twitter-index/_</a:t>
            </a:r>
            <a:r>
              <a:rPr lang="en-GB" dirty="0" err="1"/>
              <a:t>search?q</a:t>
            </a:r>
            <a:r>
              <a:rPr lang="en-GB" dirty="0"/>
              <a:t>=</a:t>
            </a:r>
            <a:r>
              <a:rPr lang="en-GB" dirty="0" err="1"/>
              <a:t>text:test</a:t>
            </a:r>
            <a:r>
              <a:rPr lang="en-GB" dirty="0"/>
              <a:t> --&gt; Get data with text=test</a:t>
            </a:r>
          </a:p>
          <a:p>
            <a:endParaRPr lang="en-GB" dirty="0"/>
          </a:p>
          <a:p>
            <a:r>
              <a:rPr lang="en-GB" dirty="0"/>
              <a:t>NOTE: No need to specify “_doc” mapping in query as current </a:t>
            </a:r>
            <a:r>
              <a:rPr lang="en-GB" dirty="0" err="1"/>
              <a:t>elasticsearch</a:t>
            </a:r>
            <a:r>
              <a:rPr lang="en-GB" dirty="0"/>
              <a:t> only allows one mapping.</a:t>
            </a:r>
          </a:p>
          <a:p>
            <a:pPr lvl="1"/>
            <a:endParaRPr lang="en-GB" sz="1100" dirty="0"/>
          </a:p>
          <a:p>
            <a:pPr lvl="1"/>
            <a:endParaRPr lang="en-GB" sz="1100" dirty="0"/>
          </a:p>
          <a:p>
            <a:pPr lvl="1"/>
            <a:endParaRPr lang="en-GB" sz="1100" dirty="0"/>
          </a:p>
        </p:txBody>
      </p:sp>
      <p:pic>
        <p:nvPicPr>
          <p:cNvPr id="12" name="Picture 11" descr="A picture containing shape&#10;&#10;Description automatically generated">
            <a:extLst>
              <a:ext uri="{FF2B5EF4-FFF2-40B4-BE49-F238E27FC236}">
                <a16:creationId xmlns:a16="http://schemas.microsoft.com/office/drawing/2014/main" id="{6DE7B893-9AE7-6642-9FC2-E97249DEC553}"/>
              </a:ext>
            </a:extLst>
          </p:cNvPr>
          <p:cNvPicPr>
            <a:picLocks noChangeAspect="1"/>
          </p:cNvPicPr>
          <p:nvPr/>
        </p:nvPicPr>
        <p:blipFill>
          <a:blip r:embed="rId4"/>
          <a:stretch>
            <a:fillRect/>
          </a:stretch>
        </p:blipFill>
        <p:spPr>
          <a:xfrm>
            <a:off x="-42537" y="6020256"/>
            <a:ext cx="1161859" cy="800392"/>
          </a:xfrm>
          <a:prstGeom prst="rect">
            <a:avLst/>
          </a:prstGeom>
        </p:spPr>
      </p:pic>
    </p:spTree>
    <p:extLst>
      <p:ext uri="{BB962C8B-B14F-4D97-AF65-F5344CB8AC3E}">
        <p14:creationId xmlns:p14="http://schemas.microsoft.com/office/powerpoint/2010/main" val="367164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Query</a:t>
            </a:r>
            <a:r>
              <a:rPr lang="en-US" sz="4000" dirty="0">
                <a:solidFill>
                  <a:srgbClr val="FFFFFF"/>
                </a:solidFill>
                <a:latin typeface="Arial" panose="020B0604020202020204" pitchFamily="34" charset="0"/>
                <a:cs typeface="Arial" panose="020B0604020202020204" pitchFamily="34" charset="0"/>
              </a:rPr>
              <a:t> </a:t>
            </a:r>
            <a:r>
              <a:rPr lang="en-US" sz="4000" kern="1200" dirty="0" err="1">
                <a:solidFill>
                  <a:srgbClr val="FFFFFF"/>
                </a:solidFill>
                <a:latin typeface="Arial" panose="020B0604020202020204" pitchFamily="34" charset="0"/>
                <a:cs typeface="Arial" panose="020B0604020202020204" pitchFamily="34" charset="0"/>
              </a:rPr>
              <a:t>Api</a:t>
            </a:r>
            <a:endParaRPr lang="en-US" sz="4000" kern="1200" dirty="0">
              <a:solidFill>
                <a:srgbClr val="FFFFFF"/>
              </a:solidFill>
              <a:latin typeface="Arial" panose="020B0604020202020204" pitchFamily="34" charset="0"/>
              <a:cs typeface="Arial" panose="020B0604020202020204" pitchFamily="34" charset="0"/>
            </a:endParaRPr>
          </a:p>
        </p:txBody>
      </p:sp>
      <p:sp>
        <p:nvSpPr>
          <p:cNvPr id="92" name="TextBox 7">
            <a:extLst>
              <a:ext uri="{FF2B5EF4-FFF2-40B4-BE49-F238E27FC236}">
                <a16:creationId xmlns:a16="http://schemas.microsoft.com/office/drawing/2014/main" id="{0F1738A4-54D8-6642-827E-2A67E8E9F0DE}"/>
              </a:ext>
            </a:extLst>
          </p:cNvPr>
          <p:cNvSpPr txBox="1"/>
          <p:nvPr/>
        </p:nvSpPr>
        <p:spPr>
          <a:xfrm>
            <a:off x="1119322" y="2393951"/>
            <a:ext cx="9708995" cy="4628726"/>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171450" indent="-228600">
              <a:lnSpc>
                <a:spcPct val="90000"/>
              </a:lnSpc>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4C3D2308-7C07-6641-A786-E6A174AC95E1}"/>
              </a:ext>
            </a:extLst>
          </p:cNvPr>
          <p:cNvSpPr txBox="1"/>
          <p:nvPr/>
        </p:nvSpPr>
        <p:spPr>
          <a:xfrm>
            <a:off x="1222645" y="2812887"/>
            <a:ext cx="9850033" cy="1769715"/>
          </a:xfrm>
          <a:prstGeom prst="rect">
            <a:avLst/>
          </a:prstGeom>
          <a:noFill/>
        </p:spPr>
        <p:txBody>
          <a:bodyPr wrap="square" rtlCol="0">
            <a:spAutoFit/>
          </a:bodyPr>
          <a:lstStyle/>
          <a:p>
            <a:r>
              <a:rPr lang="en-GB" dirty="0"/>
              <a:t>POST twitter-index/_search</a:t>
            </a:r>
          </a:p>
          <a:p>
            <a:endParaRPr lang="en-GB" dirty="0"/>
          </a:p>
          <a:p>
            <a:r>
              <a:rPr lang="en-GB" dirty="0"/>
              <a:t>Body: Supply query as json as below</a:t>
            </a:r>
          </a:p>
          <a:p>
            <a:endParaRPr lang="en-GB" sz="1100" dirty="0"/>
          </a:p>
          <a:p>
            <a:endParaRPr lang="en-GB" sz="1100" dirty="0"/>
          </a:p>
          <a:p>
            <a:pPr lvl="1"/>
            <a:endParaRPr lang="en-GB" sz="1100" dirty="0"/>
          </a:p>
          <a:p>
            <a:pPr lvl="1"/>
            <a:endParaRPr lang="en-GB" sz="1100" dirty="0"/>
          </a:p>
          <a:p>
            <a:pPr lvl="1"/>
            <a:r>
              <a:rPr lang="en-GB" sz="1100" dirty="0"/>
              <a:t>  </a:t>
            </a:r>
          </a:p>
        </p:txBody>
      </p:sp>
      <p:sp>
        <p:nvSpPr>
          <p:cNvPr id="12" name="Rectangle 11">
            <a:extLst>
              <a:ext uri="{FF2B5EF4-FFF2-40B4-BE49-F238E27FC236}">
                <a16:creationId xmlns:a16="http://schemas.microsoft.com/office/drawing/2014/main" id="{4E1281DB-4FE1-2B40-8C52-CE1D846475E0}"/>
              </a:ext>
            </a:extLst>
          </p:cNvPr>
          <p:cNvSpPr/>
          <p:nvPr/>
        </p:nvSpPr>
        <p:spPr>
          <a:xfrm>
            <a:off x="1272458" y="3889094"/>
            <a:ext cx="4701361" cy="20255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a:p>
            <a:r>
              <a:rPr lang="en-GB" dirty="0">
                <a:solidFill>
                  <a:schemeClr val="tx1"/>
                </a:solidFill>
              </a:rPr>
              <a:t>{</a:t>
            </a:r>
          </a:p>
          <a:p>
            <a:r>
              <a:rPr lang="en-GB" dirty="0">
                <a:solidFill>
                  <a:schemeClr val="tx1"/>
                </a:solidFill>
              </a:rPr>
              <a:t>  "query": {</a:t>
            </a:r>
          </a:p>
          <a:p>
            <a:r>
              <a:rPr lang="en-GB" dirty="0">
                <a:solidFill>
                  <a:schemeClr val="tx1"/>
                </a:solidFill>
              </a:rPr>
              <a:t>    "term": {</a:t>
            </a:r>
          </a:p>
          <a:p>
            <a:r>
              <a:rPr lang="en-GB" dirty="0">
                <a:solidFill>
                  <a:schemeClr val="tx1"/>
                </a:solidFill>
              </a:rPr>
              <a:t>       "text": "test"</a:t>
            </a:r>
          </a:p>
          <a:p>
            <a:r>
              <a:rPr lang="en-GB" dirty="0">
                <a:solidFill>
                  <a:schemeClr val="tx1"/>
                </a:solidFill>
              </a:rPr>
              <a:t>      }</a:t>
            </a:r>
          </a:p>
          <a:p>
            <a:r>
              <a:rPr lang="en-GB" dirty="0">
                <a:solidFill>
                  <a:schemeClr val="tx1"/>
                </a:solidFill>
              </a:rPr>
              <a:t>   }</a:t>
            </a:r>
          </a:p>
          <a:p>
            <a:r>
              <a:rPr lang="en-GB" dirty="0">
                <a:solidFill>
                  <a:schemeClr val="tx1"/>
                </a:solidFill>
              </a:rPr>
              <a:t>}</a:t>
            </a:r>
          </a:p>
          <a:p>
            <a:pPr algn="ctr"/>
            <a:endParaRPr lang="en-NL" dirty="0">
              <a:solidFill>
                <a:sysClr val="windowText" lastClr="000000"/>
              </a:solidFill>
            </a:endParaRPr>
          </a:p>
        </p:txBody>
      </p:sp>
      <p:pic>
        <p:nvPicPr>
          <p:cNvPr id="13" name="Picture 12" descr="A picture containing shape&#10;&#10;Description automatically generated">
            <a:extLst>
              <a:ext uri="{FF2B5EF4-FFF2-40B4-BE49-F238E27FC236}">
                <a16:creationId xmlns:a16="http://schemas.microsoft.com/office/drawing/2014/main" id="{7300320C-BD48-0946-90AF-DF315E9D0B7B}"/>
              </a:ext>
            </a:extLst>
          </p:cNvPr>
          <p:cNvPicPr>
            <a:picLocks noChangeAspect="1"/>
          </p:cNvPicPr>
          <p:nvPr/>
        </p:nvPicPr>
        <p:blipFill>
          <a:blip r:embed="rId4"/>
          <a:stretch>
            <a:fillRect/>
          </a:stretch>
        </p:blipFill>
        <p:spPr>
          <a:xfrm>
            <a:off x="-42537" y="6020256"/>
            <a:ext cx="1161859" cy="800392"/>
          </a:xfrm>
          <a:prstGeom prst="rect">
            <a:avLst/>
          </a:prstGeom>
        </p:spPr>
      </p:pic>
    </p:spTree>
    <p:extLst>
      <p:ext uri="{BB962C8B-B14F-4D97-AF65-F5344CB8AC3E}">
        <p14:creationId xmlns:p14="http://schemas.microsoft.com/office/powerpoint/2010/main" val="17687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Query</a:t>
            </a:r>
            <a:r>
              <a:rPr lang="en-US" sz="4000" dirty="0">
                <a:solidFill>
                  <a:srgbClr val="FFFFFF"/>
                </a:solidFill>
                <a:latin typeface="Arial" panose="020B0604020202020204" pitchFamily="34" charset="0"/>
                <a:cs typeface="Arial" panose="020B0604020202020204" pitchFamily="34" charset="0"/>
              </a:rPr>
              <a:t> </a:t>
            </a:r>
            <a:r>
              <a:rPr lang="en-US" sz="4000" kern="1200" dirty="0">
                <a:solidFill>
                  <a:srgbClr val="FFFFFF"/>
                </a:solidFill>
                <a:latin typeface="Arial" panose="020B0604020202020204" pitchFamily="34" charset="0"/>
                <a:cs typeface="Arial" panose="020B0604020202020204" pitchFamily="34" charset="0"/>
              </a:rPr>
              <a:t>Types – Match Query</a:t>
            </a:r>
          </a:p>
        </p:txBody>
      </p:sp>
      <p:sp>
        <p:nvSpPr>
          <p:cNvPr id="92" name="TextBox 7">
            <a:extLst>
              <a:ext uri="{FF2B5EF4-FFF2-40B4-BE49-F238E27FC236}">
                <a16:creationId xmlns:a16="http://schemas.microsoft.com/office/drawing/2014/main" id="{0F1738A4-54D8-6642-827E-2A67E8E9F0DE}"/>
              </a:ext>
            </a:extLst>
          </p:cNvPr>
          <p:cNvSpPr txBox="1"/>
          <p:nvPr/>
        </p:nvSpPr>
        <p:spPr>
          <a:xfrm>
            <a:off x="1119322" y="2393951"/>
            <a:ext cx="9708995" cy="4628726"/>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171450" indent="-228600">
              <a:lnSpc>
                <a:spcPct val="90000"/>
              </a:lnSpc>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4C3D2308-7C07-6641-A786-E6A174AC95E1}"/>
              </a:ext>
            </a:extLst>
          </p:cNvPr>
          <p:cNvSpPr txBox="1"/>
          <p:nvPr/>
        </p:nvSpPr>
        <p:spPr>
          <a:xfrm>
            <a:off x="1222645" y="2341848"/>
            <a:ext cx="9850033" cy="3816429"/>
          </a:xfrm>
          <a:prstGeom prst="rect">
            <a:avLst/>
          </a:prstGeom>
          <a:noFill/>
        </p:spPr>
        <p:txBody>
          <a:bodyPr wrap="square" rtlCol="0">
            <a:spAutoFit/>
          </a:bodyPr>
          <a:lstStyle/>
          <a:p>
            <a:pPr marL="285750" indent="-285750">
              <a:buFont typeface="Arial" panose="020B0604020202020204" pitchFamily="34" charset="0"/>
              <a:buChar char="•"/>
            </a:pPr>
            <a:r>
              <a:rPr lang="en-GB" b="1" dirty="0"/>
              <a:t>Match:  </a:t>
            </a:r>
            <a:r>
              <a:rPr lang="en-GB" dirty="0"/>
              <a:t>Uses analysed words to match any documents</a:t>
            </a:r>
            <a:r>
              <a:rPr lang="en-NL" dirty="0"/>
              <a:t>. </a:t>
            </a:r>
            <a:r>
              <a:rPr lang="en-GB" dirty="0"/>
              <a:t>It uses every words in input query, analyse them and get combined results for each word</a:t>
            </a:r>
            <a:r>
              <a:rPr lang="en-NL" dirty="0"/>
              <a:t>.</a:t>
            </a:r>
          </a:p>
          <a:p>
            <a:pPr marL="285750" indent="-285750">
              <a:buFont typeface="Arial" panose="020B0604020202020204" pitchFamily="34" charset="0"/>
              <a:buChar char="•"/>
            </a:pPr>
            <a:endParaRPr lang="en-NL" dirty="0"/>
          </a:p>
          <a:p>
            <a:pPr marL="285750" indent="-285750">
              <a:buFont typeface="Arial" panose="020B0604020202020204" pitchFamily="34" charset="0"/>
              <a:buChar char="•"/>
            </a:pPr>
            <a:endParaRPr lang="en-NL" dirty="0"/>
          </a:p>
          <a:p>
            <a:endParaRPr lang="en-NL" dirty="0"/>
          </a:p>
          <a:p>
            <a:endParaRPr lang="en-NL" dirty="0"/>
          </a:p>
          <a:p>
            <a:endParaRPr lang="en-NL" dirty="0"/>
          </a:p>
          <a:p>
            <a:endParaRPr lang="en-NL" dirty="0"/>
          </a:p>
          <a:p>
            <a:endParaRPr lang="en-NL" dirty="0"/>
          </a:p>
          <a:p>
            <a:endParaRPr lang="en-NL" dirty="0"/>
          </a:p>
          <a:p>
            <a:r>
              <a:rPr lang="en-NL" dirty="0"/>
              <a:t>Above query will get records that include test or multi or word and return all of them in result.</a:t>
            </a:r>
          </a:p>
          <a:p>
            <a:endParaRPr lang="en-GB" sz="1100" dirty="0"/>
          </a:p>
          <a:p>
            <a:pPr lvl="1"/>
            <a:endParaRPr lang="en-GB" sz="1100" dirty="0"/>
          </a:p>
          <a:p>
            <a:pPr lvl="1"/>
            <a:endParaRPr lang="en-GB" sz="1100" dirty="0"/>
          </a:p>
          <a:p>
            <a:pPr lvl="1"/>
            <a:r>
              <a:rPr lang="en-GB" sz="1100" dirty="0"/>
              <a:t>  </a:t>
            </a:r>
          </a:p>
        </p:txBody>
      </p:sp>
      <p:sp>
        <p:nvSpPr>
          <p:cNvPr id="12" name="Rectangle 11">
            <a:extLst>
              <a:ext uri="{FF2B5EF4-FFF2-40B4-BE49-F238E27FC236}">
                <a16:creationId xmlns:a16="http://schemas.microsoft.com/office/drawing/2014/main" id="{4E1281DB-4FE1-2B40-8C52-CE1D846475E0}"/>
              </a:ext>
            </a:extLst>
          </p:cNvPr>
          <p:cNvSpPr/>
          <p:nvPr/>
        </p:nvSpPr>
        <p:spPr>
          <a:xfrm>
            <a:off x="1363683" y="3117851"/>
            <a:ext cx="3644316" cy="18636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GB" sz="1500" dirty="0">
              <a:solidFill>
                <a:schemeClr val="tx1"/>
              </a:solidFill>
            </a:endParaRPr>
          </a:p>
          <a:p>
            <a:pPr lvl="1"/>
            <a:r>
              <a:rPr lang="en-GB" sz="1500" dirty="0">
                <a:solidFill>
                  <a:schemeClr val="tx1"/>
                </a:solidFill>
              </a:rPr>
              <a:t>{</a:t>
            </a:r>
          </a:p>
          <a:p>
            <a:pPr lvl="1"/>
            <a:r>
              <a:rPr lang="en-GB" sz="1500" dirty="0">
                <a:solidFill>
                  <a:schemeClr val="tx1"/>
                </a:solidFill>
              </a:rPr>
              <a:t>  "query": {</a:t>
            </a:r>
          </a:p>
          <a:p>
            <a:pPr lvl="1"/>
            <a:r>
              <a:rPr lang="en-GB" sz="1500" dirty="0">
                <a:solidFill>
                  <a:schemeClr val="tx1"/>
                </a:solidFill>
              </a:rPr>
              <a:t>     "match": {</a:t>
            </a:r>
          </a:p>
          <a:p>
            <a:pPr lvl="1"/>
            <a:r>
              <a:rPr lang="en-GB" sz="1500" dirty="0">
                <a:solidFill>
                  <a:schemeClr val="tx1"/>
                </a:solidFill>
              </a:rPr>
              <a:t>       "text": "test multi word"</a:t>
            </a:r>
          </a:p>
          <a:p>
            <a:pPr lvl="1"/>
            <a:r>
              <a:rPr lang="en-GB" sz="1500" dirty="0">
                <a:solidFill>
                  <a:schemeClr val="tx1"/>
                </a:solidFill>
              </a:rPr>
              <a:t>      }</a:t>
            </a:r>
          </a:p>
          <a:p>
            <a:pPr lvl="1"/>
            <a:r>
              <a:rPr lang="en-GB" sz="1500" dirty="0">
                <a:solidFill>
                  <a:schemeClr val="tx1"/>
                </a:solidFill>
              </a:rPr>
              <a:t>   }</a:t>
            </a:r>
          </a:p>
          <a:p>
            <a:pPr lvl="1"/>
            <a:r>
              <a:rPr lang="en-GB" sz="1500" dirty="0">
                <a:solidFill>
                  <a:schemeClr val="tx1"/>
                </a:solidFill>
              </a:rPr>
              <a:t>}</a:t>
            </a:r>
            <a:endParaRPr lang="en-NL" dirty="0">
              <a:solidFill>
                <a:schemeClr val="tx1"/>
              </a:solidFill>
            </a:endParaRPr>
          </a:p>
          <a:p>
            <a:pPr algn="ctr"/>
            <a:endParaRPr lang="en-NL" dirty="0">
              <a:solidFill>
                <a:sysClr val="windowText" lastClr="000000"/>
              </a:solidFill>
            </a:endParaRPr>
          </a:p>
        </p:txBody>
      </p:sp>
      <p:pic>
        <p:nvPicPr>
          <p:cNvPr id="13" name="Picture 12" descr="A picture containing shape&#10;&#10;Description automatically generated">
            <a:extLst>
              <a:ext uri="{FF2B5EF4-FFF2-40B4-BE49-F238E27FC236}">
                <a16:creationId xmlns:a16="http://schemas.microsoft.com/office/drawing/2014/main" id="{3FCE3AD2-6724-E449-A9F1-3B96363A092A}"/>
              </a:ext>
            </a:extLst>
          </p:cNvPr>
          <p:cNvPicPr>
            <a:picLocks noChangeAspect="1"/>
          </p:cNvPicPr>
          <p:nvPr/>
        </p:nvPicPr>
        <p:blipFill>
          <a:blip r:embed="rId4"/>
          <a:stretch>
            <a:fillRect/>
          </a:stretch>
        </p:blipFill>
        <p:spPr>
          <a:xfrm>
            <a:off x="-42537" y="6020256"/>
            <a:ext cx="1161859" cy="800392"/>
          </a:xfrm>
          <a:prstGeom prst="rect">
            <a:avLst/>
          </a:prstGeom>
        </p:spPr>
      </p:pic>
    </p:spTree>
    <p:extLst>
      <p:ext uri="{BB962C8B-B14F-4D97-AF65-F5344CB8AC3E}">
        <p14:creationId xmlns:p14="http://schemas.microsoft.com/office/powerpoint/2010/main" val="126969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Query</a:t>
            </a:r>
            <a:r>
              <a:rPr lang="en-US" sz="4000" dirty="0">
                <a:solidFill>
                  <a:srgbClr val="FFFFFF"/>
                </a:solidFill>
                <a:latin typeface="Arial" panose="020B0604020202020204" pitchFamily="34" charset="0"/>
                <a:cs typeface="Arial" panose="020B0604020202020204" pitchFamily="34" charset="0"/>
              </a:rPr>
              <a:t> </a:t>
            </a:r>
            <a:r>
              <a:rPr lang="en-US" sz="4000" kern="1200" dirty="0">
                <a:solidFill>
                  <a:srgbClr val="FFFFFF"/>
                </a:solidFill>
                <a:latin typeface="Arial" panose="020B0604020202020204" pitchFamily="34" charset="0"/>
                <a:cs typeface="Arial" panose="020B0604020202020204" pitchFamily="34" charset="0"/>
              </a:rPr>
              <a:t>Types –Term Query</a:t>
            </a:r>
          </a:p>
        </p:txBody>
      </p:sp>
      <p:sp>
        <p:nvSpPr>
          <p:cNvPr id="92" name="TextBox 7">
            <a:extLst>
              <a:ext uri="{FF2B5EF4-FFF2-40B4-BE49-F238E27FC236}">
                <a16:creationId xmlns:a16="http://schemas.microsoft.com/office/drawing/2014/main" id="{0F1738A4-54D8-6642-827E-2A67E8E9F0DE}"/>
              </a:ext>
            </a:extLst>
          </p:cNvPr>
          <p:cNvSpPr txBox="1"/>
          <p:nvPr/>
        </p:nvSpPr>
        <p:spPr>
          <a:xfrm>
            <a:off x="1119322" y="2393951"/>
            <a:ext cx="9708995" cy="4628726"/>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171450" indent="-228600">
              <a:lnSpc>
                <a:spcPct val="90000"/>
              </a:lnSpc>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4C3D2308-7C07-6641-A786-E6A174AC95E1}"/>
              </a:ext>
            </a:extLst>
          </p:cNvPr>
          <p:cNvSpPr txBox="1"/>
          <p:nvPr/>
        </p:nvSpPr>
        <p:spPr>
          <a:xfrm>
            <a:off x="1222645" y="2341848"/>
            <a:ext cx="9850033" cy="5078313"/>
          </a:xfrm>
          <a:prstGeom prst="rect">
            <a:avLst/>
          </a:prstGeom>
          <a:noFill/>
        </p:spPr>
        <p:txBody>
          <a:bodyPr wrap="square" rtlCol="0">
            <a:spAutoFit/>
          </a:bodyPr>
          <a:lstStyle/>
          <a:p>
            <a:pPr marL="285750" indent="-285750">
              <a:buFont typeface="Arial" panose="020B0604020202020204" pitchFamily="34" charset="0"/>
              <a:buChar char="•"/>
            </a:pPr>
            <a:r>
              <a:rPr lang="en-NL" b="1" dirty="0"/>
              <a:t>Term: </a:t>
            </a:r>
            <a:r>
              <a:rPr lang="en-GB" dirty="0"/>
              <a:t>Uses exact term and does not analyse input</a:t>
            </a:r>
            <a:r>
              <a:rPr lang="en-NL" dirty="0"/>
              <a:t>. </a:t>
            </a:r>
            <a:r>
              <a:rPr lang="en-GB" dirty="0"/>
              <a:t>So for a multi word sentence if you search all sentence with term it will look for whole sentence in inverted index</a:t>
            </a:r>
            <a:r>
              <a:rPr lang="en-NL" dirty="0"/>
              <a:t>.</a:t>
            </a:r>
          </a:p>
          <a:p>
            <a:pPr marL="285750" indent="-285750">
              <a:buFont typeface="Arial" panose="020B0604020202020204" pitchFamily="34" charset="0"/>
              <a:buChar char="•"/>
            </a:pPr>
            <a:endParaRPr lang="en-NL" dirty="0"/>
          </a:p>
          <a:p>
            <a:pPr lvl="1"/>
            <a:endParaRPr lang="en-NL" dirty="0"/>
          </a:p>
          <a:p>
            <a:endParaRPr lang="en-US" dirty="0"/>
          </a:p>
          <a:p>
            <a:endParaRPr lang="en-US" dirty="0"/>
          </a:p>
          <a:p>
            <a:endParaRPr lang="en-US" dirty="0"/>
          </a:p>
          <a:p>
            <a:endParaRPr lang="en-US" dirty="0"/>
          </a:p>
          <a:p>
            <a:endParaRPr lang="en-US" dirty="0"/>
          </a:p>
          <a:p>
            <a:endParaRPr lang="en-US" dirty="0"/>
          </a:p>
          <a:p>
            <a:r>
              <a:rPr lang="en-US" dirty="0"/>
              <a:t>Above query will not return any document. But why? Didn’t we have a doc with text=“test multi word”?</a:t>
            </a:r>
          </a:p>
          <a:p>
            <a:endParaRPr lang="en-US" dirty="0"/>
          </a:p>
          <a:p>
            <a:r>
              <a:rPr lang="en-NL" dirty="0"/>
              <a:t>Remember that during indexing analyzers come into place and use inverted index to index the 3 words separately not the whole word.</a:t>
            </a:r>
          </a:p>
          <a:p>
            <a:endParaRPr lang="en-NL" dirty="0"/>
          </a:p>
          <a:p>
            <a:r>
              <a:rPr lang="en-NL" dirty="0"/>
              <a:t>So How do we search whole sentence ?</a:t>
            </a:r>
          </a:p>
          <a:p>
            <a:endParaRPr lang="en-NL" dirty="0"/>
          </a:p>
          <a:p>
            <a:endParaRPr lang="en-NL" dirty="0"/>
          </a:p>
        </p:txBody>
      </p:sp>
      <p:sp>
        <p:nvSpPr>
          <p:cNvPr id="12" name="Rectangle 11">
            <a:extLst>
              <a:ext uri="{FF2B5EF4-FFF2-40B4-BE49-F238E27FC236}">
                <a16:creationId xmlns:a16="http://schemas.microsoft.com/office/drawing/2014/main" id="{4E1281DB-4FE1-2B40-8C52-CE1D846475E0}"/>
              </a:ext>
            </a:extLst>
          </p:cNvPr>
          <p:cNvSpPr/>
          <p:nvPr/>
        </p:nvSpPr>
        <p:spPr>
          <a:xfrm>
            <a:off x="1363683" y="3117851"/>
            <a:ext cx="3644316" cy="18636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GB" sz="1500" dirty="0">
              <a:solidFill>
                <a:schemeClr val="tx1"/>
              </a:solidFill>
            </a:endParaRPr>
          </a:p>
          <a:p>
            <a:pPr lvl="1"/>
            <a:r>
              <a:rPr lang="en-GB" sz="1500" dirty="0">
                <a:solidFill>
                  <a:schemeClr val="tx1"/>
                </a:solidFill>
              </a:rPr>
              <a:t>{</a:t>
            </a:r>
          </a:p>
          <a:p>
            <a:pPr lvl="1"/>
            <a:r>
              <a:rPr lang="en-GB" sz="1500" dirty="0">
                <a:solidFill>
                  <a:schemeClr val="tx1"/>
                </a:solidFill>
              </a:rPr>
              <a:t>  "query": {</a:t>
            </a:r>
          </a:p>
          <a:p>
            <a:pPr lvl="1"/>
            <a:r>
              <a:rPr lang="en-GB" sz="1500" dirty="0">
                <a:solidFill>
                  <a:schemeClr val="tx1"/>
                </a:solidFill>
              </a:rPr>
              <a:t>     "term": {</a:t>
            </a:r>
          </a:p>
          <a:p>
            <a:pPr lvl="1"/>
            <a:r>
              <a:rPr lang="en-GB" sz="1500" dirty="0">
                <a:solidFill>
                  <a:schemeClr val="tx1"/>
                </a:solidFill>
              </a:rPr>
              <a:t>       "text": "test multi word”                            </a:t>
            </a:r>
          </a:p>
          <a:p>
            <a:pPr lvl="1"/>
            <a:r>
              <a:rPr lang="en-GB" sz="1500" dirty="0">
                <a:solidFill>
                  <a:schemeClr val="tx1"/>
                </a:solidFill>
              </a:rPr>
              <a:t>      }</a:t>
            </a:r>
          </a:p>
          <a:p>
            <a:pPr lvl="1"/>
            <a:r>
              <a:rPr lang="en-GB" sz="1500" dirty="0">
                <a:solidFill>
                  <a:schemeClr val="tx1"/>
                </a:solidFill>
              </a:rPr>
              <a:t>   }</a:t>
            </a:r>
          </a:p>
          <a:p>
            <a:pPr lvl="1"/>
            <a:r>
              <a:rPr lang="en-GB" sz="1500" dirty="0">
                <a:solidFill>
                  <a:schemeClr val="tx1"/>
                </a:solidFill>
              </a:rPr>
              <a:t>}</a:t>
            </a:r>
            <a:endParaRPr lang="en-NL" dirty="0">
              <a:solidFill>
                <a:schemeClr val="tx1"/>
              </a:solidFill>
            </a:endParaRPr>
          </a:p>
          <a:p>
            <a:pPr algn="ctr"/>
            <a:endParaRPr lang="en-NL" dirty="0">
              <a:solidFill>
                <a:sysClr val="windowText" lastClr="000000"/>
              </a:solidFill>
            </a:endParaRPr>
          </a:p>
        </p:txBody>
      </p:sp>
      <p:pic>
        <p:nvPicPr>
          <p:cNvPr id="13" name="Picture 12" descr="A picture containing shape&#10;&#10;Description automatically generated">
            <a:extLst>
              <a:ext uri="{FF2B5EF4-FFF2-40B4-BE49-F238E27FC236}">
                <a16:creationId xmlns:a16="http://schemas.microsoft.com/office/drawing/2014/main" id="{3872DDCE-466B-D04E-986C-396B177E2398}"/>
              </a:ext>
            </a:extLst>
          </p:cNvPr>
          <p:cNvPicPr>
            <a:picLocks noChangeAspect="1"/>
          </p:cNvPicPr>
          <p:nvPr/>
        </p:nvPicPr>
        <p:blipFill>
          <a:blip r:embed="rId4"/>
          <a:stretch>
            <a:fillRect/>
          </a:stretch>
        </p:blipFill>
        <p:spPr>
          <a:xfrm>
            <a:off x="-42537" y="6020256"/>
            <a:ext cx="1161859" cy="800392"/>
          </a:xfrm>
          <a:prstGeom prst="rect">
            <a:avLst/>
          </a:prstGeom>
        </p:spPr>
      </p:pic>
    </p:spTree>
    <p:extLst>
      <p:ext uri="{BB962C8B-B14F-4D97-AF65-F5344CB8AC3E}">
        <p14:creationId xmlns:p14="http://schemas.microsoft.com/office/powerpoint/2010/main" val="178013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Query</a:t>
            </a:r>
            <a:r>
              <a:rPr lang="en-US" sz="4000" dirty="0">
                <a:solidFill>
                  <a:srgbClr val="FFFFFF"/>
                </a:solidFill>
                <a:latin typeface="Arial" panose="020B0604020202020204" pitchFamily="34" charset="0"/>
                <a:cs typeface="Arial" panose="020B0604020202020204" pitchFamily="34" charset="0"/>
              </a:rPr>
              <a:t> </a:t>
            </a:r>
            <a:r>
              <a:rPr lang="en-US" sz="4000" kern="1200" dirty="0">
                <a:solidFill>
                  <a:srgbClr val="FFFFFF"/>
                </a:solidFill>
                <a:latin typeface="Arial" panose="020B0604020202020204" pitchFamily="34" charset="0"/>
                <a:cs typeface="Arial" panose="020B0604020202020204" pitchFamily="34" charset="0"/>
              </a:rPr>
              <a:t>Types – Using keyword</a:t>
            </a:r>
          </a:p>
        </p:txBody>
      </p:sp>
      <p:sp>
        <p:nvSpPr>
          <p:cNvPr id="92" name="TextBox 7">
            <a:extLst>
              <a:ext uri="{FF2B5EF4-FFF2-40B4-BE49-F238E27FC236}">
                <a16:creationId xmlns:a16="http://schemas.microsoft.com/office/drawing/2014/main" id="{0F1738A4-54D8-6642-827E-2A67E8E9F0DE}"/>
              </a:ext>
            </a:extLst>
          </p:cNvPr>
          <p:cNvSpPr txBox="1"/>
          <p:nvPr/>
        </p:nvSpPr>
        <p:spPr>
          <a:xfrm>
            <a:off x="1119322" y="2393951"/>
            <a:ext cx="9708995" cy="4628726"/>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171450" indent="-228600">
              <a:lnSpc>
                <a:spcPct val="90000"/>
              </a:lnSpc>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4C3D2308-7C07-6641-A786-E6A174AC95E1}"/>
              </a:ext>
            </a:extLst>
          </p:cNvPr>
          <p:cNvSpPr txBox="1"/>
          <p:nvPr/>
        </p:nvSpPr>
        <p:spPr>
          <a:xfrm>
            <a:off x="1222645" y="2341848"/>
            <a:ext cx="9850033" cy="5078313"/>
          </a:xfrm>
          <a:prstGeom prst="rect">
            <a:avLst/>
          </a:prstGeom>
          <a:noFill/>
        </p:spPr>
        <p:txBody>
          <a:bodyPr wrap="square" rtlCol="0">
            <a:spAutoFit/>
          </a:bodyPr>
          <a:lstStyle/>
          <a:p>
            <a:pPr marL="285750" indent="-285750">
              <a:buFont typeface="Arial" panose="020B0604020202020204" pitchFamily="34" charset="0"/>
              <a:buChar char="•"/>
            </a:pPr>
            <a:r>
              <a:rPr lang="en-NL" sz="1400" b="1" dirty="0"/>
              <a:t>Using Keywords: </a:t>
            </a:r>
            <a:r>
              <a:rPr lang="en-US" sz="1400" dirty="0"/>
              <a:t>Remember </a:t>
            </a:r>
            <a:r>
              <a:rPr lang="en-NL" sz="1400" dirty="0"/>
              <a:t>the mapping where we mentioned 2 types, text and keyword</a:t>
            </a:r>
            <a:r>
              <a:rPr lang="en-NL" dirty="0"/>
              <a:t>.</a:t>
            </a:r>
          </a:p>
          <a:p>
            <a:pPr marL="285750" indent="-285750">
              <a:buFont typeface="Arial" panose="020B0604020202020204" pitchFamily="34" charset="0"/>
              <a:buChar char="•"/>
            </a:pPr>
            <a:endParaRPr lang="en-NL" dirty="0"/>
          </a:p>
          <a:p>
            <a:pPr lvl="1"/>
            <a:endParaRPr lang="en-NL" dirty="0"/>
          </a:p>
          <a:p>
            <a:endParaRPr lang="en-US" dirty="0"/>
          </a:p>
          <a:p>
            <a:endParaRPr lang="en-US" dirty="0"/>
          </a:p>
          <a:p>
            <a:endParaRPr lang="en-US" dirty="0"/>
          </a:p>
          <a:p>
            <a:endParaRPr lang="en-US" dirty="0"/>
          </a:p>
          <a:p>
            <a:endParaRPr lang="en-US" dirty="0"/>
          </a:p>
          <a:p>
            <a:endParaRPr lang="en-US" dirty="0"/>
          </a:p>
          <a:p>
            <a:endParaRPr lang="en-US" dirty="0"/>
          </a:p>
          <a:p>
            <a:r>
              <a:rPr lang="en-US" sz="1400" dirty="0"/>
              <a:t>If you look at the query on right side, we used </a:t>
            </a:r>
            <a:r>
              <a:rPr lang="en-US" sz="1400" dirty="0" err="1"/>
              <a:t>text.keyword</a:t>
            </a:r>
            <a:r>
              <a:rPr lang="en-US" sz="1400" dirty="0"/>
              <a:t> for the query. This query will search for the whole sentence because keyword type is saved as whole text instead of analyzing it.</a:t>
            </a:r>
          </a:p>
          <a:p>
            <a:endParaRPr lang="en-US" sz="1400" dirty="0"/>
          </a:p>
          <a:p>
            <a:r>
              <a:rPr lang="en-NL" sz="1400" dirty="0"/>
              <a:t>Note that with .keyword all query types run without analysing the search text.</a:t>
            </a:r>
            <a:endParaRPr lang="en-US" sz="1400" dirty="0"/>
          </a:p>
          <a:p>
            <a:endParaRPr lang="en-US" sz="1400" dirty="0"/>
          </a:p>
          <a:p>
            <a:r>
              <a:rPr lang="en-US" sz="1400" dirty="0"/>
              <a:t>Note that this query will also work for match and return the document associated with “test multi word” sentence. However it is better to use term query with keyword like queries where we search exact term, because term query is a bit faster than match as there is no </a:t>
            </a:r>
            <a:r>
              <a:rPr lang="en-US" sz="1400" dirty="0" err="1"/>
              <a:t>analyse</a:t>
            </a:r>
            <a:r>
              <a:rPr lang="en-US" sz="1400" dirty="0"/>
              <a:t> step.</a:t>
            </a:r>
            <a:endParaRPr lang="en-NL" sz="1400" dirty="0"/>
          </a:p>
          <a:p>
            <a:endParaRPr lang="en-NL" sz="1400" dirty="0"/>
          </a:p>
          <a:p>
            <a:endParaRPr lang="en-NL" dirty="0"/>
          </a:p>
        </p:txBody>
      </p:sp>
      <p:sp>
        <p:nvSpPr>
          <p:cNvPr id="12" name="Rectangle 11">
            <a:extLst>
              <a:ext uri="{FF2B5EF4-FFF2-40B4-BE49-F238E27FC236}">
                <a16:creationId xmlns:a16="http://schemas.microsoft.com/office/drawing/2014/main" id="{4E1281DB-4FE1-2B40-8C52-CE1D846475E0}"/>
              </a:ext>
            </a:extLst>
          </p:cNvPr>
          <p:cNvSpPr/>
          <p:nvPr/>
        </p:nvSpPr>
        <p:spPr>
          <a:xfrm>
            <a:off x="1363683" y="2844643"/>
            <a:ext cx="3644316" cy="20745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 "</a:t>
            </a:r>
            <a:r>
              <a:rPr lang="en-GB" sz="1400" dirty="0">
                <a:solidFill>
                  <a:schemeClr val="tx1"/>
                </a:solidFill>
              </a:rPr>
              <a:t>text": {</a:t>
            </a:r>
          </a:p>
          <a:p>
            <a:r>
              <a:rPr lang="en-GB" sz="1400" dirty="0">
                <a:solidFill>
                  <a:schemeClr val="tx1"/>
                </a:solidFill>
              </a:rPr>
              <a:t>                       "type": "text",</a:t>
            </a:r>
          </a:p>
          <a:p>
            <a:r>
              <a:rPr lang="en-GB" sz="1400" dirty="0">
                <a:solidFill>
                  <a:schemeClr val="tx1"/>
                </a:solidFill>
              </a:rPr>
              <a:t>                       "fields": {</a:t>
            </a:r>
          </a:p>
          <a:p>
            <a:pPr lvl="2"/>
            <a:r>
              <a:rPr lang="en-GB" sz="1400" dirty="0">
                <a:solidFill>
                  <a:schemeClr val="tx1"/>
                </a:solidFill>
              </a:rPr>
              <a:t>"keyword": {</a:t>
            </a:r>
          </a:p>
          <a:p>
            <a:pPr lvl="2"/>
            <a:r>
              <a:rPr lang="en-GB" sz="1400" dirty="0">
                <a:solidFill>
                  <a:schemeClr val="tx1"/>
                </a:solidFill>
              </a:rPr>
              <a:t>"type": "keyword",</a:t>
            </a:r>
          </a:p>
          <a:p>
            <a:pPr lvl="2"/>
            <a:r>
              <a:rPr lang="en-GB" sz="1400" dirty="0">
                <a:solidFill>
                  <a:schemeClr val="tx1"/>
                </a:solidFill>
              </a:rPr>
              <a:t>"</a:t>
            </a:r>
            <a:r>
              <a:rPr lang="en-GB" sz="1400" dirty="0" err="1">
                <a:solidFill>
                  <a:schemeClr val="tx1"/>
                </a:solidFill>
              </a:rPr>
              <a:t>ignore_above</a:t>
            </a:r>
            <a:r>
              <a:rPr lang="en-GB" sz="1400" dirty="0">
                <a:solidFill>
                  <a:schemeClr val="tx1"/>
                </a:solidFill>
              </a:rPr>
              <a:t>": 256</a:t>
            </a:r>
          </a:p>
          <a:p>
            <a:pPr lvl="1"/>
            <a:r>
              <a:rPr lang="en-GB" sz="1400" dirty="0">
                <a:solidFill>
                  <a:schemeClr val="tx1"/>
                </a:solidFill>
              </a:rPr>
              <a:t>                }</a:t>
            </a:r>
          </a:p>
          <a:p>
            <a:pPr lvl="1"/>
            <a:r>
              <a:rPr lang="en-GB" sz="1400" dirty="0">
                <a:solidFill>
                  <a:schemeClr val="tx1"/>
                </a:solidFill>
              </a:rPr>
              <a:t>           }</a:t>
            </a:r>
          </a:p>
          <a:p>
            <a:pPr lvl="1"/>
            <a:r>
              <a:rPr lang="en-GB" sz="1400" dirty="0">
                <a:solidFill>
                  <a:schemeClr val="tx1"/>
                </a:solidFill>
              </a:rPr>
              <a:t>     }</a:t>
            </a:r>
            <a:endParaRPr lang="en-NL" dirty="0">
              <a:solidFill>
                <a:schemeClr val="tx1"/>
              </a:solidFill>
            </a:endParaRPr>
          </a:p>
        </p:txBody>
      </p:sp>
      <p:sp>
        <p:nvSpPr>
          <p:cNvPr id="13" name="Rectangle 12">
            <a:extLst>
              <a:ext uri="{FF2B5EF4-FFF2-40B4-BE49-F238E27FC236}">
                <a16:creationId xmlns:a16="http://schemas.microsoft.com/office/drawing/2014/main" id="{C364AB91-91B6-4C4A-873D-65524EB6EE93}"/>
              </a:ext>
            </a:extLst>
          </p:cNvPr>
          <p:cNvSpPr/>
          <p:nvPr/>
        </p:nvSpPr>
        <p:spPr>
          <a:xfrm>
            <a:off x="6342726" y="2844643"/>
            <a:ext cx="3644316" cy="20745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1500" dirty="0">
                <a:solidFill>
                  <a:schemeClr val="tx1"/>
                </a:solidFill>
              </a:rPr>
              <a:t>{</a:t>
            </a:r>
          </a:p>
          <a:p>
            <a:pPr lvl="1"/>
            <a:r>
              <a:rPr lang="en-GB" sz="1500" dirty="0">
                <a:solidFill>
                  <a:schemeClr val="tx1"/>
                </a:solidFill>
              </a:rPr>
              <a:t>  "query": {</a:t>
            </a:r>
          </a:p>
          <a:p>
            <a:pPr lvl="1"/>
            <a:r>
              <a:rPr lang="en-GB" sz="1500" dirty="0">
                <a:solidFill>
                  <a:schemeClr val="tx1"/>
                </a:solidFill>
              </a:rPr>
              <a:t>     "term": {</a:t>
            </a:r>
          </a:p>
          <a:p>
            <a:pPr lvl="1"/>
            <a:r>
              <a:rPr lang="en-GB" sz="1500" dirty="0">
                <a:solidFill>
                  <a:schemeClr val="tx1"/>
                </a:solidFill>
              </a:rPr>
              <a:t>       "</a:t>
            </a:r>
            <a:r>
              <a:rPr lang="en-GB" sz="1500" dirty="0" err="1">
                <a:solidFill>
                  <a:schemeClr val="tx1"/>
                </a:solidFill>
              </a:rPr>
              <a:t>text</a:t>
            </a:r>
            <a:r>
              <a:rPr lang="en-GB" sz="1500" b="1" dirty="0" err="1">
                <a:solidFill>
                  <a:schemeClr val="tx1"/>
                </a:solidFill>
              </a:rPr>
              <a:t>.keyword</a:t>
            </a:r>
            <a:r>
              <a:rPr lang="en-GB" sz="1500" dirty="0">
                <a:solidFill>
                  <a:schemeClr val="tx1"/>
                </a:solidFill>
              </a:rPr>
              <a:t>": "test multi word”                            </a:t>
            </a:r>
          </a:p>
          <a:p>
            <a:pPr lvl="1"/>
            <a:r>
              <a:rPr lang="en-GB" sz="1500" dirty="0">
                <a:solidFill>
                  <a:schemeClr val="tx1"/>
                </a:solidFill>
              </a:rPr>
              <a:t>      }</a:t>
            </a:r>
          </a:p>
          <a:p>
            <a:pPr lvl="1"/>
            <a:r>
              <a:rPr lang="en-GB" sz="1500" dirty="0">
                <a:solidFill>
                  <a:schemeClr val="tx1"/>
                </a:solidFill>
              </a:rPr>
              <a:t>   }</a:t>
            </a:r>
          </a:p>
          <a:p>
            <a:pPr lvl="1"/>
            <a:r>
              <a:rPr lang="en-GB" sz="1500" dirty="0">
                <a:solidFill>
                  <a:schemeClr val="tx1"/>
                </a:solidFill>
              </a:rPr>
              <a:t>}</a:t>
            </a:r>
            <a:endParaRPr lang="en-NL" dirty="0">
              <a:solidFill>
                <a:schemeClr val="tx1"/>
              </a:solidFill>
            </a:endParaRPr>
          </a:p>
          <a:p>
            <a:pPr algn="ctr"/>
            <a:endParaRPr lang="en-NL" dirty="0">
              <a:solidFill>
                <a:sysClr val="windowText" lastClr="000000"/>
              </a:solidFill>
            </a:endParaRPr>
          </a:p>
        </p:txBody>
      </p:sp>
      <p:pic>
        <p:nvPicPr>
          <p:cNvPr id="14" name="Picture 13" descr="A picture containing shape&#10;&#10;Description automatically generated">
            <a:extLst>
              <a:ext uri="{FF2B5EF4-FFF2-40B4-BE49-F238E27FC236}">
                <a16:creationId xmlns:a16="http://schemas.microsoft.com/office/drawing/2014/main" id="{44FE9B86-8BF9-6E40-B0E5-56A5350D1B3C}"/>
              </a:ext>
            </a:extLst>
          </p:cNvPr>
          <p:cNvPicPr>
            <a:picLocks noChangeAspect="1"/>
          </p:cNvPicPr>
          <p:nvPr/>
        </p:nvPicPr>
        <p:blipFill>
          <a:blip r:embed="rId4"/>
          <a:stretch>
            <a:fillRect/>
          </a:stretch>
        </p:blipFill>
        <p:spPr>
          <a:xfrm>
            <a:off x="-42537" y="6020256"/>
            <a:ext cx="1161859" cy="800392"/>
          </a:xfrm>
          <a:prstGeom prst="rect">
            <a:avLst/>
          </a:prstGeom>
        </p:spPr>
      </p:pic>
    </p:spTree>
    <p:extLst>
      <p:ext uri="{BB962C8B-B14F-4D97-AF65-F5344CB8AC3E}">
        <p14:creationId xmlns:p14="http://schemas.microsoft.com/office/powerpoint/2010/main" val="181085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Query</a:t>
            </a:r>
            <a:r>
              <a:rPr lang="en-US" sz="4000" dirty="0">
                <a:solidFill>
                  <a:srgbClr val="FFFFFF"/>
                </a:solidFill>
                <a:latin typeface="Arial" panose="020B0604020202020204" pitchFamily="34" charset="0"/>
                <a:cs typeface="Arial" panose="020B0604020202020204" pitchFamily="34" charset="0"/>
              </a:rPr>
              <a:t> </a:t>
            </a:r>
            <a:r>
              <a:rPr lang="en-US" sz="4000" kern="1200" dirty="0">
                <a:solidFill>
                  <a:srgbClr val="FFFFFF"/>
                </a:solidFill>
                <a:latin typeface="Arial" panose="020B0604020202020204" pitchFamily="34" charset="0"/>
                <a:cs typeface="Arial" panose="020B0604020202020204" pitchFamily="34" charset="0"/>
              </a:rPr>
              <a:t>Types –Wildcard Query</a:t>
            </a:r>
          </a:p>
        </p:txBody>
      </p:sp>
      <p:sp>
        <p:nvSpPr>
          <p:cNvPr id="92" name="TextBox 7">
            <a:extLst>
              <a:ext uri="{FF2B5EF4-FFF2-40B4-BE49-F238E27FC236}">
                <a16:creationId xmlns:a16="http://schemas.microsoft.com/office/drawing/2014/main" id="{0F1738A4-54D8-6642-827E-2A67E8E9F0DE}"/>
              </a:ext>
            </a:extLst>
          </p:cNvPr>
          <p:cNvSpPr txBox="1"/>
          <p:nvPr/>
        </p:nvSpPr>
        <p:spPr>
          <a:xfrm>
            <a:off x="1119322" y="2393951"/>
            <a:ext cx="9708995" cy="4628726"/>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171450" indent="-228600">
              <a:lnSpc>
                <a:spcPct val="90000"/>
              </a:lnSpc>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4C3D2308-7C07-6641-A786-E6A174AC95E1}"/>
              </a:ext>
            </a:extLst>
          </p:cNvPr>
          <p:cNvSpPr txBox="1"/>
          <p:nvPr/>
        </p:nvSpPr>
        <p:spPr>
          <a:xfrm>
            <a:off x="1222645" y="2341848"/>
            <a:ext cx="9850033" cy="3970318"/>
          </a:xfrm>
          <a:prstGeom prst="rect">
            <a:avLst/>
          </a:prstGeom>
          <a:noFill/>
        </p:spPr>
        <p:txBody>
          <a:bodyPr wrap="square" rtlCol="0">
            <a:spAutoFit/>
          </a:bodyPr>
          <a:lstStyle/>
          <a:p>
            <a:pPr marL="285750" indent="-285750">
              <a:buFont typeface="Arial" panose="020B0604020202020204" pitchFamily="34" charset="0"/>
              <a:buChar char="•"/>
            </a:pPr>
            <a:r>
              <a:rPr lang="en-NL" b="1" dirty="0"/>
              <a:t>Wildcard: </a:t>
            </a:r>
            <a:r>
              <a:rPr lang="en-GB" dirty="0"/>
              <a:t>Uses wildcard to match to search term</a:t>
            </a:r>
            <a:r>
              <a:rPr lang="en-NL" dirty="0"/>
              <a:t>. </a:t>
            </a:r>
            <a:r>
              <a:rPr lang="en-US" dirty="0"/>
              <a:t>It can be slow as it requires scan.</a:t>
            </a:r>
            <a:r>
              <a:rPr lang="en-NL" dirty="0"/>
              <a:t> </a:t>
            </a:r>
          </a:p>
          <a:p>
            <a:pPr marL="285750" indent="-285750">
              <a:buFont typeface="Arial" panose="020B0604020202020204" pitchFamily="34" charset="0"/>
              <a:buChar char="•"/>
            </a:pPr>
            <a:endParaRPr lang="en-NL" dirty="0"/>
          </a:p>
          <a:p>
            <a:pPr marL="285750" indent="-285750">
              <a:buFont typeface="Arial" panose="020B0604020202020204" pitchFamily="34" charset="0"/>
              <a:buChar char="•"/>
            </a:pPr>
            <a:endParaRPr lang="en-NL" dirty="0"/>
          </a:p>
          <a:p>
            <a:pPr lvl="1"/>
            <a:endParaRPr lang="en-NL" dirty="0"/>
          </a:p>
          <a:p>
            <a:endParaRPr lang="en-US" dirty="0"/>
          </a:p>
          <a:p>
            <a:endParaRPr lang="en-US" dirty="0"/>
          </a:p>
          <a:p>
            <a:endParaRPr lang="en-US" dirty="0"/>
          </a:p>
          <a:p>
            <a:endParaRPr lang="en-US" dirty="0"/>
          </a:p>
          <a:p>
            <a:endParaRPr lang="en-US" dirty="0"/>
          </a:p>
          <a:p>
            <a:endParaRPr lang="en-US" dirty="0"/>
          </a:p>
          <a:p>
            <a:endParaRPr lang="en-US" dirty="0"/>
          </a:p>
          <a:p>
            <a:r>
              <a:rPr lang="en-US" dirty="0"/>
              <a:t>Above query will return all documents that include word that start with </a:t>
            </a:r>
            <a:r>
              <a:rPr lang="en-US" dirty="0" err="1"/>
              <a:t>te</a:t>
            </a:r>
            <a:r>
              <a:rPr lang="en-US" dirty="0"/>
              <a:t>. Here ‘*’ means 0 or more characters. We can also use ‘?’ for a single character.</a:t>
            </a:r>
            <a:endParaRPr lang="en-NL" dirty="0"/>
          </a:p>
          <a:p>
            <a:endParaRPr lang="en-NL" dirty="0"/>
          </a:p>
        </p:txBody>
      </p:sp>
      <p:sp>
        <p:nvSpPr>
          <p:cNvPr id="12" name="Rectangle 11">
            <a:extLst>
              <a:ext uri="{FF2B5EF4-FFF2-40B4-BE49-F238E27FC236}">
                <a16:creationId xmlns:a16="http://schemas.microsoft.com/office/drawing/2014/main" id="{4E1281DB-4FE1-2B40-8C52-CE1D846475E0}"/>
              </a:ext>
            </a:extLst>
          </p:cNvPr>
          <p:cNvSpPr/>
          <p:nvPr/>
        </p:nvSpPr>
        <p:spPr>
          <a:xfrm>
            <a:off x="1363683" y="3129665"/>
            <a:ext cx="3644316" cy="21686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1500" dirty="0">
                <a:solidFill>
                  <a:schemeClr val="tx1"/>
                </a:solidFill>
              </a:rPr>
              <a:t>{</a:t>
            </a:r>
          </a:p>
          <a:p>
            <a:pPr lvl="1"/>
            <a:r>
              <a:rPr lang="en-GB" sz="1500" dirty="0">
                <a:solidFill>
                  <a:schemeClr val="tx1"/>
                </a:solidFill>
              </a:rPr>
              <a:t>  "query": {</a:t>
            </a:r>
          </a:p>
          <a:p>
            <a:pPr lvl="1"/>
            <a:r>
              <a:rPr lang="en-GB" sz="1500" dirty="0">
                <a:solidFill>
                  <a:schemeClr val="tx1"/>
                </a:solidFill>
              </a:rPr>
              <a:t>     "wildcard": {</a:t>
            </a:r>
          </a:p>
          <a:p>
            <a:pPr lvl="1"/>
            <a:r>
              <a:rPr lang="en-GB" sz="1500" dirty="0">
                <a:solidFill>
                  <a:schemeClr val="tx1"/>
                </a:solidFill>
              </a:rPr>
              <a:t>       "text": "</a:t>
            </a:r>
            <a:r>
              <a:rPr lang="en-GB" sz="1500" dirty="0" err="1">
                <a:solidFill>
                  <a:schemeClr val="tx1"/>
                </a:solidFill>
              </a:rPr>
              <a:t>te</a:t>
            </a:r>
            <a:r>
              <a:rPr lang="en-GB" sz="1500" dirty="0">
                <a:solidFill>
                  <a:schemeClr val="tx1"/>
                </a:solidFill>
              </a:rPr>
              <a:t>*”                            </a:t>
            </a:r>
          </a:p>
          <a:p>
            <a:pPr lvl="1"/>
            <a:r>
              <a:rPr lang="en-GB" sz="1500" dirty="0">
                <a:solidFill>
                  <a:schemeClr val="tx1"/>
                </a:solidFill>
              </a:rPr>
              <a:t>      }</a:t>
            </a:r>
          </a:p>
          <a:p>
            <a:pPr lvl="1"/>
            <a:r>
              <a:rPr lang="en-GB" sz="1500" dirty="0">
                <a:solidFill>
                  <a:schemeClr val="tx1"/>
                </a:solidFill>
              </a:rPr>
              <a:t>   }</a:t>
            </a:r>
          </a:p>
          <a:p>
            <a:pPr lvl="1"/>
            <a:r>
              <a:rPr lang="en-GB" sz="1500" dirty="0">
                <a:solidFill>
                  <a:schemeClr val="tx1"/>
                </a:solidFill>
              </a:rPr>
              <a:t>}</a:t>
            </a:r>
            <a:endParaRPr lang="en-NL" dirty="0">
              <a:solidFill>
                <a:schemeClr val="tx1"/>
              </a:solidFill>
            </a:endParaRPr>
          </a:p>
          <a:p>
            <a:pPr algn="ctr"/>
            <a:endParaRPr lang="en-NL" dirty="0">
              <a:solidFill>
                <a:sysClr val="windowText" lastClr="000000"/>
              </a:solidFill>
            </a:endParaRPr>
          </a:p>
        </p:txBody>
      </p:sp>
      <p:pic>
        <p:nvPicPr>
          <p:cNvPr id="13" name="Picture 12" descr="A picture containing shape&#10;&#10;Description automatically generated">
            <a:extLst>
              <a:ext uri="{FF2B5EF4-FFF2-40B4-BE49-F238E27FC236}">
                <a16:creationId xmlns:a16="http://schemas.microsoft.com/office/drawing/2014/main" id="{E184120E-E781-C042-9A92-649C5633A557}"/>
              </a:ext>
            </a:extLst>
          </p:cNvPr>
          <p:cNvPicPr>
            <a:picLocks noChangeAspect="1"/>
          </p:cNvPicPr>
          <p:nvPr/>
        </p:nvPicPr>
        <p:blipFill>
          <a:blip r:embed="rId4"/>
          <a:stretch>
            <a:fillRect/>
          </a:stretch>
        </p:blipFill>
        <p:spPr>
          <a:xfrm>
            <a:off x="-42537" y="6020256"/>
            <a:ext cx="1161859" cy="800392"/>
          </a:xfrm>
          <a:prstGeom prst="rect">
            <a:avLst/>
          </a:prstGeom>
        </p:spPr>
      </p:pic>
    </p:spTree>
    <p:extLst>
      <p:ext uri="{BB962C8B-B14F-4D97-AF65-F5344CB8AC3E}">
        <p14:creationId xmlns:p14="http://schemas.microsoft.com/office/powerpoint/2010/main" val="80548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Query</a:t>
            </a:r>
            <a:r>
              <a:rPr lang="en-US" sz="4000" dirty="0">
                <a:solidFill>
                  <a:srgbClr val="FFFFFF"/>
                </a:solidFill>
                <a:latin typeface="Arial" panose="020B0604020202020204" pitchFamily="34" charset="0"/>
                <a:cs typeface="Arial" panose="020B0604020202020204" pitchFamily="34" charset="0"/>
              </a:rPr>
              <a:t> </a:t>
            </a:r>
            <a:r>
              <a:rPr lang="en-US" sz="4000" kern="1200" dirty="0">
                <a:solidFill>
                  <a:srgbClr val="FFFFFF"/>
                </a:solidFill>
                <a:latin typeface="Arial" panose="020B0604020202020204" pitchFamily="34" charset="0"/>
                <a:cs typeface="Arial" panose="020B0604020202020204" pitchFamily="34" charset="0"/>
              </a:rPr>
              <a:t>Types – Query string</a:t>
            </a:r>
          </a:p>
        </p:txBody>
      </p:sp>
      <p:sp>
        <p:nvSpPr>
          <p:cNvPr id="92" name="TextBox 7">
            <a:extLst>
              <a:ext uri="{FF2B5EF4-FFF2-40B4-BE49-F238E27FC236}">
                <a16:creationId xmlns:a16="http://schemas.microsoft.com/office/drawing/2014/main" id="{0F1738A4-54D8-6642-827E-2A67E8E9F0DE}"/>
              </a:ext>
            </a:extLst>
          </p:cNvPr>
          <p:cNvSpPr txBox="1"/>
          <p:nvPr/>
        </p:nvSpPr>
        <p:spPr>
          <a:xfrm>
            <a:off x="1119322" y="2393951"/>
            <a:ext cx="9708995" cy="4628726"/>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171450" indent="-228600">
              <a:lnSpc>
                <a:spcPct val="90000"/>
              </a:lnSpc>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4C3D2308-7C07-6641-A786-E6A174AC95E1}"/>
              </a:ext>
            </a:extLst>
          </p:cNvPr>
          <p:cNvSpPr txBox="1"/>
          <p:nvPr/>
        </p:nvSpPr>
        <p:spPr>
          <a:xfrm>
            <a:off x="1222645" y="2341848"/>
            <a:ext cx="9850033" cy="3970318"/>
          </a:xfrm>
          <a:prstGeom prst="rect">
            <a:avLst/>
          </a:prstGeom>
          <a:noFill/>
        </p:spPr>
        <p:txBody>
          <a:bodyPr wrap="square" rtlCol="0">
            <a:spAutoFit/>
          </a:bodyPr>
          <a:lstStyle/>
          <a:p>
            <a:pPr marL="285750" indent="-285750">
              <a:buFont typeface="Arial" panose="020B0604020202020204" pitchFamily="34" charset="0"/>
              <a:buChar char="•"/>
            </a:pPr>
            <a:r>
              <a:rPr lang="en-GB" b="1" dirty="0"/>
              <a:t>q</a:t>
            </a:r>
            <a:r>
              <a:rPr lang="en-NL" b="1" dirty="0"/>
              <a:t>uery_string: </a:t>
            </a:r>
            <a:r>
              <a:rPr lang="en-GB" dirty="0"/>
              <a:t>Analysis input wildcard</a:t>
            </a:r>
            <a:r>
              <a:rPr lang="en-US" dirty="0"/>
              <a:t>. </a:t>
            </a:r>
            <a:r>
              <a:rPr lang="en-GB" dirty="0"/>
              <a:t>Can give multiple fields in </a:t>
            </a:r>
            <a:r>
              <a:rPr lang="en-GB" dirty="0" err="1"/>
              <a:t>query_string</a:t>
            </a:r>
            <a:r>
              <a:rPr lang="en-GB" dirty="0"/>
              <a:t> fields property to search inside all fields</a:t>
            </a:r>
            <a:r>
              <a:rPr lang="en-NL" dirty="0"/>
              <a:t>. Similar to wildcard search but more flexible syntax.</a:t>
            </a:r>
          </a:p>
          <a:p>
            <a:pPr lvl="1"/>
            <a:endParaRPr lang="en-NL"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Above query will return all documents that include word that start with </a:t>
            </a:r>
            <a:r>
              <a:rPr lang="en-US" dirty="0" err="1"/>
              <a:t>te</a:t>
            </a:r>
            <a:r>
              <a:rPr lang="en-US" dirty="0"/>
              <a:t>. Here ‘*’ means 0 or more characters. We can also use ‘?’ for a single character.</a:t>
            </a:r>
            <a:endParaRPr lang="en-NL" dirty="0"/>
          </a:p>
          <a:p>
            <a:endParaRPr lang="en-NL" dirty="0"/>
          </a:p>
        </p:txBody>
      </p:sp>
      <p:sp>
        <p:nvSpPr>
          <p:cNvPr id="12" name="Rectangle 11">
            <a:extLst>
              <a:ext uri="{FF2B5EF4-FFF2-40B4-BE49-F238E27FC236}">
                <a16:creationId xmlns:a16="http://schemas.microsoft.com/office/drawing/2014/main" id="{4E1281DB-4FE1-2B40-8C52-CE1D846475E0}"/>
              </a:ext>
            </a:extLst>
          </p:cNvPr>
          <p:cNvSpPr/>
          <p:nvPr/>
        </p:nvSpPr>
        <p:spPr>
          <a:xfrm>
            <a:off x="1363683" y="3381188"/>
            <a:ext cx="3644316" cy="21686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1500" dirty="0">
                <a:solidFill>
                  <a:schemeClr val="tx1"/>
                </a:solidFill>
              </a:rPr>
              <a:t>{</a:t>
            </a:r>
          </a:p>
          <a:p>
            <a:pPr lvl="1"/>
            <a:r>
              <a:rPr lang="en-GB" sz="1500" dirty="0">
                <a:solidFill>
                  <a:schemeClr val="tx1"/>
                </a:solidFill>
              </a:rPr>
              <a:t>  "query": {</a:t>
            </a:r>
          </a:p>
          <a:p>
            <a:pPr lvl="1"/>
            <a:r>
              <a:rPr lang="en-GB" sz="1500" dirty="0">
                <a:solidFill>
                  <a:schemeClr val="tx1"/>
                </a:solidFill>
              </a:rPr>
              <a:t>    "</a:t>
            </a:r>
            <a:r>
              <a:rPr lang="en-GB" sz="1500" dirty="0" err="1">
                <a:solidFill>
                  <a:schemeClr val="tx1"/>
                </a:solidFill>
              </a:rPr>
              <a:t>query_string</a:t>
            </a:r>
            <a:r>
              <a:rPr lang="en-GB" sz="1500" dirty="0">
                <a:solidFill>
                  <a:schemeClr val="tx1"/>
                </a:solidFill>
              </a:rPr>
              <a:t>": {</a:t>
            </a:r>
          </a:p>
          <a:p>
            <a:pPr lvl="1"/>
            <a:r>
              <a:rPr lang="en-GB" sz="1500" dirty="0">
                <a:solidFill>
                  <a:schemeClr val="tx1"/>
                </a:solidFill>
              </a:rPr>
              <a:t>       "query": "</a:t>
            </a:r>
            <a:r>
              <a:rPr lang="en-GB" sz="1500" dirty="0" err="1">
                <a:solidFill>
                  <a:schemeClr val="tx1"/>
                </a:solidFill>
              </a:rPr>
              <a:t>text:te</a:t>
            </a:r>
            <a:r>
              <a:rPr lang="en-GB" sz="1500" dirty="0">
                <a:solidFill>
                  <a:schemeClr val="tx1"/>
                </a:solidFill>
              </a:rPr>
              <a:t>*"                          </a:t>
            </a:r>
          </a:p>
          <a:p>
            <a:pPr lvl="1"/>
            <a:r>
              <a:rPr lang="en-GB" sz="1500" dirty="0">
                <a:solidFill>
                  <a:schemeClr val="tx1"/>
                </a:solidFill>
              </a:rPr>
              <a:t>      }</a:t>
            </a:r>
          </a:p>
          <a:p>
            <a:pPr lvl="1"/>
            <a:r>
              <a:rPr lang="en-GB" sz="1500" dirty="0">
                <a:solidFill>
                  <a:schemeClr val="tx1"/>
                </a:solidFill>
              </a:rPr>
              <a:t>   }</a:t>
            </a:r>
          </a:p>
          <a:p>
            <a:pPr lvl="1"/>
            <a:r>
              <a:rPr lang="en-GB" sz="1500" dirty="0">
                <a:solidFill>
                  <a:schemeClr val="tx1"/>
                </a:solidFill>
              </a:rPr>
              <a:t>}</a:t>
            </a:r>
            <a:endParaRPr lang="en-NL" dirty="0">
              <a:solidFill>
                <a:schemeClr val="tx1"/>
              </a:solidFill>
            </a:endParaRPr>
          </a:p>
          <a:p>
            <a:pPr algn="ctr"/>
            <a:endParaRPr lang="en-NL" dirty="0">
              <a:solidFill>
                <a:sysClr val="windowText" lastClr="000000"/>
              </a:solidFill>
            </a:endParaRPr>
          </a:p>
        </p:txBody>
      </p:sp>
      <p:pic>
        <p:nvPicPr>
          <p:cNvPr id="13" name="Picture 12" descr="A picture containing shape&#10;&#10;Description automatically generated">
            <a:extLst>
              <a:ext uri="{FF2B5EF4-FFF2-40B4-BE49-F238E27FC236}">
                <a16:creationId xmlns:a16="http://schemas.microsoft.com/office/drawing/2014/main" id="{93BC2FC1-8758-6B45-8333-C8F0482C5A80}"/>
              </a:ext>
            </a:extLst>
          </p:cNvPr>
          <p:cNvPicPr>
            <a:picLocks noChangeAspect="1"/>
          </p:cNvPicPr>
          <p:nvPr/>
        </p:nvPicPr>
        <p:blipFill>
          <a:blip r:embed="rId4"/>
          <a:stretch>
            <a:fillRect/>
          </a:stretch>
        </p:blipFill>
        <p:spPr>
          <a:xfrm>
            <a:off x="-42537" y="6020256"/>
            <a:ext cx="1161859" cy="800392"/>
          </a:xfrm>
          <a:prstGeom prst="rect">
            <a:avLst/>
          </a:prstGeom>
        </p:spPr>
      </p:pic>
    </p:spTree>
    <p:extLst>
      <p:ext uri="{BB962C8B-B14F-4D97-AF65-F5344CB8AC3E}">
        <p14:creationId xmlns:p14="http://schemas.microsoft.com/office/powerpoint/2010/main" val="225115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Complex Queries</a:t>
            </a:r>
          </a:p>
        </p:txBody>
      </p:sp>
      <p:sp>
        <p:nvSpPr>
          <p:cNvPr id="92" name="TextBox 7">
            <a:extLst>
              <a:ext uri="{FF2B5EF4-FFF2-40B4-BE49-F238E27FC236}">
                <a16:creationId xmlns:a16="http://schemas.microsoft.com/office/drawing/2014/main" id="{0F1738A4-54D8-6642-827E-2A67E8E9F0DE}"/>
              </a:ext>
            </a:extLst>
          </p:cNvPr>
          <p:cNvSpPr txBox="1"/>
          <p:nvPr/>
        </p:nvSpPr>
        <p:spPr>
          <a:xfrm>
            <a:off x="1119322" y="2393951"/>
            <a:ext cx="9708995" cy="4628726"/>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171450" indent="-228600">
              <a:lnSpc>
                <a:spcPct val="90000"/>
              </a:lnSpc>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4C3D2308-7C07-6641-A786-E6A174AC95E1}"/>
              </a:ext>
            </a:extLst>
          </p:cNvPr>
          <p:cNvSpPr txBox="1"/>
          <p:nvPr/>
        </p:nvSpPr>
        <p:spPr>
          <a:xfrm>
            <a:off x="1222645" y="2341848"/>
            <a:ext cx="9850033"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An example query with bool:</a:t>
            </a:r>
            <a:endParaRPr lang="en-NL" dirty="0"/>
          </a:p>
          <a:p>
            <a:pPr lvl="1"/>
            <a:endParaRPr lang="en-NL"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Above query will return all documents that include test and word together. If we change must with should it will return all documents that include test or word.</a:t>
            </a:r>
            <a:endParaRPr lang="en-NL" dirty="0"/>
          </a:p>
        </p:txBody>
      </p:sp>
      <p:sp>
        <p:nvSpPr>
          <p:cNvPr id="12" name="Rectangle 11">
            <a:extLst>
              <a:ext uri="{FF2B5EF4-FFF2-40B4-BE49-F238E27FC236}">
                <a16:creationId xmlns:a16="http://schemas.microsoft.com/office/drawing/2014/main" id="{4E1281DB-4FE1-2B40-8C52-CE1D846475E0}"/>
              </a:ext>
            </a:extLst>
          </p:cNvPr>
          <p:cNvSpPr/>
          <p:nvPr/>
        </p:nvSpPr>
        <p:spPr>
          <a:xfrm>
            <a:off x="1363683" y="2639028"/>
            <a:ext cx="3644316" cy="312292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GB" sz="800" dirty="0">
              <a:solidFill>
                <a:schemeClr val="tx1"/>
              </a:solidFill>
            </a:endParaRPr>
          </a:p>
          <a:p>
            <a:pPr lvl="1"/>
            <a:endParaRPr lang="en-GB" sz="1000" dirty="0">
              <a:solidFill>
                <a:schemeClr val="tx1"/>
              </a:solidFill>
            </a:endParaRPr>
          </a:p>
          <a:p>
            <a:pPr lvl="1"/>
            <a:r>
              <a:rPr lang="en-GB" sz="1000" dirty="0">
                <a:solidFill>
                  <a:schemeClr val="tx1"/>
                </a:solidFill>
              </a:rPr>
              <a:t>{</a:t>
            </a:r>
          </a:p>
          <a:p>
            <a:pPr lvl="1"/>
            <a:r>
              <a:rPr lang="en-GB" sz="1000" dirty="0">
                <a:solidFill>
                  <a:schemeClr val="tx1"/>
                </a:solidFill>
              </a:rPr>
              <a:t>                 "from": 0,</a:t>
            </a:r>
          </a:p>
          <a:p>
            <a:pPr lvl="1"/>
            <a:r>
              <a:rPr lang="en-GB" sz="1000" dirty="0">
                <a:solidFill>
                  <a:schemeClr val="tx1"/>
                </a:solidFill>
              </a:rPr>
              <a:t>                 "size": 20,</a:t>
            </a:r>
          </a:p>
          <a:p>
            <a:pPr lvl="1"/>
            <a:r>
              <a:rPr lang="en-GB" sz="1000" dirty="0">
                <a:solidFill>
                  <a:schemeClr val="tx1"/>
                </a:solidFill>
              </a:rPr>
              <a:t>                  "query": {</a:t>
            </a:r>
          </a:p>
          <a:p>
            <a:pPr lvl="2"/>
            <a:r>
              <a:rPr lang="en-GB" sz="1000" dirty="0">
                <a:solidFill>
                  <a:schemeClr val="tx1"/>
                </a:solidFill>
              </a:rPr>
              <a:t> "bool": {</a:t>
            </a:r>
          </a:p>
          <a:p>
            <a:pPr lvl="2"/>
            <a:r>
              <a:rPr lang="en-GB" sz="1000" dirty="0">
                <a:solidFill>
                  <a:schemeClr val="tx1"/>
                </a:solidFill>
              </a:rPr>
              <a:t>    "must": [</a:t>
            </a:r>
          </a:p>
          <a:p>
            <a:pPr lvl="2"/>
            <a:r>
              <a:rPr lang="en-GB" sz="1000" dirty="0">
                <a:solidFill>
                  <a:schemeClr val="tx1"/>
                </a:solidFill>
              </a:rPr>
              <a:t>       {</a:t>
            </a:r>
          </a:p>
          <a:p>
            <a:pPr lvl="2"/>
            <a:r>
              <a:rPr lang="en-GB" sz="1000" dirty="0">
                <a:solidFill>
                  <a:schemeClr val="tx1"/>
                </a:solidFill>
              </a:rPr>
              <a:t>         "match": {</a:t>
            </a:r>
          </a:p>
          <a:p>
            <a:pPr lvl="2"/>
            <a:r>
              <a:rPr lang="en-GB" sz="1000" dirty="0">
                <a:solidFill>
                  <a:schemeClr val="tx1"/>
                </a:solidFill>
              </a:rPr>
              <a:t>         "text": "test"</a:t>
            </a:r>
          </a:p>
          <a:p>
            <a:pPr lvl="2"/>
            <a:r>
              <a:rPr lang="en-GB" sz="1000" dirty="0">
                <a:solidFill>
                  <a:schemeClr val="tx1"/>
                </a:solidFill>
              </a:rPr>
              <a:t>         }</a:t>
            </a:r>
          </a:p>
          <a:p>
            <a:pPr lvl="2"/>
            <a:r>
              <a:rPr lang="en-GB" sz="1000" dirty="0">
                <a:solidFill>
                  <a:schemeClr val="tx1"/>
                </a:solidFill>
              </a:rPr>
              <a:t>       },</a:t>
            </a:r>
          </a:p>
          <a:p>
            <a:pPr lvl="2"/>
            <a:r>
              <a:rPr lang="en-GB" sz="1000" dirty="0">
                <a:solidFill>
                  <a:schemeClr val="tx1"/>
                </a:solidFill>
              </a:rPr>
              <a:t>       {</a:t>
            </a:r>
          </a:p>
          <a:p>
            <a:pPr lvl="2"/>
            <a:r>
              <a:rPr lang="en-GB" sz="1000" dirty="0">
                <a:solidFill>
                  <a:schemeClr val="tx1"/>
                </a:solidFill>
              </a:rPr>
              <a:t>          "match": {</a:t>
            </a:r>
          </a:p>
          <a:p>
            <a:pPr lvl="2"/>
            <a:r>
              <a:rPr lang="en-GB" sz="1000" dirty="0">
                <a:solidFill>
                  <a:schemeClr val="tx1"/>
                </a:solidFill>
              </a:rPr>
              <a:t>          "text": "word"</a:t>
            </a:r>
          </a:p>
          <a:p>
            <a:pPr lvl="2"/>
            <a:r>
              <a:rPr lang="en-GB" sz="1000" dirty="0">
                <a:solidFill>
                  <a:schemeClr val="tx1"/>
                </a:solidFill>
              </a:rPr>
              <a:t>          }</a:t>
            </a:r>
          </a:p>
          <a:p>
            <a:pPr lvl="2"/>
            <a:r>
              <a:rPr lang="en-GB" sz="1000" dirty="0">
                <a:solidFill>
                  <a:schemeClr val="tx1"/>
                </a:solidFill>
              </a:rPr>
              <a:t>       }</a:t>
            </a:r>
          </a:p>
          <a:p>
            <a:pPr lvl="2"/>
            <a:r>
              <a:rPr lang="en-GB" sz="1000" dirty="0">
                <a:solidFill>
                  <a:schemeClr val="tx1"/>
                </a:solidFill>
              </a:rPr>
              <a:t>    ]</a:t>
            </a:r>
          </a:p>
          <a:p>
            <a:pPr lvl="2"/>
            <a:r>
              <a:rPr lang="en-GB" sz="1000" dirty="0">
                <a:solidFill>
                  <a:schemeClr val="tx1"/>
                </a:solidFill>
              </a:rPr>
              <a:t>}</a:t>
            </a:r>
          </a:p>
          <a:p>
            <a:pPr lvl="1"/>
            <a:r>
              <a:rPr lang="en-GB" sz="1000" dirty="0">
                <a:solidFill>
                  <a:schemeClr val="tx1"/>
                </a:solidFill>
              </a:rPr>
              <a:t>             }</a:t>
            </a:r>
          </a:p>
          <a:p>
            <a:pPr lvl="1"/>
            <a:r>
              <a:rPr lang="en-GB" sz="1000" dirty="0">
                <a:solidFill>
                  <a:schemeClr val="tx1"/>
                </a:solidFill>
              </a:rPr>
              <a:t>   }</a:t>
            </a:r>
            <a:endParaRPr lang="en-NL" sz="1000" dirty="0">
              <a:solidFill>
                <a:schemeClr val="tx1"/>
              </a:solidFill>
            </a:endParaRPr>
          </a:p>
          <a:p>
            <a:pPr algn="ctr"/>
            <a:endParaRPr lang="en-NL" dirty="0">
              <a:solidFill>
                <a:sysClr val="windowText" lastClr="000000"/>
              </a:solidFill>
            </a:endParaRPr>
          </a:p>
        </p:txBody>
      </p:sp>
      <p:pic>
        <p:nvPicPr>
          <p:cNvPr id="13" name="Picture 12" descr="A picture containing shape&#10;&#10;Description automatically generated">
            <a:extLst>
              <a:ext uri="{FF2B5EF4-FFF2-40B4-BE49-F238E27FC236}">
                <a16:creationId xmlns:a16="http://schemas.microsoft.com/office/drawing/2014/main" id="{DAA804B1-BE7B-EC48-AF0F-EDF8BF7C7079}"/>
              </a:ext>
            </a:extLst>
          </p:cNvPr>
          <p:cNvPicPr>
            <a:picLocks noChangeAspect="1"/>
          </p:cNvPicPr>
          <p:nvPr/>
        </p:nvPicPr>
        <p:blipFill>
          <a:blip r:embed="rId4"/>
          <a:stretch>
            <a:fillRect/>
          </a:stretch>
        </p:blipFill>
        <p:spPr>
          <a:xfrm>
            <a:off x="-42537" y="6020256"/>
            <a:ext cx="1161859" cy="800392"/>
          </a:xfrm>
          <a:prstGeom prst="rect">
            <a:avLst/>
          </a:prstGeom>
        </p:spPr>
      </p:pic>
    </p:spTree>
    <p:extLst>
      <p:ext uri="{BB962C8B-B14F-4D97-AF65-F5344CB8AC3E}">
        <p14:creationId xmlns:p14="http://schemas.microsoft.com/office/powerpoint/2010/main" val="1111104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4396</TotalTime>
  <Words>855</Words>
  <Application>Microsoft Macintosh PowerPoint</Application>
  <PresentationFormat>Widescreen</PresentationFormat>
  <Paragraphs>228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Index Api</vt:lpstr>
      <vt:lpstr>Query Api</vt:lpstr>
      <vt:lpstr>Query Api</vt:lpstr>
      <vt:lpstr>Query Types – Match Query</vt:lpstr>
      <vt:lpstr>Query Types –Term Query</vt:lpstr>
      <vt:lpstr>Query Types – Using keyword</vt:lpstr>
      <vt:lpstr>Query Types –Wildcard Query</vt:lpstr>
      <vt:lpstr>Query Types – Query string</vt:lpstr>
      <vt:lpstr>Complex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Twitter-to-kafka service </dc:title>
  <dc:creator>Gelenler, A. (Ali)</dc:creator>
  <cp:lastModifiedBy>Gelenler, A. (Ali)</cp:lastModifiedBy>
  <cp:revision>51</cp:revision>
  <dcterms:created xsi:type="dcterms:W3CDTF">2020-08-04T19:44:21Z</dcterms:created>
  <dcterms:modified xsi:type="dcterms:W3CDTF">2021-04-02T14:22:18Z</dcterms:modified>
</cp:coreProperties>
</file>