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5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090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19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1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4060" y="3117851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An API management tool or service that serves as a reverse proxy between client and backend services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Accepts all API requests, apply some filtering, forward to backend, gets the response from backend and then return to client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Client doesn’t need to know all backend services, only communicates with API Gateway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Can be used to aggregate data over multiple services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Can be used to apply initial point of authentication, rate limiting or circuit breaker functionality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Spring cloud gateway: </a:t>
            </a:r>
            <a:r>
              <a:rPr lang="en-GB" sz="1400" dirty="0" err="1"/>
              <a:t>org.springframework.cloud:spring-cloud-starter-gateway</a:t>
            </a: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Can configure in config or code using routes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Route: Used to forward to request to a </a:t>
            </a:r>
            <a:r>
              <a:rPr lang="en-GB" sz="1400" dirty="0" err="1"/>
              <a:t>uri</a:t>
            </a:r>
            <a:r>
              <a:rPr lang="en-GB" sz="1400" dirty="0"/>
              <a:t>, matched if predicate is true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Predicate: Used to match on http request, such as header, parameter, </a:t>
            </a:r>
            <a:r>
              <a:rPr lang="en-GB" sz="1400" dirty="0" err="1"/>
              <a:t>uri</a:t>
            </a: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Filter: Used to modify requests/responses and apply filtering such as rate limiting, circuit breaker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>
              <a:lnSpc>
                <a:spcPct val="90000"/>
              </a:lnSpc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Limiting in Spring Cloud Gateway using Redis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7735" y="3105005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Based on Stripe - https://</a:t>
            </a:r>
            <a:r>
              <a:rPr lang="en-GB" sz="1300" dirty="0" err="1"/>
              <a:t>stripe.com</a:t>
            </a:r>
            <a:r>
              <a:rPr lang="en-GB" sz="1300" dirty="0"/>
              <a:t>/blog/rate-limiters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Add  Redis dependency org.springframework.boot:spring-boot-starter-data-redis-reactive to hold data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Algorithm used is Token Bucket Algorithm - https://</a:t>
            </a:r>
            <a:r>
              <a:rPr lang="en-GB" sz="1300" dirty="0" err="1"/>
              <a:t>en.wikipedia.org</a:t>
            </a:r>
            <a:r>
              <a:rPr lang="en-GB" sz="1300" dirty="0"/>
              <a:t>/wiki/</a:t>
            </a:r>
            <a:r>
              <a:rPr lang="en-GB" sz="1300" dirty="0" err="1"/>
              <a:t>Token_bucket</a:t>
            </a:r>
            <a:endParaRPr lang="en-GB" sz="1300" dirty="0"/>
          </a:p>
          <a:p>
            <a:pPr>
              <a:lnSpc>
                <a:spcPct val="90000"/>
              </a:lnSpc>
            </a:pPr>
            <a:r>
              <a:rPr lang="en-GB" sz="1300" dirty="0"/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a Gateway filter with name </a:t>
            </a:r>
            <a:r>
              <a:rPr lang="en-GB" sz="1300" dirty="0" err="1"/>
              <a:t>RequestRateLimiter</a:t>
            </a: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a key resolver to be used in mapping in rate limiter. Constant key will block whole app, user specific key will block single user.</a:t>
            </a:r>
          </a:p>
          <a:p>
            <a:pPr>
              <a:lnSpc>
                <a:spcPct val="90000"/>
              </a:lnSpc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properties of rate limiter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 err="1"/>
              <a:t>redis</a:t>
            </a:r>
            <a:r>
              <a:rPr lang="en-GB" sz="1300" dirty="0"/>
              <a:t>-rate-</a:t>
            </a:r>
            <a:r>
              <a:rPr lang="en-GB" sz="1300" dirty="0" err="1"/>
              <a:t>limiter.replenishRate</a:t>
            </a:r>
            <a:r>
              <a:rPr lang="en-GB" sz="1300" dirty="0"/>
              <a:t>: Rate at which the token bucket is filled. It defines the request/second a user is allowed to do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 err="1"/>
              <a:t>redis</a:t>
            </a:r>
            <a:r>
              <a:rPr lang="en-GB" sz="1300" dirty="0"/>
              <a:t>-rate-</a:t>
            </a:r>
            <a:r>
              <a:rPr lang="en-GB" sz="1300" dirty="0" err="1"/>
              <a:t>limiter.burstCapacity</a:t>
            </a:r>
            <a:r>
              <a:rPr lang="en-GB" sz="1300" dirty="0"/>
              <a:t>:  Max. number of requests a user allowed to do in a single second. Can be used to allow for a temporary burst up to this number. Also sets the number of tokens a token can hold. Setting this to zero blocks all requests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 err="1"/>
              <a:t>redis</a:t>
            </a:r>
            <a:r>
              <a:rPr lang="en-GB" sz="1300" dirty="0"/>
              <a:t>-rate-</a:t>
            </a:r>
            <a:r>
              <a:rPr lang="en-GB" sz="1300" dirty="0" err="1"/>
              <a:t>limiter.requestedTokens</a:t>
            </a:r>
            <a:r>
              <a:rPr lang="en-GB" sz="1300" dirty="0"/>
              <a:t>: Defines how many tokens a request costs. Defaults to 1.</a:t>
            </a:r>
          </a:p>
          <a:p>
            <a:pPr>
              <a:lnSpc>
                <a:spcPct val="90000"/>
              </a:lnSpc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Any request goes beyond rate limit will result in HTTP 429 – Too Many Requests as response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Examples;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 err="1"/>
              <a:t>replenishRate</a:t>
            </a:r>
            <a:r>
              <a:rPr lang="en-GB" sz="1300" dirty="0"/>
              <a:t>=5, </a:t>
            </a:r>
            <a:r>
              <a:rPr lang="en-GB" sz="1300" dirty="0" err="1"/>
              <a:t>burstCapacity</a:t>
            </a:r>
            <a:r>
              <a:rPr lang="en-GB" sz="1300" dirty="0"/>
              <a:t>=10, </a:t>
            </a:r>
            <a:r>
              <a:rPr lang="en-GB" sz="1300" dirty="0" err="1"/>
              <a:t>requestedTokens</a:t>
            </a:r>
            <a:r>
              <a:rPr lang="en-GB" sz="1300" dirty="0"/>
              <a:t>=1: Token bucket will be filled by 5 in each second, but with max. number of allowed token as 10. User can send 10 request at 1</a:t>
            </a:r>
            <a:r>
              <a:rPr lang="en-GB" sz="1300" baseline="30000" dirty="0"/>
              <a:t>st</a:t>
            </a:r>
            <a:r>
              <a:rPr lang="en-GB" sz="1300" dirty="0"/>
              <a:t> second, as burst 10 is allowed, however cannot send another request until second 3 as the allowance of 2 seconds already spent in the 1</a:t>
            </a:r>
            <a:r>
              <a:rPr lang="en-GB" sz="1300" baseline="30000" dirty="0"/>
              <a:t>st</a:t>
            </a:r>
            <a:r>
              <a:rPr lang="en-GB" sz="1300" dirty="0"/>
              <a:t> second.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 </a:t>
            </a:r>
            <a:r>
              <a:rPr lang="en-GB" sz="1300" dirty="0" err="1"/>
              <a:t>replenishRate</a:t>
            </a:r>
            <a:r>
              <a:rPr lang="en-GB" sz="1300" dirty="0"/>
              <a:t>=1, </a:t>
            </a:r>
            <a:r>
              <a:rPr lang="en-GB" sz="1300" dirty="0" err="1"/>
              <a:t>burstCapacity</a:t>
            </a:r>
            <a:r>
              <a:rPr lang="en-GB" sz="1300" dirty="0"/>
              <a:t>=60, </a:t>
            </a:r>
            <a:r>
              <a:rPr lang="en-GB" sz="1300" dirty="0" err="1"/>
              <a:t>requestedTokens</a:t>
            </a:r>
            <a:r>
              <a:rPr lang="en-GB" sz="1300" dirty="0"/>
              <a:t>=60: Token bucket will be filled by 1 in each second, with max. number of 60 tokens. Since </a:t>
            </a:r>
            <a:r>
              <a:rPr lang="en-GB" sz="1300" dirty="0" err="1"/>
              <a:t>requestedTokens</a:t>
            </a:r>
            <a:r>
              <a:rPr lang="en-GB" sz="1300" dirty="0"/>
              <a:t> is 60, any request will cost 60 tokens, and a request that comes between second 1 and second 60 will be allowed and then it will be blocked until 61 secs. That implies 1 request/min.</a:t>
            </a:r>
          </a:p>
          <a:p>
            <a:pPr lvl="1">
              <a:lnSpc>
                <a:spcPct val="90000"/>
              </a:lnSpc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90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 in Spring Cloud Gateway using Resilience4j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4060" y="2755018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Add  dependency org.springframework.cloud:spring-cloud-starter-circuitbreaker-reactor-resilience4j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a Gateway filter with name </a:t>
            </a:r>
            <a:r>
              <a:rPr lang="en-GB" sz="1300" dirty="0" err="1"/>
              <a:t>CircuitBreaker</a:t>
            </a: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a fallback </a:t>
            </a:r>
            <a:r>
              <a:rPr lang="en-GB" sz="1300" dirty="0" err="1"/>
              <a:t>uri</a:t>
            </a:r>
            <a:r>
              <a:rPr lang="en-GB" sz="1300" dirty="0"/>
              <a:t> that defined inside gateway application -&gt; </a:t>
            </a:r>
            <a:r>
              <a:rPr lang="en-GB" sz="1300" dirty="0" err="1"/>
              <a:t>fallbackUri</a:t>
            </a:r>
            <a:r>
              <a:rPr lang="en-GB" sz="1300" dirty="0"/>
              <a:t>: forward:/fallback/some-fallback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Define a customized resilience4j configuration using Customizer&lt;ReactiveResilience4JCircuitBreakerFactory&gt;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Resilience4j </a:t>
            </a:r>
            <a:r>
              <a:rPr lang="en-GB" sz="1300" dirty="0" err="1"/>
              <a:t>CircuitBreaker</a:t>
            </a:r>
            <a:r>
              <a:rPr lang="en-GB" sz="1300" dirty="0"/>
              <a:t> is implemented using a finite state machine with three normal states: CLOSED, OPEN and HALF_OPEN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To aggregate the results of calls, it needs a sliding window either time based or count based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Basic Transitions: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CLOSED -&gt; OPEN: Occurs when failure rate is equal or greater than a configurable threshold, for example when more than 25% percent of the calls failed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CLOSED -&gt; OPEN: Also occurs if slow call percentage is equal or greater than a configurable threshold, for example when more than 25% percent of the calls took longer than 5 seconds.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OPEN -&gt; HALF_OPEN: After wait duration switch to HALF_OPEN where it has configured amount of calls allowed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HALF_OPEN -&gt; OPEN: If failure rate or slow call rate still equal or greater than a configurable threshold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300" dirty="0"/>
              <a:t>HALF_OPEN -&gt; CLOSED: If failure rate and slow call rate still is less than a configurable threshold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50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 in Spring Cloud Gateway using Resilience4j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4060" y="3117851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3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Properties of </a:t>
            </a:r>
            <a:r>
              <a:rPr lang="en-GB" sz="1400" dirty="0" err="1"/>
              <a:t>CircuitBreaker</a:t>
            </a: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failureRateThreshold</a:t>
            </a:r>
            <a:r>
              <a:rPr lang="en-GB" sz="1400" dirty="0"/>
              <a:t>: When failure rate &gt;= this value, circuit opens and start short-circuiting. Defaults to 50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slowCallRateThreshold</a:t>
            </a:r>
            <a:r>
              <a:rPr lang="en-GB" sz="1400" dirty="0"/>
              <a:t>: When slow call rate &gt;= this value, circuit opens and start short-circuiting. Defaults to 100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slowCallDurationThreshold</a:t>
            </a:r>
            <a:r>
              <a:rPr lang="en-GB" sz="1400" dirty="0"/>
              <a:t>: Duration threshold above which calls are considered as slow. Defaults to 60000ms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permittedNumberOfCallsInHalfOpenState</a:t>
            </a:r>
            <a:r>
              <a:rPr lang="en-GB" sz="1400" dirty="0"/>
              <a:t>: Allowed calls in HALF_OPEN state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maxWaitDurationInHalfOpenState</a:t>
            </a:r>
            <a:r>
              <a:rPr lang="en-GB" sz="1400" dirty="0"/>
              <a:t>: Max. wait duration that </a:t>
            </a:r>
            <a:r>
              <a:rPr lang="en-GB" sz="1400" dirty="0" err="1"/>
              <a:t>CircuitBreaker</a:t>
            </a:r>
            <a:r>
              <a:rPr lang="en-GB" sz="1400" dirty="0"/>
              <a:t> can wait In HALF_OPEN state. Defaults 0, means would wait infinitely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slidingWindowType</a:t>
            </a:r>
            <a:r>
              <a:rPr lang="en-GB" sz="1400" dirty="0"/>
              <a:t>: Type of sliding window used to record the outcome or calls when </a:t>
            </a:r>
            <a:r>
              <a:rPr lang="en-GB" sz="1400" dirty="0" err="1"/>
              <a:t>CircuitBreaker</a:t>
            </a:r>
            <a:r>
              <a:rPr lang="en-GB" sz="1400" dirty="0"/>
              <a:t> is </a:t>
            </a:r>
            <a:r>
              <a:rPr lang="en-GB" sz="1400" dirty="0" err="1"/>
              <a:t>closed.Defaults</a:t>
            </a:r>
            <a:r>
              <a:rPr lang="en-GB" sz="1400" dirty="0"/>
              <a:t> to COUNT_BASED	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slidingWindowSize</a:t>
            </a:r>
            <a:r>
              <a:rPr lang="en-GB" sz="1400" dirty="0"/>
              <a:t>: Size of sliding window used to record the outcome or calls when </a:t>
            </a:r>
            <a:r>
              <a:rPr lang="en-GB" sz="1400" dirty="0" err="1"/>
              <a:t>CircuitBreaker</a:t>
            </a:r>
            <a:r>
              <a:rPr lang="en-GB" sz="1400" dirty="0"/>
              <a:t> is </a:t>
            </a:r>
            <a:r>
              <a:rPr lang="en-GB" sz="1400" dirty="0" err="1"/>
              <a:t>closed.Defaults</a:t>
            </a:r>
            <a:r>
              <a:rPr lang="en-GB" sz="1400" dirty="0"/>
              <a:t> to 100	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minimumNumberOfCalls</a:t>
            </a:r>
            <a:r>
              <a:rPr lang="en-GB" sz="1400" dirty="0"/>
              <a:t>: Min. number of calls required per sliding window period, before the failure or slow rate calculated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4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400" dirty="0" err="1"/>
              <a:t>waitDurationInOpenState</a:t>
            </a:r>
            <a:r>
              <a:rPr lang="en-GB" sz="1400" dirty="0"/>
              <a:t>: The time that </a:t>
            </a:r>
            <a:r>
              <a:rPr lang="en-GB" sz="1400" dirty="0" err="1"/>
              <a:t>CircuitBreaker</a:t>
            </a:r>
            <a:r>
              <a:rPr lang="en-GB" sz="1400" dirty="0"/>
              <a:t> should wait before switching to OPEN to HALF_OPEN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908</Words>
  <Application>Microsoft Macintosh PowerPoint</Application>
  <PresentationFormat>Widescreen</PresentationFormat>
  <Paragraphs>135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API Gateway</vt:lpstr>
      <vt:lpstr>Rate Limiting in Spring Cloud Gateway using Redis</vt:lpstr>
      <vt:lpstr>Circuit Breaker in Spring Cloud Gateway using Resilience4j</vt:lpstr>
      <vt:lpstr>Circuit Breaker in Spring Cloud Gateway using Resilience4j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91</cp:revision>
  <dcterms:created xsi:type="dcterms:W3CDTF">2020-08-04T19:44:21Z</dcterms:created>
  <dcterms:modified xsi:type="dcterms:W3CDTF">2021-04-02T14:22:41Z</dcterms:modified>
</cp:coreProperties>
</file>