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5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7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77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38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84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ipkin.io/pages/extensions_choic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Cloud Sleuth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8170-B5C3-6B4E-8796-DA51DE705A10}"/>
              </a:ext>
            </a:extLst>
          </p:cNvPr>
          <p:cNvSpPr txBox="1"/>
          <p:nvPr/>
        </p:nvSpPr>
        <p:spPr>
          <a:xfrm>
            <a:off x="1189094" y="2571710"/>
            <a:ext cx="1070119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Enable by just including spring-cloud-starter-sleuth dependency with spring-cloud-dependencies management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Automatically adds trace id (across services)  and span id (specific to service) to the Slf4J MDC.  This id will be logged in all </a:t>
            </a:r>
          </a:p>
          <a:p>
            <a:r>
              <a:rPr lang="en-GB" sz="1600" dirty="0"/>
              <a:t>      messages. So logs can be aggregated and used to trace a message easily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Uses ‘X-B3-TraceId’ header for trace id, ‘X-B3-SpanId’ header for span id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Sends traces/span data to </a:t>
            </a:r>
            <a:r>
              <a:rPr lang="en-GB" sz="1600" dirty="0" err="1"/>
              <a:t>zipkin</a:t>
            </a:r>
            <a:r>
              <a:rPr lang="en-GB" sz="1600" dirty="0"/>
              <a:t> over HTTP by default, if spring-cloud-sleuth-</a:t>
            </a:r>
            <a:r>
              <a:rPr lang="en-GB" sz="1600" dirty="0" err="1"/>
              <a:t>zipkin</a:t>
            </a:r>
            <a:r>
              <a:rPr lang="en-GB" sz="1600" dirty="0"/>
              <a:t> is available on the </a:t>
            </a:r>
            <a:r>
              <a:rPr lang="en-GB" sz="1600" dirty="0" err="1"/>
              <a:t>classpath</a:t>
            </a:r>
            <a:r>
              <a:rPr lang="en-GB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Uses localhost:9411 as target </a:t>
            </a:r>
            <a:r>
              <a:rPr lang="en-GB" sz="1600" dirty="0" err="1"/>
              <a:t>zipkin</a:t>
            </a:r>
            <a:r>
              <a:rPr lang="en-GB" sz="1600" dirty="0"/>
              <a:t> </a:t>
            </a:r>
            <a:r>
              <a:rPr lang="en-GB" sz="1600" dirty="0" err="1"/>
              <a:t>url</a:t>
            </a:r>
            <a:r>
              <a:rPr lang="en-GB" sz="1600" dirty="0"/>
              <a:t> by default. Configure with </a:t>
            </a:r>
            <a:r>
              <a:rPr lang="en-GB" sz="1600" dirty="0" err="1"/>
              <a:t>spring.zipkin.baseUrl</a:t>
            </a:r>
            <a:r>
              <a:rPr lang="en-GB" sz="1600" dirty="0"/>
              <a:t> configuration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use Kafka to decouple Sleuth and </a:t>
            </a:r>
            <a:r>
              <a:rPr lang="en-GB" sz="1600" dirty="0" err="1"/>
              <a:t>Zipkin</a:t>
            </a:r>
            <a:r>
              <a:rPr lang="en-GB" sz="1600" dirty="0"/>
              <a:t>, and send the spans to Kafka directly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read trace/span ids programmatically. Ex; </a:t>
            </a:r>
            <a:r>
              <a:rPr lang="en-GB" sz="1600" dirty="0" err="1"/>
              <a:t>MDC.get</a:t>
            </a:r>
            <a:r>
              <a:rPr lang="en-GB" sz="1600" dirty="0"/>
              <a:t>(“X-B3-TraceId”)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630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en-US" sz="4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8170-B5C3-6B4E-8796-DA51DE705A10}"/>
              </a:ext>
            </a:extLst>
          </p:cNvPr>
          <p:cNvSpPr txBox="1"/>
          <p:nvPr/>
        </p:nvSpPr>
        <p:spPr>
          <a:xfrm>
            <a:off x="1222645" y="2594855"/>
            <a:ext cx="100641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Collects tracing data and make it searchable. Helps to see the big picture.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Shows entire path and also shows the duration of single steps between service calls.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be run with docker or directly with Java.  </a:t>
            </a:r>
            <a:r>
              <a:rPr lang="en-GB" sz="1600" dirty="0">
                <a:hlinkClick r:id="rId4"/>
              </a:rPr>
              <a:t>https://zipkin.io/pages/extensions_choices.html</a:t>
            </a:r>
            <a:r>
              <a:rPr lang="en-GB" sz="1600" dirty="0"/>
              <a:t> 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By default uses memory to store span data. Can easily be configured to use a persistent store; like </a:t>
            </a:r>
            <a:r>
              <a:rPr lang="en-GB" sz="1600" dirty="0" err="1"/>
              <a:t>Mysql</a:t>
            </a:r>
            <a:r>
              <a:rPr lang="en-GB" sz="1600" dirty="0"/>
              <a:t>, Cassandra</a:t>
            </a:r>
          </a:p>
          <a:p>
            <a:r>
              <a:rPr lang="en-GB" sz="1600" dirty="0"/>
              <a:t>      or Elasticsearch 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use Kafka to decouple Sleuth and </a:t>
            </a:r>
            <a:r>
              <a:rPr lang="en-GB" sz="1600" dirty="0" err="1"/>
              <a:t>Zipkin</a:t>
            </a:r>
            <a:r>
              <a:rPr lang="en-GB" sz="1600" dirty="0"/>
              <a:t> by setting </a:t>
            </a:r>
            <a:r>
              <a:rPr lang="en-GB" sz="1600" dirty="0" err="1"/>
              <a:t>kafka</a:t>
            </a:r>
            <a:r>
              <a:rPr lang="en-GB" sz="1600" dirty="0"/>
              <a:t> brokers</a:t>
            </a:r>
          </a:p>
          <a:p>
            <a:r>
              <a:rPr lang="en-GB" sz="1600" dirty="0"/>
              <a:t>      So Sleuth send traces to Kafka and </a:t>
            </a:r>
            <a:r>
              <a:rPr lang="en-GB" sz="1600" dirty="0" err="1"/>
              <a:t>Zipkin</a:t>
            </a:r>
            <a:r>
              <a:rPr lang="en-GB" sz="1600" dirty="0"/>
              <a:t> collects them from a Kafka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8821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02DB7-8268-0749-9444-41455127405E}"/>
              </a:ext>
            </a:extLst>
          </p:cNvPr>
          <p:cNvSpPr/>
          <p:nvPr/>
        </p:nvSpPr>
        <p:spPr>
          <a:xfrm>
            <a:off x="6443919" y="3429000"/>
            <a:ext cx="2303749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Sleuth(microservice)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7E2E5-7DBC-F44B-8F0A-90CB051452F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747668" y="3971468"/>
            <a:ext cx="149645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F6C70A-1B6E-9E49-9BFC-06E1B7D023B7}"/>
              </a:ext>
            </a:extLst>
          </p:cNvPr>
          <p:cNvSpPr/>
          <p:nvPr/>
        </p:nvSpPr>
        <p:spPr>
          <a:xfrm>
            <a:off x="10254348" y="3429000"/>
            <a:ext cx="129746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Kafka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32DA60-AA4E-A84C-BC0C-0F98DBB4FF20}"/>
              </a:ext>
            </a:extLst>
          </p:cNvPr>
          <p:cNvCxnSpPr>
            <a:cxnSpLocks/>
          </p:cNvCxnSpPr>
          <p:nvPr/>
        </p:nvCxnSpPr>
        <p:spPr>
          <a:xfrm>
            <a:off x="10903081" y="4513936"/>
            <a:ext cx="0" cy="880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CC4AE-9C12-7C47-98CB-4FC821A38D31}"/>
              </a:ext>
            </a:extLst>
          </p:cNvPr>
          <p:cNvSpPr/>
          <p:nvPr/>
        </p:nvSpPr>
        <p:spPr>
          <a:xfrm>
            <a:off x="10254348" y="5394426"/>
            <a:ext cx="129746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Zipkin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41EDA-5E18-674A-9EC9-6CF7F0209940}"/>
              </a:ext>
            </a:extLst>
          </p:cNvPr>
          <p:cNvSpPr txBox="1"/>
          <p:nvPr/>
        </p:nvSpPr>
        <p:spPr>
          <a:xfrm>
            <a:off x="8757891" y="3721507"/>
            <a:ext cx="154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Send trace/span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04240-1443-314C-B507-0115A4FA76ED}"/>
              </a:ext>
            </a:extLst>
          </p:cNvPr>
          <p:cNvSpPr txBox="1"/>
          <p:nvPr/>
        </p:nvSpPr>
        <p:spPr>
          <a:xfrm>
            <a:off x="9466755" y="4713459"/>
            <a:ext cx="15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Consume kafka topic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E4266-5B13-9144-854E-DF9874486D71}"/>
              </a:ext>
            </a:extLst>
          </p:cNvPr>
          <p:cNvCxnSpPr>
            <a:cxnSpLocks/>
            <a:stCxn id="23" idx="1"/>
            <a:endCxn id="31" idx="3"/>
          </p:cNvCxnSpPr>
          <p:nvPr/>
        </p:nvCxnSpPr>
        <p:spPr>
          <a:xfrm flipH="1">
            <a:off x="8343832" y="5936894"/>
            <a:ext cx="1910516" cy="8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674BEB-2938-8A4E-9556-F2CC4327E982}"/>
              </a:ext>
            </a:extLst>
          </p:cNvPr>
          <p:cNvSpPr/>
          <p:nvPr/>
        </p:nvSpPr>
        <p:spPr>
          <a:xfrm>
            <a:off x="7046365" y="5403321"/>
            <a:ext cx="129746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637B46-606B-3542-98F6-AAD92C26F9EE}"/>
              </a:ext>
            </a:extLst>
          </p:cNvPr>
          <p:cNvSpPr txBox="1"/>
          <p:nvPr/>
        </p:nvSpPr>
        <p:spPr>
          <a:xfrm>
            <a:off x="8497320" y="5659893"/>
            <a:ext cx="169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Persist trace/span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2ECB35-EA16-0D46-97F5-27C3AD4771A8}"/>
              </a:ext>
            </a:extLst>
          </p:cNvPr>
          <p:cNvSpPr/>
          <p:nvPr/>
        </p:nvSpPr>
        <p:spPr>
          <a:xfrm>
            <a:off x="1594523" y="3440678"/>
            <a:ext cx="2303749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Sleuth(microservice)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521204-3140-7D42-AD07-517E1C392F4D}"/>
              </a:ext>
            </a:extLst>
          </p:cNvPr>
          <p:cNvSpPr/>
          <p:nvPr/>
        </p:nvSpPr>
        <p:spPr>
          <a:xfrm>
            <a:off x="3758477" y="5394425"/>
            <a:ext cx="129746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Zipkin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A72704-A9C2-8648-ACA1-B574E31754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 flipV="1">
            <a:off x="1937653" y="5936892"/>
            <a:ext cx="182082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71D8-48C9-7C49-BFC0-8C9CCCEE2174}"/>
              </a:ext>
            </a:extLst>
          </p:cNvPr>
          <p:cNvSpPr/>
          <p:nvPr/>
        </p:nvSpPr>
        <p:spPr>
          <a:xfrm>
            <a:off x="640186" y="5394424"/>
            <a:ext cx="129746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Mysql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15F7B0-57C0-C341-8CFF-A4DBD3459CB8}"/>
              </a:ext>
            </a:extLst>
          </p:cNvPr>
          <p:cNvSpPr txBox="1"/>
          <p:nvPr/>
        </p:nvSpPr>
        <p:spPr>
          <a:xfrm>
            <a:off x="2001449" y="5659892"/>
            <a:ext cx="169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Persist trace/span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5231D5-3392-DC49-B360-5CE94769D66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737901" y="4525614"/>
            <a:ext cx="1669310" cy="8688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2AC904-304B-FD41-BF3F-3B97BB6268BC}"/>
              </a:ext>
            </a:extLst>
          </p:cNvPr>
          <p:cNvSpPr txBox="1"/>
          <p:nvPr/>
        </p:nvSpPr>
        <p:spPr>
          <a:xfrm>
            <a:off x="3480970" y="4709167"/>
            <a:ext cx="22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Send trace/span data over HTTP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3D3984-2550-B346-933E-E18A5179D899}"/>
              </a:ext>
            </a:extLst>
          </p:cNvPr>
          <p:cNvSpPr txBox="1"/>
          <p:nvPr/>
        </p:nvSpPr>
        <p:spPr>
          <a:xfrm>
            <a:off x="2123768" y="2757058"/>
            <a:ext cx="12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O</a:t>
            </a:r>
            <a:r>
              <a:rPr lang="en-NL" u="sng" dirty="0"/>
              <a:t>ver HTTP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BE2FC4-E8A6-1A47-993E-8479354E63D2}"/>
              </a:ext>
            </a:extLst>
          </p:cNvPr>
          <p:cNvSpPr txBox="1"/>
          <p:nvPr/>
        </p:nvSpPr>
        <p:spPr>
          <a:xfrm>
            <a:off x="8694045" y="2708150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u="sng" dirty="0"/>
              <a:t>Using Kafka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ED0226CA-DFAB-914F-8504-D99C0100D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523" y="4226346"/>
            <a:ext cx="299267" cy="299267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4E8E54CD-D9A8-BA4A-97CD-B6215AA18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28" y="4151130"/>
            <a:ext cx="212575" cy="341409"/>
          </a:xfrm>
          <a:prstGeom prst="rect">
            <a:avLst/>
          </a:prstGeom>
        </p:spPr>
      </p:pic>
      <p:pic>
        <p:nvPicPr>
          <p:cNvPr id="51" name="Picture 50" descr="A picture containing tableware, stack&#10;&#10;Description automatically generated">
            <a:extLst>
              <a:ext uri="{FF2B5EF4-FFF2-40B4-BE49-F238E27FC236}">
                <a16:creationId xmlns:a16="http://schemas.microsoft.com/office/drawing/2014/main" id="{2354EF17-E12B-9F4C-BE95-52D97709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13" y="6174032"/>
            <a:ext cx="335084" cy="329765"/>
          </a:xfrm>
          <a:prstGeom prst="rect">
            <a:avLst/>
          </a:prstGeom>
        </p:spPr>
      </p:pic>
      <p:pic>
        <p:nvPicPr>
          <p:cNvPr id="63" name="Picture 62" descr="A picture containing tableware, stack&#10;&#10;Description automatically generated">
            <a:extLst>
              <a:ext uri="{FF2B5EF4-FFF2-40B4-BE49-F238E27FC236}">
                <a16:creationId xmlns:a16="http://schemas.microsoft.com/office/drawing/2014/main" id="{EB239EE1-DDB1-CD42-AA94-71B3EA041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957" y="6169184"/>
            <a:ext cx="335084" cy="32976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BADBA701-9519-9B4F-A63E-416B085D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19" y="4199752"/>
            <a:ext cx="299267" cy="299267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ED90B2E6-FADE-2345-976E-92D0039A4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477" y="6180187"/>
            <a:ext cx="259289" cy="308378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257C529-8FE2-5647-B509-0B22E070C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06" y="6179878"/>
            <a:ext cx="259289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306</Words>
  <Application>Microsoft Macintosh PowerPoint</Application>
  <PresentationFormat>Widescreen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Spring Cloud Sleuth</vt:lpstr>
      <vt:lpstr>Zipkin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45</cp:revision>
  <dcterms:created xsi:type="dcterms:W3CDTF">2020-08-04T19:44:21Z</dcterms:created>
  <dcterms:modified xsi:type="dcterms:W3CDTF">2021-04-02T14:24:02Z</dcterms:modified>
</cp:coreProperties>
</file>