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  <p:sldMasterId id="2147483723" r:id="rId5"/>
    <p:sldMasterId id="2147483752" r:id="rId6"/>
    <p:sldMasterId id="2147483651" r:id="rId7"/>
    <p:sldMasterId id="2147483648" r:id="rId8"/>
    <p:sldMasterId id="2147483652" r:id="rId9"/>
    <p:sldMasterId id="2147483673" r:id="rId10"/>
  </p:sldMasterIdLst>
  <p:notesMasterIdLst>
    <p:notesMasterId r:id="rId61"/>
  </p:notesMasterIdLst>
  <p:sldIdLst>
    <p:sldId id="454" r:id="rId11"/>
    <p:sldId id="352" r:id="rId12"/>
    <p:sldId id="456" r:id="rId13"/>
    <p:sldId id="489" r:id="rId14"/>
    <p:sldId id="509" r:id="rId15"/>
    <p:sldId id="457" r:id="rId16"/>
    <p:sldId id="490" r:id="rId17"/>
    <p:sldId id="491" r:id="rId18"/>
    <p:sldId id="505" r:id="rId19"/>
    <p:sldId id="506" r:id="rId20"/>
    <p:sldId id="507" r:id="rId21"/>
    <p:sldId id="458" r:id="rId22"/>
    <p:sldId id="534" r:id="rId23"/>
    <p:sldId id="492" r:id="rId24"/>
    <p:sldId id="493" r:id="rId25"/>
    <p:sldId id="512" r:id="rId26"/>
    <p:sldId id="513" r:id="rId27"/>
    <p:sldId id="514" r:id="rId28"/>
    <p:sldId id="515" r:id="rId29"/>
    <p:sldId id="517" r:id="rId30"/>
    <p:sldId id="520" r:id="rId31"/>
    <p:sldId id="521" r:id="rId32"/>
    <p:sldId id="519" r:id="rId33"/>
    <p:sldId id="522" r:id="rId34"/>
    <p:sldId id="523" r:id="rId35"/>
    <p:sldId id="459" r:id="rId36"/>
    <p:sldId id="501" r:id="rId37"/>
    <p:sldId id="502" r:id="rId38"/>
    <p:sldId id="499" r:id="rId39"/>
    <p:sldId id="500" r:id="rId40"/>
    <p:sldId id="503" r:id="rId41"/>
    <p:sldId id="504" r:id="rId42"/>
    <p:sldId id="494" r:id="rId43"/>
    <p:sldId id="524" r:id="rId44"/>
    <p:sldId id="525" r:id="rId45"/>
    <p:sldId id="531" r:id="rId46"/>
    <p:sldId id="526" r:id="rId47"/>
    <p:sldId id="527" r:id="rId48"/>
    <p:sldId id="528" r:id="rId49"/>
    <p:sldId id="529" r:id="rId50"/>
    <p:sldId id="530" r:id="rId51"/>
    <p:sldId id="532" r:id="rId52"/>
    <p:sldId id="533" r:id="rId53"/>
    <p:sldId id="508" r:id="rId54"/>
    <p:sldId id="465" r:id="rId55"/>
    <p:sldId id="497" r:id="rId56"/>
    <p:sldId id="510" r:id="rId57"/>
    <p:sldId id="511" r:id="rId58"/>
    <p:sldId id="474" r:id="rId59"/>
    <p:sldId id="47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6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99FFCC"/>
    <a:srgbClr val="1CADE4"/>
    <a:srgbClr val="00FF00"/>
    <a:srgbClr val="1E1E1E"/>
    <a:srgbClr val="66FF99"/>
    <a:srgbClr val="B8E08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766C0-EC03-4A04-B53D-9278C7E1BBD5}" v="2946" dt="2022-05-28T17:11:26.397"/>
    <p1510:client id="{C8F979B3-518E-487C-8EF1-0B3A54849E62}" v="133" dt="2022-05-29T14:56:09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>
        <p:guide orient="horz" pos="2523"/>
        <p:guide pos="66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9E73-77B6-AD4B-BFAF-0F67ED5C4F0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72291-A145-B242-8631-0A5AFBD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72291-A145-B242-8631-0A5AFBD21F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72291-A145-B242-8631-0A5AFBD21F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72291-A145-B242-8631-0A5AFBD21F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72291-A145-B242-8631-0A5AFBD21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72291-A145-B242-8631-0A5AFBD21F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72291-A145-B242-8631-0A5AFBD21F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5424F-4DA6-4A84-42FA-50757ED30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9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512762"/>
            <a:ext cx="3863975" cy="58324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622B7-8583-12A1-95E9-0AC51C5E02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96E42-CD84-A792-80A1-119AB773B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77229" y="-1"/>
            <a:ext cx="2692400" cy="685087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8160D-5CD8-31B6-D61A-BE873A23F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362200"/>
            <a:ext cx="4311572" cy="44958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37BDD-87D8-8F8A-74DD-2838F29E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9215" y="3657600"/>
            <a:ext cx="1984592" cy="27432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39554" y="3657600"/>
            <a:ext cx="1984592" cy="27432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68EC1-C857-CC90-7E2E-FF872BDBFB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826500" y="1"/>
            <a:ext cx="3370711" cy="421619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4216194"/>
            <a:ext cx="5503333" cy="264180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D14D1-2B87-9340-0B25-7D638E63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765040" y="0"/>
            <a:ext cx="3759200" cy="66421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829040" y="165100"/>
            <a:ext cx="3037840" cy="66929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686-4FF1-7EFF-4C12-1476711451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60469" y="706309"/>
            <a:ext cx="3376816" cy="546963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41953" y="4329111"/>
            <a:ext cx="3332813" cy="18468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8479434" y="4329111"/>
            <a:ext cx="3332813" cy="18468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9CDF1-66CD-8124-FE7D-9597D9468E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950977" y="0"/>
            <a:ext cx="324167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24167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C967-9869-4AC4-F121-8D43E9FA6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17805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F5FD0-07A5-9F4B-544B-46671396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31799" y="3500439"/>
            <a:ext cx="5981701" cy="29257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413501" y="3500438"/>
            <a:ext cx="4409412" cy="29257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6CEC4-699C-C21E-0775-AF683EA969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725743" y="0"/>
            <a:ext cx="346625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785205" y="0"/>
            <a:ext cx="3466255" cy="406616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27584" y="2791836"/>
            <a:ext cx="3466255" cy="40661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10D9A-D271-4613-A19D-34740CA70A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679700" y="1535350"/>
            <a:ext cx="2512299" cy="43021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165239" y="1258031"/>
            <a:ext cx="2512299" cy="43021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657895" y="1535349"/>
            <a:ext cx="2512299" cy="43021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5D53AD-DB14-285B-4B4F-EDF176D582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765040" y="0"/>
            <a:ext cx="3759200" cy="66421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829040" y="165100"/>
            <a:ext cx="3037840" cy="66929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9891F-777A-62C8-D0BD-BFAF569BEE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31799" y="3500437"/>
            <a:ext cx="11352214" cy="29257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3FCE5-42E5-992F-9EEC-01B4BF32DB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BE6D-54F4-4908-B341-BDBEC2AB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D9C38-094D-42E2-9671-CF7C20922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8E0F-B0DF-4A6F-BF91-6972E1E6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F78F-81A4-4FEB-9EB7-EEC8628C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0E18-ABCA-464C-9FDF-DE98B6E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FA98-9FEF-455E-B81D-EE8B9B28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45B3-1E6B-4460-B234-60F3D0EAD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6C48-F0C4-4700-9C42-A629F72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4EEA-09CD-4F9A-980B-FFCC7F84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8C71-1194-47DA-B71A-0D8BF889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CD2A-6328-40DB-B5E7-4954815C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DD88-9678-4A5E-BD3D-15DB9A67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C164-0C5E-4A77-8639-EF4586AF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1270-8462-4168-BA48-D7A617BA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9218-4627-4040-A421-6F2E48B3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6F49-886C-43FA-9D25-1FB308EC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BCDF-F738-4BA9-80B0-13CEA04DB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D96D-BE0B-41FB-982F-23183AE46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FFBCF-9F13-4A8E-8C47-019F7DD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9539-7928-4E69-A23E-50696101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A4C4C-CF1B-484E-84DC-2F4A345F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41EA-5BC4-43DD-8E0C-EFE23D8C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12B1-4FD2-483F-AE2B-B06BCC1C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4CC5C-941E-4D75-8688-561A5F0C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60096-4D66-4D7F-A3FD-4F1D56A5F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951D1-C1F2-4CF3-810A-E33CB8251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DDBD-C371-4B68-BD55-23F707D6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08559-BBBC-4BDB-A033-4F6C524C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D28FA-7059-40CC-BE6D-D7F6D477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CE01-61DE-4903-ABC6-E34A2609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CB9AE-3C06-463C-BB06-5BE610B9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03AE1-8534-4AA3-85AF-F2F2E8C1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7CE21-5434-4E6B-840B-46F791A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132008" y="0"/>
            <a:ext cx="6059991" cy="47228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D01F1-33AB-F2F3-9993-A77BC26FA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268A4-8B56-44B6-BEE8-E77A1EE7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CDF62-0816-49BB-9745-E505D43D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BBFDE-3406-472A-AA6B-EF3092E2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6EE-05FA-4AF3-8DEC-54262B9A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B2CD-4ACE-447E-9F63-D165F09A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79381-EFCC-4578-AD30-8FC5A7786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E3B-B2FA-4221-ADAE-41218D9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0481-2286-476D-B5AE-EAD5521A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0E6F-6013-4310-97F9-DE8AD7D6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2A3-E6CE-4B4D-9F16-FBF2625E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EA2DB-04FC-413A-AD60-F22293584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3909-788A-43E4-8661-7F6476EF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B1E52-7D60-47F1-8A3C-A4446FFE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297F5-22E7-4D11-BDB0-177D3E37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A70A-1230-4E77-92F6-84807B3C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2991-7530-424A-B14A-3DEBDE71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B292A-52A0-4D67-B855-6F5FCE95E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9EF6-6E83-4627-8B7A-2A5EAAE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BF42-D4E0-4BF1-AE21-78C7B0AF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47D8-1439-4494-BB0D-3FEE8134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0D485-FD01-4D5C-ABF9-3581FB69D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457D4-3E14-4E3C-97C2-B47898A1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F20FE-6CDD-4A02-8FBA-FB371158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633D-6115-4E65-973D-6DC23DB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2A16-C99D-4217-A930-46D4F32B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18201" y="2108408"/>
            <a:ext cx="6273800" cy="474959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DF250-9661-7016-7312-A52D45A79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C4B393-EBF6-C85C-CF46-1AE60EC4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47565D-A5EA-99A3-4449-A2090819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CF09D-7680-BC94-B2E2-FF21A072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9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48462"/>
            <a:ext cx="5245100" cy="234679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4269903"/>
            <a:ext cx="5245100" cy="234679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FD5D0-8D79-9217-292B-A0ECE88B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EBF9-2A64-422F-B3EB-87F6632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DAC77-9BAE-232C-2DDF-CE6B044C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A30D8-7694-417C-897E-5B23A76FE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A69617-4B9D-79A5-395E-23B003DE5F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A30D8-7694-417C-897E-5B23A76FE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7F075-6CC9-FBFA-B1CA-DDA643EBD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A30D8-7694-417C-897E-5B23A76FE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D01B964-72ED-63A3-374B-C398CCF98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ABBEB-7CE4-476E-A48E-846A4058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76DA178-4CCD-E77E-6FF5-32167B207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ABBEB-7CE4-476E-A48E-846A4058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132008" y="0"/>
            <a:ext cx="6059991" cy="47228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5BE89-DAF8-0B89-FC5E-3B68C427D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0ABBEB-7CE4-476E-A48E-846A4058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58889-A39B-5E0B-9388-28360CA73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0ABBEB-7CE4-476E-A48E-846A4058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25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77C44-289F-5F43-ED9F-B4B8B5F6E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1F5BF-2F6B-48EC-BF50-E561A204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834A7-E019-CADD-206C-59B238EF5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2A6AD-2CBF-4565-B0E1-FBB98E2E9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946900" y="1723062"/>
            <a:ext cx="5245100" cy="234679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946900" y="4244503"/>
            <a:ext cx="5245100" cy="234679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798DB5-E1CF-0FA9-ADC3-3BD99F80AF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696200" y="2032000"/>
            <a:ext cx="2832100" cy="24213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694705" y="4453321"/>
            <a:ext cx="2116909" cy="18287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794F3-18AC-020B-D2FB-3FA96D70A5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63726" y="543708"/>
            <a:ext cx="2129609" cy="18287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 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78638" y="2618976"/>
            <a:ext cx="2104209" cy="18287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8C0EE-F8F0-48EE-5605-6536439041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117622" y="689288"/>
            <a:ext cx="3680178" cy="543092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Your image here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F2845-ED9B-6A58-CB71-6B366E3765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7E935-3031-E7F5-7D4C-2DE5D6BA2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064C8E5C-AAEB-4703-8C37-F92A369B4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7" r:id="rId2"/>
    <p:sldLayoutId id="2147483770" r:id="rId3"/>
    <p:sldLayoutId id="2147483775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778" r:id="rId22"/>
    <p:sldLayoutId id="2147483779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A0C08-0E1A-45F0-BF28-E38AFB84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74F22-57FD-449F-B07F-3EE67842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8209-9D57-4018-A970-D66600279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6A6A-684D-4759-958A-2CB8279B7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3DEF-0ABF-414F-8CD4-5F6511607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F2F4EBF9-2A64-422F-B3EB-87F6632D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7685" y="621932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2684E-2CB1-447A-5748-7C3530DF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C1FA30D8-7694-417C-897E-5B23A76FE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685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3E868F-FED4-97D3-F5A8-5481B737F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540ABBEB-7CE4-476E-A48E-846A40583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D898-C112-C257-13B5-9231E37AE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80" r:id="rId3"/>
    <p:sldLayoutId id="214748378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7DE09-A729-15CF-76F1-202E7CC31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8FE1F5BF-2F6B-48EC-BF50-E561A204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637EA-1C49-1353-B55B-1BE25204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4D22A6AD-2CBF-4565-B0E1-FBB98E2E9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3F7E5A-DE33-4C48-A132-82E640B9433F}"/>
              </a:ext>
            </a:extLst>
          </p:cNvPr>
          <p:cNvSpPr/>
          <p:nvPr/>
        </p:nvSpPr>
        <p:spPr>
          <a:xfrm>
            <a:off x="1016733" y="912091"/>
            <a:ext cx="10390909" cy="50338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E0527-D087-4203-A021-6889D31235F3}"/>
              </a:ext>
            </a:extLst>
          </p:cNvPr>
          <p:cNvSpPr txBox="1"/>
          <p:nvPr/>
        </p:nvSpPr>
        <p:spPr>
          <a:xfrm>
            <a:off x="1475427" y="2111218"/>
            <a:ext cx="4282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accent1">
                    <a:lumMod val="75000"/>
                  </a:schemeClr>
                </a:solidFill>
                <a:latin typeface="Constantia" charset="0"/>
                <a:ea typeface="Constantia" charset="0"/>
                <a:cs typeface="Constantia" charset="0"/>
              </a:rPr>
              <a:t>BÁO CÁO CUỐI KỲ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E2AEDF-5B91-4A63-BF6F-6419777634B3}"/>
              </a:ext>
            </a:extLst>
          </p:cNvPr>
          <p:cNvCxnSpPr>
            <a:cxnSpLocks/>
          </p:cNvCxnSpPr>
          <p:nvPr/>
        </p:nvCxnSpPr>
        <p:spPr>
          <a:xfrm>
            <a:off x="1475427" y="4336258"/>
            <a:ext cx="418268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64C8B92A-8093-4184-A437-9C07FA4F8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34681"/>
              </p:ext>
            </p:extLst>
          </p:nvPr>
        </p:nvGraphicFramePr>
        <p:xfrm>
          <a:off x="6829551" y="2111218"/>
          <a:ext cx="434571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1487">
                  <a:extLst>
                    <a:ext uri="{9D8B030D-6E8A-4147-A177-3AD203B41FA5}">
                      <a16:colId xmlns:a16="http://schemas.microsoft.com/office/drawing/2014/main" val="3825737859"/>
                    </a:ext>
                  </a:extLst>
                </a:gridCol>
                <a:gridCol w="2384229">
                  <a:extLst>
                    <a:ext uri="{9D8B030D-6E8A-4147-A177-3AD203B41FA5}">
                      <a16:colId xmlns:a16="http://schemas.microsoft.com/office/drawing/2014/main" val="25247215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Thành viên nhóm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MSSV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Họ tên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19120491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Đặng Thái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19120219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Hà Chí Hào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6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19120298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Mai Duy 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9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19120476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Trần Phương Đình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83700"/>
                  </a:ext>
                </a:extLst>
              </a:tr>
            </a:tbl>
          </a:graphicData>
        </a:graphic>
      </p:graphicFrame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88F35098-1BE5-4ED7-9675-18D65DCBDC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306" y="950055"/>
            <a:ext cx="2709380" cy="11611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FC8CE5A-6D0F-4A33-9588-7D99E7B55C98}"/>
              </a:ext>
            </a:extLst>
          </p:cNvPr>
          <p:cNvSpPr txBox="1"/>
          <p:nvPr/>
        </p:nvSpPr>
        <p:spPr>
          <a:xfrm>
            <a:off x="2574510" y="4956959"/>
            <a:ext cx="704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Constantia" panose="02030602050306030303" pitchFamily="18" charset="0"/>
                <a:ea typeface="Roboto" panose="02000000000000000000" pitchFamily="2" charset="0"/>
                <a:cs typeface="Times" panose="02020603050405020304" pitchFamily="18" charset="0"/>
              </a:rPr>
              <a:t>Chủ đề: FUZZY SEARCH</a:t>
            </a:r>
            <a:endParaRPr lang="en-US" sz="4400" b="1">
              <a:latin typeface="Constantia" panose="02030602050306030303" pitchFamily="18" charset="0"/>
              <a:ea typeface="Roboto" panose="02000000000000000000" pitchFamily="2" charset="0"/>
              <a:cs typeface="Times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5A448-BA3D-4E3B-9A43-84BFB4D19A98}"/>
              </a:ext>
            </a:extLst>
          </p:cNvPr>
          <p:cNvSpPr/>
          <p:nvPr/>
        </p:nvSpPr>
        <p:spPr>
          <a:xfrm>
            <a:off x="2574510" y="4849229"/>
            <a:ext cx="7042973" cy="764876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F99A6-7B63-9A08-A376-A176222A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4303" y="6385609"/>
            <a:ext cx="683339" cy="365125"/>
          </a:xfrm>
        </p:spPr>
        <p:txBody>
          <a:bodyPr/>
          <a:lstStyle/>
          <a:p>
            <a:fld id="{F2F4EBF9-2A64-422F-B3EB-87F6632D7D59}" type="slidenum">
              <a:rPr lang="en-US" sz="2000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Phương pháp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5" y="1470086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Hamming distance tính số lượng ký tự cần thay thế từ chuỗi A sang chuỗi B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3E0AC-2702-4130-97A9-A91F067F0002}"/>
              </a:ext>
            </a:extLst>
          </p:cNvPr>
          <p:cNvSpPr txBox="1"/>
          <p:nvPr/>
        </p:nvSpPr>
        <p:spPr>
          <a:xfrm>
            <a:off x="791395" y="3903721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Mục đích: dùng trong nghiên cứu các mã sửa lỗi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E3644C-C24F-9C66-2065-C4C3BFAE8DF1}"/>
              </a:ext>
            </a:extLst>
          </p:cNvPr>
          <p:cNvGrpSpPr/>
          <p:nvPr/>
        </p:nvGrpSpPr>
        <p:grpSpPr>
          <a:xfrm>
            <a:off x="9121081" y="4243533"/>
            <a:ext cx="2394101" cy="2088232"/>
            <a:chOff x="5248647" y="1608813"/>
            <a:chExt cx="970807" cy="846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1E8BF1-94F0-6CFE-DC84-7BFEAADDF685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544E97-C934-7EF1-B070-F2711843480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CAD467-DA59-4B69-A9DC-52660823D230}"/>
              </a:ext>
            </a:extLst>
          </p:cNvPr>
          <p:cNvSpPr txBox="1"/>
          <p:nvPr/>
        </p:nvSpPr>
        <p:spPr>
          <a:xfrm>
            <a:off x="9354692" y="4820129"/>
            <a:ext cx="22820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Hamming</a:t>
            </a: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distance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880A491-6B1E-F360-1C1A-23BAFA792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92" y="2052913"/>
            <a:ext cx="6272416" cy="158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0DADD9F2-0388-97BF-B03A-0AE160628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42" y="5168349"/>
            <a:ext cx="5043114" cy="121177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556A91-ED0C-C7C6-1805-69CFAD59CACC}"/>
              </a:ext>
            </a:extLst>
          </p:cNvPr>
          <p:cNvSpPr txBox="1"/>
          <p:nvPr/>
        </p:nvSpPr>
        <p:spPr>
          <a:xfrm>
            <a:off x="791395" y="4523294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Hạn chế: không xử lý tốt các chuỗi bị lệch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3F606-C770-D806-8E5F-F0370461D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Phương pháp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5" y="1470086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Levenshtein distance gồm thay thế (Hamming), thêm và xóa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3E0AC-2702-4130-97A9-A91F067F0002}"/>
              </a:ext>
            </a:extLst>
          </p:cNvPr>
          <p:cNvSpPr txBox="1"/>
          <p:nvPr/>
        </p:nvSpPr>
        <p:spPr>
          <a:xfrm>
            <a:off x="791394" y="2162583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E3644C-C24F-9C66-2065-C4C3BFAE8DF1}"/>
              </a:ext>
            </a:extLst>
          </p:cNvPr>
          <p:cNvGrpSpPr/>
          <p:nvPr/>
        </p:nvGrpSpPr>
        <p:grpSpPr>
          <a:xfrm>
            <a:off x="9193161" y="4050890"/>
            <a:ext cx="2582209" cy="2280875"/>
            <a:chOff x="5248647" y="1608813"/>
            <a:chExt cx="970807" cy="846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1E8BF1-94F0-6CFE-DC84-7BFEAADDF685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544E97-C934-7EF1-B070-F2711843480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CAD467-DA59-4B69-A9DC-52660823D230}"/>
              </a:ext>
            </a:extLst>
          </p:cNvPr>
          <p:cNvSpPr txBox="1"/>
          <p:nvPr/>
        </p:nvSpPr>
        <p:spPr>
          <a:xfrm>
            <a:off x="9509002" y="4754126"/>
            <a:ext cx="22375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Levenshtein</a:t>
            </a:r>
          </a:p>
          <a:p>
            <a:pPr algn="ctr"/>
            <a:r>
              <a:rPr lang="en-US" sz="28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56A91-ED0C-C7C6-1805-69CFAD59CACC}"/>
              </a:ext>
            </a:extLst>
          </p:cNvPr>
          <p:cNvSpPr txBox="1"/>
          <p:nvPr/>
        </p:nvSpPr>
        <p:spPr>
          <a:xfrm>
            <a:off x="791394" y="2164037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Khoảng cách được xét là số lần chỉnh sửa </a:t>
            </a:r>
            <a:r>
              <a:rPr lang="en-US" sz="2400" b="1">
                <a:solidFill>
                  <a:srgbClr val="1B1B1B"/>
                </a:solidFill>
                <a:latin typeface="Times New Roman"/>
                <a:cs typeface="Times New Roman"/>
              </a:rPr>
              <a:t>tối thiểu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, có thể có nhiều khoảng cách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3AC7E4AF-806A-27F5-5737-299599DF0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41" y="2711110"/>
            <a:ext cx="6732818" cy="17100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0666A4-545B-2AAC-575A-E54FFF6CC3C2}"/>
              </a:ext>
            </a:extLst>
          </p:cNvPr>
          <p:cNvSpPr txBox="1"/>
          <p:nvPr/>
        </p:nvSpPr>
        <p:spPr>
          <a:xfrm>
            <a:off x="791394" y="4574631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Khắc phục được hạn chế của Hamming distance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pic>
        <p:nvPicPr>
          <p:cNvPr id="18" name="Picture 17" descr="Text&#10;&#10;Description automatically generated with low confidence">
            <a:extLst>
              <a:ext uri="{FF2B5EF4-FFF2-40B4-BE49-F238E27FC236}">
                <a16:creationId xmlns:a16="http://schemas.microsoft.com/office/drawing/2014/main" id="{7D58A66A-9CA3-9A99-95E2-E5D25999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13" y="5215497"/>
            <a:ext cx="5827274" cy="115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1E704-D069-0CA2-1208-A2CBB8771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957" y="2347589"/>
            <a:ext cx="63040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03.</a:t>
            </a:r>
          </a:p>
          <a:p>
            <a:pPr algn="ctr"/>
            <a:r>
              <a:rPr lang="en-US" altLang="ko-KR" sz="36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Trình bày thuật toán</a:t>
            </a:r>
            <a:endParaRPr lang="ko-KR" altLang="en-US" sz="36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585F2-08EE-86FE-6907-F60481B26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Thuật toán Wagner-Fischer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5" y="1543830"/>
            <a:ext cx="10609210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Thuật toán </a:t>
            </a:r>
            <a:r>
              <a:rPr lang="vi-VN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Wagner</a:t>
            </a:r>
            <a:r>
              <a:rPr lang="en-US" sz="2400" dirty="0">
                <a:solidFill>
                  <a:srgbClr val="1B1B1B"/>
                </a:solidFill>
                <a:latin typeface="Times New Roman"/>
                <a:cs typeface="Times New Roman"/>
              </a:rPr>
              <a:t>-</a:t>
            </a:r>
            <a:r>
              <a:rPr lang="vi-VN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Fischer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tìm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khoảng cách L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e</a:t>
            </a:r>
            <a:r>
              <a:rPr lang="vi-VN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venshtein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 của hai chuỗi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bằng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ph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ư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ơng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pháp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quy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hoạch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động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. </a:t>
            </a:r>
            <a:r>
              <a:rPr lang="en-US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Thuật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toán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 dựa trên việc tính toán một ma trận với giá trị của mỗi ô là khoảng cách L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e</a:t>
            </a:r>
            <a:r>
              <a:rPr lang="vi-VN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venshtein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 của tất cả các tiền tố của chuỗi đầu tiên và chuỗi thứ hai. 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K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hoảng cách L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e</a:t>
            </a:r>
            <a:r>
              <a:rPr lang="vi-VN" sz="2400" dirty="0" err="1">
                <a:solidFill>
                  <a:srgbClr val="1B1B1B"/>
                </a:solidFill>
                <a:latin typeface="Times New Roman"/>
                <a:cs typeface="Times New Roman"/>
              </a:rPr>
              <a:t>venshtein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 của hai chuỗi đầy đủ là giá trị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của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ô </a:t>
            </a:r>
            <a:r>
              <a:rPr lang="vi-VN" sz="2400">
                <a:solidFill>
                  <a:srgbClr val="1B1B1B"/>
                </a:solidFill>
                <a:latin typeface="Times New Roman"/>
                <a:cs typeface="Times New Roman"/>
              </a:rPr>
              <a:t>cuối cùng được tính toán của ma trận. 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3EE9B-BC02-4273-17D3-C2F2375EF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14EE-DF67-4539-A272-C80EB2C2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66" y="3765550"/>
            <a:ext cx="3724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Mã giả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2FDFA-7A06-4E0F-BF5E-536F18AC94F0}"/>
              </a:ext>
            </a:extLst>
          </p:cNvPr>
          <p:cNvSpPr/>
          <p:nvPr/>
        </p:nvSpPr>
        <p:spPr>
          <a:xfrm>
            <a:off x="405413" y="1438352"/>
            <a:ext cx="110645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wagner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_fischer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1200">
                <a:solidFill>
                  <a:srgbClr val="B00040"/>
                </a:solidFill>
                <a:latin typeface="Consolas" panose="020B0609020204030204" pitchFamily="49" charset="0"/>
              </a:rPr>
              <a:t>char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s[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1.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.m],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B00040"/>
                </a:solidFill>
                <a:latin typeface="Consolas" panose="020B0609020204030204" pitchFamily="49" charset="0"/>
              </a:rPr>
              <a:t>char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1.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: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1200" i="1">
                <a:solidFill>
                  <a:srgbClr val="408080"/>
                </a:solidFill>
                <a:latin typeface="Consolas" panose="020B0609020204030204" pitchFamily="49" charset="0"/>
              </a:rPr>
              <a:t>  </a:t>
            </a:r>
            <a:r>
              <a:rPr lang="vi-VN" sz="1200" i="1">
                <a:solidFill>
                  <a:srgbClr val="408080"/>
                </a:solidFill>
                <a:latin typeface="Consolas" panose="020B0609020204030204" pitchFamily="49" charset="0"/>
              </a:rPr>
              <a:t>// ma trận d có kích thước (m + 1)*(n + 1)</a:t>
            </a:r>
            <a:r>
              <a:rPr lang="vi-VN" sz="1200">
                <a:solidFill>
                  <a:srgbClr val="408080"/>
                </a:solidFill>
                <a:latin typeface="Consolas" panose="020B0609020204030204" pitchFamily="49" charset="0"/>
              </a:rPr>
              <a:t> </a:t>
            </a:r>
            <a:endParaRPr lang="en-US" sz="120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1200" i="1">
                <a:solidFill>
                  <a:srgbClr val="408080"/>
                </a:solidFill>
                <a:latin typeface="Consolas" panose="020B0609020204030204" pitchFamily="49" charset="0"/>
              </a:rPr>
              <a:t>  </a:t>
            </a:r>
            <a:r>
              <a:rPr lang="vi-VN" sz="1200" i="1">
                <a:solidFill>
                  <a:srgbClr val="408080"/>
                </a:solidFill>
                <a:latin typeface="Consolas" panose="020B0609020204030204" pitchFamily="49" charset="0"/>
              </a:rPr>
              <a:t>// với mọi i và j, d[i][j] sẽ lưu khoảng cách Lavenshtein giữa i kí tự đầu tiên của s và j kí tự đầu tiên của t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Declare </a:t>
            </a:r>
            <a:r>
              <a:rPr lang="vi-VN" sz="120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0.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.m,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0.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.n]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zero </a:t>
            </a:r>
          </a:p>
          <a:p>
            <a:pPr fontAlgn="base"/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 i="1">
                <a:solidFill>
                  <a:srgbClr val="408080"/>
                </a:solidFill>
                <a:latin typeface="Consolas" panose="020B0609020204030204" pitchFamily="49" charset="0"/>
              </a:rPr>
              <a:t>// chuỗi nguồn có thể chuyển đổi thành chuỗi rỗng bằng cách xóa đi i kí tự</a:t>
            </a:r>
            <a:r>
              <a:rPr lang="vi-VN" sz="1200">
                <a:solidFill>
                  <a:srgbClr val="408080"/>
                </a:solidFill>
                <a:latin typeface="Consolas" panose="020B0609020204030204" pitchFamily="49" charset="0"/>
              </a:rPr>
              <a:t>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 b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A0A000"/>
                </a:solidFill>
                <a:latin typeface="Consolas" panose="020B0609020204030204" pitchFamily="49" charset="0"/>
              </a:rPr>
              <a:t>m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d[i,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:=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i </a:t>
            </a:r>
          </a:p>
          <a:p>
            <a:pPr fontAlgn="base"/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 i="1">
                <a:solidFill>
                  <a:srgbClr val="408080"/>
                </a:solidFill>
                <a:latin typeface="Consolas" panose="020B0609020204030204" pitchFamily="49" charset="0"/>
              </a:rPr>
              <a:t>// chuỗi rỗng có thể chuyển đổi thành chuỗi đích bằng cách chèn thêm j kí tự tương ứng</a:t>
            </a:r>
            <a:r>
              <a:rPr lang="vi-VN" sz="1200">
                <a:solidFill>
                  <a:srgbClr val="408080"/>
                </a:solidFill>
                <a:latin typeface="Consolas" panose="020B0609020204030204" pitchFamily="49" charset="0"/>
              </a:rPr>
              <a:t>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 b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A0A000"/>
                </a:solidFill>
                <a:latin typeface="Consolas" panose="020B0609020204030204" pitchFamily="49" charset="0"/>
              </a:rPr>
              <a:t>n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j]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:=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 b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A0A000"/>
                </a:solidFill>
                <a:latin typeface="Consolas" panose="020B0609020204030204" pitchFamily="49" charset="0"/>
              </a:rPr>
              <a:t>n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 </a:t>
            </a:r>
            <a:r>
              <a:rPr lang="vi-VN" sz="1200" b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A0A000"/>
                </a:solidFill>
                <a:latin typeface="Consolas" panose="020B0609020204030204" pitchFamily="49" charset="0"/>
              </a:rPr>
              <a:t>m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 </a:t>
            </a:r>
            <a:r>
              <a:rPr lang="vi-VN" sz="1200" b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s[i]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t[j]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: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 </a:t>
            </a:r>
            <a:r>
              <a:rPr lang="vi-VN" sz="1200">
                <a:solidFill>
                  <a:srgbClr val="A0A000"/>
                </a:solidFill>
                <a:latin typeface="Consolas" panose="020B0609020204030204" pitchFamily="49" charset="0"/>
              </a:rPr>
              <a:t>substitutionCost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0 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 </a:t>
            </a:r>
            <a:r>
              <a:rPr lang="vi-VN" sz="1200" b="1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: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 </a:t>
            </a:r>
            <a:r>
              <a:rPr lang="vi-VN" sz="1200">
                <a:solidFill>
                  <a:srgbClr val="A0A000"/>
                </a:solidFill>
                <a:latin typeface="Consolas" panose="020B0609020204030204" pitchFamily="49" charset="0"/>
              </a:rPr>
              <a:t>substitutionCost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d[i,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j]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:=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minimum(d[i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j]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 </a:t>
            </a:r>
            <a:r>
              <a:rPr lang="vi-VN" sz="1200" i="1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en-US" sz="1200" i="1">
                <a:solidFill>
                  <a:srgbClr val="408080"/>
                </a:solidFill>
                <a:latin typeface="Consolas" panose="020B0609020204030204" pitchFamily="49" charset="0"/>
              </a:rPr>
              <a:t>xóa</a:t>
            </a:r>
            <a:r>
              <a:rPr lang="vi-VN" sz="1200">
                <a:solidFill>
                  <a:srgbClr val="408080"/>
                </a:solidFill>
                <a:latin typeface="Consolas" panose="020B0609020204030204" pitchFamily="49" charset="0"/>
              </a:rPr>
              <a:t>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d[i,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 </a:t>
            </a:r>
            <a:r>
              <a:rPr lang="vi-VN" sz="1200" i="1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en-US" sz="1200" i="1" err="1">
                <a:solidFill>
                  <a:srgbClr val="408080"/>
                </a:solidFill>
                <a:latin typeface="Consolas" panose="020B0609020204030204" pitchFamily="49" charset="0"/>
              </a:rPr>
              <a:t>chèn</a:t>
            </a:r>
            <a:r>
              <a:rPr lang="vi-VN" sz="1200">
                <a:solidFill>
                  <a:srgbClr val="408080"/>
                </a:solidFill>
                <a:latin typeface="Consolas" panose="020B0609020204030204" pitchFamily="49" charset="0"/>
              </a:rPr>
              <a:t>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d[i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-1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substitutionCost)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 i="1">
                <a:solidFill>
                  <a:srgbClr val="408080"/>
                </a:solidFill>
                <a:latin typeface="Consolas" panose="020B0609020204030204" pitchFamily="49" charset="0"/>
              </a:rPr>
              <a:t>// thay thế</a:t>
            </a:r>
            <a:r>
              <a:rPr lang="vi-VN" sz="1200">
                <a:solidFill>
                  <a:srgbClr val="408080"/>
                </a:solidFill>
                <a:latin typeface="Consolas" panose="020B0609020204030204" pitchFamily="49" charset="0"/>
              </a:rPr>
              <a:t>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endParaRPr lang="vi-V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vi-VN" sz="1200" b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d[m,</a:t>
            </a:r>
            <a:r>
              <a:rPr lang="vi-VN" sz="12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sz="1200">
                <a:solidFill>
                  <a:srgbClr val="000000"/>
                </a:solidFill>
                <a:latin typeface="Consolas" panose="020B0609020204030204" pitchFamily="49" charset="0"/>
              </a:rPr>
              <a:t>n] </a:t>
            </a:r>
            <a:endParaRPr lang="vi-VN" sz="1200" b="0" i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7D7DF-764F-9962-647D-30E8C86CC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79F2E-5170-4895-B1D2-9C4DDE3EC1A2}"/>
              </a:ext>
            </a:extLst>
          </p:cNvPr>
          <p:cNvSpPr txBox="1"/>
          <p:nvPr/>
        </p:nvSpPr>
        <p:spPr>
          <a:xfrm>
            <a:off x="639192" y="1660124"/>
            <a:ext cx="10487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Tính khoảng cách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và t = 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HORS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với m = 3, n = 4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10950"/>
              </p:ext>
            </p:extLst>
          </p:nvPr>
        </p:nvGraphicFramePr>
        <p:xfrm>
          <a:off x="2031998" y="3586910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4FEC9E-6814-44D4-921E-EA7CD3E1EEB0}"/>
              </a:ext>
            </a:extLst>
          </p:cNvPr>
          <p:cNvSpPr txBox="1"/>
          <p:nvPr/>
        </p:nvSpPr>
        <p:spPr>
          <a:xfrm>
            <a:off x="639192" y="2809425"/>
            <a:ext cx="588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 có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(m + 1) * (n + 1):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2D28-41FC-1379-5E41-57ED804A63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88947"/>
              </p:ext>
            </p:extLst>
          </p:nvPr>
        </p:nvGraphicFramePr>
        <p:xfrm>
          <a:off x="1827809" y="3741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4421080" y="2040324"/>
            <a:ext cx="2452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H     ‘’ 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2C7AEE-011F-4C7B-86E9-0DF813F617E2}"/>
              </a:ext>
            </a:extLst>
          </p:cNvPr>
          <p:cNvSpPr/>
          <p:nvPr/>
        </p:nvSpPr>
        <p:spPr>
          <a:xfrm>
            <a:off x="5301309" y="2463817"/>
            <a:ext cx="34622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35250-BD47-F578-0593-1FE1F52B4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44761"/>
              </p:ext>
            </p:extLst>
          </p:nvPr>
        </p:nvGraphicFramePr>
        <p:xfrm>
          <a:off x="1827809" y="3741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4421080" y="2040324"/>
            <a:ext cx="2962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HO     ‘’ 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A9DE34-1654-435A-B272-D39E59012269}"/>
              </a:ext>
            </a:extLst>
          </p:cNvPr>
          <p:cNvSpPr/>
          <p:nvPr/>
        </p:nvSpPr>
        <p:spPr>
          <a:xfrm>
            <a:off x="5749770" y="2463817"/>
            <a:ext cx="34622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5CB94-5245-A3D2-B5C3-E79C1C7F3C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98779"/>
              </p:ext>
            </p:extLst>
          </p:nvPr>
        </p:nvGraphicFramePr>
        <p:xfrm>
          <a:off x="1827809" y="3741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4421080" y="2040324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H..S    ‘’ 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B2C5246-6AA4-4AFD-9E4C-B999442B11BF}"/>
              </a:ext>
            </a:extLst>
          </p:cNvPr>
          <p:cNvSpPr/>
          <p:nvPr/>
        </p:nvSpPr>
        <p:spPr>
          <a:xfrm>
            <a:off x="5922884" y="2463817"/>
            <a:ext cx="34622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8DC9F-9F79-87F0-D8A7-145CFBCC5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01173"/>
              </p:ext>
            </p:extLst>
          </p:nvPr>
        </p:nvGraphicFramePr>
        <p:xfrm>
          <a:off x="1827809" y="3741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4421080" y="2040324"/>
            <a:ext cx="2392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‘’     R 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5CFEA0-7E3C-40DA-BFC7-13610CAE6BD2}"/>
              </a:ext>
            </a:extLst>
          </p:cNvPr>
          <p:cNvSpPr/>
          <p:nvPr/>
        </p:nvSpPr>
        <p:spPr>
          <a:xfrm>
            <a:off x="5181541" y="2463817"/>
            <a:ext cx="34622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E1346-ED72-8813-DBF3-A2E64ABFE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819650" y="419100"/>
            <a:ext cx="6832419" cy="621030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61800" y="2022804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61800" y="98905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6704C7-95E8-4D4D-9A59-9FAC0B6A5DE9}"/>
              </a:ext>
            </a:extLst>
          </p:cNvPr>
          <p:cNvSpPr txBox="1"/>
          <p:nvPr/>
        </p:nvSpPr>
        <p:spPr>
          <a:xfrm>
            <a:off x="295936" y="2752574"/>
            <a:ext cx="3994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Nội dung báo cáo</a:t>
            </a: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575B7363-1E2E-4D74-B98B-50C9963A35A2}"/>
              </a:ext>
            </a:extLst>
          </p:cNvPr>
          <p:cNvSpPr>
            <a:spLocks noEditPoints="1"/>
          </p:cNvSpPr>
          <p:nvPr/>
        </p:nvSpPr>
        <p:spPr bwMode="auto">
          <a:xfrm>
            <a:off x="381637" y="174584"/>
            <a:ext cx="1946077" cy="2385605"/>
          </a:xfrm>
          <a:custGeom>
            <a:avLst/>
            <a:gdLst>
              <a:gd name="T0" fmla="*/ 951 w 2085"/>
              <a:gd name="T1" fmla="*/ 129 h 2560"/>
              <a:gd name="T2" fmla="*/ 822 w 2085"/>
              <a:gd name="T3" fmla="*/ 0 h 2560"/>
              <a:gd name="T4" fmla="*/ 641 w 2085"/>
              <a:gd name="T5" fmla="*/ 183 h 2560"/>
              <a:gd name="T6" fmla="*/ 476 w 2085"/>
              <a:gd name="T7" fmla="*/ 294 h 2560"/>
              <a:gd name="T8" fmla="*/ 1171 w 2085"/>
              <a:gd name="T9" fmla="*/ 294 h 2560"/>
              <a:gd name="T10" fmla="*/ 823 w 2085"/>
              <a:gd name="T11" fmla="*/ 183 h 2560"/>
              <a:gd name="T12" fmla="*/ 878 w 2085"/>
              <a:gd name="T13" fmla="*/ 128 h 2560"/>
              <a:gd name="T14" fmla="*/ 147 w 2085"/>
              <a:gd name="T15" fmla="*/ 2304 h 2560"/>
              <a:gd name="T16" fmla="*/ 110 w 2085"/>
              <a:gd name="T17" fmla="*/ 256 h 2560"/>
              <a:gd name="T18" fmla="*/ 585 w 2085"/>
              <a:gd name="T19" fmla="*/ 476 h 2560"/>
              <a:gd name="T20" fmla="*/ 1240 w 2085"/>
              <a:gd name="T21" fmla="*/ 256 h 2560"/>
              <a:gd name="T22" fmla="*/ 1646 w 2085"/>
              <a:gd name="T23" fmla="*/ 1502 h 2560"/>
              <a:gd name="T24" fmla="*/ 1463 w 2085"/>
              <a:gd name="T25" fmla="*/ 659 h 2560"/>
              <a:gd name="T26" fmla="*/ 1026 w 2085"/>
              <a:gd name="T27" fmla="*/ 2122 h 2560"/>
              <a:gd name="T28" fmla="*/ 1134 w 2085"/>
              <a:gd name="T29" fmla="*/ 2085 h 2560"/>
              <a:gd name="T30" fmla="*/ 1610 w 2085"/>
              <a:gd name="T31" fmla="*/ 1610 h 2560"/>
              <a:gd name="T32" fmla="*/ 1573 w 2085"/>
              <a:gd name="T33" fmla="*/ 2341 h 2560"/>
              <a:gd name="T34" fmla="*/ 1333 w 2085"/>
              <a:gd name="T35" fmla="*/ 2076 h 2560"/>
              <a:gd name="T36" fmla="*/ 1811 w 2085"/>
              <a:gd name="T37" fmla="*/ 1890 h 2560"/>
              <a:gd name="T38" fmla="*/ 1280 w 2085"/>
              <a:gd name="T39" fmla="*/ 1280 h 2560"/>
              <a:gd name="T40" fmla="*/ 659 w 2085"/>
              <a:gd name="T41" fmla="*/ 1207 h 2560"/>
              <a:gd name="T42" fmla="*/ 1317 w 2085"/>
              <a:gd name="T43" fmla="*/ 1207 h 2560"/>
              <a:gd name="T44" fmla="*/ 1280 w 2085"/>
              <a:gd name="T45" fmla="*/ 951 h 2560"/>
              <a:gd name="T46" fmla="*/ 659 w 2085"/>
              <a:gd name="T47" fmla="*/ 878 h 2560"/>
              <a:gd name="T48" fmla="*/ 1317 w 2085"/>
              <a:gd name="T49" fmla="*/ 878 h 2560"/>
              <a:gd name="T50" fmla="*/ 1098 w 2085"/>
              <a:gd name="T51" fmla="*/ 1573 h 2560"/>
              <a:gd name="T52" fmla="*/ 659 w 2085"/>
              <a:gd name="T53" fmla="*/ 1500 h 2560"/>
              <a:gd name="T54" fmla="*/ 1134 w 2085"/>
              <a:gd name="T55" fmla="*/ 1500 h 2560"/>
              <a:gd name="T56" fmla="*/ 1024 w 2085"/>
              <a:gd name="T57" fmla="*/ 1902 h 2560"/>
              <a:gd name="T58" fmla="*/ 659 w 2085"/>
              <a:gd name="T59" fmla="*/ 1829 h 2560"/>
              <a:gd name="T60" fmla="*/ 1061 w 2085"/>
              <a:gd name="T61" fmla="*/ 1829 h 2560"/>
              <a:gd name="T62" fmla="*/ 589 w 2085"/>
              <a:gd name="T63" fmla="*/ 816 h 2560"/>
              <a:gd name="T64" fmla="*/ 408 w 2085"/>
              <a:gd name="T65" fmla="*/ 971 h 2560"/>
              <a:gd name="T66" fmla="*/ 366 w 2085"/>
              <a:gd name="T67" fmla="*/ 852 h 2560"/>
              <a:gd name="T68" fmla="*/ 586 w 2085"/>
              <a:gd name="T69" fmla="*/ 769 h 2560"/>
              <a:gd name="T70" fmla="*/ 454 w 2085"/>
              <a:gd name="T71" fmla="*/ 1293 h 2560"/>
              <a:gd name="T72" fmla="*/ 324 w 2085"/>
              <a:gd name="T73" fmla="*/ 1230 h 2560"/>
              <a:gd name="T74" fmla="*/ 425 w 2085"/>
              <a:gd name="T75" fmla="*/ 1224 h 2560"/>
              <a:gd name="T76" fmla="*/ 589 w 2085"/>
              <a:gd name="T77" fmla="*/ 1141 h 2560"/>
              <a:gd name="T78" fmla="*/ 429 w 2085"/>
              <a:gd name="T79" fmla="*/ 1615 h 2560"/>
              <a:gd name="T80" fmla="*/ 318 w 2085"/>
              <a:gd name="T81" fmla="*/ 1493 h 2560"/>
              <a:gd name="T82" fmla="*/ 538 w 2085"/>
              <a:gd name="T83" fmla="*/ 1408 h 2560"/>
              <a:gd name="T84" fmla="*/ 589 w 2085"/>
              <a:gd name="T85" fmla="*/ 1766 h 2560"/>
              <a:gd name="T86" fmla="*/ 408 w 2085"/>
              <a:gd name="T87" fmla="*/ 1921 h 2560"/>
              <a:gd name="T88" fmla="*/ 366 w 2085"/>
              <a:gd name="T89" fmla="*/ 1801 h 2560"/>
              <a:gd name="T90" fmla="*/ 586 w 2085"/>
              <a:gd name="T91" fmla="*/ 1718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85" h="2560">
                <a:moveTo>
                  <a:pt x="1062" y="183"/>
                </a:moveTo>
                <a:cubicBezTo>
                  <a:pt x="1006" y="183"/>
                  <a:pt x="1006" y="183"/>
                  <a:pt x="1006" y="183"/>
                </a:cubicBezTo>
                <a:cubicBezTo>
                  <a:pt x="976" y="183"/>
                  <a:pt x="951" y="159"/>
                  <a:pt x="951" y="129"/>
                </a:cubicBezTo>
                <a:cubicBezTo>
                  <a:pt x="951" y="127"/>
                  <a:pt x="951" y="127"/>
                  <a:pt x="951" y="127"/>
                </a:cubicBezTo>
                <a:cubicBezTo>
                  <a:pt x="951" y="57"/>
                  <a:pt x="895" y="0"/>
                  <a:pt x="825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752" y="0"/>
                  <a:pt x="695" y="57"/>
                  <a:pt x="695" y="127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59"/>
                  <a:pt x="671" y="183"/>
                  <a:pt x="641" y="183"/>
                </a:cubicBezTo>
                <a:cubicBezTo>
                  <a:pt x="585" y="183"/>
                  <a:pt x="585" y="183"/>
                  <a:pt x="585" y="183"/>
                </a:cubicBezTo>
                <a:cubicBezTo>
                  <a:pt x="525" y="183"/>
                  <a:pt x="476" y="232"/>
                  <a:pt x="476" y="292"/>
                </a:cubicBezTo>
                <a:cubicBezTo>
                  <a:pt x="476" y="294"/>
                  <a:pt x="476" y="294"/>
                  <a:pt x="476" y="294"/>
                </a:cubicBezTo>
                <a:cubicBezTo>
                  <a:pt x="476" y="354"/>
                  <a:pt x="525" y="403"/>
                  <a:pt x="585" y="403"/>
                </a:cubicBezTo>
                <a:cubicBezTo>
                  <a:pt x="1062" y="403"/>
                  <a:pt x="1062" y="403"/>
                  <a:pt x="1062" y="403"/>
                </a:cubicBezTo>
                <a:cubicBezTo>
                  <a:pt x="1122" y="403"/>
                  <a:pt x="1171" y="354"/>
                  <a:pt x="1171" y="294"/>
                </a:cubicBezTo>
                <a:cubicBezTo>
                  <a:pt x="1171" y="292"/>
                  <a:pt x="1171" y="292"/>
                  <a:pt x="1171" y="292"/>
                </a:cubicBezTo>
                <a:cubicBezTo>
                  <a:pt x="1171" y="232"/>
                  <a:pt x="1122" y="183"/>
                  <a:pt x="1062" y="183"/>
                </a:cubicBezTo>
                <a:close/>
                <a:moveTo>
                  <a:pt x="823" y="183"/>
                </a:moveTo>
                <a:cubicBezTo>
                  <a:pt x="793" y="183"/>
                  <a:pt x="768" y="159"/>
                  <a:pt x="768" y="128"/>
                </a:cubicBezTo>
                <a:cubicBezTo>
                  <a:pt x="768" y="98"/>
                  <a:pt x="793" y="74"/>
                  <a:pt x="823" y="74"/>
                </a:cubicBezTo>
                <a:cubicBezTo>
                  <a:pt x="854" y="74"/>
                  <a:pt x="878" y="98"/>
                  <a:pt x="878" y="128"/>
                </a:cubicBezTo>
                <a:cubicBezTo>
                  <a:pt x="878" y="159"/>
                  <a:pt x="854" y="183"/>
                  <a:pt x="823" y="183"/>
                </a:cubicBezTo>
                <a:close/>
                <a:moveTo>
                  <a:pt x="1068" y="2304"/>
                </a:moveTo>
                <a:cubicBezTo>
                  <a:pt x="147" y="2304"/>
                  <a:pt x="147" y="2304"/>
                  <a:pt x="147" y="2304"/>
                </a:cubicBezTo>
                <a:cubicBezTo>
                  <a:pt x="66" y="2304"/>
                  <a:pt x="0" y="2239"/>
                  <a:pt x="0" y="2158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322"/>
                  <a:pt x="66" y="256"/>
                  <a:pt x="110" y="256"/>
                </a:cubicBezTo>
                <a:cubicBezTo>
                  <a:pt x="407" y="256"/>
                  <a:pt x="407" y="256"/>
                  <a:pt x="407" y="256"/>
                </a:cubicBezTo>
                <a:cubicBezTo>
                  <a:pt x="404" y="269"/>
                  <a:pt x="403" y="281"/>
                  <a:pt x="403" y="294"/>
                </a:cubicBezTo>
                <a:cubicBezTo>
                  <a:pt x="403" y="394"/>
                  <a:pt x="484" y="476"/>
                  <a:pt x="585" y="476"/>
                </a:cubicBezTo>
                <a:cubicBezTo>
                  <a:pt x="1062" y="476"/>
                  <a:pt x="1062" y="476"/>
                  <a:pt x="1062" y="476"/>
                </a:cubicBezTo>
                <a:cubicBezTo>
                  <a:pt x="1162" y="476"/>
                  <a:pt x="1244" y="394"/>
                  <a:pt x="1244" y="292"/>
                </a:cubicBezTo>
                <a:cubicBezTo>
                  <a:pt x="1244" y="280"/>
                  <a:pt x="1243" y="268"/>
                  <a:pt x="1240" y="256"/>
                </a:cubicBezTo>
                <a:cubicBezTo>
                  <a:pt x="1463" y="256"/>
                  <a:pt x="1463" y="256"/>
                  <a:pt x="1463" y="256"/>
                </a:cubicBezTo>
                <a:cubicBezTo>
                  <a:pt x="1581" y="256"/>
                  <a:pt x="1646" y="322"/>
                  <a:pt x="1646" y="403"/>
                </a:cubicBezTo>
                <a:cubicBezTo>
                  <a:pt x="1646" y="1502"/>
                  <a:pt x="1646" y="1502"/>
                  <a:pt x="1646" y="1502"/>
                </a:cubicBezTo>
                <a:cubicBezTo>
                  <a:pt x="1634" y="1501"/>
                  <a:pt x="1622" y="1500"/>
                  <a:pt x="1610" y="1500"/>
                </a:cubicBezTo>
                <a:cubicBezTo>
                  <a:pt x="1559" y="1500"/>
                  <a:pt x="1510" y="1507"/>
                  <a:pt x="1463" y="1519"/>
                </a:cubicBezTo>
                <a:cubicBezTo>
                  <a:pt x="1463" y="659"/>
                  <a:pt x="1463" y="659"/>
                  <a:pt x="1463" y="659"/>
                </a:cubicBezTo>
                <a:cubicBezTo>
                  <a:pt x="183" y="659"/>
                  <a:pt x="183" y="659"/>
                  <a:pt x="183" y="659"/>
                </a:cubicBezTo>
                <a:cubicBezTo>
                  <a:pt x="183" y="2122"/>
                  <a:pt x="183" y="2122"/>
                  <a:pt x="183" y="2122"/>
                </a:cubicBezTo>
                <a:cubicBezTo>
                  <a:pt x="1026" y="2122"/>
                  <a:pt x="1026" y="2122"/>
                  <a:pt x="1026" y="2122"/>
                </a:cubicBezTo>
                <a:cubicBezTo>
                  <a:pt x="1030" y="2186"/>
                  <a:pt x="1044" y="2247"/>
                  <a:pt x="1068" y="2304"/>
                </a:cubicBezTo>
                <a:close/>
                <a:moveTo>
                  <a:pt x="1610" y="1610"/>
                </a:moveTo>
                <a:cubicBezTo>
                  <a:pt x="1347" y="1610"/>
                  <a:pt x="1134" y="1822"/>
                  <a:pt x="1134" y="2085"/>
                </a:cubicBezTo>
                <a:cubicBezTo>
                  <a:pt x="1134" y="2348"/>
                  <a:pt x="1347" y="2560"/>
                  <a:pt x="1610" y="2560"/>
                </a:cubicBezTo>
                <a:cubicBezTo>
                  <a:pt x="1872" y="2560"/>
                  <a:pt x="2085" y="2348"/>
                  <a:pt x="2085" y="2085"/>
                </a:cubicBezTo>
                <a:cubicBezTo>
                  <a:pt x="2085" y="1822"/>
                  <a:pt x="1872" y="1610"/>
                  <a:pt x="1610" y="1610"/>
                </a:cubicBezTo>
                <a:close/>
                <a:moveTo>
                  <a:pt x="1920" y="1987"/>
                </a:moveTo>
                <a:cubicBezTo>
                  <a:pt x="1628" y="2316"/>
                  <a:pt x="1628" y="2316"/>
                  <a:pt x="1628" y="2316"/>
                </a:cubicBezTo>
                <a:cubicBezTo>
                  <a:pt x="1613" y="2333"/>
                  <a:pt x="1593" y="2341"/>
                  <a:pt x="1573" y="2341"/>
                </a:cubicBezTo>
                <a:cubicBezTo>
                  <a:pt x="1557" y="2341"/>
                  <a:pt x="1541" y="2336"/>
                  <a:pt x="1527" y="2325"/>
                </a:cubicBezTo>
                <a:cubicBezTo>
                  <a:pt x="1344" y="2179"/>
                  <a:pt x="1344" y="2179"/>
                  <a:pt x="1344" y="2179"/>
                </a:cubicBezTo>
                <a:cubicBezTo>
                  <a:pt x="1313" y="2153"/>
                  <a:pt x="1308" y="2107"/>
                  <a:pt x="1333" y="2076"/>
                </a:cubicBezTo>
                <a:cubicBezTo>
                  <a:pt x="1358" y="2044"/>
                  <a:pt x="1404" y="2039"/>
                  <a:pt x="1436" y="2064"/>
                </a:cubicBezTo>
                <a:cubicBezTo>
                  <a:pt x="1565" y="2167"/>
                  <a:pt x="1565" y="2167"/>
                  <a:pt x="1565" y="2167"/>
                </a:cubicBezTo>
                <a:cubicBezTo>
                  <a:pt x="1811" y="1890"/>
                  <a:pt x="1811" y="1890"/>
                  <a:pt x="1811" y="1890"/>
                </a:cubicBezTo>
                <a:cubicBezTo>
                  <a:pt x="1838" y="1860"/>
                  <a:pt x="1884" y="1857"/>
                  <a:pt x="1914" y="1884"/>
                </a:cubicBezTo>
                <a:cubicBezTo>
                  <a:pt x="1944" y="1911"/>
                  <a:pt x="1947" y="1957"/>
                  <a:pt x="1920" y="1987"/>
                </a:cubicBezTo>
                <a:close/>
                <a:moveTo>
                  <a:pt x="1280" y="1280"/>
                </a:moveTo>
                <a:cubicBezTo>
                  <a:pt x="695" y="1280"/>
                  <a:pt x="695" y="1280"/>
                  <a:pt x="695" y="1280"/>
                </a:cubicBezTo>
                <a:cubicBezTo>
                  <a:pt x="675" y="1280"/>
                  <a:pt x="659" y="1264"/>
                  <a:pt x="659" y="1244"/>
                </a:cubicBezTo>
                <a:cubicBezTo>
                  <a:pt x="659" y="1207"/>
                  <a:pt x="659" y="1207"/>
                  <a:pt x="659" y="1207"/>
                </a:cubicBezTo>
                <a:cubicBezTo>
                  <a:pt x="659" y="1187"/>
                  <a:pt x="675" y="1171"/>
                  <a:pt x="695" y="1171"/>
                </a:cubicBezTo>
                <a:cubicBezTo>
                  <a:pt x="1280" y="1171"/>
                  <a:pt x="1280" y="1171"/>
                  <a:pt x="1280" y="1171"/>
                </a:cubicBezTo>
                <a:cubicBezTo>
                  <a:pt x="1301" y="1171"/>
                  <a:pt x="1317" y="1187"/>
                  <a:pt x="1317" y="1207"/>
                </a:cubicBezTo>
                <a:cubicBezTo>
                  <a:pt x="1317" y="1244"/>
                  <a:pt x="1317" y="1244"/>
                  <a:pt x="1317" y="1244"/>
                </a:cubicBezTo>
                <a:cubicBezTo>
                  <a:pt x="1317" y="1264"/>
                  <a:pt x="1301" y="1280"/>
                  <a:pt x="1280" y="1280"/>
                </a:cubicBezTo>
                <a:close/>
                <a:moveTo>
                  <a:pt x="1280" y="951"/>
                </a:moveTo>
                <a:cubicBezTo>
                  <a:pt x="695" y="951"/>
                  <a:pt x="695" y="951"/>
                  <a:pt x="695" y="951"/>
                </a:cubicBezTo>
                <a:cubicBezTo>
                  <a:pt x="675" y="951"/>
                  <a:pt x="659" y="935"/>
                  <a:pt x="659" y="915"/>
                </a:cubicBezTo>
                <a:cubicBezTo>
                  <a:pt x="659" y="878"/>
                  <a:pt x="659" y="878"/>
                  <a:pt x="659" y="878"/>
                </a:cubicBezTo>
                <a:cubicBezTo>
                  <a:pt x="659" y="858"/>
                  <a:pt x="675" y="842"/>
                  <a:pt x="695" y="842"/>
                </a:cubicBezTo>
                <a:cubicBezTo>
                  <a:pt x="1280" y="842"/>
                  <a:pt x="1280" y="842"/>
                  <a:pt x="1280" y="842"/>
                </a:cubicBezTo>
                <a:cubicBezTo>
                  <a:pt x="1301" y="842"/>
                  <a:pt x="1317" y="858"/>
                  <a:pt x="1317" y="878"/>
                </a:cubicBezTo>
                <a:cubicBezTo>
                  <a:pt x="1317" y="915"/>
                  <a:pt x="1317" y="915"/>
                  <a:pt x="1317" y="915"/>
                </a:cubicBezTo>
                <a:cubicBezTo>
                  <a:pt x="1317" y="935"/>
                  <a:pt x="1301" y="951"/>
                  <a:pt x="1280" y="951"/>
                </a:cubicBezTo>
                <a:close/>
                <a:moveTo>
                  <a:pt x="1098" y="1573"/>
                </a:moveTo>
                <a:cubicBezTo>
                  <a:pt x="695" y="1573"/>
                  <a:pt x="695" y="1573"/>
                  <a:pt x="695" y="1573"/>
                </a:cubicBezTo>
                <a:cubicBezTo>
                  <a:pt x="675" y="1573"/>
                  <a:pt x="659" y="1557"/>
                  <a:pt x="659" y="1536"/>
                </a:cubicBezTo>
                <a:cubicBezTo>
                  <a:pt x="659" y="1500"/>
                  <a:pt x="659" y="1500"/>
                  <a:pt x="659" y="1500"/>
                </a:cubicBezTo>
                <a:cubicBezTo>
                  <a:pt x="659" y="1480"/>
                  <a:pt x="675" y="1463"/>
                  <a:pt x="695" y="1463"/>
                </a:cubicBezTo>
                <a:cubicBezTo>
                  <a:pt x="1098" y="1463"/>
                  <a:pt x="1098" y="1463"/>
                  <a:pt x="1098" y="1463"/>
                </a:cubicBezTo>
                <a:cubicBezTo>
                  <a:pt x="1118" y="1463"/>
                  <a:pt x="1134" y="1480"/>
                  <a:pt x="1134" y="1500"/>
                </a:cubicBezTo>
                <a:cubicBezTo>
                  <a:pt x="1134" y="1536"/>
                  <a:pt x="1134" y="1536"/>
                  <a:pt x="1134" y="1536"/>
                </a:cubicBezTo>
                <a:cubicBezTo>
                  <a:pt x="1134" y="1557"/>
                  <a:pt x="1118" y="1573"/>
                  <a:pt x="1098" y="1573"/>
                </a:cubicBezTo>
                <a:close/>
                <a:moveTo>
                  <a:pt x="1024" y="1902"/>
                </a:moveTo>
                <a:cubicBezTo>
                  <a:pt x="695" y="1902"/>
                  <a:pt x="695" y="1902"/>
                  <a:pt x="695" y="1902"/>
                </a:cubicBezTo>
                <a:cubicBezTo>
                  <a:pt x="675" y="1902"/>
                  <a:pt x="659" y="1886"/>
                  <a:pt x="659" y="1866"/>
                </a:cubicBezTo>
                <a:cubicBezTo>
                  <a:pt x="659" y="1829"/>
                  <a:pt x="659" y="1829"/>
                  <a:pt x="659" y="1829"/>
                </a:cubicBezTo>
                <a:cubicBezTo>
                  <a:pt x="659" y="1809"/>
                  <a:pt x="675" y="1792"/>
                  <a:pt x="695" y="1792"/>
                </a:cubicBezTo>
                <a:cubicBezTo>
                  <a:pt x="1024" y="1792"/>
                  <a:pt x="1024" y="1792"/>
                  <a:pt x="1024" y="1792"/>
                </a:cubicBezTo>
                <a:cubicBezTo>
                  <a:pt x="1045" y="1792"/>
                  <a:pt x="1061" y="1809"/>
                  <a:pt x="1061" y="1829"/>
                </a:cubicBezTo>
                <a:cubicBezTo>
                  <a:pt x="1061" y="1866"/>
                  <a:pt x="1061" y="1866"/>
                  <a:pt x="1061" y="1866"/>
                </a:cubicBezTo>
                <a:cubicBezTo>
                  <a:pt x="1061" y="1886"/>
                  <a:pt x="1045" y="1902"/>
                  <a:pt x="1024" y="1902"/>
                </a:cubicBezTo>
                <a:close/>
                <a:moveTo>
                  <a:pt x="589" y="816"/>
                </a:moveTo>
                <a:cubicBezTo>
                  <a:pt x="454" y="968"/>
                  <a:pt x="454" y="968"/>
                  <a:pt x="454" y="968"/>
                </a:cubicBezTo>
                <a:cubicBezTo>
                  <a:pt x="447" y="975"/>
                  <a:pt x="438" y="979"/>
                  <a:pt x="429" y="979"/>
                </a:cubicBezTo>
                <a:cubicBezTo>
                  <a:pt x="421" y="979"/>
                  <a:pt x="414" y="976"/>
                  <a:pt x="408" y="971"/>
                </a:cubicBezTo>
                <a:cubicBezTo>
                  <a:pt x="324" y="904"/>
                  <a:pt x="324" y="904"/>
                  <a:pt x="324" y="904"/>
                </a:cubicBezTo>
                <a:cubicBezTo>
                  <a:pt x="309" y="893"/>
                  <a:pt x="307" y="871"/>
                  <a:pt x="318" y="857"/>
                </a:cubicBezTo>
                <a:cubicBezTo>
                  <a:pt x="330" y="842"/>
                  <a:pt x="351" y="840"/>
                  <a:pt x="366" y="852"/>
                </a:cubicBezTo>
                <a:cubicBezTo>
                  <a:pt x="425" y="899"/>
                  <a:pt x="425" y="899"/>
                  <a:pt x="425" y="899"/>
                </a:cubicBezTo>
                <a:cubicBezTo>
                  <a:pt x="538" y="771"/>
                  <a:pt x="538" y="771"/>
                  <a:pt x="538" y="771"/>
                </a:cubicBezTo>
                <a:cubicBezTo>
                  <a:pt x="551" y="757"/>
                  <a:pt x="572" y="756"/>
                  <a:pt x="586" y="769"/>
                </a:cubicBezTo>
                <a:cubicBezTo>
                  <a:pt x="600" y="781"/>
                  <a:pt x="601" y="802"/>
                  <a:pt x="589" y="816"/>
                </a:cubicBezTo>
                <a:close/>
                <a:moveTo>
                  <a:pt x="589" y="1141"/>
                </a:moveTo>
                <a:cubicBezTo>
                  <a:pt x="454" y="1293"/>
                  <a:pt x="454" y="1293"/>
                  <a:pt x="454" y="1293"/>
                </a:cubicBezTo>
                <a:cubicBezTo>
                  <a:pt x="447" y="1300"/>
                  <a:pt x="438" y="1304"/>
                  <a:pt x="429" y="1304"/>
                </a:cubicBezTo>
                <a:cubicBezTo>
                  <a:pt x="421" y="1304"/>
                  <a:pt x="414" y="1302"/>
                  <a:pt x="408" y="1297"/>
                </a:cubicBezTo>
                <a:cubicBezTo>
                  <a:pt x="324" y="1230"/>
                  <a:pt x="324" y="1230"/>
                  <a:pt x="324" y="1230"/>
                </a:cubicBezTo>
                <a:cubicBezTo>
                  <a:pt x="309" y="1218"/>
                  <a:pt x="307" y="1197"/>
                  <a:pt x="318" y="1182"/>
                </a:cubicBezTo>
                <a:cubicBezTo>
                  <a:pt x="330" y="1168"/>
                  <a:pt x="351" y="1165"/>
                  <a:pt x="366" y="1177"/>
                </a:cubicBezTo>
                <a:cubicBezTo>
                  <a:pt x="425" y="1224"/>
                  <a:pt x="425" y="1224"/>
                  <a:pt x="425" y="1224"/>
                </a:cubicBezTo>
                <a:cubicBezTo>
                  <a:pt x="538" y="1097"/>
                  <a:pt x="538" y="1097"/>
                  <a:pt x="538" y="1097"/>
                </a:cubicBezTo>
                <a:cubicBezTo>
                  <a:pt x="551" y="1083"/>
                  <a:pt x="572" y="1082"/>
                  <a:pt x="586" y="1094"/>
                </a:cubicBezTo>
                <a:cubicBezTo>
                  <a:pt x="600" y="1106"/>
                  <a:pt x="601" y="1128"/>
                  <a:pt x="589" y="1141"/>
                </a:cubicBezTo>
                <a:close/>
                <a:moveTo>
                  <a:pt x="589" y="1453"/>
                </a:moveTo>
                <a:cubicBezTo>
                  <a:pt x="454" y="1604"/>
                  <a:pt x="454" y="1604"/>
                  <a:pt x="454" y="1604"/>
                </a:cubicBezTo>
                <a:cubicBezTo>
                  <a:pt x="447" y="1612"/>
                  <a:pt x="438" y="1615"/>
                  <a:pt x="429" y="1615"/>
                </a:cubicBezTo>
                <a:cubicBezTo>
                  <a:pt x="421" y="1615"/>
                  <a:pt x="414" y="1613"/>
                  <a:pt x="408" y="1608"/>
                </a:cubicBezTo>
                <a:cubicBezTo>
                  <a:pt x="324" y="1541"/>
                  <a:pt x="324" y="1541"/>
                  <a:pt x="324" y="1541"/>
                </a:cubicBezTo>
                <a:cubicBezTo>
                  <a:pt x="309" y="1529"/>
                  <a:pt x="307" y="1508"/>
                  <a:pt x="318" y="1493"/>
                </a:cubicBezTo>
                <a:cubicBezTo>
                  <a:pt x="330" y="1479"/>
                  <a:pt x="351" y="1476"/>
                  <a:pt x="366" y="1488"/>
                </a:cubicBezTo>
                <a:cubicBezTo>
                  <a:pt x="425" y="1535"/>
                  <a:pt x="425" y="1535"/>
                  <a:pt x="425" y="1535"/>
                </a:cubicBezTo>
                <a:cubicBezTo>
                  <a:pt x="538" y="1408"/>
                  <a:pt x="538" y="1408"/>
                  <a:pt x="538" y="1408"/>
                </a:cubicBezTo>
                <a:cubicBezTo>
                  <a:pt x="551" y="1394"/>
                  <a:pt x="572" y="1393"/>
                  <a:pt x="586" y="1405"/>
                </a:cubicBezTo>
                <a:cubicBezTo>
                  <a:pt x="600" y="1417"/>
                  <a:pt x="601" y="1439"/>
                  <a:pt x="589" y="1453"/>
                </a:cubicBezTo>
                <a:close/>
                <a:moveTo>
                  <a:pt x="589" y="1766"/>
                </a:moveTo>
                <a:cubicBezTo>
                  <a:pt x="454" y="1917"/>
                  <a:pt x="454" y="1917"/>
                  <a:pt x="454" y="1917"/>
                </a:cubicBezTo>
                <a:cubicBezTo>
                  <a:pt x="447" y="1925"/>
                  <a:pt x="438" y="1929"/>
                  <a:pt x="429" y="1929"/>
                </a:cubicBezTo>
                <a:cubicBezTo>
                  <a:pt x="421" y="1929"/>
                  <a:pt x="414" y="1926"/>
                  <a:pt x="408" y="1921"/>
                </a:cubicBezTo>
                <a:cubicBezTo>
                  <a:pt x="324" y="1854"/>
                  <a:pt x="324" y="1854"/>
                  <a:pt x="324" y="1854"/>
                </a:cubicBezTo>
                <a:cubicBezTo>
                  <a:pt x="309" y="1842"/>
                  <a:pt x="307" y="1821"/>
                  <a:pt x="318" y="1807"/>
                </a:cubicBezTo>
                <a:cubicBezTo>
                  <a:pt x="330" y="1792"/>
                  <a:pt x="351" y="1790"/>
                  <a:pt x="366" y="1801"/>
                </a:cubicBezTo>
                <a:cubicBezTo>
                  <a:pt x="425" y="1849"/>
                  <a:pt x="425" y="1849"/>
                  <a:pt x="425" y="1849"/>
                </a:cubicBezTo>
                <a:cubicBezTo>
                  <a:pt x="538" y="1721"/>
                  <a:pt x="538" y="1721"/>
                  <a:pt x="538" y="1721"/>
                </a:cubicBezTo>
                <a:cubicBezTo>
                  <a:pt x="551" y="1707"/>
                  <a:pt x="572" y="1706"/>
                  <a:pt x="586" y="1718"/>
                </a:cubicBezTo>
                <a:cubicBezTo>
                  <a:pt x="600" y="1731"/>
                  <a:pt x="601" y="1752"/>
                  <a:pt x="589" y="176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AAE72-B8E4-4F15-A61B-22708FFF0FEB}"/>
              </a:ext>
            </a:extLst>
          </p:cNvPr>
          <p:cNvSpPr txBox="1"/>
          <p:nvPr/>
        </p:nvSpPr>
        <p:spPr>
          <a:xfrm>
            <a:off x="6410913" y="1134119"/>
            <a:ext cx="508757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Định nghĩa bài toán</a:t>
            </a:r>
            <a:endParaRPr lang="ko-KR" altLang="en-US" sz="27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D92567-B6E0-4F7C-9409-890E17EBE648}"/>
              </a:ext>
            </a:extLst>
          </p:cNvPr>
          <p:cNvSpPr txBox="1"/>
          <p:nvPr/>
        </p:nvSpPr>
        <p:spPr>
          <a:xfrm>
            <a:off x="5606732" y="1108818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5DE1B3-960B-450D-9AAC-5E44AB065CFC}"/>
              </a:ext>
            </a:extLst>
          </p:cNvPr>
          <p:cNvSpPr txBox="1"/>
          <p:nvPr/>
        </p:nvSpPr>
        <p:spPr>
          <a:xfrm>
            <a:off x="6392131" y="2190564"/>
            <a:ext cx="508757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Hướng tiếp cận</a:t>
            </a:r>
            <a:endParaRPr lang="ko-KR" altLang="en-US" sz="27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E7125A-1884-4452-9A73-1E964CBD23F6}"/>
              </a:ext>
            </a:extLst>
          </p:cNvPr>
          <p:cNvSpPr txBox="1"/>
          <p:nvPr/>
        </p:nvSpPr>
        <p:spPr>
          <a:xfrm>
            <a:off x="5606732" y="2139784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D71D95-5684-4ABA-AC52-C458FC34DC5F}"/>
              </a:ext>
            </a:extLst>
          </p:cNvPr>
          <p:cNvSpPr/>
          <p:nvPr/>
        </p:nvSpPr>
        <p:spPr>
          <a:xfrm>
            <a:off x="5606732" y="3052912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27F969-36B3-4BA9-B82E-CCE5DCA96B0C}"/>
              </a:ext>
            </a:extLst>
          </p:cNvPr>
          <p:cNvSpPr txBox="1"/>
          <p:nvPr/>
        </p:nvSpPr>
        <p:spPr>
          <a:xfrm>
            <a:off x="6455845" y="3195193"/>
            <a:ext cx="508757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Trình bày thuật toán</a:t>
            </a:r>
            <a:endParaRPr lang="ko-KR" altLang="en-US" sz="27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E189D8-4283-4B11-9802-9420E58B2A17}"/>
              </a:ext>
            </a:extLst>
          </p:cNvPr>
          <p:cNvSpPr txBox="1"/>
          <p:nvPr/>
        </p:nvSpPr>
        <p:spPr>
          <a:xfrm>
            <a:off x="5651664" y="316989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B4E128-66A0-4E7E-8271-D7CBEE0DFFC3}"/>
              </a:ext>
            </a:extLst>
          </p:cNvPr>
          <p:cNvSpPr/>
          <p:nvPr/>
        </p:nvSpPr>
        <p:spPr>
          <a:xfrm>
            <a:off x="5606732" y="4111348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C4538A-6DE0-415D-B285-3E836CACD434}"/>
              </a:ext>
            </a:extLst>
          </p:cNvPr>
          <p:cNvSpPr txBox="1"/>
          <p:nvPr/>
        </p:nvSpPr>
        <p:spPr>
          <a:xfrm>
            <a:off x="6455845" y="4253629"/>
            <a:ext cx="508757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Độ phức tạp thuật toán</a:t>
            </a:r>
            <a:endParaRPr lang="ko-KR" altLang="en-US" sz="27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B2FA3-DAA2-4BBB-AF80-596E22B3064A}"/>
              </a:ext>
            </a:extLst>
          </p:cNvPr>
          <p:cNvSpPr txBox="1"/>
          <p:nvPr/>
        </p:nvSpPr>
        <p:spPr>
          <a:xfrm>
            <a:off x="5651664" y="4228328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33AED1-52EF-4300-A7FA-10E77E2B0BD3}"/>
              </a:ext>
            </a:extLst>
          </p:cNvPr>
          <p:cNvSpPr/>
          <p:nvPr/>
        </p:nvSpPr>
        <p:spPr>
          <a:xfrm>
            <a:off x="5606732" y="5199434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CC9A2-25B4-4951-8B50-31B637B0554D}"/>
              </a:ext>
            </a:extLst>
          </p:cNvPr>
          <p:cNvSpPr txBox="1"/>
          <p:nvPr/>
        </p:nvSpPr>
        <p:spPr>
          <a:xfrm>
            <a:off x="6455845" y="5341715"/>
            <a:ext cx="508757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Ứng dụng</a:t>
            </a:r>
            <a:endParaRPr lang="ko-KR" altLang="en-US" sz="27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54FD60-76EA-46CF-84C4-698401F5AF10}"/>
              </a:ext>
            </a:extLst>
          </p:cNvPr>
          <p:cNvSpPr txBox="1"/>
          <p:nvPr/>
        </p:nvSpPr>
        <p:spPr>
          <a:xfrm>
            <a:off x="5651664" y="5316414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3CB0A-A103-7077-3249-AA3B1A31F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30D8-7694-417C-897E-5B23A76FE0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9655"/>
              </p:ext>
            </p:extLst>
          </p:nvPr>
        </p:nvGraphicFramePr>
        <p:xfrm>
          <a:off x="1827809" y="3741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4421080" y="2040324"/>
            <a:ext cx="3137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‘’     R..S 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19591C-0B51-4473-9B1F-67D83C15CCFA}"/>
              </a:ext>
            </a:extLst>
          </p:cNvPr>
          <p:cNvSpPr/>
          <p:nvPr/>
        </p:nvSpPr>
        <p:spPr>
          <a:xfrm>
            <a:off x="5149048" y="2463817"/>
            <a:ext cx="34622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40D64-29D6-2746-19B5-B82BEE6FB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88370"/>
              </p:ext>
            </p:extLst>
          </p:nvPr>
        </p:nvGraphicFramePr>
        <p:xfrm>
          <a:off x="1827809" y="3741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4601232" y="2101262"/>
            <a:ext cx="2486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R     H 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D644BE-C5F4-4AEC-B892-93620C394B6B}"/>
              </a:ext>
            </a:extLst>
          </p:cNvPr>
          <p:cNvSpPr/>
          <p:nvPr/>
        </p:nvSpPr>
        <p:spPr>
          <a:xfrm>
            <a:off x="5362112" y="2524755"/>
            <a:ext cx="34622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7BDE0-595D-1412-9F73-6FC6E7768A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97365"/>
              </p:ext>
            </p:extLst>
          </p:nvPr>
        </p:nvGraphicFramePr>
        <p:xfrm>
          <a:off x="1827809" y="3741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1712572" y="2077387"/>
            <a:ext cx="2996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R     HO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04327-C319-49DA-AAD1-19FFC53DAD4D}"/>
              </a:ext>
            </a:extLst>
          </p:cNvPr>
          <p:cNvSpPr txBox="1"/>
          <p:nvPr/>
        </p:nvSpPr>
        <p:spPr>
          <a:xfrm>
            <a:off x="6729274" y="184655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BD5F0-BD0F-4DCE-9B6E-FDFC038FBF38}"/>
              </a:ext>
            </a:extLst>
          </p:cNvPr>
          <p:cNvCxnSpPr>
            <a:cxnSpLocks/>
          </p:cNvCxnSpPr>
          <p:nvPr/>
        </p:nvCxnSpPr>
        <p:spPr>
          <a:xfrm>
            <a:off x="7234541" y="2077387"/>
            <a:ext cx="959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6E1336-D01E-4DB4-A696-BA7CF1869D58}"/>
              </a:ext>
            </a:extLst>
          </p:cNvPr>
          <p:cNvSpPr txBox="1"/>
          <p:nvPr/>
        </p:nvSpPr>
        <p:spPr>
          <a:xfrm>
            <a:off x="8279152" y="18382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02C3E7-DAD7-4909-8EB9-46B5C017A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14029" y="2088052"/>
            <a:ext cx="664349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92734-4AB3-4450-BE73-DB65D5BC62CD}"/>
              </a:ext>
            </a:extLst>
          </p:cNvPr>
          <p:cNvSpPr txBox="1"/>
          <p:nvPr/>
        </p:nvSpPr>
        <p:spPr>
          <a:xfrm>
            <a:off x="9378378" y="1857219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HO </a:t>
            </a:r>
            <a:r>
              <a:rPr lang="en-US" sz="2400">
                <a:solidFill>
                  <a:srgbClr val="FFC000"/>
                </a:solidFill>
              </a:rPr>
              <a:t>(</a:t>
            </a:r>
            <a:r>
              <a:rPr lang="en-US" sz="2400" err="1">
                <a:solidFill>
                  <a:srgbClr val="FFC000"/>
                </a:solidFill>
              </a:rPr>
              <a:t>chèn</a:t>
            </a:r>
            <a:r>
              <a:rPr lang="en-US" sz="2400">
                <a:solidFill>
                  <a:srgbClr val="FFC000"/>
                </a:solidFill>
              </a:rPr>
              <a:t>)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8659A-A9C9-4915-8FFD-6473788F6A43}"/>
              </a:ext>
            </a:extLst>
          </p:cNvPr>
          <p:cNvSpPr txBox="1"/>
          <p:nvPr/>
        </p:nvSpPr>
        <p:spPr>
          <a:xfrm>
            <a:off x="7537557" y="175109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52BA1-904C-4B7E-8FB3-4B989A7D8E82}"/>
              </a:ext>
            </a:extLst>
          </p:cNvPr>
          <p:cNvSpPr txBox="1"/>
          <p:nvPr/>
        </p:nvSpPr>
        <p:spPr>
          <a:xfrm>
            <a:off x="8892251" y="1760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9F5B8-41A8-49F4-A821-8702AD195EB7}"/>
              </a:ext>
            </a:extLst>
          </p:cNvPr>
          <p:cNvSpPr txBox="1"/>
          <p:nvPr/>
        </p:nvSpPr>
        <p:spPr>
          <a:xfrm>
            <a:off x="6729274" y="2407766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_</a:t>
            </a:r>
            <a:r>
              <a:rPr lang="en-US" sz="2400"/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1D3B87-90C9-4907-B8B4-E6044C7C785E}"/>
              </a:ext>
            </a:extLst>
          </p:cNvPr>
          <p:cNvCxnSpPr>
            <a:stCxn id="15" idx="3"/>
          </p:cNvCxnSpPr>
          <p:nvPr/>
        </p:nvCxnSpPr>
        <p:spPr>
          <a:xfrm>
            <a:off x="7234541" y="2638599"/>
            <a:ext cx="95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1B34CC-D188-4C5F-97F9-ADD6A02C2983}"/>
              </a:ext>
            </a:extLst>
          </p:cNvPr>
          <p:cNvSpPr txBox="1"/>
          <p:nvPr/>
        </p:nvSpPr>
        <p:spPr>
          <a:xfrm>
            <a:off x="8162083" y="2407765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HO</a:t>
            </a:r>
            <a:r>
              <a:rPr lang="en-US" sz="240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A69416-2BFA-431D-B245-6765063091F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8909403" y="2630452"/>
            <a:ext cx="488468" cy="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30E668-9EB4-4EB7-A852-3A6C95298B56}"/>
              </a:ext>
            </a:extLst>
          </p:cNvPr>
          <p:cNvSpPr txBox="1"/>
          <p:nvPr/>
        </p:nvSpPr>
        <p:spPr>
          <a:xfrm>
            <a:off x="9397871" y="2399619"/>
            <a:ext cx="126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HO </a:t>
            </a:r>
            <a:r>
              <a:rPr lang="en-US" sz="2400">
                <a:solidFill>
                  <a:srgbClr val="FF0000"/>
                </a:solidFill>
              </a:rPr>
              <a:t>(xóa)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10CDC-5B2D-4528-ABC5-963AAD6D27B1}"/>
              </a:ext>
            </a:extLst>
          </p:cNvPr>
          <p:cNvSpPr txBox="1"/>
          <p:nvPr/>
        </p:nvSpPr>
        <p:spPr>
          <a:xfrm>
            <a:off x="7537337" y="22921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2BFD5-E4B2-4447-A27E-FDFF548A8C4F}"/>
              </a:ext>
            </a:extLst>
          </p:cNvPr>
          <p:cNvSpPr txBox="1"/>
          <p:nvPr/>
        </p:nvSpPr>
        <p:spPr>
          <a:xfrm>
            <a:off x="8968817" y="2312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35E51A-053C-473F-ABDC-440E9E27768B}"/>
              </a:ext>
            </a:extLst>
          </p:cNvPr>
          <p:cNvSpPr txBox="1"/>
          <p:nvPr/>
        </p:nvSpPr>
        <p:spPr>
          <a:xfrm>
            <a:off x="6729274" y="2939372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_</a:t>
            </a:r>
            <a:r>
              <a:rPr lang="en-US" sz="2400"/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A7158-BEC2-4781-BB17-C759017BBA6E}"/>
              </a:ext>
            </a:extLst>
          </p:cNvPr>
          <p:cNvCxnSpPr>
            <a:stCxn id="23" idx="3"/>
          </p:cNvCxnSpPr>
          <p:nvPr/>
        </p:nvCxnSpPr>
        <p:spPr>
          <a:xfrm>
            <a:off x="7234541" y="3170205"/>
            <a:ext cx="95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58B725-FA18-44EE-8061-116B6605A8D8}"/>
              </a:ext>
            </a:extLst>
          </p:cNvPr>
          <p:cNvSpPr txBox="1"/>
          <p:nvPr/>
        </p:nvSpPr>
        <p:spPr>
          <a:xfrm>
            <a:off x="8181478" y="294821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D06347-CC47-46AE-9C99-B242639D81A5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8725217" y="3170205"/>
            <a:ext cx="704734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DA905C-EF58-474F-9081-7FEB33245BEE}"/>
              </a:ext>
            </a:extLst>
          </p:cNvPr>
          <p:cNvSpPr txBox="1"/>
          <p:nvPr/>
        </p:nvSpPr>
        <p:spPr>
          <a:xfrm>
            <a:off x="9429951" y="2939372"/>
            <a:ext cx="1868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HO 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(thay thế)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8E6553-DFB7-4191-8C7D-B7115B8FBBA6}"/>
              </a:ext>
            </a:extLst>
          </p:cNvPr>
          <p:cNvSpPr txBox="1"/>
          <p:nvPr/>
        </p:nvSpPr>
        <p:spPr>
          <a:xfrm>
            <a:off x="7557166" y="28232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2DA07-B625-4FD5-BE7A-5E91AE2FC38D}"/>
              </a:ext>
            </a:extLst>
          </p:cNvPr>
          <p:cNvSpPr txBox="1"/>
          <p:nvPr/>
        </p:nvSpPr>
        <p:spPr>
          <a:xfrm>
            <a:off x="8902011" y="2855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D5D9B0E-12B6-4954-BEA1-1ED0B2104DF3}"/>
              </a:ext>
            </a:extLst>
          </p:cNvPr>
          <p:cNvSpPr/>
          <p:nvPr/>
        </p:nvSpPr>
        <p:spPr>
          <a:xfrm>
            <a:off x="2447900" y="2503477"/>
            <a:ext cx="34622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ABB5-12D2-3FF8-F811-440752929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05772"/>
              </p:ext>
            </p:extLst>
          </p:nvPr>
        </p:nvGraphicFramePr>
        <p:xfrm>
          <a:off x="1781628" y="4249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1693221" y="3315088"/>
            <a:ext cx="8137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d[</a:t>
            </a:r>
            <a:r>
              <a:rPr lang="en-US" sz="2600" err="1"/>
              <a:t>i</a:t>
            </a:r>
            <a:r>
              <a:rPr lang="en-US" sz="2600"/>
              <a:t>][j] = min(</a:t>
            </a:r>
            <a:r>
              <a:rPr lang="en-US" sz="2600">
                <a:solidFill>
                  <a:srgbClr val="FF0000"/>
                </a:solidFill>
              </a:rPr>
              <a:t>d[</a:t>
            </a:r>
            <a:r>
              <a:rPr lang="en-US" sz="2600" err="1">
                <a:solidFill>
                  <a:srgbClr val="FF0000"/>
                </a:solidFill>
              </a:rPr>
              <a:t>i</a:t>
            </a:r>
            <a:r>
              <a:rPr lang="en-US" sz="2600">
                <a:solidFill>
                  <a:srgbClr val="FF0000"/>
                </a:solidFill>
              </a:rPr>
              <a:t> - 1][j] </a:t>
            </a:r>
            <a:r>
              <a:rPr lang="en-US" sz="2600"/>
              <a:t>+ 1, </a:t>
            </a:r>
            <a:r>
              <a:rPr lang="en-US" sz="2600">
                <a:solidFill>
                  <a:srgbClr val="FFC000"/>
                </a:solidFill>
              </a:rPr>
              <a:t>d[</a:t>
            </a:r>
            <a:r>
              <a:rPr lang="en-US" sz="2600" err="1">
                <a:solidFill>
                  <a:srgbClr val="FFC000"/>
                </a:solidFill>
              </a:rPr>
              <a:t>i</a:t>
            </a:r>
            <a:r>
              <a:rPr lang="en-US" sz="2600">
                <a:solidFill>
                  <a:srgbClr val="FFC000"/>
                </a:solidFill>
              </a:rPr>
              <a:t>][j - 1]</a:t>
            </a:r>
            <a:r>
              <a:rPr lang="en-US" sz="2600"/>
              <a:t> + 1, </a:t>
            </a:r>
            <a:r>
              <a:rPr lang="en-US" sz="2600">
                <a:solidFill>
                  <a:srgbClr val="42BA97"/>
                </a:solidFill>
              </a:rPr>
              <a:t>d[</a:t>
            </a:r>
            <a:r>
              <a:rPr lang="en-US" sz="2600" err="1">
                <a:solidFill>
                  <a:srgbClr val="42BA97"/>
                </a:solidFill>
              </a:rPr>
              <a:t>i</a:t>
            </a:r>
            <a:r>
              <a:rPr lang="en-US" sz="2600">
                <a:solidFill>
                  <a:srgbClr val="42BA97"/>
                </a:solidFill>
              </a:rPr>
              <a:t> - 1][j - 1]</a:t>
            </a:r>
            <a:r>
              <a:rPr lang="en-US" sz="2600"/>
              <a:t> + cost)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11244-B90B-41F9-A987-096FDA11FF5C}"/>
              </a:ext>
            </a:extLst>
          </p:cNvPr>
          <p:cNvSpPr txBox="1"/>
          <p:nvPr/>
        </p:nvSpPr>
        <p:spPr>
          <a:xfrm>
            <a:off x="1693221" y="2756643"/>
            <a:ext cx="3933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s[</a:t>
            </a:r>
            <a:r>
              <a:rPr lang="en-US" sz="2600" err="1"/>
              <a:t>i</a:t>
            </a:r>
            <a:r>
              <a:rPr lang="en-US" sz="2600"/>
              <a:t>] = t[j] ? cost = 0 : cost =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2AF8BF-E5FB-4211-936A-1D9484D28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97089"/>
              </p:ext>
            </p:extLst>
          </p:nvPr>
        </p:nvGraphicFramePr>
        <p:xfrm>
          <a:off x="7200296" y="1760971"/>
          <a:ext cx="2709334" cy="760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67524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0368413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Thay thế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Xóa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82607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 err="1"/>
                        <a:t>Chèn</a:t>
                      </a:r>
                      <a:r>
                        <a:rPr lang="en-US"/>
                        <a:t>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29942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AF6A2-0C09-BDCA-2EA2-9AEBF8E81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/>
        </p:nvGraphicFramePr>
        <p:xfrm>
          <a:off x="1781628" y="4249075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C29BE2-05D6-4B72-A1EF-9D3322A0B8E6}"/>
              </a:ext>
            </a:extLst>
          </p:cNvPr>
          <p:cNvSpPr txBox="1"/>
          <p:nvPr/>
        </p:nvSpPr>
        <p:spPr>
          <a:xfrm>
            <a:off x="1693221" y="3315088"/>
            <a:ext cx="81370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d[</a:t>
            </a:r>
            <a:r>
              <a:rPr lang="en-US" sz="2600" err="1"/>
              <a:t>i</a:t>
            </a:r>
            <a:r>
              <a:rPr lang="en-US" sz="2600"/>
              <a:t>][j] = min(</a:t>
            </a:r>
            <a:r>
              <a:rPr lang="en-US" sz="2600">
                <a:solidFill>
                  <a:srgbClr val="FF0000"/>
                </a:solidFill>
              </a:rPr>
              <a:t>d[</a:t>
            </a:r>
            <a:r>
              <a:rPr lang="en-US" sz="2600" err="1">
                <a:solidFill>
                  <a:srgbClr val="FF0000"/>
                </a:solidFill>
              </a:rPr>
              <a:t>i</a:t>
            </a:r>
            <a:r>
              <a:rPr lang="en-US" sz="2600">
                <a:solidFill>
                  <a:srgbClr val="FF0000"/>
                </a:solidFill>
              </a:rPr>
              <a:t> - 1][j] </a:t>
            </a:r>
            <a:r>
              <a:rPr lang="en-US" sz="2600"/>
              <a:t>+ 1, </a:t>
            </a:r>
            <a:r>
              <a:rPr lang="en-US" sz="2600">
                <a:solidFill>
                  <a:srgbClr val="FFC000"/>
                </a:solidFill>
              </a:rPr>
              <a:t>d[</a:t>
            </a:r>
            <a:r>
              <a:rPr lang="en-US" sz="2600" err="1">
                <a:solidFill>
                  <a:srgbClr val="FFC000"/>
                </a:solidFill>
              </a:rPr>
              <a:t>i</a:t>
            </a:r>
            <a:r>
              <a:rPr lang="en-US" sz="2600">
                <a:solidFill>
                  <a:srgbClr val="FFC000"/>
                </a:solidFill>
              </a:rPr>
              <a:t>][j - 1]</a:t>
            </a:r>
            <a:r>
              <a:rPr lang="en-US" sz="2600"/>
              <a:t> + 1, </a:t>
            </a:r>
            <a:r>
              <a:rPr lang="en-US" sz="2600">
                <a:solidFill>
                  <a:srgbClr val="42BA97"/>
                </a:solidFill>
              </a:rPr>
              <a:t>d[</a:t>
            </a:r>
            <a:r>
              <a:rPr lang="en-US" sz="2600" err="1">
                <a:solidFill>
                  <a:srgbClr val="42BA97"/>
                </a:solidFill>
              </a:rPr>
              <a:t>i</a:t>
            </a:r>
            <a:r>
              <a:rPr lang="en-US" sz="2600">
                <a:solidFill>
                  <a:srgbClr val="42BA97"/>
                </a:solidFill>
              </a:rPr>
              <a:t> - 1][j - 1]</a:t>
            </a:r>
            <a:r>
              <a:rPr lang="en-US" sz="2600"/>
              <a:t> + cost)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11244-B90B-41F9-A987-096FDA11FF5C}"/>
              </a:ext>
            </a:extLst>
          </p:cNvPr>
          <p:cNvSpPr txBox="1"/>
          <p:nvPr/>
        </p:nvSpPr>
        <p:spPr>
          <a:xfrm>
            <a:off x="1693221" y="2756643"/>
            <a:ext cx="3933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s[</a:t>
            </a:r>
            <a:r>
              <a:rPr lang="en-US" sz="2600" err="1"/>
              <a:t>i</a:t>
            </a:r>
            <a:r>
              <a:rPr lang="en-US" sz="2600"/>
              <a:t>] = t[j] ? cost = 0 : cost =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2AF8BF-E5FB-4211-936A-1D9484D28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14212"/>
              </p:ext>
            </p:extLst>
          </p:nvPr>
        </p:nvGraphicFramePr>
        <p:xfrm>
          <a:off x="7200296" y="1760971"/>
          <a:ext cx="2709334" cy="760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675244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0368413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Thay thế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Xóa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82607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 err="1"/>
                        <a:t>Chèn</a:t>
                      </a:r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29942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B5C2-A985-549D-26C8-01D355188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Minh họa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D932C-9660-4C6C-9598-EBBDA471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92344"/>
              </p:ext>
            </p:extLst>
          </p:nvPr>
        </p:nvGraphicFramePr>
        <p:xfrm>
          <a:off x="2031998" y="1949221"/>
          <a:ext cx="8128002" cy="1900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95763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1637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10560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9049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51902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8276"/>
                    </a:ext>
                  </a:extLst>
                </a:gridCol>
              </a:tblGrid>
              <a:tr h="3801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32516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3753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02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73164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313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D5311E-BF3E-4D34-8342-155B80C5BD49}"/>
              </a:ext>
            </a:extLst>
          </p:cNvPr>
          <p:cNvSpPr txBox="1"/>
          <p:nvPr/>
        </p:nvSpPr>
        <p:spPr>
          <a:xfrm>
            <a:off x="1949763" y="418993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d[m][n]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BBD96-4C6F-46CC-8304-73F088785ECA}"/>
              </a:ext>
            </a:extLst>
          </p:cNvPr>
          <p:cNvSpPr txBox="1"/>
          <p:nvPr/>
        </p:nvSpPr>
        <p:spPr>
          <a:xfrm>
            <a:off x="1974455" y="5033813"/>
            <a:ext cx="76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RO</a:t>
            </a:r>
            <a:r>
              <a:rPr lang="en-US" sz="2400"/>
              <a:t>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44808-F39F-4FEA-85C7-3494E11B9205}"/>
              </a:ext>
            </a:extLst>
          </p:cNvPr>
          <p:cNvSpPr txBox="1"/>
          <p:nvPr/>
        </p:nvSpPr>
        <p:spPr>
          <a:xfrm>
            <a:off x="3500440" y="5043054"/>
            <a:ext cx="88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HOR</a:t>
            </a:r>
            <a:r>
              <a:rPr lang="en-US" sz="2400"/>
              <a:t>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8DE91-FBB0-4D55-8954-08863653833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736395" y="5264646"/>
            <a:ext cx="764045" cy="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58956F-3E5E-4B84-BA57-97B13AC669CA}"/>
              </a:ext>
            </a:extLst>
          </p:cNvPr>
          <p:cNvSpPr txBox="1"/>
          <p:nvPr/>
        </p:nvSpPr>
        <p:spPr>
          <a:xfrm>
            <a:off x="4573787" y="5043053"/>
            <a:ext cx="70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RO</a:t>
            </a:r>
            <a:r>
              <a:rPr lang="en-US" sz="2400"/>
              <a:t>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98E4D-78FD-4AFC-B4B1-569A0C73E34A}"/>
              </a:ext>
            </a:extLst>
          </p:cNvPr>
          <p:cNvSpPr txBox="1"/>
          <p:nvPr/>
        </p:nvSpPr>
        <p:spPr>
          <a:xfrm>
            <a:off x="5922156" y="5043053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HO</a:t>
            </a:r>
            <a:r>
              <a:rPr lang="en-US" sz="2400"/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545321-E00C-4C78-8AEF-C63DD68DCE9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279621" y="5273886"/>
            <a:ext cx="64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C9DEB5-19A9-451D-8F0B-D6026F7B8AAD}"/>
              </a:ext>
            </a:extLst>
          </p:cNvPr>
          <p:cNvSpPr txBox="1"/>
          <p:nvPr/>
        </p:nvSpPr>
        <p:spPr>
          <a:xfrm>
            <a:off x="6927679" y="5043053"/>
            <a:ext cx="62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RO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16279-4EB4-4FE9-AF7B-E93218A6B213}"/>
              </a:ext>
            </a:extLst>
          </p:cNvPr>
          <p:cNvSpPr txBox="1"/>
          <p:nvPr/>
        </p:nvSpPr>
        <p:spPr>
          <a:xfrm>
            <a:off x="8118764" y="5043053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HO</a:t>
            </a:r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A3765-E9A5-4557-B3DA-10337A874B8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548555" y="5273886"/>
            <a:ext cx="57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92C96-BCCE-4E25-BD2F-B16F6346BB3A}"/>
              </a:ext>
            </a:extLst>
          </p:cNvPr>
          <p:cNvSpPr txBox="1"/>
          <p:nvPr/>
        </p:nvSpPr>
        <p:spPr>
          <a:xfrm>
            <a:off x="8951582" y="50430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R</a:t>
            </a:r>
            <a:r>
              <a:rPr lang="en-US" sz="240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6CBF45-A0B8-4888-A95A-D54EB8C90237}"/>
              </a:ext>
            </a:extLst>
          </p:cNvPr>
          <p:cNvSpPr txBox="1"/>
          <p:nvPr/>
        </p:nvSpPr>
        <p:spPr>
          <a:xfrm>
            <a:off x="9878978" y="503381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4866A-E5B7-4EFB-8469-8CDD527157C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371890" y="5273886"/>
            <a:ext cx="50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FCDDF5-E30B-459F-A5C6-380D65DF21B8}"/>
              </a:ext>
            </a:extLst>
          </p:cNvPr>
          <p:cNvSpPr txBox="1"/>
          <p:nvPr/>
        </p:nvSpPr>
        <p:spPr>
          <a:xfrm>
            <a:off x="2967574" y="4932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7F321-2BC3-47FE-A3FF-FB535008C70C}"/>
              </a:ext>
            </a:extLst>
          </p:cNvPr>
          <p:cNvSpPr txBox="1"/>
          <p:nvPr/>
        </p:nvSpPr>
        <p:spPr>
          <a:xfrm>
            <a:off x="5283497" y="494679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1+1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62E2F4-5583-4DF3-BE15-08C86E4C24B4}"/>
              </a:ext>
            </a:extLst>
          </p:cNvPr>
          <p:cNvSpPr txBox="1"/>
          <p:nvPr/>
        </p:nvSpPr>
        <p:spPr>
          <a:xfrm>
            <a:off x="7662156" y="49602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DA15C0-7B32-467D-8CE2-FADDEEE0E37B}"/>
              </a:ext>
            </a:extLst>
          </p:cNvPr>
          <p:cNvSpPr txBox="1"/>
          <p:nvPr/>
        </p:nvSpPr>
        <p:spPr>
          <a:xfrm>
            <a:off x="9343124" y="4937369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0+1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37747-D9FD-4E37-A244-41FB56B7CC11}"/>
              </a:ext>
            </a:extLst>
          </p:cNvPr>
          <p:cNvCxnSpPr/>
          <p:nvPr/>
        </p:nvCxnSpPr>
        <p:spPr>
          <a:xfrm flipH="1" flipV="1">
            <a:off x="7794594" y="3302493"/>
            <a:ext cx="1056443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B00BDE-9796-4BD6-8761-B6BCC890EFE8}"/>
              </a:ext>
            </a:extLst>
          </p:cNvPr>
          <p:cNvCxnSpPr/>
          <p:nvPr/>
        </p:nvCxnSpPr>
        <p:spPr>
          <a:xfrm flipH="1">
            <a:off x="6418555" y="3302493"/>
            <a:ext cx="106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E338AF-9769-463E-B377-21975D757D26}"/>
              </a:ext>
            </a:extLst>
          </p:cNvPr>
          <p:cNvCxnSpPr/>
          <p:nvPr/>
        </p:nvCxnSpPr>
        <p:spPr>
          <a:xfrm flipH="1" flipV="1">
            <a:off x="4989250" y="2911876"/>
            <a:ext cx="1106750" cy="3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0F5456-8D8F-4728-805A-D0C0E760D41F}"/>
              </a:ext>
            </a:extLst>
          </p:cNvPr>
          <p:cNvCxnSpPr/>
          <p:nvPr/>
        </p:nvCxnSpPr>
        <p:spPr>
          <a:xfrm flipH="1" flipV="1">
            <a:off x="3728621" y="2530136"/>
            <a:ext cx="102981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88D36C-1315-4681-9066-437189575FE3}"/>
              </a:ext>
            </a:extLst>
          </p:cNvPr>
          <p:cNvSpPr txBox="1"/>
          <p:nvPr/>
        </p:nvSpPr>
        <p:spPr>
          <a:xfrm>
            <a:off x="5182384" y="531452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Chèn</a:t>
            </a:r>
            <a:r>
              <a:rPr lang="en-US"/>
              <a:t> 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E7184-85E8-4528-9D72-1AF371843512}"/>
              </a:ext>
            </a:extLst>
          </p:cNvPr>
          <p:cNvSpPr txBox="1"/>
          <p:nvPr/>
        </p:nvSpPr>
        <p:spPr>
          <a:xfrm>
            <a:off x="8636766" y="5464607"/>
            <a:ext cx="19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Thay thế R thành 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871FB-B537-4956-355E-80B37CF2C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25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4D4004-0403-498C-A58C-0E7DFFAF2DF9}"/>
              </a:ext>
            </a:extLst>
          </p:cNvPr>
          <p:cNvSpPr txBox="1"/>
          <p:nvPr/>
        </p:nvSpPr>
        <p:spPr>
          <a:xfrm>
            <a:off x="10515971" y="503009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‘’</a:t>
            </a:r>
            <a:r>
              <a:rPr lang="en-US" sz="240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0C0CC-DCF5-411C-AC3B-47248FB403BF}"/>
              </a:ext>
            </a:extLst>
          </p:cNvPr>
          <p:cNvSpPr txBox="1"/>
          <p:nvPr/>
        </p:nvSpPr>
        <p:spPr>
          <a:xfrm>
            <a:off x="11443367" y="50208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‘’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7A7340-5FC7-4A19-AC21-B49E9DA37FC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0923455" y="5260929"/>
            <a:ext cx="519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C5217C-F64E-4A27-96A9-B32A3C269230}"/>
              </a:ext>
            </a:extLst>
          </p:cNvPr>
          <p:cNvSpPr txBox="1"/>
          <p:nvPr/>
        </p:nvSpPr>
        <p:spPr>
          <a:xfrm>
            <a:off x="11003870" y="4945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22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957" y="2347589"/>
            <a:ext cx="63040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04.</a:t>
            </a:r>
          </a:p>
          <a:p>
            <a:pPr algn="ctr"/>
            <a:r>
              <a:rPr lang="en-US" altLang="ko-KR" sz="36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Độ phức tạp thuật toán</a:t>
            </a:r>
            <a:endParaRPr lang="ko-KR" altLang="en-US" sz="36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00D65-3C7F-5FC4-8DF9-6BB3286A9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err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</a:t>
            </a:r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sz="6000" b="1" err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thuyết</a:t>
            </a:r>
            <a:endParaRPr lang="en-US" sz="6000" b="1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1252946" y="1767956"/>
            <a:ext cx="968610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n, m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dài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mình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đang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Levenshtein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Wagner-Fischer:</a:t>
            </a:r>
          </a:p>
          <a:p>
            <a:pPr algn="just"/>
            <a:endParaRPr lang="en-US" sz="2400">
              <a:solidFill>
                <a:srgbClr val="1B1B1B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O(nm)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O(nm)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FCDD72-D95A-30E9-30A7-BB9347C64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err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</a:t>
            </a:r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sz="6000" b="1" err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thuyết</a:t>
            </a:r>
            <a:endParaRPr lang="en-US" sz="6000" b="1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89224" y="1419678"/>
            <a:ext cx="1060921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i="0" u="none" strike="noStrike" err="1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/>
                <a:cs typeface="Times New Roman"/>
              </a:rPr>
              <a:t>Khởi</a:t>
            </a:r>
            <a:r>
              <a:rPr lang="en-US" sz="2800" i="0" u="none" strike="noStrike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2800" i="0" u="none" strike="noStrike" err="1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/>
                <a:cs typeface="Times New Roman"/>
              </a:rPr>
              <a:t>tạo</a:t>
            </a:r>
            <a:endParaRPr lang="en-US" sz="2800" i="0" u="none" strike="noStrike">
              <a:ln w="0"/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73D88-8746-3629-AF79-CD51E12446AC}"/>
              </a:ext>
            </a:extLst>
          </p:cNvPr>
          <p:cNvSpPr txBox="1"/>
          <p:nvPr/>
        </p:nvSpPr>
        <p:spPr>
          <a:xfrm>
            <a:off x="791394" y="5557404"/>
            <a:ext cx="10607040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1CADE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sz="32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u="sng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+ (n+1)(m+1)</a:t>
            </a:r>
          </a:p>
          <a:p>
            <a:pPr algn="ctr"/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320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A1D43-67CD-6855-200C-781C7DDB2067}"/>
              </a:ext>
            </a:extLst>
          </p:cNvPr>
          <p:cNvSpPr txBox="1"/>
          <p:nvPr/>
        </p:nvSpPr>
        <p:spPr>
          <a:xfrm>
            <a:off x="2021430" y="2214911"/>
            <a:ext cx="8144797" cy="1862048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wagner_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fischer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10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m, n = 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(a), 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endParaRPr lang="en-US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d</a:t>
            </a:r>
            <a:r>
              <a:rPr lang="vi-VN" err="1">
                <a:solidFill>
                  <a:srgbClr val="000000"/>
                </a:solidFill>
                <a:latin typeface="Consolas" panose="020B0609020204030204" pitchFamily="49" charset="0"/>
              </a:rPr>
              <a:t>eclare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err="1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vi-VN">
                <a:solidFill>
                  <a:srgbClr val="666666"/>
                </a:solidFill>
                <a:latin typeface="Consolas" panose="020B0609020204030204" pitchFamily="49" charset="0"/>
              </a:rPr>
              <a:t>0.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.m,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666666"/>
                </a:solidFill>
                <a:latin typeface="Consolas" panose="020B0609020204030204" pitchFamily="49" charset="0"/>
              </a:rPr>
              <a:t>0.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.n] </a:t>
            </a:r>
          </a:p>
          <a:p>
            <a:pPr fontAlgn="base"/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  </a:t>
            </a:r>
            <a:r>
              <a:rPr lang="en-US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vi-VN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err="1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vi-VN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vi-VN" err="1">
                <a:solidFill>
                  <a:srgbClr val="000000"/>
                </a:solidFill>
                <a:latin typeface="Consolas" panose="020B0609020204030204" pitchFamily="49" charset="0"/>
              </a:rPr>
              <a:t>zero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 (n+1)(m+1) </a:t>
            </a:r>
            <a:r>
              <a:rPr lang="en-US" err="1">
                <a:solidFill>
                  <a:srgbClr val="00B050"/>
                </a:solidFill>
                <a:latin typeface="Consolas" panose="020B0609020204030204" pitchFamily="49" charset="0"/>
              </a:rPr>
              <a:t>gán</a:t>
            </a:r>
            <a:endParaRPr lang="en-US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F3D8B-F1A2-ADC2-4353-446CBB449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 thuyết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4" y="1450456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ctr">
              <a:defRPr sz="2800" i="0" u="none" strike="noStrike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/>
                <a:cs typeface="Times New Roman"/>
              </a:defRPr>
            </a:lvl1pPr>
          </a:lstStyle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E84F7-9C1F-E792-886A-914EC6084271}"/>
              </a:ext>
            </a:extLst>
          </p:cNvPr>
          <p:cNvSpPr txBox="1"/>
          <p:nvPr/>
        </p:nvSpPr>
        <p:spPr>
          <a:xfrm>
            <a:off x="793564" y="5557404"/>
            <a:ext cx="10607040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1CADE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sz="32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 + (n+1)(m+1) + </a:t>
            </a:r>
            <a:r>
              <a:rPr lang="en-US" sz="3200" u="sng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2*(m+1)+ 2*(n+1)</a:t>
            </a:r>
          </a:p>
          <a:p>
            <a:pPr algn="ctr"/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320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u="sng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m+2+n+2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4F6BB-9137-9751-8324-3666F228B6AD}"/>
              </a:ext>
            </a:extLst>
          </p:cNvPr>
          <p:cNvSpPr txBox="1"/>
          <p:nvPr/>
        </p:nvSpPr>
        <p:spPr>
          <a:xfrm>
            <a:off x="2425493" y="2214912"/>
            <a:ext cx="7341012" cy="2800767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wagner_</a:t>
            </a:r>
            <a:r>
              <a:rPr lang="en-US" err="1">
                <a:solidFill>
                  <a:srgbClr val="795E26"/>
                </a:solidFill>
                <a:latin typeface="Consolas" panose="020B0609020204030204" pitchFamily="49" charset="0"/>
              </a:rPr>
              <a:t>fischer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10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>
              <a:spcAft>
                <a:spcPts val="10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from 0 to m: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m+1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m+2 so </a:t>
            </a:r>
            <a:r>
              <a:rPr lang="en-US" err="1">
                <a:solidFill>
                  <a:srgbClr val="7030A0"/>
                </a:solidFill>
                <a:latin typeface="Consolas" panose="020B0609020204030204" pitchFamily="49" charset="0"/>
              </a:rPr>
              <a:t>sánh</a:t>
            </a:r>
            <a:endParaRPr lang="en-US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d[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m+1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endParaRPr lang="en-US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from 0 to n: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n+1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n+2 so </a:t>
            </a:r>
            <a:r>
              <a:rPr lang="en-US" b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sánh</a:t>
            </a:r>
            <a:endParaRPr lang="en-US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d[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n+1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endParaRPr lang="en-US" b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3D0333-DA8B-9566-4CB3-603DF0BEF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957" y="2347589"/>
            <a:ext cx="63040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01.</a:t>
            </a:r>
          </a:p>
          <a:p>
            <a:pPr algn="ctr"/>
            <a:r>
              <a:rPr lang="en-US" altLang="ko-KR" sz="36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Định nghĩa bài toán</a:t>
            </a:r>
            <a:endParaRPr lang="ko-KR" altLang="en-US" sz="36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643C4-ADEE-0E3B-CBB3-2245AE652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5FA5BB-66FC-95A8-4A54-13103F999F76}"/>
              </a:ext>
            </a:extLst>
          </p:cNvPr>
          <p:cNvSpPr txBox="1"/>
          <p:nvPr/>
        </p:nvSpPr>
        <p:spPr>
          <a:xfrm>
            <a:off x="1462854" y="2056425"/>
            <a:ext cx="9266290" cy="3200876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wagner_</a:t>
            </a:r>
            <a:r>
              <a:rPr lang="en-US" err="1">
                <a:solidFill>
                  <a:srgbClr val="795E26"/>
                </a:solidFill>
                <a:latin typeface="Consolas" panose="020B0609020204030204" pitchFamily="49" charset="0"/>
              </a:rPr>
              <a:t>fischer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…    </a:t>
            </a: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from 1 to n: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n+1 so </a:t>
            </a:r>
            <a:r>
              <a:rPr lang="en-US" b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sánh</a:t>
            </a:r>
            <a:endParaRPr lang="en-US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from 1 to m: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m+1 so </a:t>
            </a:r>
            <a:r>
              <a:rPr lang="en-US" b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sánh</a:t>
            </a:r>
            <a:endParaRPr lang="en-US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cost 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a[i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 != b[j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? 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	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 so </a:t>
            </a:r>
            <a:r>
              <a:rPr lang="en-US" b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sánh</a:t>
            </a:r>
            <a:endParaRPr lang="en-US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d[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j] = 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(d[i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cost,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US" b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gán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2m so </a:t>
            </a:r>
            <a:r>
              <a:rPr lang="en-US" err="1">
                <a:solidFill>
                  <a:srgbClr val="7030A0"/>
                </a:solidFill>
                <a:latin typeface="Consolas" panose="020B0609020204030204" pitchFamily="49" charset="0"/>
              </a:rPr>
              <a:t>sánh</a:t>
            </a:r>
            <a:endParaRPr lang="en-US" b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d[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 + 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d[i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j]   + 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d[m, n]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 thuyết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4" y="1450456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ctr">
              <a:defRPr sz="2800" i="0" u="none" strike="noStrike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/>
                <a:cs typeface="Times New Roman"/>
              </a:defRPr>
            </a:lvl1pPr>
          </a:lstStyle>
          <a:p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hoạch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B79F2A-0659-22C1-D2EB-A756F55B8241}"/>
              </a:ext>
            </a:extLst>
          </p:cNvPr>
          <p:cNvSpPr/>
          <p:nvPr/>
        </p:nvSpPr>
        <p:spPr>
          <a:xfrm>
            <a:off x="2080603" y="3103033"/>
            <a:ext cx="8110532" cy="1813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3F1DA-C419-4140-8DB2-5D5ABEA84E0F}"/>
              </a:ext>
            </a:extLst>
          </p:cNvPr>
          <p:cNvSpPr txBox="1"/>
          <p:nvPr/>
        </p:nvSpPr>
        <p:spPr>
          <a:xfrm>
            <a:off x="791394" y="5568721"/>
            <a:ext cx="10609211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1CADE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sz="32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2+(n+1)(m+1)+2*(m+1)+2*(n+1)+</a:t>
            </a:r>
            <a:r>
              <a:rPr lang="en-US" sz="3200" u="sng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n+n</a:t>
            </a:r>
            <a:r>
              <a:rPr lang="en-US" sz="3200" u="sng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*3m</a:t>
            </a:r>
          </a:p>
          <a:p>
            <a:pPr algn="ctr"/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320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m+2+n+2+</a:t>
            </a:r>
            <a:r>
              <a:rPr lang="en-US" sz="3200" u="sng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n+1+(n+1)*(4m+1)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58BB-6F12-D2D6-208E-73FFF75AD7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602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/>
      <p:bldP spid="6" grpId="1"/>
      <p:bldP spid="2" grpId="0" animBg="1"/>
      <p:bldP spid="2" grpId="1" animBg="1"/>
      <p:bldP spid="12" grpId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 thuyết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3F1DA-C419-4140-8DB2-5D5ABEA84E0F}"/>
              </a:ext>
            </a:extLst>
          </p:cNvPr>
          <p:cNvSpPr txBox="1"/>
          <p:nvPr/>
        </p:nvSpPr>
        <p:spPr>
          <a:xfrm>
            <a:off x="791393" y="1428521"/>
            <a:ext cx="10609211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sz="32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4nm + 4n + 3m + 7</a:t>
            </a:r>
            <a:endParaRPr lang="en-US" sz="3200" u="sng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320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4nm + 3n + 5m + 6</a:t>
            </a:r>
            <a:endParaRPr lang="en-US" sz="3200" u="sng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BB3A4-E72C-2240-7B46-97A734887E67}"/>
              </a:ext>
            </a:extLst>
          </p:cNvPr>
          <p:cNvSpPr txBox="1"/>
          <p:nvPr/>
        </p:nvSpPr>
        <p:spPr>
          <a:xfrm>
            <a:off x="791390" y="1428521"/>
            <a:ext cx="10609211" cy="1077218"/>
          </a:xfrm>
          <a:prstGeom prst="rect">
            <a:avLst/>
          </a:prstGeom>
          <a:solidFill>
            <a:schemeClr val="bg1"/>
          </a:solidFill>
          <a:ln w="38100">
            <a:solidFill>
              <a:srgbClr val="1CADE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sz="320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2+(n+1)(m+1)+2*(m+1)+2*(n+1)+</a:t>
            </a:r>
            <a:r>
              <a:rPr lang="en-US" sz="3200" u="sng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n+n</a:t>
            </a:r>
            <a:r>
              <a:rPr lang="en-US" sz="3200" u="sng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*3m</a:t>
            </a:r>
          </a:p>
          <a:p>
            <a:pPr algn="ctr"/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320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32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m+2+n+2+</a:t>
            </a:r>
            <a:r>
              <a:rPr lang="en-US" sz="3200" u="sng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n+1+(n+1)*(4m+1)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B6AC0-6585-0E50-F9EC-87044DB515AE}"/>
              </a:ext>
            </a:extLst>
          </p:cNvPr>
          <p:cNvSpPr txBox="1"/>
          <p:nvPr/>
        </p:nvSpPr>
        <p:spPr>
          <a:xfrm>
            <a:off x="791391" y="3995292"/>
            <a:ext cx="10609211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3600" b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err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3600" b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err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600" b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ctr"/>
            <a:r>
              <a:rPr lang="en-US" sz="3600" b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 + S = </a:t>
            </a:r>
            <a:r>
              <a:rPr lang="pt-BR" sz="3600" b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8nm + 7n + 8m + 13 = O(nm)</a:t>
            </a:r>
            <a:r>
              <a:rPr lang="en-US" sz="3600" b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7FA711-0D92-9E31-78ED-0CE1E247D177}"/>
              </a:ext>
            </a:extLst>
          </p:cNvPr>
          <p:cNvCxnSpPr/>
          <p:nvPr/>
        </p:nvCxnSpPr>
        <p:spPr>
          <a:xfrm>
            <a:off x="6095996" y="2654710"/>
            <a:ext cx="0" cy="1135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7ABA5-6855-DB18-FEE9-B8E4EB596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err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</a:t>
            </a:r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sz="6000" b="1" err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thuyết</a:t>
            </a:r>
            <a:endParaRPr lang="en-US" sz="6000" b="1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89224" y="1419678"/>
            <a:ext cx="1060921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i="0" u="none" strike="noStrike" err="1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b="1" i="0" u="none" strike="noStrike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u="none" strike="noStrike" err="1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3600" b="1" i="0" u="none" strike="noStrike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73D88-8746-3629-AF79-CD51E12446AC}"/>
              </a:ext>
            </a:extLst>
          </p:cNvPr>
          <p:cNvSpPr txBox="1"/>
          <p:nvPr/>
        </p:nvSpPr>
        <p:spPr>
          <a:xfrm>
            <a:off x="474403" y="5458203"/>
            <a:ext cx="11282513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8 + (n + 1)(m + 1)*4 = 4nm + 4n + 4m + 12 = O(</a:t>
            </a:r>
            <a:r>
              <a:rPr lang="en-US" err="1"/>
              <a:t>mn</a:t>
            </a:r>
            <a:r>
              <a:rPr lang="en-US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5034-06A7-C46E-C736-BC101C71DFF0}"/>
              </a:ext>
            </a:extLst>
          </p:cNvPr>
          <p:cNvSpPr txBox="1"/>
          <p:nvPr/>
        </p:nvSpPr>
        <p:spPr>
          <a:xfrm>
            <a:off x="2043262" y="2380967"/>
            <a:ext cx="8144797" cy="1585049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 wagner_fischer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10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m, n = 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(a), 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>
              <a:spcAft>
                <a:spcPts val="1000"/>
              </a:spcAft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((m+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n+</a:t>
            </a:r>
            <a:r>
              <a:rPr lang="en-US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	</a:t>
            </a:r>
            <a:r>
              <a:rPr lang="en-US" b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(n+1)(m+1)*4</a:t>
            </a:r>
          </a:p>
          <a:p>
            <a:pPr>
              <a:spcAft>
                <a:spcPts val="10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795C5-135B-4CB4-8550-EB588E663CD3}"/>
              </a:ext>
            </a:extLst>
          </p:cNvPr>
          <p:cNvCxnSpPr/>
          <p:nvPr/>
        </p:nvCxnSpPr>
        <p:spPr>
          <a:xfrm>
            <a:off x="6115660" y="4144297"/>
            <a:ext cx="0" cy="1135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17E04-719E-CD75-FAFF-6495737F85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Cài đặt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B003B-69F7-C4EC-3A57-290BAB862A42}"/>
              </a:ext>
            </a:extLst>
          </p:cNvPr>
          <p:cNvSpPr txBox="1"/>
          <p:nvPr/>
        </p:nvSpPr>
        <p:spPr>
          <a:xfrm>
            <a:off x="1862985" y="1907920"/>
            <a:ext cx="8525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levenshtein_distance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sz="180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 -&gt; </a:t>
            </a:r>
            <a:r>
              <a:rPr lang="en-US" sz="180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m, n = </a:t>
            </a:r>
            <a:r>
              <a:rPr lang="en-US" sz="180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(a), </a:t>
            </a:r>
            <a:r>
              <a:rPr lang="en-US" sz="180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(b)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d =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np.zeros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((m+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n+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dtype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(m+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d[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 =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(n+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d[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 =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j 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n+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m+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cost = 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a[i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 != b[j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d[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j] = </a:t>
            </a:r>
            <a:r>
              <a:rPr lang="en-US" sz="180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(d[i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j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 + cost,   </a:t>
            </a:r>
            <a:r>
              <a:rPr lang="en-US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 substitute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d[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j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   + 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     </a:t>
            </a:r>
            <a:r>
              <a:rPr lang="en-US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 insert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d[i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j]   + 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      </a:t>
            </a:r>
            <a:r>
              <a:rPr lang="en-US" sz="180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 delete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d[m, n]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866-02C2-1F48-5455-645C682A3EED}"/>
              </a:ext>
            </a:extLst>
          </p:cNvPr>
          <p:cNvSpPr txBox="1"/>
          <p:nvPr/>
        </p:nvSpPr>
        <p:spPr>
          <a:xfrm>
            <a:off x="929828" y="1446255"/>
            <a:ext cx="738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>
                <a:latin typeface="+mj-lt"/>
              </a:rPr>
              <a:t>Cài đặt thuật toán </a:t>
            </a:r>
            <a:r>
              <a:rPr lang="vi-VN" sz="2400" err="1">
                <a:latin typeface="+mj-lt"/>
              </a:rPr>
              <a:t>Wagner-Fisher</a:t>
            </a:r>
            <a:r>
              <a:rPr lang="vi-VN" sz="2400">
                <a:latin typeface="+mj-lt"/>
              </a:rPr>
              <a:t> bằng ngôn ngữ </a:t>
            </a:r>
            <a:r>
              <a:rPr lang="vi-VN" sz="2400" err="1">
                <a:latin typeface="+mj-lt"/>
              </a:rPr>
              <a:t>Python</a:t>
            </a:r>
            <a:endParaRPr lang="en-US" sz="240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4DD5-8264-F299-D979-989B4440C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Cài đặt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B003B-69F7-C4EC-3A57-290BAB862A42}"/>
              </a:ext>
            </a:extLst>
          </p:cNvPr>
          <p:cNvSpPr txBox="1"/>
          <p:nvPr/>
        </p:nvSpPr>
        <p:spPr>
          <a:xfrm>
            <a:off x="2026919" y="1830544"/>
            <a:ext cx="8013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levenshtein_find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query_text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sz="180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texts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best_score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= -np.inf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best_result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= </a:t>
            </a:r>
            <a:r>
              <a:rPr lang="en-US" sz="180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''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text </a:t>
            </a:r>
            <a:r>
              <a:rPr lang="en-US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texts: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(text) == 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continue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text =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text.lower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=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levenshtein_distance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query_text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text)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score = </a:t>
            </a:r>
            <a:r>
              <a:rPr lang="en-US" sz="180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1.0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- </a:t>
            </a:r>
            <a:r>
              <a:rPr lang="vi-VN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 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 </a:t>
            </a:r>
            <a:r>
              <a:rPr lang="en-US" sz="180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max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query_text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 </a:t>
            </a:r>
            <a:r>
              <a:rPr lang="en-US" sz="180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(text))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score &gt;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best_score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best_score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= score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best_result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= text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80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(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best_score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sz="18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best_result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866-02C2-1F48-5455-645C682A3EED}"/>
              </a:ext>
            </a:extLst>
          </p:cNvPr>
          <p:cNvSpPr txBox="1"/>
          <p:nvPr/>
        </p:nvSpPr>
        <p:spPr>
          <a:xfrm>
            <a:off x="838200" y="1446255"/>
            <a:ext cx="753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>
                <a:latin typeface="+mj-lt"/>
              </a:rPr>
              <a:t>Cài đặt tìm chuỗi gần giống nhất trong tập hợp các chuỗi</a:t>
            </a:r>
            <a:endParaRPr lang="en-US" sz="240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2638-C6D5-A48E-4F88-FE6DAABA5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Cài đặt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302866-02C2-1F48-5455-645C682A3EED}"/>
                  </a:ext>
                </a:extLst>
              </p:cNvPr>
              <p:cNvSpPr txBox="1"/>
              <p:nvPr/>
            </p:nvSpPr>
            <p:spPr>
              <a:xfrm>
                <a:off x="900331" y="1515081"/>
                <a:ext cx="10072469" cy="3089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vi-VN" sz="2400" dirty="0" err="1">
                    <a:latin typeface="+mj-lt"/>
                  </a:rPr>
                  <a:t>Score</a:t>
                </a:r>
                <a:r>
                  <a:rPr lang="vi-VN" sz="2400">
                    <a:latin typeface="+mj-lt"/>
                  </a:rPr>
                  <a:t> suy ra</a:t>
                </a:r>
                <a:r>
                  <a:rPr lang="en-US" sz="2400">
                    <a:latin typeface="+mj-lt"/>
                  </a:rPr>
                  <a:t> </a:t>
                </a:r>
                <a:r>
                  <a:rPr lang="vi-VN" sz="2400">
                    <a:latin typeface="+mj-lt"/>
                  </a:rPr>
                  <a:t>từ khoảng cách </a:t>
                </a:r>
                <a:r>
                  <a:rPr lang="vi-VN" sz="2400" err="1">
                    <a:latin typeface="+mj-lt"/>
                  </a:rPr>
                  <a:t>Levenshtein</a:t>
                </a:r>
                <a:r>
                  <a:rPr lang="vi-VN" sz="2400">
                    <a:latin typeface="+mj-lt"/>
                  </a:rPr>
                  <a:t> bằng công thức: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length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length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vi-VN" sz="240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vi-VN" sz="2400">
                    <a:latin typeface="+mj-lt"/>
                  </a:rPr>
                  <a:t>Mục đích: </a:t>
                </a:r>
                <a:r>
                  <a:rPr lang="vi-VN" sz="2400" err="1">
                    <a:latin typeface="+mj-lt"/>
                  </a:rPr>
                  <a:t>scale</a:t>
                </a:r>
                <a:r>
                  <a:rPr lang="vi-VN" sz="2400">
                    <a:latin typeface="+mj-lt"/>
                  </a:rPr>
                  <a:t> về khoảng 0 đến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400" b="0"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length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length</m:t>
                            </m:r>
                          </m:e>
                        </m:d>
                      </m:e>
                    </m:func>
                  </m:oMath>
                </a14:m>
                <a:endParaRPr lang="en-US" sz="2400" b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vi-VN" sz="2400" err="1">
                    <a:latin typeface="+mj-lt"/>
                  </a:rPr>
                  <a:t>Score</a:t>
                </a:r>
                <a:r>
                  <a:rPr lang="vi-VN" sz="2400">
                    <a:latin typeface="+mj-lt"/>
                  </a:rPr>
                  <a:t> cho biết hai chuỗi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>
                    <a:latin typeface="+mj-lt"/>
                  </a:rPr>
                  <a:t> </a:t>
                </a:r>
                <a:r>
                  <a:rPr lang="vi-VN" sz="2400">
                    <a:latin typeface="+mj-lt"/>
                  </a:rPr>
                  <a:t>và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>
                    <a:latin typeface="+mj-lt"/>
                  </a:rPr>
                  <a:t> </a:t>
                </a:r>
                <a:r>
                  <a:rPr lang="vi-VN" sz="2400">
                    <a:latin typeface="+mj-lt"/>
                  </a:rPr>
                  <a:t>giống nhau bao nhiêu phần trăm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302866-02C2-1F48-5455-645C682A3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1" y="1515081"/>
                <a:ext cx="10072469" cy="3089885"/>
              </a:xfrm>
              <a:prstGeom prst="rect">
                <a:avLst/>
              </a:prstGeom>
              <a:blipFill>
                <a:blip r:embed="rId2"/>
                <a:stretch>
                  <a:fillRect l="-847" t="-1779" b="-3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4744D-F192-7E7D-1BD0-9B33F1917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Thực nghiệm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68C30-60C5-1E39-B83F-C9220CE0CDCF}"/>
              </a:ext>
            </a:extLst>
          </p:cNvPr>
          <p:cNvSpPr txBox="1"/>
          <p:nvPr/>
        </p:nvSpPr>
        <p:spPr>
          <a:xfrm>
            <a:off x="1026941" y="1518393"/>
            <a:ext cx="9003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400">
                <a:latin typeface="+mj-lt"/>
              </a:rPr>
              <a:t>Tập dữ liệu: danh sách các thành phố trên thế giới (khoảng gần 40000 thành phố)</a:t>
            </a:r>
            <a:endParaRPr lang="en-US" sz="240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A615FF-4441-ED77-495C-77330ACE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26" y="2652423"/>
            <a:ext cx="4610743" cy="1047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06384-2D29-5682-69FE-B741AB569E0C}"/>
              </a:ext>
            </a:extLst>
          </p:cNvPr>
          <p:cNvSpPr txBox="1"/>
          <p:nvPr/>
        </p:nvSpPr>
        <p:spPr>
          <a:xfrm>
            <a:off x="1026941" y="4431154"/>
            <a:ext cx="10883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400" dirty="0">
                <a:latin typeface="+mj-lt"/>
              </a:rPr>
              <a:t>Thí nghiệm</a:t>
            </a:r>
            <a:r>
              <a:rPr lang="en-US" sz="24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Chạy thuật toán với một số ví dụ thực tế</a:t>
            </a:r>
            <a:endParaRPr lang="en-US" sz="24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Kiểm tra độ phức tạp về lý thuyết của thuật toán có khớp với thực nghiệm không</a:t>
            </a:r>
            <a:endParaRPr lang="en-US" sz="2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2A0E3-920F-B9D9-669A-922ED10DE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Thực nghiệm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836BB-2218-39D7-EFB7-5471E68F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47348"/>
              </p:ext>
            </p:extLst>
          </p:nvPr>
        </p:nvGraphicFramePr>
        <p:xfrm>
          <a:off x="6938945" y="4158055"/>
          <a:ext cx="2749062" cy="2468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2631">
                  <a:extLst>
                    <a:ext uri="{9D8B030D-6E8A-4147-A177-3AD203B41FA5}">
                      <a16:colId xmlns:a16="http://schemas.microsoft.com/office/drawing/2014/main" val="1336134895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04709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vi-VN" sz="18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Điểm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vi-VN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quả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65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0.857143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danyang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84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0.857143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123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0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dangyang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844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0.714286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dandong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70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0.714286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kananga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091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0.714286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daxiang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17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0.714286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kantang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0529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7A6876-8E2B-0E75-DAF5-FA2DAE5A61BA}"/>
              </a:ext>
            </a:extLst>
          </p:cNvPr>
          <p:cNvSpPr txBox="1"/>
          <p:nvPr/>
        </p:nvSpPr>
        <p:spPr>
          <a:xfrm>
            <a:off x="1284849" y="4454272"/>
            <a:ext cx="502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>
                <a:latin typeface="+mj-lt"/>
              </a:rPr>
              <a:t>Kết quả chi tiết cho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400">
                <a:latin typeface="+mj-lt"/>
              </a:rPr>
              <a:t> </a:t>
            </a:r>
            <a:r>
              <a:rPr lang="vi-VN" sz="2400">
                <a:latin typeface="+mj-lt"/>
              </a:rPr>
              <a:t>“</a:t>
            </a:r>
            <a:r>
              <a:rPr lang="vi-VN" sz="2400" err="1">
                <a:latin typeface="+mj-lt"/>
              </a:rPr>
              <a:t>danang</a:t>
            </a:r>
            <a:r>
              <a:rPr lang="vi-VN" sz="2400">
                <a:latin typeface="+mj-lt"/>
              </a:rPr>
              <a:t>”</a:t>
            </a:r>
            <a:endParaRPr lang="en-US" sz="24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4FD97-5F78-27EF-F905-F24899F89D21}"/>
              </a:ext>
            </a:extLst>
          </p:cNvPr>
          <p:cNvSpPr txBox="1"/>
          <p:nvPr/>
        </p:nvSpPr>
        <p:spPr>
          <a:xfrm>
            <a:off x="1284849" y="1465505"/>
            <a:ext cx="9622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>
                <a:latin typeface="+mj-lt"/>
              </a:rPr>
              <a:t>Bảng so sánh kết quả và thời gian chạy của thuật toán với các </a:t>
            </a:r>
            <a:r>
              <a:rPr lang="vi-VN" sz="2400" err="1">
                <a:latin typeface="+mj-lt"/>
              </a:rPr>
              <a:t>query</a:t>
            </a:r>
            <a:r>
              <a:rPr lang="vi-VN" sz="2400">
                <a:latin typeface="+mj-lt"/>
              </a:rPr>
              <a:t> khác nhau</a:t>
            </a:r>
            <a:r>
              <a:rPr lang="en-US" sz="2400">
                <a:latin typeface="+mj-lt"/>
              </a:rPr>
              <a:t>:</a:t>
            </a:r>
            <a:endParaRPr lang="vi-VN" sz="2400">
              <a:latin typeface="+mj-lt"/>
            </a:endParaRPr>
          </a:p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7E2A21-B6DE-CC25-0316-0D77DB08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35719"/>
              </p:ext>
            </p:extLst>
          </p:nvPr>
        </p:nvGraphicFramePr>
        <p:xfrm>
          <a:off x="2547421" y="2504921"/>
          <a:ext cx="7612970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2594">
                  <a:extLst>
                    <a:ext uri="{9D8B030D-6E8A-4147-A177-3AD203B41FA5}">
                      <a16:colId xmlns:a16="http://schemas.microsoft.com/office/drawing/2014/main" val="2668547594"/>
                    </a:ext>
                  </a:extLst>
                </a:gridCol>
                <a:gridCol w="1522594">
                  <a:extLst>
                    <a:ext uri="{9D8B030D-6E8A-4147-A177-3AD203B41FA5}">
                      <a16:colId xmlns:a16="http://schemas.microsoft.com/office/drawing/2014/main" val="2068116858"/>
                    </a:ext>
                  </a:extLst>
                </a:gridCol>
                <a:gridCol w="1522594">
                  <a:extLst>
                    <a:ext uri="{9D8B030D-6E8A-4147-A177-3AD203B41FA5}">
                      <a16:colId xmlns:a16="http://schemas.microsoft.com/office/drawing/2014/main" val="1232284538"/>
                    </a:ext>
                  </a:extLst>
                </a:gridCol>
                <a:gridCol w="1328927">
                  <a:extLst>
                    <a:ext uri="{9D8B030D-6E8A-4147-A177-3AD203B41FA5}">
                      <a16:colId xmlns:a16="http://schemas.microsoft.com/office/drawing/2014/main" val="1736248134"/>
                    </a:ext>
                  </a:extLst>
                </a:gridCol>
                <a:gridCol w="1716261">
                  <a:extLst>
                    <a:ext uri="{9D8B030D-6E8A-4147-A177-3AD203B41FA5}">
                      <a16:colId xmlns:a16="http://schemas.microsoft.com/office/drawing/2014/main" val="2608287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vi-VN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 chạy 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vi-VN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chạy 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vi-VN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chạy 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vi-VN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trả về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68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 </a:t>
                      </a: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chiminj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8.509063	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8.484985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5.811747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 chi minh city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751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hanpi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3.024003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3.027255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2.982788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hanoi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7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3.525662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3.564528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3.593004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danyang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275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daklk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2.992620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2.967505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2.973129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dakar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23337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7FA3D-2333-74C7-5A6B-5D0BEF489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Thực nghiệm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27E5F-8839-3676-3497-5A1C930E1719}"/>
                  </a:ext>
                </a:extLst>
              </p:cNvPr>
              <p:cNvSpPr txBox="1"/>
              <p:nvPr/>
            </p:nvSpPr>
            <p:spPr>
              <a:xfrm>
                <a:off x="1629506" y="2053884"/>
                <a:ext cx="893298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Nếu gọi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là số chuỗi có trong tập dữ liệu, thì thời gian để tìm kiếm chuỗi gần giống nhất của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Wagner-Fischer</a:t>
                </a:r>
                <a:r>
                  <a:rPr lang="vi-VN" sz="2400" dirty="0">
                    <a:latin typeface="+mj-lt"/>
                  </a:rPr>
                  <a:t> là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𝑧𝑛𝑚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  <a:endParaRPr lang="vi-VN" sz="2400" dirty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Kiểm tra độ phức tạp của thuật toán có đúng là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𝑧𝑛𝑚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hay không</a:t>
                </a:r>
                <a:endParaRPr lang="en-US" sz="2400" dirty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Giữ cố định 2 trong 3 biến, xem thời gian chạy thay đổi như thế nào khi biến còn lại thay đổi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Thí nghiệm 1: Giữ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cố định, thay đổi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Thí nghiệm 2: Giữ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cố định, thay đổi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Thí nghiệm 3: Giữ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cố định, thay đổi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27E5F-8839-3676-3497-5A1C930E1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06" y="2053884"/>
                <a:ext cx="8932985" cy="3046988"/>
              </a:xfrm>
              <a:prstGeom prst="rect">
                <a:avLst/>
              </a:prstGeom>
              <a:blipFill>
                <a:blip r:embed="rId2"/>
                <a:stretch>
                  <a:fillRect l="-887" t="-1800" r="-546" b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9BF36-9D04-78A3-CC2B-7B8762A48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Thực nghiệm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C21-7152-2F87-D648-95EBF6E3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3625" y="2240571"/>
            <a:ext cx="5160769" cy="3524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15E2-71A6-E309-75A4-887289E0BDAE}"/>
                  </a:ext>
                </a:extLst>
              </p:cNvPr>
              <p:cNvSpPr txBox="1"/>
              <p:nvPr/>
            </p:nvSpPr>
            <p:spPr>
              <a:xfrm>
                <a:off x="597605" y="2209359"/>
                <a:ext cx="56262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Cho </a:t>
                </a:r>
                <a:r>
                  <a:rPr lang="vi-VN" sz="2400" dirty="0" err="1">
                    <a:latin typeface="+mj-lt"/>
                  </a:rPr>
                  <a:t>query</a:t>
                </a:r>
                <a:r>
                  <a:rPr lang="vi-VN" sz="2400" dirty="0">
                    <a:latin typeface="+mj-lt"/>
                  </a:rPr>
                  <a:t> cố định q = “ho chi minh”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Thí nghiệm với kích </a:t>
                </a:r>
                <a:r>
                  <a:rPr lang="vi-VN" sz="2400" dirty="0" err="1">
                    <a:latin typeface="+mj-lt"/>
                  </a:rPr>
                  <a:t>thuớc</a:t>
                </a:r>
                <a:r>
                  <a:rPr lang="vi-VN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=1000, 2000, 3000, …</m:t>
                    </m:r>
                  </m:oMath>
                </a14:m>
                <a:endParaRPr lang="vi-VN" sz="2400" b="0" dirty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Với mỗi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2400" dirty="0" err="1">
                    <a:latin typeface="+mj-lt"/>
                  </a:rPr>
                  <a:t>họn</a:t>
                </a:r>
                <a:r>
                  <a:rPr lang="vi-VN" sz="2400" dirty="0">
                    <a:latin typeface="+mj-lt"/>
                  </a:rPr>
                  <a:t> ra một tập mẫu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phần tử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Đo thời gian tìm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trên tập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Làm như vậy ba lần với mỗi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15E2-71A6-E309-75A4-887289E0B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5" y="2209359"/>
                <a:ext cx="5626214" cy="2677656"/>
              </a:xfrm>
              <a:prstGeom prst="rect">
                <a:avLst/>
              </a:prstGeom>
              <a:blipFill>
                <a:blip r:embed="rId3"/>
                <a:stretch>
                  <a:fillRect l="-1408" t="-1818" b="-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1A8EC8-5B93-B4F4-6828-E99506E7E4A7}"/>
                  </a:ext>
                </a:extLst>
              </p:cNvPr>
              <p:cNvSpPr txBox="1"/>
              <p:nvPr/>
            </p:nvSpPr>
            <p:spPr>
              <a:xfrm>
                <a:off x="3004758" y="1401730"/>
                <a:ext cx="618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 nghiệm 1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 đổi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1A8EC8-5B93-B4F4-6828-E99506E7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58" y="1401730"/>
                <a:ext cx="6182482" cy="584775"/>
              </a:xfrm>
              <a:prstGeom prst="rect">
                <a:avLst/>
              </a:prstGeom>
              <a:blipFill>
                <a:blip r:embed="rId4"/>
                <a:stretch>
                  <a:fillRect l="-2564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75FF4-2FEF-A1FB-7A98-9BD8540F8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Định nghĩa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F2424-7289-E2F4-CDB7-07B2EB84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21" y="1339604"/>
            <a:ext cx="8161727" cy="236240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2EA6E-D6C8-2160-957E-D9786D788DDD}"/>
              </a:ext>
            </a:extLst>
          </p:cNvPr>
          <p:cNvSpPr/>
          <p:nvPr/>
        </p:nvSpPr>
        <p:spPr>
          <a:xfrm>
            <a:off x="913343" y="6283972"/>
            <a:ext cx="4437579" cy="433409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tx1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FFCF1B-AA36-6B0E-FD48-C76406D042C6}"/>
              </a:ext>
            </a:extLst>
          </p:cNvPr>
          <p:cNvGrpSpPr/>
          <p:nvPr/>
        </p:nvGrpSpPr>
        <p:grpSpPr>
          <a:xfrm>
            <a:off x="1916008" y="3770113"/>
            <a:ext cx="2400353" cy="2623738"/>
            <a:chOff x="1439248" y="54372"/>
            <a:chExt cx="2692070" cy="36842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F672EE-D40B-F0BE-271C-BD86A8FB54E3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2654A5-1DDD-8E52-8FAA-8494B229BD90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2D896D-9FE2-1B1A-9017-878645D3FE86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F050CA-1C22-F596-B28D-1E6B8DE5D551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154BF09-E7C1-4389-9D1F-9D3FA25815E7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B4BA39-F02B-87C4-1D49-EB9BA6305100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D13A9A-C4BE-8284-91D8-2E3BA4F5405A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85C6F6-5EB6-6934-70B0-4BD5B4A3027E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99B9558-B749-84E6-B009-B6039CE4B170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462B96-56BF-3664-92D9-B2B71889A876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CEEF8D-155E-F4CD-8A38-7D0EDC9AA152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35CE0E-D4B1-8CC1-87A9-1B2AC3FA6F62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ACA907-ED8B-EC1D-E184-BEACB7E8B783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F25450-5DD5-C213-3440-EBBFF74CD8EC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B4816B2-0C4A-421A-84E1-9D411197F2CC}"/>
              </a:ext>
            </a:extLst>
          </p:cNvPr>
          <p:cNvSpPr/>
          <p:nvPr/>
        </p:nvSpPr>
        <p:spPr>
          <a:xfrm>
            <a:off x="7263534" y="4208734"/>
            <a:ext cx="3664583" cy="2345102"/>
          </a:xfrm>
          <a:custGeom>
            <a:avLst/>
            <a:gdLst>
              <a:gd name="connsiteX0" fmla="*/ 1311116 w 1314450"/>
              <a:gd name="connsiteY0" fmla="*/ 813911 h 857250"/>
              <a:gd name="connsiteX1" fmla="*/ 1281589 w 1314450"/>
              <a:gd name="connsiteY1" fmla="*/ 852964 h 857250"/>
              <a:gd name="connsiteX2" fmla="*/ 36671 w 1314450"/>
              <a:gd name="connsiteY2" fmla="*/ 852964 h 857250"/>
              <a:gd name="connsiteX3" fmla="*/ 7144 w 1314450"/>
              <a:gd name="connsiteY3" fmla="*/ 813911 h 857250"/>
              <a:gd name="connsiteX4" fmla="*/ 7144 w 1314450"/>
              <a:gd name="connsiteY4" fmla="*/ 46196 h 857250"/>
              <a:gd name="connsiteX5" fmla="*/ 36671 w 1314450"/>
              <a:gd name="connsiteY5" fmla="*/ 7144 h 857250"/>
              <a:gd name="connsiteX6" fmla="*/ 1281589 w 1314450"/>
              <a:gd name="connsiteY6" fmla="*/ 7144 h 857250"/>
              <a:gd name="connsiteX7" fmla="*/ 1311116 w 1314450"/>
              <a:gd name="connsiteY7" fmla="*/ 46196 h 857250"/>
              <a:gd name="connsiteX8" fmla="*/ 1311116 w 1314450"/>
              <a:gd name="connsiteY8" fmla="*/ 813911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28FA78-6550-4F03-5383-3BC63CA85191}"/>
              </a:ext>
            </a:extLst>
          </p:cNvPr>
          <p:cNvSpPr/>
          <p:nvPr/>
        </p:nvSpPr>
        <p:spPr>
          <a:xfrm>
            <a:off x="7420208" y="4373294"/>
            <a:ext cx="3345924" cy="2006365"/>
          </a:xfrm>
          <a:custGeom>
            <a:avLst/>
            <a:gdLst>
              <a:gd name="connsiteX0" fmla="*/ 7144 w 1200150"/>
              <a:gd name="connsiteY0" fmla="*/ 7144 h 733425"/>
              <a:gd name="connsiteX1" fmla="*/ 1196816 w 1200150"/>
              <a:gd name="connsiteY1" fmla="*/ 7144 h 733425"/>
              <a:gd name="connsiteX2" fmla="*/ 1196816 w 1200150"/>
              <a:gd name="connsiteY2" fmla="*/ 730091 h 733425"/>
              <a:gd name="connsiteX3" fmla="*/ 7144 w 1200150"/>
              <a:gd name="connsiteY3" fmla="*/ 730091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3008DCD-39BF-5295-EB34-1AAFFF00B996}"/>
              </a:ext>
            </a:extLst>
          </p:cNvPr>
          <p:cNvSpPr/>
          <p:nvPr/>
        </p:nvSpPr>
        <p:spPr>
          <a:xfrm>
            <a:off x="6757929" y="6507942"/>
            <a:ext cx="4673671" cy="209439"/>
          </a:xfrm>
          <a:custGeom>
            <a:avLst/>
            <a:gdLst>
              <a:gd name="connsiteX0" fmla="*/ 50006 w 1676400"/>
              <a:gd name="connsiteY0" fmla="*/ 7144 h 66675"/>
              <a:gd name="connsiteX1" fmla="*/ 1630204 w 1676400"/>
              <a:gd name="connsiteY1" fmla="*/ 7144 h 66675"/>
              <a:gd name="connsiteX2" fmla="*/ 1672114 w 1676400"/>
              <a:gd name="connsiteY2" fmla="*/ 49054 h 66675"/>
              <a:gd name="connsiteX3" fmla="*/ 1672114 w 1676400"/>
              <a:gd name="connsiteY3" fmla="*/ 57626 h 66675"/>
              <a:gd name="connsiteX4" fmla="*/ 1656874 w 1676400"/>
              <a:gd name="connsiteY4" fmla="*/ 62389 h 66675"/>
              <a:gd name="connsiteX5" fmla="*/ 1654016 w 1676400"/>
              <a:gd name="connsiteY5" fmla="*/ 62389 h 66675"/>
              <a:gd name="connsiteX6" fmla="*/ 29051 w 1676400"/>
              <a:gd name="connsiteY6" fmla="*/ 62389 h 66675"/>
              <a:gd name="connsiteX7" fmla="*/ 21431 w 1676400"/>
              <a:gd name="connsiteY7" fmla="*/ 63341 h 66675"/>
              <a:gd name="connsiteX8" fmla="*/ 7144 w 1676400"/>
              <a:gd name="connsiteY8" fmla="*/ 55721 h 66675"/>
              <a:gd name="connsiteX9" fmla="*/ 7144 w 1676400"/>
              <a:gd name="connsiteY9" fmla="*/ 48101 h 66675"/>
              <a:gd name="connsiteX10" fmla="*/ 50006 w 1676400"/>
              <a:gd name="connsiteY10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BB2C1E-C5F7-19CF-68B3-71A77F804CAA}"/>
              </a:ext>
            </a:extLst>
          </p:cNvPr>
          <p:cNvSpPr txBox="1"/>
          <p:nvPr/>
        </p:nvSpPr>
        <p:spPr>
          <a:xfrm>
            <a:off x="7420208" y="4776311"/>
            <a:ext cx="3345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Làm sao Google nhận biết để tìm kiếm thay </a:t>
            </a:r>
            <a:br>
              <a:rPr lang="en-US" sz="24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</a:br>
            <a:r>
              <a:rPr lang="en-US" sz="24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thế cho chuỗi trên?</a:t>
            </a:r>
          </a:p>
        </p:txBody>
      </p:sp>
      <p:sp>
        <p:nvSpPr>
          <p:cNvPr id="33" name="Striped Right Arrow 23">
            <a:extLst>
              <a:ext uri="{FF2B5EF4-FFF2-40B4-BE49-F238E27FC236}">
                <a16:creationId xmlns:a16="http://schemas.microsoft.com/office/drawing/2014/main" id="{288DB18B-6EA3-609B-9F23-5BD60D5D080E}"/>
              </a:ext>
            </a:extLst>
          </p:cNvPr>
          <p:cNvSpPr/>
          <p:nvPr/>
        </p:nvSpPr>
        <p:spPr>
          <a:xfrm>
            <a:off x="5154947" y="5061942"/>
            <a:ext cx="1270000" cy="629065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0C738-286E-5897-A478-D912141AF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  <p:bldP spid="31" grpId="0" animBg="1"/>
      <p:bldP spid="32" grpId="0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Thực nghiệm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C21-7152-2F87-D648-95EBF6E3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3625" y="2231016"/>
            <a:ext cx="5160769" cy="354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15E2-71A6-E309-75A4-887289E0BDAE}"/>
                  </a:ext>
                </a:extLst>
              </p:cNvPr>
              <p:cNvSpPr txBox="1"/>
              <p:nvPr/>
            </p:nvSpPr>
            <p:spPr>
              <a:xfrm>
                <a:off x="597605" y="2209359"/>
                <a:ext cx="54983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Chạy thí nghiệm trên toàn bộ dữ liệu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Thí nghiệm với các kích </a:t>
                </a:r>
                <a:r>
                  <a:rPr lang="vi-VN" sz="2400" dirty="0" err="1">
                    <a:latin typeface="+mj-lt"/>
                  </a:rPr>
                  <a:t>thuớc</a:t>
                </a:r>
                <a:r>
                  <a:rPr lang="vi-VN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5, 10, 15, …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Với mỗi kích </a:t>
                </a:r>
                <a:r>
                  <a:rPr lang="vi-VN" sz="2400" dirty="0" err="1">
                    <a:latin typeface="+mj-lt"/>
                  </a:rPr>
                  <a:t>thuớc</a:t>
                </a:r>
                <a:r>
                  <a:rPr lang="vi-VN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Tạo một chuỗi </a:t>
                </a:r>
                <a:r>
                  <a:rPr lang="vi-VN" sz="2400" dirty="0" err="1">
                    <a:latin typeface="+mj-lt"/>
                  </a:rPr>
                  <a:t>query</a:t>
                </a:r>
                <a:r>
                  <a:rPr lang="vi-VN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ngẫu nhiên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Đo thời gian tìm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trên toàn bộ dữ liệu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Lặp lại như vậy ba lần với mỗi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15E2-71A6-E309-75A4-887289E0B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5" y="2209359"/>
                <a:ext cx="5498394" cy="3416320"/>
              </a:xfrm>
              <a:prstGeom prst="rect">
                <a:avLst/>
              </a:prstGeom>
              <a:blipFill>
                <a:blip r:embed="rId3"/>
                <a:stretch>
                  <a:fillRect l="-1441" t="-1426" b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800717-D349-F200-88A4-3598367F6515}"/>
                  </a:ext>
                </a:extLst>
              </p:cNvPr>
              <p:cNvSpPr txBox="1"/>
              <p:nvPr/>
            </p:nvSpPr>
            <p:spPr>
              <a:xfrm>
                <a:off x="3004758" y="1401730"/>
                <a:ext cx="618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 nghiệm </a:t>
                </a:r>
                <a:r>
                  <a:rPr lang="en-US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:r>
                  <a:rPr lang="vi-V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r>
                  <a:rPr lang="en-US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sz="3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 đổi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endPara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800717-D349-F200-88A4-3598367F6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58" y="1401730"/>
                <a:ext cx="6182482" cy="584775"/>
              </a:xfrm>
              <a:prstGeom prst="rect">
                <a:avLst/>
              </a:prstGeom>
              <a:blipFill>
                <a:blip r:embed="rId4"/>
                <a:stretch>
                  <a:fillRect l="-2564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16202-48B8-76EB-D6B3-89788DE09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Thực nghiệm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C21-7152-2F87-D648-95EBF6E3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3625" y="2346555"/>
            <a:ext cx="5160769" cy="3312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15E2-71A6-E309-75A4-887289E0BDAE}"/>
                  </a:ext>
                </a:extLst>
              </p:cNvPr>
              <p:cNvSpPr txBox="1"/>
              <p:nvPr/>
            </p:nvSpPr>
            <p:spPr>
              <a:xfrm>
                <a:off x="597605" y="2346555"/>
                <a:ext cx="54983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Chạy cố định với </a:t>
                </a:r>
                <a:r>
                  <a:rPr lang="vi-VN" sz="2400" dirty="0" err="1">
                    <a:latin typeface="+mj-lt"/>
                  </a:rPr>
                  <a:t>query</a:t>
                </a:r>
                <a:r>
                  <a:rPr lang="vi-VN" sz="2400" dirty="0">
                    <a:latin typeface="+mj-lt"/>
                  </a:rPr>
                  <a:t> q = “ha noi”,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Thí nghiệm với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5, 10, …,50</m:t>
                    </m:r>
                  </m:oMath>
                </a14:m>
                <a:endParaRPr lang="en-US" sz="2400" b="0" dirty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Với mỗi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Tạo tập 500 chuỗi ngẫu nhiên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kích thước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làm tập dữ liệu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Đo thời gian tìm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vi-VN" sz="2400" dirty="0">
                    <a:latin typeface="+mj-lt"/>
                  </a:rPr>
                  <a:t>trên tập ngẫu nhiên này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vi-VN" sz="2400" dirty="0">
                    <a:latin typeface="+mj-lt"/>
                  </a:rPr>
                  <a:t>Thực hiện như vậy ba lần với mỗi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15E2-71A6-E309-75A4-887289E0B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5" y="2346555"/>
                <a:ext cx="5498394" cy="3416320"/>
              </a:xfrm>
              <a:prstGeom prst="rect">
                <a:avLst/>
              </a:prstGeom>
              <a:blipFill>
                <a:blip r:embed="rId3"/>
                <a:stretch>
                  <a:fillRect l="-1441" t="-1429" b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49232C-81D2-B0F9-DE8B-2440C8A8F1AD}"/>
                  </a:ext>
                </a:extLst>
              </p:cNvPr>
              <p:cNvSpPr txBox="1"/>
              <p:nvPr/>
            </p:nvSpPr>
            <p:spPr>
              <a:xfrm>
                <a:off x="3004758" y="1401730"/>
                <a:ext cx="618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 nghiệm 3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</a:t>
                </a:r>
                <a:r>
                  <a:rPr lang="vi-VN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iữ</a:t>
                </a:r>
                <a:r>
                  <a:rPr lang="vi-V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 đổi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49232C-81D2-B0F9-DE8B-2440C8A8F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58" y="1401730"/>
                <a:ext cx="6182482" cy="584775"/>
              </a:xfrm>
              <a:prstGeom prst="rect">
                <a:avLst/>
              </a:prstGeom>
              <a:blipFill>
                <a:blip r:embed="rId4"/>
                <a:stretch>
                  <a:fillRect l="-2564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5CE82C27-619C-B1AE-2FB0-7D20984A602C}"/>
              </a:ext>
            </a:extLst>
          </p:cNvPr>
          <p:cNvSpPr/>
          <p:nvPr/>
        </p:nvSpPr>
        <p:spPr>
          <a:xfrm>
            <a:off x="1042207" y="6066693"/>
            <a:ext cx="759655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3F11AE-CEB6-FB04-1D27-E4184EDB714A}"/>
                  </a:ext>
                </a:extLst>
              </p:cNvPr>
              <p:cNvSpPr txBox="1"/>
              <p:nvPr/>
            </p:nvSpPr>
            <p:spPr>
              <a:xfrm>
                <a:off x="1886267" y="6018740"/>
                <a:ext cx="73009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2400" b="1" dirty="0">
                    <a:latin typeface="+mj-lt"/>
                  </a:rPr>
                  <a:t>Xác nhận độ phức tạp của thuật toán đúng là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𝐳𝐧𝐦</m:t>
                        </m:r>
                      </m:e>
                    </m:d>
                  </m:oMath>
                </a14:m>
                <a:endParaRPr lang="en-US" sz="2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3F11AE-CEB6-FB04-1D27-E4184EDB7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67" y="6018740"/>
                <a:ext cx="7300973" cy="461665"/>
              </a:xfrm>
              <a:prstGeom prst="rect">
                <a:avLst/>
              </a:prstGeom>
              <a:blipFill>
                <a:blip r:embed="rId5"/>
                <a:stretch>
                  <a:fillRect l="-1252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C5C88-303B-1A47-5E3C-3C362548D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Cải tiến</a:t>
            </a:r>
            <a:endParaRPr lang="en-US" sz="6000" b="1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7B94E85-C647-EF01-8CED-521B68E2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94" y="2649096"/>
            <a:ext cx="3371850" cy="3387090"/>
          </a:xfrm>
          <a:prstGeom prst="rect">
            <a:avLst/>
          </a:prstGeom>
        </p:spPr>
      </p:pic>
      <p:pic>
        <p:nvPicPr>
          <p:cNvPr id="12" name="Picture 11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5A53D957-81B1-3AEA-0216-DD0C3055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56" y="2503664"/>
            <a:ext cx="3371850" cy="353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7C9B1-3C71-6A4A-B831-061BD71C5D71}"/>
                  </a:ext>
                </a:extLst>
              </p:cNvPr>
              <p:cNvSpPr txBox="1"/>
              <p:nvPr/>
            </p:nvSpPr>
            <p:spPr>
              <a:xfrm>
                <a:off x="1386694" y="1468429"/>
                <a:ext cx="8995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dụng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vectorization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tìm khoảng cách từ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 nhiều chuỗi có độ dài bằng nhau cùng lúc thay vì tìm tuần tự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7C9B1-3C71-6A4A-B831-061BD71C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94" y="1468429"/>
                <a:ext cx="8995263" cy="830997"/>
              </a:xfrm>
              <a:prstGeom prst="rect">
                <a:avLst/>
              </a:prstGeom>
              <a:blipFill>
                <a:blip r:embed="rId4"/>
                <a:stretch>
                  <a:fillRect l="-88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7387E11C-C98E-5F6F-B3F2-B49910E6014D}"/>
              </a:ext>
            </a:extLst>
          </p:cNvPr>
          <p:cNvSpPr/>
          <p:nvPr/>
        </p:nvSpPr>
        <p:spPr>
          <a:xfrm>
            <a:off x="5748997" y="3920610"/>
            <a:ext cx="694006" cy="42203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D3906-5D80-7F00-1694-A743C84F0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Cải tiến</a:t>
            </a:r>
            <a:endParaRPr lang="en-US" sz="6000" b="1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7C9B1-3C71-6A4A-B831-061BD71C5D71}"/>
              </a:ext>
            </a:extLst>
          </p:cNvPr>
          <p:cNvSpPr txBox="1"/>
          <p:nvPr/>
        </p:nvSpPr>
        <p:spPr>
          <a:xfrm>
            <a:off x="1161611" y="1707580"/>
            <a:ext cx="899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cải thiện đáng kể so với không dùng </a:t>
            </a:r>
            <a:r>
              <a:rPr lang="vi-V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1ADC3-8EED-4166-ACC1-9BF93E29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6" y="3007042"/>
            <a:ext cx="4977145" cy="1864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8570B-B6BD-A908-62C2-441C2213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60" y="3007042"/>
            <a:ext cx="4990848" cy="1864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D71E79-BCDA-33E7-FAC9-5E2ECFC22532}"/>
              </a:ext>
            </a:extLst>
          </p:cNvPr>
          <p:cNvSpPr txBox="1"/>
          <p:nvPr/>
        </p:nvSpPr>
        <p:spPr>
          <a:xfrm>
            <a:off x="1833885" y="4889134"/>
            <a:ext cx="280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>
                <a:latin typeface="+mj-lt"/>
              </a:rPr>
              <a:t>Không dùng </a:t>
            </a:r>
            <a:r>
              <a:rPr lang="vi-VN" i="1" err="1">
                <a:latin typeface="+mj-lt"/>
              </a:rPr>
              <a:t>vectorization</a:t>
            </a:r>
            <a:endParaRPr lang="en-US" i="1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4DA4E-1116-4F53-492E-776030B58B95}"/>
              </a:ext>
            </a:extLst>
          </p:cNvPr>
          <p:cNvSpPr txBox="1"/>
          <p:nvPr/>
        </p:nvSpPr>
        <p:spPr>
          <a:xfrm>
            <a:off x="7741964" y="4889134"/>
            <a:ext cx="243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>
                <a:latin typeface="+mj-lt"/>
              </a:rPr>
              <a:t>Có dùng </a:t>
            </a:r>
            <a:r>
              <a:rPr lang="vi-VN" i="1" err="1">
                <a:latin typeface="+mj-lt"/>
              </a:rPr>
              <a:t>vectorization</a:t>
            </a:r>
            <a:endParaRPr lang="en-US" i="1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33674-BE8F-9764-F30E-7C6442BB1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So </a:t>
            </a:r>
            <a:r>
              <a:rPr lang="en-US" sz="6000" b="1" err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sánh</a:t>
            </a:r>
            <a:endParaRPr lang="en-US" sz="6000" b="1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A76C63-47B2-19C7-79C6-6AF867AC2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352996"/>
                  </p:ext>
                </p:extLst>
              </p:nvPr>
            </p:nvGraphicFramePr>
            <p:xfrm>
              <a:off x="0" y="1174449"/>
              <a:ext cx="12192000" cy="562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00501">
                      <a:extLst>
                        <a:ext uri="{9D8B030D-6E8A-4147-A177-3AD203B41FA5}">
                          <a16:colId xmlns:a16="http://schemas.microsoft.com/office/drawing/2014/main" val="2797650802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3376550204"/>
                        </a:ext>
                      </a:extLst>
                    </a:gridCol>
                    <a:gridCol w="5727699">
                      <a:extLst>
                        <a:ext uri="{9D8B030D-6E8A-4147-A177-3AD203B41FA5}">
                          <a16:colId xmlns:a16="http://schemas.microsoft.com/office/drawing/2014/main" val="10331647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Algorithm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Preprocessing time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Matching time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36811742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Wagner-Fischer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1312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Rabin–Karp string search algorithm 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smtClean="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18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worst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22750322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Knuth–Morris–Pratt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6421972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Boyer-Moore string search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Best -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worst -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8405379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 err="1">
                              <a:effectLst/>
                            </a:rPr>
                            <a:t>Bitap</a:t>
                          </a:r>
                          <a:r>
                            <a:rPr lang="en-US" sz="1800" b="0">
                              <a:effectLst/>
                            </a:rPr>
                            <a:t>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26853587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Two-way string-matching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602137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Backward Non-Deterministic Dawg Matching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36954505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Backward Oracle Matching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1566528921"/>
                      </a:ext>
                    </a:extLst>
                  </a:tr>
                  <a:tr h="9633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AhoCorasick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4324233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CommentZ Walter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3238358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Finite state automation based search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32050334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Suffix tree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(</a:t>
                          </a:r>
                          <a:r>
                            <a:rPr lang="en-US" sz="180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Xây</a:t>
                          </a:r>
                          <a:r>
                            <a:rPr lang="en-US" sz="1800" baseline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800" baseline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dựng</a:t>
                          </a:r>
                          <a:r>
                            <a:rPr lang="en-US" sz="1800" baseline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Algorithm A: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𝑚𝑞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algn="l"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Algorithm B: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𝑚𝑞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 +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algn="l"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Algorithm C: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^2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41610649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600" b="0">
                              <a:effectLst/>
                            </a:rPr>
                            <a:t>Metric tree (M-tree, </a:t>
                          </a:r>
                          <a:r>
                            <a:rPr lang="en-US" sz="1600" b="0" err="1">
                              <a:effectLst/>
                            </a:rPr>
                            <a:t>vp</a:t>
                          </a:r>
                          <a:r>
                            <a:rPr lang="en-US" sz="1600" b="0">
                              <a:effectLst/>
                            </a:rPr>
                            <a:t>-trees, cover trees, MVP Trees, BK-trees)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 err="1">
                              <a:effectLst/>
                            </a:rPr>
                            <a:t>Tính</a:t>
                          </a:r>
                          <a:r>
                            <a:rPr lang="en-US" sz="1800">
                              <a:effectLst/>
                            </a:rPr>
                            <a:t> edit distance: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14601197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n-gram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(Xây dựng trie)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func>
                                    <m:func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265506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A76C63-47B2-19C7-79C6-6AF867AC2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3352996"/>
                  </p:ext>
                </p:extLst>
              </p:nvPr>
            </p:nvGraphicFramePr>
            <p:xfrm>
              <a:off x="0" y="1174449"/>
              <a:ext cx="12192000" cy="562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00501">
                      <a:extLst>
                        <a:ext uri="{9D8B030D-6E8A-4147-A177-3AD203B41FA5}">
                          <a16:colId xmlns:a16="http://schemas.microsoft.com/office/drawing/2014/main" val="2797650802"/>
                        </a:ext>
                      </a:extLst>
                    </a:gridCol>
                    <a:gridCol w="2463800">
                      <a:extLst>
                        <a:ext uri="{9D8B030D-6E8A-4147-A177-3AD203B41FA5}">
                          <a16:colId xmlns:a16="http://schemas.microsoft.com/office/drawing/2014/main" val="3376550204"/>
                        </a:ext>
                      </a:extLst>
                    </a:gridCol>
                    <a:gridCol w="5727699">
                      <a:extLst>
                        <a:ext uri="{9D8B030D-6E8A-4147-A177-3AD203B41FA5}">
                          <a16:colId xmlns:a16="http://schemas.microsoft.com/office/drawing/2014/main" val="10331647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Algorithm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Preprocessing time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Matching time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extLst>
                      <a:ext uri="{0D108BD9-81ED-4DB2-BD59-A6C34878D82A}">
                        <a16:rowId xmlns:a16="http://schemas.microsoft.com/office/drawing/2014/main" val="368117426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Wagner-Fischer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126667" r="-532" b="-19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81312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Rabin–Karp string search algorithm 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226667" r="-233911" b="-18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226667" r="-532" b="-18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22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Knuth–Morris–Pratt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326667" r="-233911" b="-17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326667" r="-532" b="-17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197248"/>
                      </a:ext>
                    </a:extLst>
                  </a:tr>
                  <a:tr h="41052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Boyer-Moore string search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282353" r="-233911" b="-10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282353" r="-532" b="-1027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5379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 err="1">
                              <a:effectLst/>
                            </a:rPr>
                            <a:t>Bitap</a:t>
                          </a:r>
                          <a:r>
                            <a:rPr lang="en-US" sz="1800" b="0">
                              <a:effectLst/>
                            </a:rPr>
                            <a:t>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577778" r="-233911" b="-1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577778" r="-532" b="-1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53587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Two-way string-matching algorithm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677778" r="-233911" b="-1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677778" r="-532" b="-1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13734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Backward Non-Deterministic Dawg Matching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388889" r="-233911" b="-5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388889" r="-532" b="-5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45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Backward Oracle Matching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977778" r="-233911" b="-10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977778" r="-532" b="-10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5289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AhoCorasick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1077778" r="-532" b="-9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4233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CommentZ Walter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1177778" r="-532" b="-8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3585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Finite state automation based search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1277778" r="-233911" b="-7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1277778" r="-532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033454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Suffix tree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424658" r="-233911" b="-13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424658" r="-532" b="-13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6498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600" b="0">
                              <a:effectLst/>
                            </a:rPr>
                            <a:t>Metric tree (M-tree, </a:t>
                          </a:r>
                          <a:r>
                            <a:rPr lang="en-US" sz="1600" b="0" err="1">
                              <a:effectLst/>
                            </a:rPr>
                            <a:t>vp</a:t>
                          </a:r>
                          <a:r>
                            <a:rPr lang="en-US" sz="1600" b="0">
                              <a:effectLst/>
                            </a:rPr>
                            <a:t>-trees, cover trees, MVP Trees, BK-trees)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10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957500" r="-532" b="-14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01197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000"/>
                            </a:spcAft>
                          </a:pPr>
                          <a:r>
                            <a:rPr lang="en-US" sz="1800" b="0">
                              <a:effectLst/>
                            </a:rPr>
                            <a:t>n-gram</a:t>
                          </a:r>
                          <a:endParaRPr lang="en-US" sz="1800" b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39110" marR="3911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62871" t="-940000" r="-233911" b="-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110" marR="39110" marT="0" marB="0" anchor="ctr">
                        <a:blipFill>
                          <a:blip r:embed="rId2"/>
                          <a:stretch>
                            <a:fillRect l="-112979" t="-940000" r="-532" b="-2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5066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9BA7D-12D4-BFF0-1348-21F9B43CF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957" y="2347589"/>
            <a:ext cx="630408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72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05.</a:t>
            </a:r>
          </a:p>
          <a:p>
            <a:pPr algn="ctr"/>
            <a:r>
              <a:rPr lang="en-US" altLang="ko-KR" sz="3600" b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Ứng dụng</a:t>
            </a:r>
            <a:endParaRPr lang="en-US" altLang="ko-KR" sz="3600" b="1">
              <a:solidFill>
                <a:schemeClr val="bg1"/>
              </a:solidFill>
              <a:latin typeface="Constantia" panose="02030602050306030303" pitchFamily="18" charset="0"/>
              <a:ea typeface="맑은 고딕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F1463-F8A8-39EE-AFCF-700671894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Ứng dụng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65FD-9BE7-5E2A-A3CB-E31C1E30A4F7}"/>
              </a:ext>
            </a:extLst>
          </p:cNvPr>
          <p:cNvSpPr txBox="1"/>
          <p:nvPr/>
        </p:nvSpPr>
        <p:spPr>
          <a:xfrm>
            <a:off x="791395" y="1543830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Thanh tìm kiếm trên các trình duyệt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DB36E3-71E5-3178-E6BD-1A3CE6F6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54" y="2497394"/>
            <a:ext cx="5464180" cy="235511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6F2424-7289-E2F4-CDB7-07B2EB84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2497394"/>
            <a:ext cx="5360658" cy="2334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6EC43F-09B4-8BAF-EDF2-A6700B07796D}"/>
              </a:ext>
            </a:extLst>
          </p:cNvPr>
          <p:cNvSpPr txBox="1"/>
          <p:nvPr/>
        </p:nvSpPr>
        <p:spPr>
          <a:xfrm>
            <a:off x="2518045" y="4866219"/>
            <a:ext cx="111114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400" b="1" i="1">
                <a:solidFill>
                  <a:srgbClr val="1B1B1B"/>
                </a:solidFill>
                <a:latin typeface="Times New Roman"/>
                <a:cs typeface="Times New Roman"/>
              </a:rPr>
              <a:t>Google</a:t>
            </a:r>
            <a:endParaRPr lang="en-US" sz="2400" b="1" i="1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CFB89-248C-F737-53C9-9CC0F2976D9D}"/>
              </a:ext>
            </a:extLst>
          </p:cNvPr>
          <p:cNvSpPr txBox="1"/>
          <p:nvPr/>
        </p:nvSpPr>
        <p:spPr>
          <a:xfrm>
            <a:off x="8045106" y="4831812"/>
            <a:ext cx="225007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400" b="1" i="1">
                <a:solidFill>
                  <a:srgbClr val="1B1B1B"/>
                </a:solidFill>
                <a:latin typeface="Times New Roman"/>
                <a:cs typeface="Times New Roman"/>
              </a:rPr>
              <a:t>Microsoft Edge</a:t>
            </a:r>
            <a:endParaRPr lang="en-US" sz="2400" b="1" i="1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3624E7-2113-A91E-8C2B-E38CF7D6E592}"/>
              </a:ext>
            </a:extLst>
          </p:cNvPr>
          <p:cNvCxnSpPr>
            <a:cxnSpLocks/>
          </p:cNvCxnSpPr>
          <p:nvPr/>
        </p:nvCxnSpPr>
        <p:spPr>
          <a:xfrm>
            <a:off x="6096000" y="2084439"/>
            <a:ext cx="0" cy="47735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75F55C-DB1C-E079-C3CE-583E1A126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Ứng dụng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65FD-9BE7-5E2A-A3CB-E31C1E30A4F7}"/>
              </a:ext>
            </a:extLst>
          </p:cNvPr>
          <p:cNvSpPr txBox="1"/>
          <p:nvPr/>
        </p:nvSpPr>
        <p:spPr>
          <a:xfrm>
            <a:off x="791395" y="1543830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Được tích hợp trong Elastic Search – một search engine phổ biến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6DFB8-F9AB-693A-096F-1DB23368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09" y="2401660"/>
            <a:ext cx="6713802" cy="34597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08D3A-5B45-AA8F-C3D4-D4C3DFEBF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Ứng dụng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65FD-9BE7-5E2A-A3CB-E31C1E30A4F7}"/>
              </a:ext>
            </a:extLst>
          </p:cNvPr>
          <p:cNvSpPr txBox="1"/>
          <p:nvPr/>
        </p:nvSpPr>
        <p:spPr>
          <a:xfrm>
            <a:off x="791395" y="1543830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Các tiện ích hỗ trợ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4DAB82-D504-BE5C-F58A-23DDA9BF6372}"/>
              </a:ext>
            </a:extLst>
          </p:cNvPr>
          <p:cNvCxnSpPr>
            <a:cxnSpLocks/>
          </p:cNvCxnSpPr>
          <p:nvPr/>
        </p:nvCxnSpPr>
        <p:spPr>
          <a:xfrm>
            <a:off x="6084460" y="2084439"/>
            <a:ext cx="0" cy="47735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AACC189-2768-624B-5FAB-2418CD1A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9" y="2308614"/>
            <a:ext cx="5795179" cy="3584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5D62E2-AECE-2008-6F03-4421B9ED4120}"/>
              </a:ext>
            </a:extLst>
          </p:cNvPr>
          <p:cNvSpPr txBox="1"/>
          <p:nvPr/>
        </p:nvSpPr>
        <p:spPr>
          <a:xfrm>
            <a:off x="934842" y="5965295"/>
            <a:ext cx="422787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i="1">
                <a:solidFill>
                  <a:srgbClr val="1B1B1B"/>
                </a:solidFill>
                <a:latin typeface="Times New Roman"/>
                <a:cs typeface="Times New Roman"/>
              </a:rPr>
              <a:t>Flookup</a:t>
            </a:r>
            <a:endParaRPr lang="en-US" sz="2400" b="1" i="1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662561-3C60-C70C-2F7B-9F69BC47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33" y="2308614"/>
            <a:ext cx="5795178" cy="357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E13983-81F7-A13B-CA52-741A1F003B7A}"/>
              </a:ext>
            </a:extLst>
          </p:cNvPr>
          <p:cNvSpPr txBox="1"/>
          <p:nvPr/>
        </p:nvSpPr>
        <p:spPr>
          <a:xfrm>
            <a:off x="7029287" y="5965295"/>
            <a:ext cx="422787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i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lookup for sheets</a:t>
            </a:r>
            <a:endParaRPr lang="en-US" sz="2400" b="1" i="1" u="none" strike="noStrike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78223-0E66-A209-C007-CF0159DB4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E249BF-05E1-4CAF-A032-30531BC90FA0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2D518-C817-41BA-9A29-BFDC954A35E3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Tài liệu tham khảo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E5E4D-D957-4896-A932-6BC5EFCC838B}"/>
              </a:ext>
            </a:extLst>
          </p:cNvPr>
          <p:cNvSpPr txBox="1"/>
          <p:nvPr/>
        </p:nvSpPr>
        <p:spPr>
          <a:xfrm>
            <a:off x="791394" y="1490008"/>
            <a:ext cx="1060921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https://www.youtube.com/watch?v=SoZ1CVU2DdE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https://viblo.asia/p/simple-fuzzy-search-BAQ3vV0nMbOr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https://en.wikipedia.org/wiki/Approximate_string_matching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https://en.wikipedia.org/wiki/Wagner-Fischer_algorithm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https://dl.acm.org/doi/pdf/10.1145/135239.135244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/>
                <a:cs typeface="Times New Roman"/>
              </a:rPr>
              <a:t>https://www.cs.helsinki.fi/u/ukkonen/cpm931.pdf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8AF3B-3931-FD8D-9199-AB9CA2C74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Định nghĩa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5" y="1543830"/>
            <a:ext cx="1060921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Fuzzy Search (Approximate Search) là kỹ thuật tìm kiếm 1 chuỗi gần giống so với 1 chuỗi cho trước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3E0AC-2702-4130-97A9-A91F067F0002}"/>
              </a:ext>
            </a:extLst>
          </p:cNvPr>
          <p:cNvSpPr txBox="1"/>
          <p:nvPr/>
        </p:nvSpPr>
        <p:spPr>
          <a:xfrm>
            <a:off x="791395" y="2749517"/>
            <a:ext cx="1060921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Lợi ích: giúp người dùng dễ dàng tiếp cận và tìm kiếm nhanh chóng với nội dung của bài viết hơn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A425C-39E4-33C0-3857-4577156DB04A}"/>
              </a:ext>
            </a:extLst>
          </p:cNvPr>
          <p:cNvSpPr txBox="1"/>
          <p:nvPr/>
        </p:nvSpPr>
        <p:spPr>
          <a:xfrm>
            <a:off x="791395" y="3955204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Các thư viện Python nổi tiếng: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fuzzywuzzy, rapidfuzz, difflib, 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3EE9B-BC02-4273-17D3-C2F2375EF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68589E5-2CBD-4CB3-9C27-69B0526AA476}"/>
              </a:ext>
            </a:extLst>
          </p:cNvPr>
          <p:cNvGrpSpPr/>
          <p:nvPr/>
        </p:nvGrpSpPr>
        <p:grpSpPr>
          <a:xfrm>
            <a:off x="3231328" y="1697293"/>
            <a:ext cx="5729344" cy="3463414"/>
            <a:chOff x="3952875" y="2284730"/>
            <a:chExt cx="4591050" cy="28165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506B62-690A-41CA-A4DD-DE7B0A4DCE10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436C19-7C44-4888-A42E-A8FFC3E5F87A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E34ECD-C8F4-45BD-8F1B-3ED0B9ADB5E4}"/>
              </a:ext>
            </a:extLst>
          </p:cNvPr>
          <p:cNvSpPr txBox="1"/>
          <p:nvPr/>
        </p:nvSpPr>
        <p:spPr>
          <a:xfrm>
            <a:off x="1" y="253806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THANK YOU</a:t>
            </a:r>
            <a:endParaRPr lang="ko-KR" altLang="en-US" sz="6000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0F798-8671-4966-A77B-6678D165D2CD}"/>
              </a:ext>
            </a:extLst>
          </p:cNvPr>
          <p:cNvSpPr txBox="1"/>
          <p:nvPr/>
        </p:nvSpPr>
        <p:spPr>
          <a:xfrm>
            <a:off x="3523324" y="3401470"/>
            <a:ext cx="5136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Chân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thành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cảm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ơn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thầy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cô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và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các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bạn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đã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lắng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nghe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bài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thuyết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trình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của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chúng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 </a:t>
            </a:r>
            <a:r>
              <a:rPr lang="en-US" altLang="ko-KR" sz="2000" err="1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em</a:t>
            </a:r>
            <a:r>
              <a:rPr lang="en-US" altLang="ko-KR" sz="2000">
                <a:solidFill>
                  <a:schemeClr val="bg1"/>
                </a:solidFill>
                <a:latin typeface="Constantia"/>
                <a:ea typeface="맑은 고딕"/>
                <a:cs typeface="Arial"/>
              </a:rPr>
              <a:t>.</a:t>
            </a:r>
            <a:endParaRPr lang="ko-KR" altLang="en-US" sz="2000">
              <a:solidFill>
                <a:schemeClr val="bg1"/>
              </a:solidFill>
              <a:latin typeface="Constantia"/>
              <a:ea typeface="맑은 고딕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A8C44-A644-703C-B2EE-7E96D9416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957" y="2347589"/>
            <a:ext cx="63040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02.</a:t>
            </a:r>
          </a:p>
          <a:p>
            <a:pPr algn="ctr"/>
            <a:r>
              <a:rPr lang="en-US" altLang="ko-KR" sz="3600" b="1">
                <a:solidFill>
                  <a:schemeClr val="bg1"/>
                </a:solidFill>
                <a:latin typeface="Constantia" panose="02030602050306030303" pitchFamily="18" charset="0"/>
                <a:cs typeface="Arial" pitchFamily="34" charset="0"/>
              </a:rPr>
              <a:t>Hướng tiếp cận</a:t>
            </a:r>
            <a:endParaRPr lang="ko-KR" altLang="en-US" sz="3600" b="1">
              <a:solidFill>
                <a:schemeClr val="bg1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412DE-CF63-DAC7-9391-10E477E238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ABBEB-7CE4-476E-A48E-846A405837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5CFB53-0F7A-E127-CD3B-5154778A83AF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6EB65-2A45-20E9-C6EA-485FFE6E3655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 do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A98C468-8E9B-6CAB-AE70-35C7109EAEC3}"/>
              </a:ext>
            </a:extLst>
          </p:cNvPr>
          <p:cNvSpPr/>
          <p:nvPr/>
        </p:nvSpPr>
        <p:spPr>
          <a:xfrm>
            <a:off x="4674637" y="1502229"/>
            <a:ext cx="6428791" cy="1970943"/>
          </a:xfrm>
          <a:prstGeom prst="cloudCallout">
            <a:avLst>
              <a:gd name="adj1" fmla="val -79323"/>
              <a:gd name="adj2" fmla="val -227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Constantia" panose="02030602050306030303" pitchFamily="18" charset="0"/>
              </a:rPr>
              <a:t>Khi nào hai chuỗi bất kỳ được cho là </a:t>
            </a:r>
            <a:r>
              <a:rPr lang="en-US" sz="2400" b="1">
                <a:latin typeface="Constantia" panose="02030602050306030303" pitchFamily="18" charset="0"/>
              </a:rPr>
              <a:t>“</a:t>
            </a:r>
            <a:r>
              <a:rPr lang="en-US" sz="2400" b="1" i="1">
                <a:latin typeface="Constantia" panose="02030602050306030303" pitchFamily="18" charset="0"/>
              </a:rPr>
              <a:t>gần giống nhau</a:t>
            </a:r>
            <a:r>
              <a:rPr lang="en-US" sz="2400" b="1">
                <a:latin typeface="Constantia" panose="02030602050306030303" pitchFamily="18" charset="0"/>
              </a:rPr>
              <a:t>” ?</a:t>
            </a:r>
            <a:endParaRPr lang="en-US" sz="2400">
              <a:latin typeface="Constantia" panose="020306020503060303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8D828-4CBA-A7AC-CD53-E8A223496253}"/>
              </a:ext>
            </a:extLst>
          </p:cNvPr>
          <p:cNvGrpSpPr/>
          <p:nvPr/>
        </p:nvGrpSpPr>
        <p:grpSpPr>
          <a:xfrm>
            <a:off x="439000" y="1213665"/>
            <a:ext cx="3545171" cy="5506513"/>
            <a:chOff x="4409786" y="340007"/>
            <a:chExt cx="4286692" cy="650525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4333A1-446A-44DC-7ED3-E14DC093CB10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D972F7-2CAB-1B77-366C-BDAF0040B8D7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AB0521-D7EC-B36F-9716-4824E8130D1E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8A7EDC-77AA-12C1-EEBD-D7D3FFE07B8F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76D564-5FEC-2694-F80A-43322C2A720F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8F9433-103F-3215-0BEB-44FD868C2699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1BD1FA-39C2-582D-CFB4-3633E3BC56D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954269-1566-5779-8898-DD123B9BA6AA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7CDFD49-6EA9-EC72-9A96-D063E8541E15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E2F704-7F73-C28E-800D-C33C20010364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F4B2769-F5C2-D202-7339-55AE7F7CAAE2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53E261-DD2B-23A1-42AD-98FC4709067A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89A1BF-5926-DF94-2DD3-1646CFC37CF0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C85DB9D-2903-CB05-D615-5A1AF4C924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673D40A-E630-577C-1756-2B995EE8E1C6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46492ED-C1D9-39F5-2AD0-C5288493DF67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A33831-CB15-2806-CD84-EAFDAEDBE90D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2FBDA73-9ADC-73EE-D239-3196ECA8E85D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230BE6E-77D1-66E8-08BA-E55862D33442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7087DC-F4F4-59CB-F85A-B2D7277C9F95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9488C2-4C52-7CFD-52BD-859DCA1920E3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9FDE4F-E900-A98D-3030-5E64EE7B1E3D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F9F448-49B8-3776-BF98-2217B774F1E3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35058F6-4EAD-25A7-E7CC-D71B764A713D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A3B759-FB85-8DD2-0956-7E2123E2FC39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F60087-E0FB-73EC-6A24-85B301D1ACAC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07C3BF-F0F3-188A-AAD8-5A9582F4F34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3580527-4EFB-85B9-C6AE-5812D3CD160F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B8D981-7774-C0B2-9DFD-1623AC3124A3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76EB3D-26AE-5920-2919-04A27B540B0E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DE40A-1AF6-3B34-D108-2FC4739DA2C3}"/>
              </a:ext>
            </a:extLst>
          </p:cNvPr>
          <p:cNvGrpSpPr/>
          <p:nvPr/>
        </p:nvGrpSpPr>
        <p:grpSpPr>
          <a:xfrm>
            <a:off x="9121081" y="4243533"/>
            <a:ext cx="2394101" cy="2088232"/>
            <a:chOff x="5248647" y="1608813"/>
            <a:chExt cx="970807" cy="84677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C738CE-A452-2B8A-076D-BAE54AD36FBB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3642274-4086-B562-F61B-FDF53C5ED74B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13F98A7-CCD9-B6D4-D0F0-6CC1691E13DB}"/>
              </a:ext>
            </a:extLst>
          </p:cNvPr>
          <p:cNvSpPr txBox="1"/>
          <p:nvPr/>
        </p:nvSpPr>
        <p:spPr>
          <a:xfrm>
            <a:off x="9319910" y="5029631"/>
            <a:ext cx="2282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Đặt vấn đề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7DACE3-8CC0-954E-D3C0-9AA394F78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5" y="1465170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Phương pháp thuần túy: trả ra True/False tương ứng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3E0AC-2702-4130-97A9-A91F067F0002}"/>
              </a:ext>
            </a:extLst>
          </p:cNvPr>
          <p:cNvSpPr txBox="1"/>
          <p:nvPr/>
        </p:nvSpPr>
        <p:spPr>
          <a:xfrm>
            <a:off x="791395" y="2192636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Fuzzy Search: đề ra phương pháp để tìm ra mức độ tương quan giữa 2 chuỗi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9611E10-1CAC-BFDC-9B46-D04649B14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05" y="3114367"/>
            <a:ext cx="7310190" cy="30523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8B0A6-2DD3-7F7B-A85C-9DA720F4D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681AEC-AC1A-4475-8310-BC57C6CB36B6}"/>
              </a:ext>
            </a:extLst>
          </p:cNvPr>
          <p:cNvSpPr/>
          <p:nvPr/>
        </p:nvSpPr>
        <p:spPr>
          <a:xfrm>
            <a:off x="-1" y="0"/>
            <a:ext cx="12192001" cy="1147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14409-3D3F-4F6C-8596-A569EF38008C}"/>
              </a:ext>
            </a:extLst>
          </p:cNvPr>
          <p:cNvSpPr txBox="1"/>
          <p:nvPr/>
        </p:nvSpPr>
        <p:spPr>
          <a:xfrm>
            <a:off x="-1" y="660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Lý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1F6-F38D-4091-808A-36D468562DAC}"/>
              </a:ext>
            </a:extLst>
          </p:cNvPr>
          <p:cNvSpPr txBox="1"/>
          <p:nvPr/>
        </p:nvSpPr>
        <p:spPr>
          <a:xfrm>
            <a:off x="791395" y="1465172"/>
            <a:ext cx="1060921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Edit distance: Số lượng thao tác để chuyển từ chuỗi A sang chuỗi B</a:t>
            </a:r>
          </a:p>
          <a:p>
            <a:pPr algn="just"/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	- Hamming</a:t>
            </a:r>
          </a:p>
          <a:p>
            <a:pPr algn="just"/>
            <a:r>
              <a:rPr lang="en-US" sz="2400" b="0" i="0" u="none" strike="noStrike">
                <a:solidFill>
                  <a:srgbClr val="1B1B1B"/>
                </a:solidFill>
                <a:effectLst/>
                <a:latin typeface="Times New Roman"/>
                <a:cs typeface="Times New Roman"/>
              </a:rPr>
              <a:t>	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- Levenshtein</a:t>
            </a:r>
          </a:p>
          <a:p>
            <a:pPr algn="just"/>
            <a:r>
              <a:rPr lang="en-US" sz="2400" b="0" i="0" u="none" strike="noStrike">
                <a:solidFill>
                  <a:srgbClr val="1B1B1B"/>
                </a:solidFill>
                <a:effectLst/>
                <a:latin typeface="Times New Roman"/>
                <a:cs typeface="Times New Roman"/>
              </a:rPr>
              <a:t>	- Levenshtein-Damerau,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3E0AC-2702-4130-97A9-A91F067F0002}"/>
              </a:ext>
            </a:extLst>
          </p:cNvPr>
          <p:cNvSpPr txBox="1"/>
          <p:nvPr/>
        </p:nvSpPr>
        <p:spPr>
          <a:xfrm>
            <a:off x="791395" y="3243542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LCS: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Tìm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dãy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con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chung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dài</a:t>
            </a: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B1B1B"/>
                </a:solidFill>
                <a:latin typeface="Times New Roman"/>
                <a:cs typeface="Times New Roman"/>
              </a:rPr>
              <a:t>nhất</a:t>
            </a:r>
            <a:endParaRPr lang="en-US" sz="2400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7A73EB-A147-DAE4-350A-6923DBF79256}"/>
              </a:ext>
            </a:extLst>
          </p:cNvPr>
          <p:cNvGrpSpPr/>
          <p:nvPr/>
        </p:nvGrpSpPr>
        <p:grpSpPr>
          <a:xfrm>
            <a:off x="9121081" y="4243533"/>
            <a:ext cx="2394101" cy="2088232"/>
            <a:chOff x="5248647" y="1608813"/>
            <a:chExt cx="970807" cy="846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BA4E83-B4AC-0D5E-0FB3-37CC8518C459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77C6B6-4BAD-3FCC-3D81-EEF5C3F16C36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288623-46B3-3F1A-A808-C66EA455FA20}"/>
              </a:ext>
            </a:extLst>
          </p:cNvPr>
          <p:cNvSpPr txBox="1"/>
          <p:nvPr/>
        </p:nvSpPr>
        <p:spPr>
          <a:xfrm>
            <a:off x="9319910" y="5029631"/>
            <a:ext cx="2282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onstantia" charset="0"/>
                <a:ea typeface="Constantia" charset="0"/>
                <a:cs typeface="Constantia" charset="0"/>
              </a:rPr>
              <a:t>Ý tưởng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20B79-B8E2-9F95-E3C7-5B5140D46E96}"/>
              </a:ext>
            </a:extLst>
          </p:cNvPr>
          <p:cNvSpPr txBox="1"/>
          <p:nvPr/>
        </p:nvSpPr>
        <p:spPr>
          <a:xfrm>
            <a:off x="791395" y="3910736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Tần suất ký tự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170A1-0BAA-747E-527E-CF70BE007329}"/>
              </a:ext>
            </a:extLst>
          </p:cNvPr>
          <p:cNvSpPr txBox="1"/>
          <p:nvPr/>
        </p:nvSpPr>
        <p:spPr>
          <a:xfrm>
            <a:off x="791395" y="4577930"/>
            <a:ext cx="106092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B1B1B"/>
                </a:solidFill>
                <a:latin typeface="Times New Roman"/>
                <a:cs typeface="Times New Roman"/>
              </a:rPr>
              <a:t>Đếm số từ thông dụng</a:t>
            </a:r>
            <a:endParaRPr lang="en-US" sz="2400" err="1">
              <a:solidFill>
                <a:srgbClr val="1B1B1B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494593-BFAD-AEFD-B53A-C23A5480BD67}"/>
              </a:ext>
            </a:extLst>
          </p:cNvPr>
          <p:cNvSpPr txBox="1"/>
          <p:nvPr/>
        </p:nvSpPr>
        <p:spPr>
          <a:xfrm>
            <a:off x="1698172" y="5304198"/>
            <a:ext cx="970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>
                <a:solidFill>
                  <a:srgbClr val="1B1B1B"/>
                </a:solidFill>
                <a:latin typeface="Times New Roman" panose="02020603050405020304" pitchFamily="18" charset="0"/>
              </a:rPr>
              <a:t>Tập trung bàn về </a:t>
            </a:r>
            <a:r>
              <a:rPr lang="en-US" sz="2400" b="1">
                <a:solidFill>
                  <a:srgbClr val="1B1B1B"/>
                </a:solidFill>
                <a:latin typeface="Times New Roman" panose="02020603050405020304" pitchFamily="18" charset="0"/>
              </a:rPr>
              <a:t>Edit distance</a:t>
            </a:r>
            <a:endParaRPr lang="en-US" sz="2400" b="0" i="0" u="none" strike="noStrike">
              <a:solidFill>
                <a:srgbClr val="1B1B1B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Striped Right Arrow 23">
            <a:extLst>
              <a:ext uri="{FF2B5EF4-FFF2-40B4-BE49-F238E27FC236}">
                <a16:creationId xmlns:a16="http://schemas.microsoft.com/office/drawing/2014/main" id="{BD7E7479-47A6-55D0-76D5-2992E3B5B425}"/>
              </a:ext>
            </a:extLst>
          </p:cNvPr>
          <p:cNvSpPr/>
          <p:nvPr/>
        </p:nvSpPr>
        <p:spPr>
          <a:xfrm>
            <a:off x="791395" y="5250943"/>
            <a:ext cx="757488" cy="629065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5A734-C314-9A5B-DDF9-65C9BE30D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C8E5C-AAEB-4703-8C37-F92A369B4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0B8783F7CCE42992953BEDF8CD171" ma:contentTypeVersion="6" ma:contentTypeDescription="Create a new document." ma:contentTypeScope="" ma:versionID="84a5c81152f3112ab65ef3a9fa205d78">
  <xsd:schema xmlns:xsd="http://www.w3.org/2001/XMLSchema" xmlns:xs="http://www.w3.org/2001/XMLSchema" xmlns:p="http://schemas.microsoft.com/office/2006/metadata/properties" xmlns:ns3="20274700-39b7-41b1-be3e-5561b0ea6bd7" targetNamespace="http://schemas.microsoft.com/office/2006/metadata/properties" ma:root="true" ma:fieldsID="9b58cb02c1d7345de3e460ed42b4029e" ns3:_="">
    <xsd:import namespace="20274700-39b7-41b1-be3e-5561b0ea6b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74700-39b7-41b1-be3e-5561b0ea6b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73A21-99C7-4D4E-8742-176B219340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274700-39b7-41b1-be3e-5561b0ea6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7971E3-0408-4D09-A49D-5DD23D66CB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E47489-34C5-4B1E-B74D-D066CECD8F3F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20274700-39b7-41b1-be3e-5561b0ea6bd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3152</Words>
  <Application>Microsoft Office PowerPoint</Application>
  <PresentationFormat>Widescreen</PresentationFormat>
  <Paragraphs>668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Constantia</vt:lpstr>
      <vt:lpstr>Tahoma</vt:lpstr>
      <vt:lpstr>Times New Roman</vt:lpstr>
      <vt:lpstr>Trebuchet MS</vt:lpstr>
      <vt:lpstr>Wingdings</vt:lpstr>
      <vt:lpstr>Wingdings 3</vt:lpstr>
      <vt:lpstr>Office Theme</vt:lpstr>
      <vt:lpstr>4_Custom Design</vt:lpstr>
      <vt:lpstr>Facet</vt:lpstr>
      <vt:lpstr>Contents Slide Master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TMint Developer</dc:creator>
  <cp:lastModifiedBy>ĐẶNG THÁI DUY</cp:lastModifiedBy>
  <cp:revision>2</cp:revision>
  <cp:lastPrinted>2019-04-23T06:33:19Z</cp:lastPrinted>
  <dcterms:created xsi:type="dcterms:W3CDTF">2019-04-19T08:34:06Z</dcterms:created>
  <dcterms:modified xsi:type="dcterms:W3CDTF">2022-05-29T14:56:56Z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0x0101007750B8783F7CCE42992953BEDF8CD171</vt:lpwstr>
  </property>
</Properties>
</file>