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4"/>
    <p:sldMasterId id="2147483723" r:id="rId5"/>
    <p:sldMasterId id="2147483752" r:id="rId6"/>
    <p:sldMasterId id="2147483651" r:id="rId7"/>
    <p:sldMasterId id="2147483648" r:id="rId8"/>
    <p:sldMasterId id="2147483652" r:id="rId9"/>
    <p:sldMasterId id="2147483673" r:id="rId10"/>
  </p:sldMasterIdLst>
  <p:notesMasterIdLst>
    <p:notesMasterId r:id="rId108"/>
  </p:notesMasterIdLst>
  <p:sldIdLst>
    <p:sldId id="303" r:id="rId11"/>
    <p:sldId id="353" r:id="rId12"/>
    <p:sldId id="355" r:id="rId13"/>
    <p:sldId id="377" r:id="rId14"/>
    <p:sldId id="357" r:id="rId15"/>
    <p:sldId id="352" r:id="rId16"/>
    <p:sldId id="354" r:id="rId17"/>
    <p:sldId id="358" r:id="rId18"/>
    <p:sldId id="359" r:id="rId19"/>
    <p:sldId id="360" r:id="rId20"/>
    <p:sldId id="361" r:id="rId21"/>
    <p:sldId id="362" r:id="rId22"/>
    <p:sldId id="363" r:id="rId23"/>
    <p:sldId id="364" r:id="rId24"/>
    <p:sldId id="365" r:id="rId25"/>
    <p:sldId id="366" r:id="rId26"/>
    <p:sldId id="368" r:id="rId27"/>
    <p:sldId id="369" r:id="rId28"/>
    <p:sldId id="370" r:id="rId29"/>
    <p:sldId id="371" r:id="rId30"/>
    <p:sldId id="372" r:id="rId31"/>
    <p:sldId id="373" r:id="rId32"/>
    <p:sldId id="374" r:id="rId33"/>
    <p:sldId id="375" r:id="rId34"/>
    <p:sldId id="376" r:id="rId35"/>
    <p:sldId id="447" r:id="rId36"/>
    <p:sldId id="449" r:id="rId37"/>
    <p:sldId id="450" r:id="rId38"/>
    <p:sldId id="451" r:id="rId39"/>
    <p:sldId id="452" r:id="rId40"/>
    <p:sldId id="453"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1" r:id="rId74"/>
    <p:sldId id="412" r:id="rId75"/>
    <p:sldId id="413" r:id="rId76"/>
    <p:sldId id="414" r:id="rId77"/>
    <p:sldId id="415" r:id="rId78"/>
    <p:sldId id="416" r:id="rId79"/>
    <p:sldId id="417" r:id="rId80"/>
    <p:sldId id="418" r:id="rId81"/>
    <p:sldId id="419" r:id="rId82"/>
    <p:sldId id="420" r:id="rId83"/>
    <p:sldId id="421" r:id="rId84"/>
    <p:sldId id="423" r:id="rId85"/>
    <p:sldId id="424" r:id="rId86"/>
    <p:sldId id="425" r:id="rId87"/>
    <p:sldId id="426" r:id="rId88"/>
    <p:sldId id="427" r:id="rId89"/>
    <p:sldId id="428" r:id="rId90"/>
    <p:sldId id="429" r:id="rId91"/>
    <p:sldId id="430" r:id="rId92"/>
    <p:sldId id="431" r:id="rId93"/>
    <p:sldId id="432" r:id="rId94"/>
    <p:sldId id="433" r:id="rId95"/>
    <p:sldId id="434" r:id="rId96"/>
    <p:sldId id="435" r:id="rId97"/>
    <p:sldId id="436" r:id="rId98"/>
    <p:sldId id="437" r:id="rId99"/>
    <p:sldId id="438" r:id="rId100"/>
    <p:sldId id="439" r:id="rId101"/>
    <p:sldId id="440" r:id="rId102"/>
    <p:sldId id="443" r:id="rId103"/>
    <p:sldId id="444" r:id="rId104"/>
    <p:sldId id="441" r:id="rId105"/>
    <p:sldId id="442" r:id="rId106"/>
    <p:sldId id="446"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3" userDrawn="1">
          <p15:clr>
            <a:srgbClr val="A4A3A4"/>
          </p15:clr>
        </p15:guide>
        <p15:guide id="2" pos="66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0AB36-14E8-4EAC-8A98-DCE70850C7C4}" v="102" dt="2021-05-31T14:25:37.475"/>
    <p1510:client id="{FEB726AB-2CB3-42C3-BA1A-C6AEEAF7263C}" v="35" dt="2021-05-31T13:48:21.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106"/>
      </p:cViewPr>
      <p:guideLst>
        <p:guide orient="horz" pos="2523"/>
        <p:guide pos="660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07" Type="http://schemas.openxmlformats.org/officeDocument/2006/relationships/slide" Target="slides/slide97.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slide" Target="slides/slide69.xml"/><Relationship Id="rId87" Type="http://schemas.openxmlformats.org/officeDocument/2006/relationships/slide" Target="slides/slide77.xml"/><Relationship Id="rId102" Type="http://schemas.openxmlformats.org/officeDocument/2006/relationships/slide" Target="slides/slide92.xml"/><Relationship Id="rId110"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slide" Target="slides/slide72.xml"/><Relationship Id="rId90" Type="http://schemas.openxmlformats.org/officeDocument/2006/relationships/slide" Target="slides/slide80.xml"/><Relationship Id="rId95" Type="http://schemas.openxmlformats.org/officeDocument/2006/relationships/slide" Target="slides/slide8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presProps" Target="presProps.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09E73-77B6-AD4B-BFAF-0F67ED5C4F0D}"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72291-A145-B242-8631-0A5AFBD21FBF}" type="slidenum">
              <a:rPr lang="en-US" smtClean="0"/>
              <a:t>‹#›</a:t>
            </a:fld>
            <a:endParaRPr lang="en-US"/>
          </a:p>
        </p:txBody>
      </p:sp>
    </p:spTree>
    <p:extLst>
      <p:ext uri="{BB962C8B-B14F-4D97-AF65-F5344CB8AC3E}">
        <p14:creationId xmlns:p14="http://schemas.microsoft.com/office/powerpoint/2010/main" val="209165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5</a:t>
            </a:fld>
            <a:endParaRPr lang="en-US"/>
          </a:p>
        </p:txBody>
      </p:sp>
    </p:spTree>
    <p:extLst>
      <p:ext uri="{BB962C8B-B14F-4D97-AF65-F5344CB8AC3E}">
        <p14:creationId xmlns:p14="http://schemas.microsoft.com/office/powerpoint/2010/main" val="402206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93</a:t>
            </a:fld>
            <a:endParaRPr lang="en-US"/>
          </a:p>
        </p:txBody>
      </p:sp>
    </p:spTree>
    <p:extLst>
      <p:ext uri="{BB962C8B-B14F-4D97-AF65-F5344CB8AC3E}">
        <p14:creationId xmlns:p14="http://schemas.microsoft.com/office/powerpoint/2010/main" val="1022572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96</a:t>
            </a:fld>
            <a:endParaRPr lang="en-US"/>
          </a:p>
        </p:txBody>
      </p:sp>
    </p:spTree>
    <p:extLst>
      <p:ext uri="{BB962C8B-B14F-4D97-AF65-F5344CB8AC3E}">
        <p14:creationId xmlns:p14="http://schemas.microsoft.com/office/powerpoint/2010/main" val="30931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7</a:t>
            </a:fld>
            <a:endParaRPr lang="en-US"/>
          </a:p>
        </p:txBody>
      </p:sp>
    </p:spTree>
    <p:extLst>
      <p:ext uri="{BB962C8B-B14F-4D97-AF65-F5344CB8AC3E}">
        <p14:creationId xmlns:p14="http://schemas.microsoft.com/office/powerpoint/2010/main" val="151168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19</a:t>
            </a:fld>
            <a:endParaRPr lang="en-US"/>
          </a:p>
        </p:txBody>
      </p:sp>
    </p:spTree>
    <p:extLst>
      <p:ext uri="{BB962C8B-B14F-4D97-AF65-F5344CB8AC3E}">
        <p14:creationId xmlns:p14="http://schemas.microsoft.com/office/powerpoint/2010/main" val="64933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32</a:t>
            </a:fld>
            <a:endParaRPr lang="en-US"/>
          </a:p>
        </p:txBody>
      </p:sp>
    </p:spTree>
    <p:extLst>
      <p:ext uri="{BB962C8B-B14F-4D97-AF65-F5344CB8AC3E}">
        <p14:creationId xmlns:p14="http://schemas.microsoft.com/office/powerpoint/2010/main" val="1258572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40</a:t>
            </a:fld>
            <a:endParaRPr lang="en-US"/>
          </a:p>
        </p:txBody>
      </p:sp>
    </p:spTree>
    <p:extLst>
      <p:ext uri="{BB962C8B-B14F-4D97-AF65-F5344CB8AC3E}">
        <p14:creationId xmlns:p14="http://schemas.microsoft.com/office/powerpoint/2010/main" val="201677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41</a:t>
            </a:fld>
            <a:endParaRPr lang="en-US"/>
          </a:p>
        </p:txBody>
      </p:sp>
    </p:spTree>
    <p:extLst>
      <p:ext uri="{BB962C8B-B14F-4D97-AF65-F5344CB8AC3E}">
        <p14:creationId xmlns:p14="http://schemas.microsoft.com/office/powerpoint/2010/main" val="225240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46</a:t>
            </a:fld>
            <a:endParaRPr lang="en-US"/>
          </a:p>
        </p:txBody>
      </p:sp>
    </p:spTree>
    <p:extLst>
      <p:ext uri="{BB962C8B-B14F-4D97-AF65-F5344CB8AC3E}">
        <p14:creationId xmlns:p14="http://schemas.microsoft.com/office/powerpoint/2010/main" val="343491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59</a:t>
            </a:fld>
            <a:endParaRPr lang="en-US"/>
          </a:p>
        </p:txBody>
      </p:sp>
    </p:spTree>
    <p:extLst>
      <p:ext uri="{BB962C8B-B14F-4D97-AF65-F5344CB8AC3E}">
        <p14:creationId xmlns:p14="http://schemas.microsoft.com/office/powerpoint/2010/main" val="29964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74</a:t>
            </a:fld>
            <a:endParaRPr lang="en-US"/>
          </a:p>
        </p:txBody>
      </p:sp>
    </p:spTree>
    <p:extLst>
      <p:ext uri="{BB962C8B-B14F-4D97-AF65-F5344CB8AC3E}">
        <p14:creationId xmlns:p14="http://schemas.microsoft.com/office/powerpoint/2010/main" val="155733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01">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65239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10">
    <p:spTree>
      <p:nvGrpSpPr>
        <p:cNvPr id="1" name=""/>
        <p:cNvGrpSpPr/>
        <p:nvPr/>
      </p:nvGrpSpPr>
      <p:grpSpPr>
        <a:xfrm>
          <a:off x="0" y="0"/>
          <a:ext cx="0" cy="0"/>
          <a:chOff x="0" y="0"/>
          <a:chExt cx="0" cy="0"/>
        </a:xfrm>
      </p:grpSpPr>
      <p:sp>
        <p:nvSpPr>
          <p:cNvPr id="3" name="Picture Placeholder 7"/>
          <p:cNvSpPr>
            <a:spLocks noGrp="1"/>
          </p:cNvSpPr>
          <p:nvPr>
            <p:ph type="pic" sz="quarter" idx="13" hasCustomPrompt="1"/>
          </p:nvPr>
        </p:nvSpPr>
        <p:spPr>
          <a:xfrm>
            <a:off x="-1" y="512762"/>
            <a:ext cx="3863975" cy="5832475"/>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1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12">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4577229" y="-1"/>
            <a:ext cx="2692400" cy="6850873"/>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13">
    <p:spTree>
      <p:nvGrpSpPr>
        <p:cNvPr id="1" name=""/>
        <p:cNvGrpSpPr/>
        <p:nvPr/>
      </p:nvGrpSpPr>
      <p:grpSpPr>
        <a:xfrm>
          <a:off x="0" y="0"/>
          <a:ext cx="0" cy="0"/>
          <a:chOff x="0" y="0"/>
          <a:chExt cx="0" cy="0"/>
        </a:xfrm>
      </p:grpSpPr>
      <p:sp>
        <p:nvSpPr>
          <p:cNvPr id="4" name="Picture Placeholder 7"/>
          <p:cNvSpPr>
            <a:spLocks noGrp="1"/>
          </p:cNvSpPr>
          <p:nvPr>
            <p:ph type="pic" sz="quarter" idx="11" hasCustomPrompt="1"/>
          </p:nvPr>
        </p:nvSpPr>
        <p:spPr>
          <a:xfrm>
            <a:off x="0" y="2362200"/>
            <a:ext cx="4311572" cy="44958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ster 14">
    <p:spTree>
      <p:nvGrpSpPr>
        <p:cNvPr id="1" name=""/>
        <p:cNvGrpSpPr/>
        <p:nvPr/>
      </p:nvGrpSpPr>
      <p:grpSpPr>
        <a:xfrm>
          <a:off x="0" y="0"/>
          <a:ext cx="0" cy="0"/>
          <a:chOff x="0" y="0"/>
          <a:chExt cx="0" cy="0"/>
        </a:xfrm>
      </p:grpSpPr>
      <p:sp>
        <p:nvSpPr>
          <p:cNvPr id="4" name="Picture Placeholder 7"/>
          <p:cNvSpPr>
            <a:spLocks noGrp="1"/>
          </p:cNvSpPr>
          <p:nvPr>
            <p:ph type="pic" sz="quarter" idx="11" hasCustomPrompt="1"/>
          </p:nvPr>
        </p:nvSpPr>
        <p:spPr>
          <a:xfrm>
            <a:off x="469215" y="3657600"/>
            <a:ext cx="1984592" cy="27432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5" name="Picture Placeholder 7"/>
          <p:cNvSpPr>
            <a:spLocks noGrp="1"/>
          </p:cNvSpPr>
          <p:nvPr>
            <p:ph type="pic" sz="quarter" idx="12" hasCustomPrompt="1"/>
          </p:nvPr>
        </p:nvSpPr>
        <p:spPr>
          <a:xfrm>
            <a:off x="5939554" y="3657600"/>
            <a:ext cx="1984592" cy="27432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ster 15">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8826500" y="1"/>
            <a:ext cx="3370711" cy="4216194"/>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3" name="Picture Placeholder 7"/>
          <p:cNvSpPr>
            <a:spLocks noGrp="1"/>
          </p:cNvSpPr>
          <p:nvPr>
            <p:ph type="pic" sz="quarter" idx="11" hasCustomPrompt="1"/>
          </p:nvPr>
        </p:nvSpPr>
        <p:spPr>
          <a:xfrm>
            <a:off x="0" y="4216194"/>
            <a:ext cx="5503333" cy="2641806"/>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ster 16">
    <p:spTree>
      <p:nvGrpSpPr>
        <p:cNvPr id="1" name=""/>
        <p:cNvGrpSpPr/>
        <p:nvPr/>
      </p:nvGrpSpPr>
      <p:grpSpPr>
        <a:xfrm>
          <a:off x="0" y="0"/>
          <a:ext cx="0" cy="0"/>
          <a:chOff x="0" y="0"/>
          <a:chExt cx="0" cy="0"/>
        </a:xfrm>
      </p:grpSpPr>
      <p:sp>
        <p:nvSpPr>
          <p:cNvPr id="2" name="Picture Placeholder 7"/>
          <p:cNvSpPr>
            <a:spLocks noGrp="1"/>
          </p:cNvSpPr>
          <p:nvPr>
            <p:ph type="pic" sz="quarter" idx="12" hasCustomPrompt="1"/>
          </p:nvPr>
        </p:nvSpPr>
        <p:spPr>
          <a:xfrm>
            <a:off x="4765040" y="0"/>
            <a:ext cx="3759200" cy="66421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3" name="Picture Placeholder 7"/>
          <p:cNvSpPr>
            <a:spLocks noGrp="1"/>
          </p:cNvSpPr>
          <p:nvPr>
            <p:ph type="pic" sz="quarter" idx="13" hasCustomPrompt="1"/>
          </p:nvPr>
        </p:nvSpPr>
        <p:spPr>
          <a:xfrm>
            <a:off x="8829040" y="165100"/>
            <a:ext cx="3037840" cy="66929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ster 17">
    <p:spTree>
      <p:nvGrpSpPr>
        <p:cNvPr id="1" name=""/>
        <p:cNvGrpSpPr/>
        <p:nvPr/>
      </p:nvGrpSpPr>
      <p:grpSpPr>
        <a:xfrm>
          <a:off x="0" y="0"/>
          <a:ext cx="0" cy="0"/>
          <a:chOff x="0" y="0"/>
          <a:chExt cx="0" cy="0"/>
        </a:xfrm>
      </p:grpSpPr>
      <p:sp>
        <p:nvSpPr>
          <p:cNvPr id="2" name="Picture Placeholder 7"/>
          <p:cNvSpPr>
            <a:spLocks noGrp="1"/>
          </p:cNvSpPr>
          <p:nvPr>
            <p:ph type="pic" sz="quarter" idx="12" hasCustomPrompt="1"/>
          </p:nvPr>
        </p:nvSpPr>
        <p:spPr>
          <a:xfrm>
            <a:off x="760469" y="706309"/>
            <a:ext cx="3376816" cy="546963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3" name="Picture Placeholder 7"/>
          <p:cNvSpPr>
            <a:spLocks noGrp="1"/>
          </p:cNvSpPr>
          <p:nvPr>
            <p:ph type="pic" sz="quarter" idx="13" hasCustomPrompt="1"/>
          </p:nvPr>
        </p:nvSpPr>
        <p:spPr>
          <a:xfrm>
            <a:off x="4641953" y="4329111"/>
            <a:ext cx="3332813" cy="1846835"/>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4" name="Picture Placeholder 7"/>
          <p:cNvSpPr>
            <a:spLocks noGrp="1"/>
          </p:cNvSpPr>
          <p:nvPr>
            <p:ph type="pic" sz="quarter" idx="14" hasCustomPrompt="1"/>
          </p:nvPr>
        </p:nvSpPr>
        <p:spPr>
          <a:xfrm>
            <a:off x="8479434" y="4329111"/>
            <a:ext cx="3332813" cy="1846835"/>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ster 18">
    <p:spTree>
      <p:nvGrpSpPr>
        <p:cNvPr id="1" name=""/>
        <p:cNvGrpSpPr/>
        <p:nvPr/>
      </p:nvGrpSpPr>
      <p:grpSpPr>
        <a:xfrm>
          <a:off x="0" y="0"/>
          <a:ext cx="0" cy="0"/>
          <a:chOff x="0" y="0"/>
          <a:chExt cx="0" cy="0"/>
        </a:xfrm>
      </p:grpSpPr>
      <p:sp>
        <p:nvSpPr>
          <p:cNvPr id="2" name="Picture Placeholder 2"/>
          <p:cNvSpPr>
            <a:spLocks noGrp="1"/>
          </p:cNvSpPr>
          <p:nvPr>
            <p:ph type="pic" sz="quarter" idx="12" hasCustomPrompt="1"/>
          </p:nvPr>
        </p:nvSpPr>
        <p:spPr>
          <a:xfrm>
            <a:off x="8950977" y="0"/>
            <a:ext cx="3241675" cy="6858000"/>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3" name="Picture Placeholder 2"/>
          <p:cNvSpPr>
            <a:spLocks noGrp="1"/>
          </p:cNvSpPr>
          <p:nvPr>
            <p:ph type="pic" sz="quarter" idx="13" hasCustomPrompt="1"/>
          </p:nvPr>
        </p:nvSpPr>
        <p:spPr>
          <a:xfrm>
            <a:off x="0" y="0"/>
            <a:ext cx="3241675" cy="6858000"/>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ster 19">
    <p:spTree>
      <p:nvGrpSpPr>
        <p:cNvPr id="1" name=""/>
        <p:cNvGrpSpPr/>
        <p:nvPr/>
      </p:nvGrpSpPr>
      <p:grpSpPr>
        <a:xfrm>
          <a:off x="0" y="0"/>
          <a:ext cx="0" cy="0"/>
          <a:chOff x="0" y="0"/>
          <a:chExt cx="0" cy="0"/>
        </a:xfrm>
      </p:grpSpPr>
      <p:sp>
        <p:nvSpPr>
          <p:cNvPr id="2" name="Picture Placeholder 7"/>
          <p:cNvSpPr>
            <a:spLocks noGrp="1"/>
          </p:cNvSpPr>
          <p:nvPr>
            <p:ph type="pic" sz="quarter" idx="11" hasCustomPrompt="1"/>
          </p:nvPr>
        </p:nvSpPr>
        <p:spPr>
          <a:xfrm>
            <a:off x="1" y="0"/>
            <a:ext cx="2178050" cy="68580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02">
    <p:spTree>
      <p:nvGrpSpPr>
        <p:cNvPr id="1" name=""/>
        <p:cNvGrpSpPr/>
        <p:nvPr/>
      </p:nvGrpSpPr>
      <p:grpSpPr>
        <a:xfrm>
          <a:off x="0" y="0"/>
          <a:ext cx="0" cy="0"/>
          <a:chOff x="0" y="0"/>
          <a:chExt cx="0" cy="0"/>
        </a:xfrm>
      </p:grpSpPr>
      <p:sp>
        <p:nvSpPr>
          <p:cNvPr id="3" name="Picture Placeholder 7"/>
          <p:cNvSpPr>
            <a:spLocks noGrp="1"/>
          </p:cNvSpPr>
          <p:nvPr>
            <p:ph type="pic" sz="quarter" idx="11" hasCustomPrompt="1"/>
          </p:nvPr>
        </p:nvSpPr>
        <p:spPr>
          <a:xfrm>
            <a:off x="431799" y="3500439"/>
            <a:ext cx="5981701" cy="2925761"/>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4" name="Picture Placeholder 7"/>
          <p:cNvSpPr>
            <a:spLocks noGrp="1"/>
          </p:cNvSpPr>
          <p:nvPr>
            <p:ph type="pic" sz="quarter" idx="12" hasCustomPrompt="1"/>
          </p:nvPr>
        </p:nvSpPr>
        <p:spPr>
          <a:xfrm>
            <a:off x="6413501" y="3500438"/>
            <a:ext cx="4409412" cy="2925761"/>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86624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ster 20">
    <p:spTree>
      <p:nvGrpSpPr>
        <p:cNvPr id="1" name=""/>
        <p:cNvGrpSpPr/>
        <p:nvPr/>
      </p:nvGrpSpPr>
      <p:grpSpPr>
        <a:xfrm>
          <a:off x="0" y="0"/>
          <a:ext cx="0" cy="0"/>
          <a:chOff x="0" y="0"/>
          <a:chExt cx="0" cy="0"/>
        </a:xfrm>
      </p:grpSpPr>
      <p:sp>
        <p:nvSpPr>
          <p:cNvPr id="5" name="Picture Placeholder 7"/>
          <p:cNvSpPr>
            <a:spLocks noGrp="1"/>
          </p:cNvSpPr>
          <p:nvPr>
            <p:ph type="pic" sz="quarter" idx="11" hasCustomPrompt="1"/>
          </p:nvPr>
        </p:nvSpPr>
        <p:spPr>
          <a:xfrm>
            <a:off x="8725743" y="0"/>
            <a:ext cx="3466255" cy="68580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6" name="Picture Placeholder 7"/>
          <p:cNvSpPr>
            <a:spLocks noGrp="1"/>
          </p:cNvSpPr>
          <p:nvPr>
            <p:ph type="pic" sz="quarter" idx="12" hasCustomPrompt="1"/>
          </p:nvPr>
        </p:nvSpPr>
        <p:spPr>
          <a:xfrm>
            <a:off x="4785205" y="0"/>
            <a:ext cx="3466255" cy="4066162"/>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7" name="Picture Placeholder 7"/>
          <p:cNvSpPr>
            <a:spLocks noGrp="1"/>
          </p:cNvSpPr>
          <p:nvPr>
            <p:ph type="pic" sz="quarter" idx="13" hasCustomPrompt="1"/>
          </p:nvPr>
        </p:nvSpPr>
        <p:spPr>
          <a:xfrm>
            <a:off x="827584" y="2791836"/>
            <a:ext cx="3466255" cy="4066161"/>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ster 21">
    <p:spTree>
      <p:nvGrpSpPr>
        <p:cNvPr id="1" name=""/>
        <p:cNvGrpSpPr/>
        <p:nvPr/>
      </p:nvGrpSpPr>
      <p:grpSpPr>
        <a:xfrm>
          <a:off x="0" y="0"/>
          <a:ext cx="0" cy="0"/>
          <a:chOff x="0" y="0"/>
          <a:chExt cx="0" cy="0"/>
        </a:xfrm>
      </p:grpSpPr>
      <p:sp>
        <p:nvSpPr>
          <p:cNvPr id="5" name="Picture Placeholder 7"/>
          <p:cNvSpPr>
            <a:spLocks noGrp="1"/>
          </p:cNvSpPr>
          <p:nvPr>
            <p:ph type="pic" sz="quarter" idx="10" hasCustomPrompt="1"/>
          </p:nvPr>
        </p:nvSpPr>
        <p:spPr>
          <a:xfrm>
            <a:off x="9679700" y="1535350"/>
            <a:ext cx="2512299" cy="430217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6" name="Picture Placeholder 7"/>
          <p:cNvSpPr>
            <a:spLocks noGrp="1"/>
          </p:cNvSpPr>
          <p:nvPr>
            <p:ph type="pic" sz="quarter" idx="11" hasCustomPrompt="1"/>
          </p:nvPr>
        </p:nvSpPr>
        <p:spPr>
          <a:xfrm>
            <a:off x="7165239" y="1258031"/>
            <a:ext cx="2512299" cy="430217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7" name="Picture Placeholder 7"/>
          <p:cNvSpPr>
            <a:spLocks noGrp="1"/>
          </p:cNvSpPr>
          <p:nvPr>
            <p:ph type="pic" sz="quarter" idx="12" hasCustomPrompt="1"/>
          </p:nvPr>
        </p:nvSpPr>
        <p:spPr>
          <a:xfrm>
            <a:off x="4657895" y="1535349"/>
            <a:ext cx="2512299" cy="430217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ster 25">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4765040" y="0"/>
            <a:ext cx="3759200" cy="66421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5" name="Picture Placeholder 7"/>
          <p:cNvSpPr>
            <a:spLocks noGrp="1"/>
          </p:cNvSpPr>
          <p:nvPr>
            <p:ph type="pic" sz="quarter" idx="13" hasCustomPrompt="1"/>
          </p:nvPr>
        </p:nvSpPr>
        <p:spPr>
          <a:xfrm>
            <a:off x="8829040" y="165100"/>
            <a:ext cx="3037840" cy="66929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extLst>
      <p:ext uri="{BB962C8B-B14F-4D97-AF65-F5344CB8AC3E}">
        <p14:creationId xmlns:p14="http://schemas.microsoft.com/office/powerpoint/2010/main" val="77236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ster 26">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431799" y="3500437"/>
            <a:ext cx="11352214" cy="2925761"/>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extLst>
      <p:ext uri="{BB962C8B-B14F-4D97-AF65-F5344CB8AC3E}">
        <p14:creationId xmlns:p14="http://schemas.microsoft.com/office/powerpoint/2010/main" val="197703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BE6D-54F4-4908-B341-BDBEC2AB5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D9C38-094D-42E2-9671-CF7C20922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58E0F-B0DF-4A6F-BF91-6972E1E6FFBF}"/>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a:extLst>
              <a:ext uri="{FF2B5EF4-FFF2-40B4-BE49-F238E27FC236}">
                <a16:creationId xmlns:a16="http://schemas.microsoft.com/office/drawing/2014/main" id="{F2E9F78F-81A4-4FEB-9EB7-EEC8628C4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30E18-ABCA-464C-9FDF-DE98B6EE3F44}"/>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66119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FA98-9FEF-455E-B81D-EE8B9B283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45B3-1E6B-4460-B234-60F3D0EAD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76C48-F0C4-4700-9C42-A629F72EFF1A}"/>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a:extLst>
              <a:ext uri="{FF2B5EF4-FFF2-40B4-BE49-F238E27FC236}">
                <a16:creationId xmlns:a16="http://schemas.microsoft.com/office/drawing/2014/main" id="{78EF4EEA-09CD-4F9A-980B-FFCC7F845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A8C71-1194-47DA-B71A-0D8BF8896E04}"/>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0681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CD2A-6328-40DB-B5E7-4954815C1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BCDD88-9678-4A5E-BD3D-15DB9A676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0C164-0C5E-4A77-8639-EF4586AFD186}"/>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a:extLst>
              <a:ext uri="{FF2B5EF4-FFF2-40B4-BE49-F238E27FC236}">
                <a16:creationId xmlns:a16="http://schemas.microsoft.com/office/drawing/2014/main" id="{33321270-8462-4168-BA48-D7A617BAE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B9218-4627-4040-A421-6F2E48B3E31D}"/>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40547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6F49-886C-43FA-9D25-1FB308EC4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0BCDF-F738-4BA9-80B0-13CEA04DB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AD96D-BE0B-41FB-982F-23183AE46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FFBCF-9F13-4A8E-8C47-019F7DDD8014}"/>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6" name="Footer Placeholder 5">
            <a:extLst>
              <a:ext uri="{FF2B5EF4-FFF2-40B4-BE49-F238E27FC236}">
                <a16:creationId xmlns:a16="http://schemas.microsoft.com/office/drawing/2014/main" id="{75659539-7928-4E69-A23E-506961012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A4C4C-CF1B-484E-84DC-2F4A345F0821}"/>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51194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41EA-5BC4-43DD-8E0C-EFE23D8C43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3812B1-4FD2-483F-AE2B-B06BCC1CE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4CC5C-941E-4D75-8688-561A5F0CF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60096-4D66-4D7F-A3FD-4F1D56A5F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951D1-C1F2-4CF3-810A-E33CB8251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6DDBD-C371-4B68-BD55-23F707D64BF6}"/>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8" name="Footer Placeholder 7">
            <a:extLst>
              <a:ext uri="{FF2B5EF4-FFF2-40B4-BE49-F238E27FC236}">
                <a16:creationId xmlns:a16="http://schemas.microsoft.com/office/drawing/2014/main" id="{5F108559-BBBC-4BDB-A033-4F6C524CB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D28FA-7059-40CC-BE6D-D7F6D477B4AB}"/>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62091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E01-61DE-4903-ABC6-E34A26097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CB9AE-3C06-463C-BB06-5BE610B96080}"/>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4" name="Footer Placeholder 3">
            <a:extLst>
              <a:ext uri="{FF2B5EF4-FFF2-40B4-BE49-F238E27FC236}">
                <a16:creationId xmlns:a16="http://schemas.microsoft.com/office/drawing/2014/main" id="{21C03AE1-8534-4AA3-85AF-F2F2E8C1D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7CE21-5434-4E6B-840B-46F791A96D88}"/>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73171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03">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6132008" y="0"/>
            <a:ext cx="6059991" cy="4722849"/>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9361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268A4-8B56-44B6-BEE8-E77A1EE7EA8E}"/>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3" name="Footer Placeholder 2">
            <a:extLst>
              <a:ext uri="{FF2B5EF4-FFF2-40B4-BE49-F238E27FC236}">
                <a16:creationId xmlns:a16="http://schemas.microsoft.com/office/drawing/2014/main" id="{DE0CDF62-0816-49BB-9745-E505D43DA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BBFDE-3406-472A-AA6B-EF3092E25F86}"/>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94544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36EE-05FA-4AF3-8DEC-54262B9A1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0B2CD-4ACE-447E-9F63-D165F09AB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79381-EFCC-4578-AD30-8FC5A7786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31E3B-B2FA-4221-ADAE-41218D937C2F}"/>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6" name="Footer Placeholder 5">
            <a:extLst>
              <a:ext uri="{FF2B5EF4-FFF2-40B4-BE49-F238E27FC236}">
                <a16:creationId xmlns:a16="http://schemas.microsoft.com/office/drawing/2014/main" id="{DB040481-2286-476D-B5AE-EAD5521A5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F0E6F-6013-4310-97F9-DE8AD7D67297}"/>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412163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82A3-E6CE-4B4D-9F16-FBF2625E6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EA2DB-04FC-413A-AD60-F22293584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23909-788A-43E4-8661-7F6476EF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B1E52-7D60-47F1-8A3C-A4446FFE58A3}"/>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6" name="Footer Placeholder 5">
            <a:extLst>
              <a:ext uri="{FF2B5EF4-FFF2-40B4-BE49-F238E27FC236}">
                <a16:creationId xmlns:a16="http://schemas.microsoft.com/office/drawing/2014/main" id="{9AD297F5-22E7-4D11-BDB0-177D3E379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A70A-1230-4E77-92F6-84807B3C1F4A}"/>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4308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2991-7530-424A-B14A-3DEBDE718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B292A-52A0-4D67-B855-6F5FCE95E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49EF6-6E83-4627-8B7A-2A5EAAE0E058}"/>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a:extLst>
              <a:ext uri="{FF2B5EF4-FFF2-40B4-BE49-F238E27FC236}">
                <a16:creationId xmlns:a16="http://schemas.microsoft.com/office/drawing/2014/main" id="{4063BF42-D4E0-4BF1-AE21-78C7B0AF2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647D8-1439-4494-BB0D-3FEE813497E4}"/>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22143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0D485-FD01-4D5C-ABF9-3581FB69D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457D4-3E14-4E3C-97C2-B47898A136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F20FE-6CDD-4A02-8FBA-FB371158CD44}"/>
              </a:ext>
            </a:extLst>
          </p:cNvPr>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a:extLst>
              <a:ext uri="{FF2B5EF4-FFF2-40B4-BE49-F238E27FC236}">
                <a16:creationId xmlns:a16="http://schemas.microsoft.com/office/drawing/2014/main" id="{E175633D-6115-4E65-973D-6DC23DBA1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A2A16-C99D-4217-A930-46D4F32B0A7D}"/>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93319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93233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87872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66238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824E90-E2E2-4E6E-9FEF-86519DE02C4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5928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824E90-E2E2-4E6E-9FEF-86519DE02C4B}"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97552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 04">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5918201" y="2108408"/>
            <a:ext cx="6273800" cy="4749592"/>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78828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B824E90-E2E2-4E6E-9FEF-86519DE02C4B}"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61502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24E90-E2E2-4E6E-9FEF-86519DE02C4B}"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66947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24E90-E2E2-4E6E-9FEF-86519DE02C4B}"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08798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EBF9-2A64-422F-B3EB-87F6632D7D59}" type="slidenum">
              <a:rPr lang="en-US" smtClean="0"/>
              <a:t>‹#›</a:t>
            </a:fld>
            <a:endParaRPr lang="en-US"/>
          </a:p>
        </p:txBody>
      </p:sp>
      <p:sp>
        <p:nvSpPr>
          <p:cNvPr id="5" name="Date Placeholder 4"/>
          <p:cNvSpPr>
            <a:spLocks noGrp="1"/>
          </p:cNvSpPr>
          <p:nvPr>
            <p:ph type="dt" sz="half" idx="10"/>
          </p:nvPr>
        </p:nvSpPr>
        <p:spPr/>
        <p:txBody>
          <a:bodyPr/>
          <a:lstStyle/>
          <a:p>
            <a:fld id="{2B824E90-E2E2-4E6E-9FEF-86519DE02C4B}" type="datetimeFigureOut">
              <a:rPr lang="en-US" smtClean="0"/>
              <a:t>1/21/2022</a:t>
            </a:fld>
            <a:endParaRPr lang="en-US"/>
          </a:p>
        </p:txBody>
      </p:sp>
    </p:spTree>
    <p:extLst>
      <p:ext uri="{BB962C8B-B14F-4D97-AF65-F5344CB8AC3E}">
        <p14:creationId xmlns:p14="http://schemas.microsoft.com/office/powerpoint/2010/main" val="219024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01215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09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54476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194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75321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32461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ster 05">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0" y="1748462"/>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4" name="Picture Placeholder 7"/>
          <p:cNvSpPr>
            <a:spLocks noGrp="1"/>
          </p:cNvSpPr>
          <p:nvPr>
            <p:ph type="pic" sz="quarter" idx="11" hasCustomPrompt="1"/>
          </p:nvPr>
        </p:nvSpPr>
        <p:spPr>
          <a:xfrm>
            <a:off x="0" y="4269903"/>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68973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24E90-E2E2-4E6E-9FEF-86519DE02C4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400024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userDrawn="1"/>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userDrawn="1"/>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userDrawn="1"/>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userDrawn="1"/>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userDrawn="1"/>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userDrawn="1"/>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accent1"/>
            </a:gs>
            <a:gs pos="100000">
              <a:schemeClr val="accent4"/>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0344B-AC7D-4ED3-9B6A-87AC0AED83DA}"/>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99031DEF-FF07-4EBA-8ED1-D0BCE0761541}"/>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3302444-772F-483F-ACAB-5A9C92AD5477}"/>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5234474-8C82-40C3-9FD2-F258748BA7A5}"/>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792F1F70-9D94-415E-8C46-EDF5C4984FE0}"/>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B3F7301-A477-40EF-9888-0BA3A79388FA}"/>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FA8A02-80B9-4432-9D97-44E1953BCBC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9" name="Picture 8">
            <a:extLst>
              <a:ext uri="{FF2B5EF4-FFF2-40B4-BE49-F238E27FC236}">
                <a16:creationId xmlns:a16="http://schemas.microsoft.com/office/drawing/2014/main" id="{E5B2FC88-F8FF-4413-A1B6-B10C498CE31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58694BF1-D6CF-4DF3-80FC-66870192B05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9BA2441A-C748-4A6E-B742-C7F08B3278B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2EA6A1C4-8A67-4AD0-BF7E-B11D0DE8AA0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96153FA0-B2D8-4185-8303-DC5F52D49755}"/>
              </a:ext>
            </a:extLst>
          </p:cNvPr>
          <p:cNvSpPr/>
          <p:nvPr userDrawn="1"/>
        </p:nvSpPr>
        <p:spPr>
          <a:xfrm rot="2667893" flipH="1">
            <a:off x="10119165" y="-273779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EB5086-875A-4688-92B3-190D08AA4642}"/>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380160-AECC-47E6-85E4-FFEFA3F7DE47}"/>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0C9D9E-F3D9-4EBB-8B09-BB47A6DD1283}"/>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B9E627-7B3D-47F4-BB4D-5A605146F05C}"/>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249B86-648D-48FA-8877-D382384744EC}"/>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DB2076F-5914-43A6-B6E2-C12E17527647}"/>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C33403A-633F-4793-B88B-CBA67B2FBC5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D42674E-12BC-47E2-847D-2ACCB9FBFC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1BE6A9E-F017-4255-B65B-5FEC7E98707A}"/>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1F078A8-67B9-4A84-9820-60757D5289A4}"/>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8AA798C-DB24-41C7-8E75-EC0919B35340}"/>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rcle: Hollow 40">
            <a:extLst>
              <a:ext uri="{FF2B5EF4-FFF2-40B4-BE49-F238E27FC236}">
                <a16:creationId xmlns:a16="http://schemas.microsoft.com/office/drawing/2014/main" id="{EA082264-5EC6-4CC1-88A9-BEC5F0AF0249}"/>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Circle: Hollow 41">
            <a:extLst>
              <a:ext uri="{FF2B5EF4-FFF2-40B4-BE49-F238E27FC236}">
                <a16:creationId xmlns:a16="http://schemas.microsoft.com/office/drawing/2014/main" id="{34144E29-CDC9-4AA5-80F5-DCFE62CC10EE}"/>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ircle: Hollow 42">
            <a:extLst>
              <a:ext uri="{FF2B5EF4-FFF2-40B4-BE49-F238E27FC236}">
                <a16:creationId xmlns:a16="http://schemas.microsoft.com/office/drawing/2014/main" id="{3EE5E573-CFB1-4FDA-BC71-E3177FF65AC5}"/>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Circle: Hollow 43">
            <a:extLst>
              <a:ext uri="{FF2B5EF4-FFF2-40B4-BE49-F238E27FC236}">
                <a16:creationId xmlns:a16="http://schemas.microsoft.com/office/drawing/2014/main" id="{2545132D-7DFA-4E99-B999-C874A3AE4346}"/>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Circle: Hollow 44">
            <a:extLst>
              <a:ext uri="{FF2B5EF4-FFF2-40B4-BE49-F238E27FC236}">
                <a16:creationId xmlns:a16="http://schemas.microsoft.com/office/drawing/2014/main" id="{5E4A93A8-43B8-40CC-B7C1-A269E692B4BC}"/>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ircle: Hollow 45">
            <a:extLst>
              <a:ext uri="{FF2B5EF4-FFF2-40B4-BE49-F238E27FC236}">
                <a16:creationId xmlns:a16="http://schemas.microsoft.com/office/drawing/2014/main" id="{F553A87B-8EA3-4E93-BEC3-99C80394ECBF}"/>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Circle: Hollow 46">
            <a:extLst>
              <a:ext uri="{FF2B5EF4-FFF2-40B4-BE49-F238E27FC236}">
                <a16:creationId xmlns:a16="http://schemas.microsoft.com/office/drawing/2014/main" id="{B996B81B-56CB-43A7-8D1C-78B31EFF008C}"/>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25B0A6D1-13EB-4000-903A-6A86440CEE9A}"/>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06">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6946900" y="1723062"/>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5" name="Picture Placeholder 7"/>
          <p:cNvSpPr>
            <a:spLocks noGrp="1"/>
          </p:cNvSpPr>
          <p:nvPr>
            <p:ph type="pic" sz="quarter" idx="13" hasCustomPrompt="1"/>
          </p:nvPr>
        </p:nvSpPr>
        <p:spPr>
          <a:xfrm>
            <a:off x="6946900" y="4244503"/>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0300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07">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7696200" y="2032000"/>
            <a:ext cx="2832100" cy="2421321"/>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5" name="Picture Placeholder 7"/>
          <p:cNvSpPr>
            <a:spLocks noGrp="1"/>
          </p:cNvSpPr>
          <p:nvPr>
            <p:ph type="pic" sz="quarter" idx="13" hasCustomPrompt="1"/>
          </p:nvPr>
        </p:nvSpPr>
        <p:spPr>
          <a:xfrm>
            <a:off x="1694705" y="4453321"/>
            <a:ext cx="2116909" cy="1828734"/>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extLst>
      <p:ext uri="{BB962C8B-B14F-4D97-AF65-F5344CB8AC3E}">
        <p14:creationId xmlns:p14="http://schemas.microsoft.com/office/powerpoint/2010/main" val="192725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08">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1063726" y="543708"/>
            <a:ext cx="2129609" cy="1828734"/>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
        <p:nvSpPr>
          <p:cNvPr id="5" name="Picture Placeholder 7"/>
          <p:cNvSpPr>
            <a:spLocks noGrp="1"/>
          </p:cNvSpPr>
          <p:nvPr>
            <p:ph type="pic" sz="quarter" idx="14" hasCustomPrompt="1"/>
          </p:nvPr>
        </p:nvSpPr>
        <p:spPr>
          <a:xfrm>
            <a:off x="1078638" y="2618976"/>
            <a:ext cx="2104209" cy="1828734"/>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09">
    <p:spTree>
      <p:nvGrpSpPr>
        <p:cNvPr id="1" name=""/>
        <p:cNvGrpSpPr/>
        <p:nvPr/>
      </p:nvGrpSpPr>
      <p:grpSpPr>
        <a:xfrm>
          <a:off x="0" y="0"/>
          <a:ext cx="0" cy="0"/>
          <a:chOff x="0" y="0"/>
          <a:chExt cx="0" cy="0"/>
        </a:xfrm>
      </p:grpSpPr>
      <p:sp>
        <p:nvSpPr>
          <p:cNvPr id="3" name="Picture Placeholder 7"/>
          <p:cNvSpPr>
            <a:spLocks noGrp="1"/>
          </p:cNvSpPr>
          <p:nvPr>
            <p:ph type="pic" sz="quarter" idx="13" hasCustomPrompt="1"/>
          </p:nvPr>
        </p:nvSpPr>
        <p:spPr>
          <a:xfrm>
            <a:off x="8117622" y="689288"/>
            <a:ext cx="3680178" cy="5430928"/>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65653"/>
      </p:ext>
    </p:extLst>
  </p:cSld>
  <p:clrMap bg1="lt1" tx1="dk1" bg2="lt2" tx2="dk2" accent1="accent1" accent2="accent2" accent3="accent3" accent4="accent4" accent5="accent5" accent6="accent6" hlink="hlink" folHlink="folHlink"/>
  <p:sldLayoutIdLst>
    <p:sldLayoutId id="2147483773" r:id="rId1"/>
    <p:sldLayoutId id="2147483777" r:id="rId2"/>
    <p:sldLayoutId id="2147483770" r:id="rId3"/>
    <p:sldLayoutId id="2147483775"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778" r:id="rId22"/>
    <p:sldLayoutId id="214748377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A0C08-0E1A-45F0-BF28-E38AFB849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74F22-57FD-449F-B07F-3EE678424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48209-9D57-4018-A970-D66600279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24E90-E2E2-4E6E-9FEF-86519DE02C4B}" type="datetimeFigureOut">
              <a:rPr lang="en-US" smtClean="0"/>
              <a:t>1/21/2022</a:t>
            </a:fld>
            <a:endParaRPr lang="en-US"/>
          </a:p>
        </p:txBody>
      </p:sp>
      <p:sp>
        <p:nvSpPr>
          <p:cNvPr id="5" name="Footer Placeholder 4">
            <a:extLst>
              <a:ext uri="{FF2B5EF4-FFF2-40B4-BE49-F238E27FC236}">
                <a16:creationId xmlns:a16="http://schemas.microsoft.com/office/drawing/2014/main" id="{C6976A6A-684D-4759-958A-2CB8279B7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23DEF-0ABF-414F-8CD4-5F6511607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EBF9-2A64-422F-B3EB-87F6632D7D59}" type="slidenum">
              <a:rPr lang="en-US" smtClean="0"/>
              <a:t>‹#›</a:t>
            </a:fld>
            <a:endParaRPr lang="en-US"/>
          </a:p>
        </p:txBody>
      </p:sp>
    </p:spTree>
    <p:extLst>
      <p:ext uri="{BB962C8B-B14F-4D97-AF65-F5344CB8AC3E}">
        <p14:creationId xmlns:p14="http://schemas.microsoft.com/office/powerpoint/2010/main" val="141408262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588064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776" r:id="rId1"/>
    <p:sldLayoutId id="2147483685" r:id="rId2"/>
    <p:sldLayoutId id="21474836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sv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4.svg"/><Relationship Id="rId7" Type="http://schemas.openxmlformats.org/officeDocument/2006/relationships/image" Target="../media/image78.svg"/><Relationship Id="rId2" Type="http://schemas.openxmlformats.org/officeDocument/2006/relationships/image" Target="../media/image73.png"/><Relationship Id="rId1" Type="http://schemas.openxmlformats.org/officeDocument/2006/relationships/slideLayout" Target="../slideLayouts/slideLayout51.xml"/><Relationship Id="rId6" Type="http://schemas.openxmlformats.org/officeDocument/2006/relationships/image" Target="../media/image77.png"/><Relationship Id="rId5" Type="http://schemas.openxmlformats.org/officeDocument/2006/relationships/image" Target="../media/image76.svg"/><Relationship Id="rId4" Type="http://schemas.openxmlformats.org/officeDocument/2006/relationships/image" Target="../media/image7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7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3.xml"/><Relationship Id="rId4" Type="http://schemas.openxmlformats.org/officeDocument/2006/relationships/image" Target="../media/image9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8" Type="http://schemas.openxmlformats.org/officeDocument/2006/relationships/hyperlink" Target="https://www.geeksforgeeks.org/inheritance-in-python/" TargetMode="External"/><Relationship Id="rId3" Type="http://schemas.openxmlformats.org/officeDocument/2006/relationships/hyperlink" Target="https://viblo.asia/p/oop-voi-python-E375zQGblGW" TargetMode="External"/><Relationship Id="rId7" Type="http://schemas.openxmlformats.org/officeDocument/2006/relationships/hyperlink" Target="https://www.geeksforgeeks.org/getter-and-setter-in-python/" TargetMode="External"/><Relationship Id="rId12" Type="http://schemas.openxmlformats.org/officeDocument/2006/relationships/hyperlink" Target="https://codelearn.io/sharing/tinh-da-hinh-trong-oop/" TargetMode="External"/><Relationship Id="rId2" Type="http://schemas.openxmlformats.org/officeDocument/2006/relationships/hyperlink" Target="https://realpython.com/python3-object-oriented-programming/" TargetMode="External"/><Relationship Id="rId1" Type="http://schemas.openxmlformats.org/officeDocument/2006/relationships/slideLayout" Target="../slideLayouts/slideLayout3.xml"/><Relationship Id="rId6" Type="http://schemas.openxmlformats.org/officeDocument/2006/relationships/hyperlink" Target="https://www.geeksforgeeks.org/class-method-vs-static-method-python/" TargetMode="External"/><Relationship Id="rId11" Type="http://schemas.openxmlformats.org/officeDocument/2006/relationships/hyperlink" Target="https://cafedev.vn/tu-hoc-python-da-hinh-trong-python/" TargetMode="External"/><Relationship Id="rId5" Type="http://schemas.openxmlformats.org/officeDocument/2006/relationships/hyperlink" Target="https://www.geeksforgeeks.org/python-oops-concepts/" TargetMode="External"/><Relationship Id="rId10" Type="http://schemas.openxmlformats.org/officeDocument/2006/relationships/hyperlink" Target="https://www.geeksforgeeks.org/polymorphism-in-python/" TargetMode="External"/><Relationship Id="rId4" Type="http://schemas.openxmlformats.org/officeDocument/2006/relationships/hyperlink" Target="https://quantrimang.com/lap-trinh-huong-doi-tuong-trong-python-160230/" TargetMode="External"/><Relationship Id="rId9" Type="http://schemas.openxmlformats.org/officeDocument/2006/relationships/hyperlink" Target="https://nguyenvanhieu.vn/tinh-ke-thua-trong-c/"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drive.google.com/file/d/1Zksf8htriTo2H73sqGALV7iSp4IKqDlJ/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4C3725-6A8F-4DAF-8968-A4B9B12CAF23}"/>
              </a:ext>
            </a:extLst>
          </p:cNvPr>
          <p:cNvSpPr/>
          <p:nvPr/>
        </p:nvSpPr>
        <p:spPr>
          <a:xfrm>
            <a:off x="900545" y="1275986"/>
            <a:ext cx="10390909" cy="5033818"/>
          </a:xfrm>
          <a:prstGeom prst="rect">
            <a:avLst/>
          </a:prstGeom>
          <a:ln>
            <a:noFill/>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1">
                  <a:lumMod val="75000"/>
                </a:schemeClr>
              </a:solidFill>
            </a:endParaRPr>
          </a:p>
        </p:txBody>
      </p:sp>
      <p:pic>
        <p:nvPicPr>
          <p:cNvPr id="28" name="Picture 27" descr="Logo&#10;&#10;Description automatically generated">
            <a:extLst>
              <a:ext uri="{FF2B5EF4-FFF2-40B4-BE49-F238E27FC236}">
                <a16:creationId xmlns:a16="http://schemas.microsoft.com/office/drawing/2014/main" id="{32DDB6CB-150F-4527-BA41-8B90B118EB66}"/>
              </a:ext>
            </a:extLst>
          </p:cNvPr>
          <p:cNvPicPr/>
          <p:nvPr/>
        </p:nvPicPr>
        <p:blipFill>
          <a:blip r:embed="rId2">
            <a:extLst>
              <a:ext uri="{28A0092B-C50C-407E-A947-70E740481C1C}">
                <a14:useLocalDpi xmlns:a14="http://schemas.microsoft.com/office/drawing/2010/main"/>
              </a:ext>
            </a:extLst>
          </a:blip>
          <a:stretch>
            <a:fillRect/>
          </a:stretch>
        </p:blipFill>
        <p:spPr>
          <a:xfrm>
            <a:off x="900545" y="1275986"/>
            <a:ext cx="3267075" cy="1400175"/>
          </a:xfrm>
          <a:prstGeom prst="rect">
            <a:avLst/>
          </a:prstGeom>
        </p:spPr>
      </p:pic>
      <p:sp>
        <p:nvSpPr>
          <p:cNvPr id="30" name="Text Box 304">
            <a:extLst>
              <a:ext uri="{FF2B5EF4-FFF2-40B4-BE49-F238E27FC236}">
                <a16:creationId xmlns:a16="http://schemas.microsoft.com/office/drawing/2014/main" id="{9622CD76-03A6-43D1-8690-02085077DBE9}"/>
              </a:ext>
            </a:extLst>
          </p:cNvPr>
          <p:cNvSpPr txBox="1"/>
          <p:nvPr/>
        </p:nvSpPr>
        <p:spPr>
          <a:xfrm>
            <a:off x="6718507" y="1598883"/>
            <a:ext cx="4465320" cy="75438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1000"/>
              </a:spcAft>
            </a:pPr>
            <a:r>
              <a:rPr lang="en-US" sz="1400" b="1">
                <a:effectLst/>
                <a:latin typeface="Times New Roman" panose="02020603050405020304" pitchFamily="18" charset="0"/>
                <a:ea typeface="Calibri" panose="020F0502020204030204" pitchFamily="34" charset="0"/>
                <a:cs typeface="Arial" panose="020B0604020202020204" pitchFamily="34" charset="0"/>
              </a:rPr>
              <a:t>TRƯỜNG ĐẠI HỌC KHOA HỌC TỰ NHIÊN</a:t>
            </a:r>
            <a:endParaRPr lang="en-US" sz="1400">
              <a:effectLst/>
              <a:latin typeface="Times New Roman" panose="02020603050405020304" pitchFamily="18" charset="0"/>
              <a:ea typeface="Calibri" panose="020F0502020204030204" pitchFamily="34" charset="0"/>
              <a:cs typeface="Arial" panose="020B0604020202020204" pitchFamily="34" charset="0"/>
            </a:endParaRPr>
          </a:p>
          <a:p>
            <a:pPr algn="ctr">
              <a:spcAft>
                <a:spcPts val="1000"/>
              </a:spcAft>
            </a:pPr>
            <a:r>
              <a:rPr lang="en-US" sz="2000" b="1">
                <a:effectLst/>
                <a:latin typeface="Times New Roman" panose="02020603050405020304" pitchFamily="18" charset="0"/>
                <a:ea typeface="Calibri" panose="020F0502020204030204" pitchFamily="34" charset="0"/>
                <a:cs typeface="Arial" panose="020B0604020202020204" pitchFamily="34" charset="0"/>
              </a:rPr>
              <a:t>KHOA CÔNG NGHỆ THÔNG TIN</a:t>
            </a:r>
            <a:endParaRPr lang="en-US" sz="14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C0745EF-EB0B-4A63-8AF3-D83C8CED524B}"/>
              </a:ext>
            </a:extLst>
          </p:cNvPr>
          <p:cNvCxnSpPr>
            <a:cxnSpLocks/>
          </p:cNvCxnSpPr>
          <p:nvPr/>
        </p:nvCxnSpPr>
        <p:spPr>
          <a:xfrm>
            <a:off x="6951306" y="1948080"/>
            <a:ext cx="4021494" cy="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6" name="Table 36">
            <a:extLst>
              <a:ext uri="{FF2B5EF4-FFF2-40B4-BE49-F238E27FC236}">
                <a16:creationId xmlns:a16="http://schemas.microsoft.com/office/drawing/2014/main" id="{F98B29D7-A26F-4F7E-B0BB-734F921BA934}"/>
              </a:ext>
            </a:extLst>
          </p:cNvPr>
          <p:cNvGraphicFramePr>
            <a:graphicFrameLocks noGrp="1"/>
          </p:cNvGraphicFramePr>
          <p:nvPr>
            <p:extLst>
              <p:ext uri="{D42A27DB-BD31-4B8C-83A1-F6EECF244321}">
                <p14:modId xmlns:p14="http://schemas.microsoft.com/office/powerpoint/2010/main" val="3222190713"/>
              </p:ext>
            </p:extLst>
          </p:nvPr>
        </p:nvGraphicFramePr>
        <p:xfrm>
          <a:off x="3587621" y="2482413"/>
          <a:ext cx="5113176" cy="1849120"/>
        </p:xfrm>
        <a:graphic>
          <a:graphicData uri="http://schemas.openxmlformats.org/drawingml/2006/table">
            <a:tbl>
              <a:tblPr firstRow="1" bandRow="1">
                <a:tableStyleId>{21E4AEA4-8DFA-4A89-87EB-49C32662AFE0}</a:tableStyleId>
              </a:tblPr>
              <a:tblGrid>
                <a:gridCol w="2556588">
                  <a:extLst>
                    <a:ext uri="{9D8B030D-6E8A-4147-A177-3AD203B41FA5}">
                      <a16:colId xmlns:a16="http://schemas.microsoft.com/office/drawing/2014/main" val="4165108563"/>
                    </a:ext>
                  </a:extLst>
                </a:gridCol>
                <a:gridCol w="2556588">
                  <a:extLst>
                    <a:ext uri="{9D8B030D-6E8A-4147-A177-3AD203B41FA5}">
                      <a16:colId xmlns:a16="http://schemas.microsoft.com/office/drawing/2014/main" val="673512274"/>
                    </a:ext>
                  </a:extLst>
                </a:gridCol>
              </a:tblGrid>
              <a:tr h="294469">
                <a:tc gridSpan="2">
                  <a:txBody>
                    <a:bodyPr/>
                    <a:lstStyle/>
                    <a:p>
                      <a:pPr algn="ctr"/>
                      <a:r>
                        <a:rPr lang="en-US"/>
                        <a:t>BÁO CÁO THUYẾT TRÌNH</a:t>
                      </a:r>
                    </a:p>
                  </a:txBody>
                  <a:tcPr/>
                </a:tc>
                <a:tc hMerge="1">
                  <a:txBody>
                    <a:bodyPr/>
                    <a:lstStyle/>
                    <a:p>
                      <a:r>
                        <a:rPr lang="en-US"/>
                        <a:t>Hồ TuấnThanh</a:t>
                      </a:r>
                    </a:p>
                  </a:txBody>
                  <a:tcPr/>
                </a:tc>
                <a:extLst>
                  <a:ext uri="{0D108BD9-81ED-4DB2-BD59-A6C34878D82A}">
                    <a16:rowId xmlns:a16="http://schemas.microsoft.com/office/drawing/2014/main" val="2770057400"/>
                  </a:ext>
                </a:extLst>
              </a:tr>
              <a:tr h="370840">
                <a:tc>
                  <a:txBody>
                    <a:bodyPr/>
                    <a:lstStyle/>
                    <a:p>
                      <a:r>
                        <a:rPr lang="en-US"/>
                        <a:t>Giảng viên:</a:t>
                      </a:r>
                    </a:p>
                  </a:txBody>
                  <a:tcPr/>
                </a:tc>
                <a:tc>
                  <a:txBody>
                    <a:bodyPr/>
                    <a:lstStyle/>
                    <a:p>
                      <a:r>
                        <a:rPr lang="en-US"/>
                        <a:t>Hồ Tuấn Thanh</a:t>
                      </a:r>
                    </a:p>
                  </a:txBody>
                  <a:tcPr/>
                </a:tc>
                <a:extLst>
                  <a:ext uri="{0D108BD9-81ED-4DB2-BD59-A6C34878D82A}">
                    <a16:rowId xmlns:a16="http://schemas.microsoft.com/office/drawing/2014/main" val="3110011505"/>
                  </a:ext>
                </a:extLst>
              </a:tr>
              <a:tr h="370840">
                <a:tc>
                  <a:txBody>
                    <a:bodyPr/>
                    <a:lstStyle/>
                    <a:p>
                      <a:r>
                        <a:rPr lang="en-US"/>
                        <a:t>Lớp:</a:t>
                      </a:r>
                    </a:p>
                  </a:txBody>
                  <a:tcPr/>
                </a:tc>
                <a:tc>
                  <a:txBody>
                    <a:bodyPr/>
                    <a:lstStyle/>
                    <a:p>
                      <a:r>
                        <a:rPr lang="en-US"/>
                        <a:t>CQ2019/4</a:t>
                      </a:r>
                    </a:p>
                  </a:txBody>
                  <a:tcPr/>
                </a:tc>
                <a:extLst>
                  <a:ext uri="{0D108BD9-81ED-4DB2-BD59-A6C34878D82A}">
                    <a16:rowId xmlns:a16="http://schemas.microsoft.com/office/drawing/2014/main" val="2421318398"/>
                  </a:ext>
                </a:extLst>
              </a:tr>
              <a:tr h="370840">
                <a:tc>
                  <a:txBody>
                    <a:bodyPr/>
                    <a:lstStyle/>
                    <a:p>
                      <a:r>
                        <a:rPr lang="en-US"/>
                        <a:t>Người thực hiện:</a:t>
                      </a:r>
                    </a:p>
                  </a:txBody>
                  <a:tcPr/>
                </a:tc>
                <a:tc>
                  <a:txBody>
                    <a:bodyPr/>
                    <a:lstStyle/>
                    <a:p>
                      <a:r>
                        <a:rPr lang="en-US"/>
                        <a:t>Đặng Thái Duy</a:t>
                      </a:r>
                    </a:p>
                  </a:txBody>
                  <a:tcPr/>
                </a:tc>
                <a:extLst>
                  <a:ext uri="{0D108BD9-81ED-4DB2-BD59-A6C34878D82A}">
                    <a16:rowId xmlns:a16="http://schemas.microsoft.com/office/drawing/2014/main" val="415130836"/>
                  </a:ext>
                </a:extLst>
              </a:tr>
              <a:tr h="370840">
                <a:tc>
                  <a:txBody>
                    <a:bodyPr/>
                    <a:lstStyle/>
                    <a:p>
                      <a:r>
                        <a:rPr lang="en-US"/>
                        <a:t>MSSV:</a:t>
                      </a:r>
                    </a:p>
                  </a:txBody>
                  <a:tcPr/>
                </a:tc>
                <a:tc>
                  <a:txBody>
                    <a:bodyPr/>
                    <a:lstStyle/>
                    <a:p>
                      <a:r>
                        <a:rPr lang="en-US"/>
                        <a:t>19120491</a:t>
                      </a:r>
                    </a:p>
                  </a:txBody>
                  <a:tcPr/>
                </a:tc>
                <a:extLst>
                  <a:ext uri="{0D108BD9-81ED-4DB2-BD59-A6C34878D82A}">
                    <a16:rowId xmlns:a16="http://schemas.microsoft.com/office/drawing/2014/main" val="3902520564"/>
                  </a:ext>
                </a:extLst>
              </a:tr>
            </a:tbl>
          </a:graphicData>
        </a:graphic>
      </p:graphicFrame>
      <p:sp>
        <p:nvSpPr>
          <p:cNvPr id="37" name="TextBox 36">
            <a:extLst>
              <a:ext uri="{FF2B5EF4-FFF2-40B4-BE49-F238E27FC236}">
                <a16:creationId xmlns:a16="http://schemas.microsoft.com/office/drawing/2014/main" id="{D2D80167-8149-413C-91ED-E29B9F14F3F0}"/>
              </a:ext>
            </a:extLst>
          </p:cNvPr>
          <p:cNvSpPr txBox="1"/>
          <p:nvPr/>
        </p:nvSpPr>
        <p:spPr>
          <a:xfrm>
            <a:off x="2713650" y="4984340"/>
            <a:ext cx="6764695" cy="523220"/>
          </a:xfrm>
          <a:prstGeom prst="rect">
            <a:avLst/>
          </a:prstGeom>
          <a:noFill/>
        </p:spPr>
        <p:txBody>
          <a:bodyPr wrap="square" rtlCol="0">
            <a:spAutoFit/>
          </a:bodyPr>
          <a:lstStyle/>
          <a:p>
            <a:r>
              <a:rPr lang="en-US" sz="2800">
                <a:latin typeface="Roboto" panose="02000000000000000000" pitchFamily="2" charset="0"/>
                <a:ea typeface="Roboto" panose="02000000000000000000" pitchFamily="2" charset="0"/>
              </a:rPr>
              <a:t>Đề tài: So sánh OOP trong C++ và Python</a:t>
            </a:r>
          </a:p>
        </p:txBody>
      </p:sp>
      <p:sp>
        <p:nvSpPr>
          <p:cNvPr id="10" name="Rectangle 9">
            <a:extLst>
              <a:ext uri="{FF2B5EF4-FFF2-40B4-BE49-F238E27FC236}">
                <a16:creationId xmlns:a16="http://schemas.microsoft.com/office/drawing/2014/main" id="{649BB0B0-D297-44EC-BE71-C22EC3D5798C}"/>
              </a:ext>
            </a:extLst>
          </p:cNvPr>
          <p:cNvSpPr/>
          <p:nvPr/>
        </p:nvSpPr>
        <p:spPr>
          <a:xfrm>
            <a:off x="2574512" y="4678930"/>
            <a:ext cx="7042973" cy="1134041"/>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37D5C9B-9BF2-4243-B265-EC548C6319B7}"/>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accent1"/>
                </a:solidFill>
                <a:latin typeface="Constantia" charset="0"/>
                <a:ea typeface="Constantia" charset="0"/>
                <a:cs typeface="Constantia" charset="0"/>
              </a:rPr>
              <a:t>OOP</a:t>
            </a:r>
          </a:p>
        </p:txBody>
      </p:sp>
    </p:spTree>
    <p:extLst>
      <p:ext uri="{BB962C8B-B14F-4D97-AF65-F5344CB8AC3E}">
        <p14:creationId xmlns:p14="http://schemas.microsoft.com/office/powerpoint/2010/main" val="26597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9C75B6-ABAA-42C6-95BE-4DBCC1E3C56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5F2CA29-4A40-4768-AC5A-23CB3B44A9EE}"/>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Class, Object</a:t>
            </a:r>
          </a:p>
        </p:txBody>
      </p:sp>
      <p:sp>
        <p:nvSpPr>
          <p:cNvPr id="6" name="TextBox 5">
            <a:extLst>
              <a:ext uri="{FF2B5EF4-FFF2-40B4-BE49-F238E27FC236}">
                <a16:creationId xmlns:a16="http://schemas.microsoft.com/office/drawing/2014/main" id="{D0A25114-1A49-4F4C-870E-2EC8AE9A7905}"/>
              </a:ext>
            </a:extLst>
          </p:cNvPr>
          <p:cNvSpPr txBox="1"/>
          <p:nvPr/>
        </p:nvSpPr>
        <p:spPr>
          <a:xfrm>
            <a:off x="791394" y="1411916"/>
            <a:ext cx="10609210" cy="954107"/>
          </a:xfrm>
          <a:prstGeom prst="rect">
            <a:avLst/>
          </a:prstGeom>
          <a:noFill/>
        </p:spPr>
        <p:txBody>
          <a:bodyPr wrap="square" rtlCol="0">
            <a:spAutoFit/>
          </a:bodyPr>
          <a:lstStyle/>
          <a:p>
            <a:pPr marL="457200" indent="-457200" algn="just">
              <a:buFont typeface="Wingdings" panose="05000000000000000000" pitchFamily="2" charset="2"/>
              <a:buChar char="q"/>
            </a:pPr>
            <a:r>
              <a:rPr lang="vi-VN" sz="2800">
                <a:solidFill>
                  <a:srgbClr val="292B2C"/>
                </a:solidFill>
                <a:latin typeface="Times New Roman" panose="02020603050405020304" pitchFamily="18" charset="0"/>
                <a:cs typeface="Times New Roman" panose="02020603050405020304" pitchFamily="18" charset="0"/>
              </a:rPr>
              <a:t>Trong C++ và Python thì cú pháp khởi tạo class và object sẽ có sự khác nhau như sau:</a:t>
            </a:r>
            <a:endParaRPr lang="vi-VN" sz="2800" b="0" i="0" u="none" strike="noStrike">
              <a:solidFill>
                <a:srgbClr val="292B2C"/>
              </a:solidFill>
              <a:effectLst/>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67E2EDF2-170C-4E42-B196-606160F75431}"/>
              </a:ext>
            </a:extLst>
          </p:cNvPr>
          <p:cNvCxnSpPr>
            <a:cxnSpLocks/>
          </p:cNvCxnSpPr>
          <p:nvPr/>
        </p:nvCxnSpPr>
        <p:spPr>
          <a:xfrm>
            <a:off x="6310603" y="2724539"/>
            <a:ext cx="0" cy="4133461"/>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21DEF-74E9-4BCC-BF71-CE5136BA23C6}"/>
              </a:ext>
            </a:extLst>
          </p:cNvPr>
          <p:cNvSpPr txBox="1"/>
          <p:nvPr/>
        </p:nvSpPr>
        <p:spPr>
          <a:xfrm>
            <a:off x="2103352" y="2460172"/>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2999B883-BBE1-4799-B6E0-2286360E6775}"/>
              </a:ext>
            </a:extLst>
          </p:cNvPr>
          <p:cNvSpPr txBox="1"/>
          <p:nvPr/>
        </p:nvSpPr>
        <p:spPr>
          <a:xfrm>
            <a:off x="8500029" y="2460172"/>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4" name="Picture 13">
            <a:extLst>
              <a:ext uri="{FF2B5EF4-FFF2-40B4-BE49-F238E27FC236}">
                <a16:creationId xmlns:a16="http://schemas.microsoft.com/office/drawing/2014/main" id="{B3781D46-F85F-4884-A9DF-AB5C96616C09}"/>
              </a:ext>
            </a:extLst>
          </p:cNvPr>
          <p:cNvPicPr>
            <a:picLocks noChangeAspect="1"/>
          </p:cNvPicPr>
          <p:nvPr/>
        </p:nvPicPr>
        <p:blipFill>
          <a:blip r:embed="rId2"/>
          <a:stretch>
            <a:fillRect/>
          </a:stretch>
        </p:blipFill>
        <p:spPr>
          <a:xfrm>
            <a:off x="238122" y="3171690"/>
            <a:ext cx="5714809" cy="2732796"/>
          </a:xfrm>
          <a:prstGeom prst="rect">
            <a:avLst/>
          </a:prstGeom>
        </p:spPr>
      </p:pic>
      <p:pic>
        <p:nvPicPr>
          <p:cNvPr id="15" name="Picture 14">
            <a:extLst>
              <a:ext uri="{FF2B5EF4-FFF2-40B4-BE49-F238E27FC236}">
                <a16:creationId xmlns:a16="http://schemas.microsoft.com/office/drawing/2014/main" id="{ED4BBAA5-CF08-49EA-9466-6CA9E622822D}"/>
              </a:ext>
            </a:extLst>
          </p:cNvPr>
          <p:cNvPicPr>
            <a:picLocks noChangeAspect="1"/>
          </p:cNvPicPr>
          <p:nvPr/>
        </p:nvPicPr>
        <p:blipFill>
          <a:blip r:embed="rId3"/>
          <a:stretch>
            <a:fillRect/>
          </a:stretch>
        </p:blipFill>
        <p:spPr>
          <a:xfrm>
            <a:off x="6707807" y="3171690"/>
            <a:ext cx="4843490" cy="2734228"/>
          </a:xfrm>
          <a:prstGeom prst="rect">
            <a:avLst/>
          </a:prstGeom>
        </p:spPr>
      </p:pic>
    </p:spTree>
    <p:extLst>
      <p:ext uri="{BB962C8B-B14F-4D97-AF65-F5344CB8AC3E}">
        <p14:creationId xmlns:p14="http://schemas.microsoft.com/office/powerpoint/2010/main" val="167107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Attribute, Method</a:t>
            </a:r>
          </a:p>
        </p:txBody>
      </p:sp>
      <p:sp>
        <p:nvSpPr>
          <p:cNvPr id="5" name="TextBox 4">
            <a:extLst>
              <a:ext uri="{FF2B5EF4-FFF2-40B4-BE49-F238E27FC236}">
                <a16:creationId xmlns:a16="http://schemas.microsoft.com/office/drawing/2014/main" id="{2685A708-B93F-4163-BE60-10B70E050CEE}"/>
              </a:ext>
            </a:extLst>
          </p:cNvPr>
          <p:cNvSpPr txBox="1"/>
          <p:nvPr/>
        </p:nvSpPr>
        <p:spPr>
          <a:xfrm>
            <a:off x="791394" y="1410221"/>
            <a:ext cx="10609210" cy="830997"/>
          </a:xfrm>
          <a:prstGeom prst="rect">
            <a:avLst/>
          </a:prstGeom>
          <a:noFill/>
        </p:spPr>
        <p:txBody>
          <a:bodyPr wrap="square" rtlCol="0">
            <a:spAutoFit/>
          </a:bodyPr>
          <a:lstStyle/>
          <a:p>
            <a:pPr algn="just"/>
            <a:r>
              <a:rPr lang="vi-VN" sz="2400">
                <a:solidFill>
                  <a:srgbClr val="292B2C"/>
                </a:solidFill>
                <a:latin typeface="Times New Roman" panose="02020603050405020304" pitchFamily="18" charset="0"/>
                <a:cs typeface="Times New Roman" panose="02020603050405020304" pitchFamily="18" charset="0"/>
              </a:rPr>
              <a:t>Mỗi lớp bao gồm các phần tử bộ phận của lớp (class members). Việc mô tả cấu trúc một lớp bao gồm mô tả các phần chính như sau:</a:t>
            </a:r>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2491179"/>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Class name (tên lớp): mỗi lớp có một tên duy nhất để phân biệt với các lớp khác trong cùng một phạm vi.</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3572137"/>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Attribute (thuộc tính): mô tả đặc tính của đối tượng. Chúng mô tả các trường để lưu dữ liệu cho mỗi đối tượng của lớp đang mô tả hay là lưu các tham chiếu đến các đối tượng của lớp khác. </a:t>
            </a:r>
            <a:endParaRPr lang="en-US" sz="2400" b="0" i="0" u="none" strike="noStrike">
              <a:solidFill>
                <a:srgbClr val="1B1B1B"/>
              </a:solidFill>
              <a:effectLst/>
              <a:latin typeface="Times New Roman" panose="02020603050405020304" pitchFamily="18" charset="0"/>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791394" y="5083983"/>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Method (phương thức): mô tả hành động của đối tượng. Mỗi phương thức của lớp thực chất là một hàm được viết riêng cho các đối tượng của lớp, chỉ được phép gọi để tác động lên chính các đối tượng</a:t>
            </a:r>
            <a:r>
              <a:rPr lang="en-US" sz="2400">
                <a:solidFill>
                  <a:srgbClr val="1B1B1B"/>
                </a:solidFill>
                <a:latin typeface="Times New Roman" panose="02020603050405020304" pitchFamily="18" charset="0"/>
              </a:rPr>
              <a:t> đó.</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161488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Attribute, Method</a:t>
            </a:r>
          </a:p>
        </p:txBody>
      </p:sp>
      <p:pic>
        <p:nvPicPr>
          <p:cNvPr id="7" name="Picture 6" descr="Icon&#10;&#10;Description automatically generated">
            <a:extLst>
              <a:ext uri="{FF2B5EF4-FFF2-40B4-BE49-F238E27FC236}">
                <a16:creationId xmlns:a16="http://schemas.microsoft.com/office/drawing/2014/main" id="{2291229B-08D8-4726-851D-DFA277034A40}"/>
              </a:ext>
            </a:extLst>
          </p:cNvPr>
          <p:cNvPicPr>
            <a:picLocks noChangeAspect="1"/>
          </p:cNvPicPr>
          <p:nvPr/>
        </p:nvPicPr>
        <p:blipFill>
          <a:blip r:embed="rId2"/>
          <a:stretch>
            <a:fillRect/>
          </a:stretch>
        </p:blipFill>
        <p:spPr>
          <a:xfrm>
            <a:off x="739883" y="2090057"/>
            <a:ext cx="3544739" cy="3732244"/>
          </a:xfrm>
          <a:prstGeom prst="rect">
            <a:avLst/>
          </a:prstGeom>
        </p:spPr>
      </p:pic>
      <p:graphicFrame>
        <p:nvGraphicFramePr>
          <p:cNvPr id="9" name="Table 9">
            <a:extLst>
              <a:ext uri="{FF2B5EF4-FFF2-40B4-BE49-F238E27FC236}">
                <a16:creationId xmlns:a16="http://schemas.microsoft.com/office/drawing/2014/main" id="{FE849B0C-2F3B-4B13-B767-561FBD659CA7}"/>
              </a:ext>
            </a:extLst>
          </p:cNvPr>
          <p:cNvGraphicFramePr>
            <a:graphicFrameLocks noGrp="1"/>
          </p:cNvGraphicFramePr>
          <p:nvPr>
            <p:extLst>
              <p:ext uri="{D42A27DB-BD31-4B8C-83A1-F6EECF244321}">
                <p14:modId xmlns:p14="http://schemas.microsoft.com/office/powerpoint/2010/main" val="2978976333"/>
              </p:ext>
            </p:extLst>
          </p:nvPr>
        </p:nvGraphicFramePr>
        <p:xfrm>
          <a:off x="5345611" y="2090057"/>
          <a:ext cx="2561769" cy="3732246"/>
        </p:xfrm>
        <a:graphic>
          <a:graphicData uri="http://schemas.openxmlformats.org/drawingml/2006/table">
            <a:tbl>
              <a:tblPr firstRow="1" bandRow="1">
                <a:tableStyleId>{21E4AEA4-8DFA-4A89-87EB-49C32662AFE0}</a:tableStyleId>
              </a:tblPr>
              <a:tblGrid>
                <a:gridCol w="2561769">
                  <a:extLst>
                    <a:ext uri="{9D8B030D-6E8A-4147-A177-3AD203B41FA5}">
                      <a16:colId xmlns:a16="http://schemas.microsoft.com/office/drawing/2014/main" val="2992128987"/>
                    </a:ext>
                  </a:extLst>
                </a:gridCol>
              </a:tblGrid>
              <a:tr h="533178">
                <a:tc>
                  <a:txBody>
                    <a:bodyPr/>
                    <a:lstStyle/>
                    <a:p>
                      <a:pPr algn="ctr"/>
                      <a:r>
                        <a:rPr lang="en-US"/>
                        <a:t>Pokemon</a:t>
                      </a:r>
                    </a:p>
                  </a:txBody>
                  <a:tcPr anchor="ctr"/>
                </a:tc>
                <a:extLst>
                  <a:ext uri="{0D108BD9-81ED-4DB2-BD59-A6C34878D82A}">
                    <a16:rowId xmlns:a16="http://schemas.microsoft.com/office/drawing/2014/main" val="1581761038"/>
                  </a:ext>
                </a:extLst>
              </a:tr>
              <a:tr h="533178">
                <a:tc>
                  <a:txBody>
                    <a:bodyPr/>
                    <a:lstStyle/>
                    <a:p>
                      <a:pPr algn="ctr"/>
                      <a:r>
                        <a:rPr lang="en-US"/>
                        <a:t>name: Pikachu</a:t>
                      </a:r>
                    </a:p>
                  </a:txBody>
                  <a:tcPr anchor="ctr"/>
                </a:tc>
                <a:extLst>
                  <a:ext uri="{0D108BD9-81ED-4DB2-BD59-A6C34878D82A}">
                    <a16:rowId xmlns:a16="http://schemas.microsoft.com/office/drawing/2014/main" val="386572484"/>
                  </a:ext>
                </a:extLst>
              </a:tr>
              <a:tr h="533178">
                <a:tc>
                  <a:txBody>
                    <a:bodyPr/>
                    <a:lstStyle/>
                    <a:p>
                      <a:pPr algn="ctr"/>
                      <a:r>
                        <a:rPr lang="en-US"/>
                        <a:t>type: Electric</a:t>
                      </a:r>
                    </a:p>
                  </a:txBody>
                  <a:tcPr anchor="ctr"/>
                </a:tc>
                <a:extLst>
                  <a:ext uri="{0D108BD9-81ED-4DB2-BD59-A6C34878D82A}">
                    <a16:rowId xmlns:a16="http://schemas.microsoft.com/office/drawing/2014/main" val="2384009971"/>
                  </a:ext>
                </a:extLst>
              </a:tr>
              <a:tr h="533178">
                <a:tc>
                  <a:txBody>
                    <a:bodyPr/>
                    <a:lstStyle/>
                    <a:p>
                      <a:pPr algn="ctr"/>
                      <a:r>
                        <a:rPr lang="en-US"/>
                        <a:t>health: 100</a:t>
                      </a:r>
                    </a:p>
                  </a:txBody>
                  <a:tcPr anchor="ctr"/>
                </a:tc>
                <a:extLst>
                  <a:ext uri="{0D108BD9-81ED-4DB2-BD59-A6C34878D82A}">
                    <a16:rowId xmlns:a16="http://schemas.microsoft.com/office/drawing/2014/main" val="3608149225"/>
                  </a:ext>
                </a:extLst>
              </a:tr>
              <a:tr h="533178">
                <a:tc>
                  <a:txBody>
                    <a:bodyPr/>
                    <a:lstStyle/>
                    <a:p>
                      <a:pPr algn="ctr"/>
                      <a:r>
                        <a:rPr lang="en-US"/>
                        <a:t>attack()</a:t>
                      </a:r>
                    </a:p>
                  </a:txBody>
                  <a:tcPr anchor="ctr"/>
                </a:tc>
                <a:extLst>
                  <a:ext uri="{0D108BD9-81ED-4DB2-BD59-A6C34878D82A}">
                    <a16:rowId xmlns:a16="http://schemas.microsoft.com/office/drawing/2014/main" val="1253262820"/>
                  </a:ext>
                </a:extLst>
              </a:tr>
              <a:tr h="533178">
                <a:tc>
                  <a:txBody>
                    <a:bodyPr/>
                    <a:lstStyle/>
                    <a:p>
                      <a:pPr algn="ctr"/>
                      <a:r>
                        <a:rPr lang="en-US"/>
                        <a:t>dodge()</a:t>
                      </a:r>
                    </a:p>
                  </a:txBody>
                  <a:tcPr anchor="ctr"/>
                </a:tc>
                <a:extLst>
                  <a:ext uri="{0D108BD9-81ED-4DB2-BD59-A6C34878D82A}">
                    <a16:rowId xmlns:a16="http://schemas.microsoft.com/office/drawing/2014/main" val="1988173686"/>
                  </a:ext>
                </a:extLst>
              </a:tr>
              <a:tr h="533178">
                <a:tc>
                  <a:txBody>
                    <a:bodyPr/>
                    <a:lstStyle/>
                    <a:p>
                      <a:pPr algn="ctr"/>
                      <a:r>
                        <a:rPr lang="en-US"/>
                        <a:t>evolve()</a:t>
                      </a:r>
                    </a:p>
                  </a:txBody>
                  <a:tcPr anchor="ctr"/>
                </a:tc>
                <a:extLst>
                  <a:ext uri="{0D108BD9-81ED-4DB2-BD59-A6C34878D82A}">
                    <a16:rowId xmlns:a16="http://schemas.microsoft.com/office/drawing/2014/main" val="2983887171"/>
                  </a:ext>
                </a:extLst>
              </a:tr>
            </a:tbl>
          </a:graphicData>
        </a:graphic>
      </p:graphicFrame>
      <p:sp>
        <p:nvSpPr>
          <p:cNvPr id="12" name="TextBox 11">
            <a:extLst>
              <a:ext uri="{FF2B5EF4-FFF2-40B4-BE49-F238E27FC236}">
                <a16:creationId xmlns:a16="http://schemas.microsoft.com/office/drawing/2014/main" id="{FD571063-C121-43BC-B90D-E1C274C5F727}"/>
              </a:ext>
            </a:extLst>
          </p:cNvPr>
          <p:cNvSpPr txBox="1"/>
          <p:nvPr/>
        </p:nvSpPr>
        <p:spPr>
          <a:xfrm>
            <a:off x="9677652" y="3167390"/>
            <a:ext cx="2048770"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Attributes</a:t>
            </a:r>
          </a:p>
        </p:txBody>
      </p:sp>
      <p:sp>
        <p:nvSpPr>
          <p:cNvPr id="13" name="TextBox 12">
            <a:extLst>
              <a:ext uri="{FF2B5EF4-FFF2-40B4-BE49-F238E27FC236}">
                <a16:creationId xmlns:a16="http://schemas.microsoft.com/office/drawing/2014/main" id="{BF7D6AB6-06BA-456E-B6C8-F8E33FA68F8B}"/>
              </a:ext>
            </a:extLst>
          </p:cNvPr>
          <p:cNvSpPr txBox="1"/>
          <p:nvPr/>
        </p:nvSpPr>
        <p:spPr>
          <a:xfrm>
            <a:off x="9804045" y="4718180"/>
            <a:ext cx="1781638"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Methods</a:t>
            </a:r>
          </a:p>
        </p:txBody>
      </p:sp>
      <p:cxnSp>
        <p:nvCxnSpPr>
          <p:cNvPr id="14" name="Straight Arrow Connector 13">
            <a:extLst>
              <a:ext uri="{FF2B5EF4-FFF2-40B4-BE49-F238E27FC236}">
                <a16:creationId xmlns:a16="http://schemas.microsoft.com/office/drawing/2014/main" id="{928DEA86-8D0D-4C06-898B-5B425AAB3209}"/>
              </a:ext>
            </a:extLst>
          </p:cNvPr>
          <p:cNvCxnSpPr>
            <a:stCxn id="12" idx="1"/>
          </p:cNvCxnSpPr>
          <p:nvPr/>
        </p:nvCxnSpPr>
        <p:spPr>
          <a:xfrm flipH="1" flipV="1">
            <a:off x="7914553" y="2892490"/>
            <a:ext cx="1763099" cy="536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12F0739-2B24-4D57-9778-64F26D4F31E5}"/>
              </a:ext>
            </a:extLst>
          </p:cNvPr>
          <p:cNvCxnSpPr>
            <a:cxnSpLocks/>
            <a:stCxn id="12" idx="1"/>
          </p:cNvCxnSpPr>
          <p:nvPr/>
        </p:nvCxnSpPr>
        <p:spPr>
          <a:xfrm flipH="1">
            <a:off x="7907380" y="3429000"/>
            <a:ext cx="177027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05E516A-4453-468C-9880-AB6AB3886C88}"/>
              </a:ext>
            </a:extLst>
          </p:cNvPr>
          <p:cNvCxnSpPr>
            <a:cxnSpLocks/>
            <a:stCxn id="12" idx="1"/>
          </p:cNvCxnSpPr>
          <p:nvPr/>
        </p:nvCxnSpPr>
        <p:spPr>
          <a:xfrm flipH="1">
            <a:off x="7914553" y="3429000"/>
            <a:ext cx="1763099" cy="527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1F01F7F-8EB2-4CF3-BEEC-B4E537977958}"/>
              </a:ext>
            </a:extLst>
          </p:cNvPr>
          <p:cNvCxnSpPr>
            <a:cxnSpLocks/>
            <a:stCxn id="13" idx="1"/>
          </p:cNvCxnSpPr>
          <p:nvPr/>
        </p:nvCxnSpPr>
        <p:spPr>
          <a:xfrm flipH="1" flipV="1">
            <a:off x="7907381" y="4490358"/>
            <a:ext cx="1896664" cy="489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49A8279-47F4-41A1-802C-62DD942E4B5E}"/>
              </a:ext>
            </a:extLst>
          </p:cNvPr>
          <p:cNvCxnSpPr>
            <a:cxnSpLocks/>
            <a:stCxn id="13" idx="1"/>
          </p:cNvCxnSpPr>
          <p:nvPr/>
        </p:nvCxnSpPr>
        <p:spPr>
          <a:xfrm flipH="1">
            <a:off x="7900207" y="4979790"/>
            <a:ext cx="1903838" cy="47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ED4CED8-9836-4539-B7CA-EBF023153F8F}"/>
              </a:ext>
            </a:extLst>
          </p:cNvPr>
          <p:cNvCxnSpPr>
            <a:cxnSpLocks/>
            <a:stCxn id="13" idx="1"/>
          </p:cNvCxnSpPr>
          <p:nvPr/>
        </p:nvCxnSpPr>
        <p:spPr>
          <a:xfrm flipH="1">
            <a:off x="7907381" y="4979790"/>
            <a:ext cx="1896664" cy="574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41928A7-2908-49FA-9A6B-1FFDE734F40D}"/>
              </a:ext>
            </a:extLst>
          </p:cNvPr>
          <p:cNvSpPr txBox="1"/>
          <p:nvPr/>
        </p:nvSpPr>
        <p:spPr>
          <a:xfrm>
            <a:off x="1073702" y="5906278"/>
            <a:ext cx="1781638"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Object</a:t>
            </a:r>
          </a:p>
        </p:txBody>
      </p:sp>
      <p:sp>
        <p:nvSpPr>
          <p:cNvPr id="34" name="TextBox 33">
            <a:extLst>
              <a:ext uri="{FF2B5EF4-FFF2-40B4-BE49-F238E27FC236}">
                <a16:creationId xmlns:a16="http://schemas.microsoft.com/office/drawing/2014/main" id="{7D997E12-EF62-4FFC-A14F-12918E1C620A}"/>
              </a:ext>
            </a:extLst>
          </p:cNvPr>
          <p:cNvSpPr txBox="1"/>
          <p:nvPr/>
        </p:nvSpPr>
        <p:spPr>
          <a:xfrm>
            <a:off x="3360670" y="1482860"/>
            <a:ext cx="1125792"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Class</a:t>
            </a:r>
          </a:p>
        </p:txBody>
      </p:sp>
      <p:cxnSp>
        <p:nvCxnSpPr>
          <p:cNvPr id="36" name="Straight Arrow Connector 35">
            <a:extLst>
              <a:ext uri="{FF2B5EF4-FFF2-40B4-BE49-F238E27FC236}">
                <a16:creationId xmlns:a16="http://schemas.microsoft.com/office/drawing/2014/main" id="{29FA479A-B7AB-4B82-8B42-E8A8A9CAE4DD}"/>
              </a:ext>
            </a:extLst>
          </p:cNvPr>
          <p:cNvCxnSpPr>
            <a:cxnSpLocks/>
            <a:stCxn id="34" idx="3"/>
          </p:cNvCxnSpPr>
          <p:nvPr/>
        </p:nvCxnSpPr>
        <p:spPr>
          <a:xfrm>
            <a:off x="4486462" y="1744470"/>
            <a:ext cx="859148" cy="59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5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53" presetClass="entr" presetSubtype="16"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53"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par>
                                <p:cTn id="49" presetID="53" presetClass="entr" presetSubtype="16"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53" presetClass="entr" presetSubtype="16"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500" fill="hold"/>
                                        <p:tgtEl>
                                          <p:spTgt spid="27"/>
                                        </p:tgtEl>
                                        <p:attrNameLst>
                                          <p:attrName>ppt_w</p:attrName>
                                        </p:attrNameLst>
                                      </p:cBhvr>
                                      <p:tavLst>
                                        <p:tav tm="0">
                                          <p:val>
                                            <p:fltVal val="0"/>
                                          </p:val>
                                        </p:tav>
                                        <p:tav tm="100000">
                                          <p:val>
                                            <p:strVal val="#ppt_w"/>
                                          </p:val>
                                        </p:tav>
                                      </p:tavLst>
                                    </p:anim>
                                    <p:anim calcmode="lin" valueType="num">
                                      <p:cBhvr>
                                        <p:cTn id="57" dur="500" fill="hold"/>
                                        <p:tgtEl>
                                          <p:spTgt spid="27"/>
                                        </p:tgtEl>
                                        <p:attrNameLst>
                                          <p:attrName>ppt_h</p:attrName>
                                        </p:attrNameLst>
                                      </p:cBhvr>
                                      <p:tavLst>
                                        <p:tav tm="0">
                                          <p:val>
                                            <p:fltVal val="0"/>
                                          </p:val>
                                        </p:tav>
                                        <p:tav tm="100000">
                                          <p:val>
                                            <p:strVal val="#ppt_h"/>
                                          </p:val>
                                        </p:tav>
                                      </p:tavLst>
                                    </p:anim>
                                    <p:animEffect transition="in" filter="fade">
                                      <p:cBhvr>
                                        <p:cTn id="58" dur="500"/>
                                        <p:tgtEl>
                                          <p:spTgt spid="27"/>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5E1B5-DFA4-44A6-A5D5-134948052C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A0A04-05AA-4A7A-8FB8-EFB59E59603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Attribute</a:t>
            </a:r>
          </a:p>
        </p:txBody>
      </p:sp>
      <p:cxnSp>
        <p:nvCxnSpPr>
          <p:cNvPr id="7" name="Straight Connector 6">
            <a:extLst>
              <a:ext uri="{FF2B5EF4-FFF2-40B4-BE49-F238E27FC236}">
                <a16:creationId xmlns:a16="http://schemas.microsoft.com/office/drawing/2014/main" id="{E4C2260C-B627-4B42-B748-7DE6DD4C777A}"/>
              </a:ext>
            </a:extLst>
          </p:cNvPr>
          <p:cNvCxnSpPr>
            <a:cxnSpLocks/>
            <a:stCxn id="3" idx="2"/>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A64DF60-D932-4F63-949A-6304BE1F58CD}"/>
              </a:ext>
            </a:extLst>
          </p:cNvPr>
          <p:cNvSpPr txBox="1"/>
          <p:nvPr/>
        </p:nvSpPr>
        <p:spPr>
          <a:xfrm>
            <a:off x="2028707"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14296B8D-4A68-4D63-A74A-88383DD8C439}"/>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1" name="TextBox 10">
            <a:extLst>
              <a:ext uri="{FF2B5EF4-FFF2-40B4-BE49-F238E27FC236}">
                <a16:creationId xmlns:a16="http://schemas.microsoft.com/office/drawing/2014/main" id="{4A8D7917-58ED-44C6-91CB-E253FDE967E9}"/>
              </a:ext>
            </a:extLst>
          </p:cNvPr>
          <p:cNvSpPr txBox="1"/>
          <p:nvPr/>
        </p:nvSpPr>
        <p:spPr>
          <a:xfrm>
            <a:off x="316894" y="2117956"/>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Khai báo thuộc tính bên trong thân class.</a:t>
            </a:r>
            <a:endParaRPr lang="en-US" sz="2400" b="0" i="0" u="none" strike="noStrike">
              <a:solidFill>
                <a:srgbClr val="1B1B1B"/>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5898499E-B3B8-43C9-B6D6-AE77ABCB7133}"/>
              </a:ext>
            </a:extLst>
          </p:cNvPr>
          <p:cNvSpPr txBox="1"/>
          <p:nvPr/>
        </p:nvSpPr>
        <p:spPr>
          <a:xfrm>
            <a:off x="316894" y="308824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Không cần định nghĩa trước giá trị cho các thuộc tính đó.</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F129A79D-0CC6-464B-8574-762A6946A2FE}"/>
              </a:ext>
            </a:extLst>
          </p:cNvPr>
          <p:cNvSpPr txBox="1"/>
          <p:nvPr/>
        </p:nvSpPr>
        <p:spPr>
          <a:xfrm>
            <a:off x="6524862" y="2117956"/>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thuộc tính có thể bên trong hay bên ngoài lớp đều được</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18" name="TextBox 17">
            <a:extLst>
              <a:ext uri="{FF2B5EF4-FFF2-40B4-BE49-F238E27FC236}">
                <a16:creationId xmlns:a16="http://schemas.microsoft.com/office/drawing/2014/main" id="{CB6ADAB4-ED28-45BF-8627-05EC5F3991D7}"/>
              </a:ext>
            </a:extLst>
          </p:cNvPr>
          <p:cNvSpPr txBox="1"/>
          <p:nvPr/>
        </p:nvSpPr>
        <p:spPr>
          <a:xfrm>
            <a:off x="6524862" y="308824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Khai báo phải đồng thời định nghĩa giá trị mặc định cho thuộc tính đó.</a:t>
            </a:r>
            <a:endParaRPr lang="en-US" sz="2400" b="0" i="0" u="none" strike="noStrike">
              <a:solidFill>
                <a:srgbClr val="1B1B1B"/>
              </a:solidFill>
              <a:effectLst/>
              <a:latin typeface="Times New Roman" panose="02020603050405020304" pitchFamily="18" charset="0"/>
            </a:endParaRPr>
          </a:p>
        </p:txBody>
      </p:sp>
      <p:pic>
        <p:nvPicPr>
          <p:cNvPr id="20" name="Picture 19">
            <a:extLst>
              <a:ext uri="{FF2B5EF4-FFF2-40B4-BE49-F238E27FC236}">
                <a16:creationId xmlns:a16="http://schemas.microsoft.com/office/drawing/2014/main" id="{35FA743A-F0D5-4A87-8AF4-203BE384F4B2}"/>
              </a:ext>
            </a:extLst>
          </p:cNvPr>
          <p:cNvPicPr/>
          <p:nvPr/>
        </p:nvPicPr>
        <p:blipFill>
          <a:blip r:embed="rId2"/>
          <a:stretch>
            <a:fillRect/>
          </a:stretch>
        </p:blipFill>
        <p:spPr>
          <a:xfrm>
            <a:off x="1142807" y="4193683"/>
            <a:ext cx="3326382" cy="2012174"/>
          </a:xfrm>
          <a:prstGeom prst="rect">
            <a:avLst/>
          </a:prstGeom>
        </p:spPr>
      </p:pic>
      <p:pic>
        <p:nvPicPr>
          <p:cNvPr id="21" name="Picture 20">
            <a:extLst>
              <a:ext uri="{FF2B5EF4-FFF2-40B4-BE49-F238E27FC236}">
                <a16:creationId xmlns:a16="http://schemas.microsoft.com/office/drawing/2014/main" id="{31F60B77-27C5-4B60-907A-BD32C2C668AE}"/>
              </a:ext>
            </a:extLst>
          </p:cNvPr>
          <p:cNvPicPr/>
          <p:nvPr/>
        </p:nvPicPr>
        <p:blipFill>
          <a:blip r:embed="rId3"/>
          <a:stretch>
            <a:fillRect/>
          </a:stretch>
        </p:blipFill>
        <p:spPr>
          <a:xfrm>
            <a:off x="6789241" y="4193683"/>
            <a:ext cx="4747867" cy="2012173"/>
          </a:xfrm>
          <a:prstGeom prst="rect">
            <a:avLst/>
          </a:prstGeom>
        </p:spPr>
      </p:pic>
    </p:spTree>
    <p:extLst>
      <p:ext uri="{BB962C8B-B14F-4D97-AF65-F5344CB8AC3E}">
        <p14:creationId xmlns:p14="http://schemas.microsoft.com/office/powerpoint/2010/main" val="191668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5E1B5-DFA4-44A6-A5D5-134948052C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A0A04-05AA-4A7A-8FB8-EFB59E59603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Attribute</a:t>
            </a:r>
          </a:p>
        </p:txBody>
      </p:sp>
      <p:cxnSp>
        <p:nvCxnSpPr>
          <p:cNvPr id="7" name="Straight Connector 6">
            <a:extLst>
              <a:ext uri="{FF2B5EF4-FFF2-40B4-BE49-F238E27FC236}">
                <a16:creationId xmlns:a16="http://schemas.microsoft.com/office/drawing/2014/main" id="{E4C2260C-B627-4B42-B748-7DE6DD4C777A}"/>
              </a:ext>
            </a:extLst>
          </p:cNvPr>
          <p:cNvCxnSpPr>
            <a:cxnSpLocks/>
            <a:stCxn id="3" idx="2"/>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A64DF60-D932-4F63-949A-6304BE1F58CD}"/>
              </a:ext>
            </a:extLst>
          </p:cNvPr>
          <p:cNvSpPr txBox="1"/>
          <p:nvPr/>
        </p:nvSpPr>
        <p:spPr>
          <a:xfrm>
            <a:off x="2028707"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14296B8D-4A68-4D63-A74A-88383DD8C439}"/>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1" name="TextBox 10">
            <a:extLst>
              <a:ext uri="{FF2B5EF4-FFF2-40B4-BE49-F238E27FC236}">
                <a16:creationId xmlns:a16="http://schemas.microsoft.com/office/drawing/2014/main" id="{4A8D7917-58ED-44C6-91CB-E253FDE967E9}"/>
              </a:ext>
            </a:extLst>
          </p:cNvPr>
          <p:cNvSpPr txBox="1"/>
          <p:nvPr/>
        </p:nvSpPr>
        <p:spPr>
          <a:xfrm>
            <a:off x="316894" y="2117956"/>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Khai báo thuộc tính bên trong thân class.</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F129A79D-0CC6-464B-8574-762A6946A2FE}"/>
              </a:ext>
            </a:extLst>
          </p:cNvPr>
          <p:cNvSpPr txBox="1"/>
          <p:nvPr/>
        </p:nvSpPr>
        <p:spPr>
          <a:xfrm>
            <a:off x="6524862" y="2117956"/>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thuộc tính có thể bên trong hay bên ngoài lớp đều được</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47086688-8854-4AF7-9DC9-D4C1B49CAFE3}"/>
              </a:ext>
            </a:extLst>
          </p:cNvPr>
          <p:cNvSpPr txBox="1"/>
          <p:nvPr/>
        </p:nvSpPr>
        <p:spPr>
          <a:xfrm>
            <a:off x="316894" y="405005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Các đối tượng chỉ có đúng số </a:t>
            </a:r>
            <a:r>
              <a:rPr lang="en-US" sz="2400">
                <a:solidFill>
                  <a:srgbClr val="1B1B1B"/>
                </a:solidFill>
                <a:latin typeface="Times New Roman" panose="02020603050405020304" pitchFamily="18" charset="0"/>
              </a:rPr>
              <a:t>thuộc tính</a:t>
            </a:r>
            <a:r>
              <a:rPr lang="vi-VN" sz="2400">
                <a:solidFill>
                  <a:srgbClr val="1B1B1B"/>
                </a:solidFill>
                <a:latin typeface="Times New Roman" panose="02020603050405020304" pitchFamily="18" charset="0"/>
              </a:rPr>
              <a:t> mà lớp đó có.</a:t>
            </a:r>
            <a:endParaRPr lang="en-US" sz="2400" b="0" i="0" u="none" strike="noStrike">
              <a:solidFill>
                <a:srgbClr val="1B1B1B"/>
              </a:solidFill>
              <a:effectLst/>
              <a:latin typeface="Times New Roman" panose="02020603050405020304" pitchFamily="18" charset="0"/>
            </a:endParaRPr>
          </a:p>
        </p:txBody>
      </p:sp>
      <p:sp>
        <p:nvSpPr>
          <p:cNvPr id="14" name="TextBox 13">
            <a:extLst>
              <a:ext uri="{FF2B5EF4-FFF2-40B4-BE49-F238E27FC236}">
                <a16:creationId xmlns:a16="http://schemas.microsoft.com/office/drawing/2014/main" id="{6AF6797A-3E87-4049-8C5F-EE5D3B1A4130}"/>
              </a:ext>
            </a:extLst>
          </p:cNvPr>
          <p:cNvSpPr txBox="1"/>
          <p:nvPr/>
        </p:nvSpPr>
        <p:spPr>
          <a:xfrm>
            <a:off x="6524862" y="4050057"/>
            <a:ext cx="5012246"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Các đối tượng có thể thêm các thuộc tính riêng cho chúng mà không thuộc về lớp của đối tượng đó.</a:t>
            </a:r>
            <a:endParaRPr lang="en-US" sz="2400" b="0" i="0" u="none" strike="noStrike">
              <a:solidFill>
                <a:srgbClr val="1B1B1B"/>
              </a:solidFill>
              <a:effectLst/>
              <a:latin typeface="Times New Roman" panose="02020603050405020304" pitchFamily="18" charset="0"/>
            </a:endParaRPr>
          </a:p>
        </p:txBody>
      </p:sp>
      <p:sp>
        <p:nvSpPr>
          <p:cNvPr id="19" name="TextBox 18">
            <a:extLst>
              <a:ext uri="{FF2B5EF4-FFF2-40B4-BE49-F238E27FC236}">
                <a16:creationId xmlns:a16="http://schemas.microsoft.com/office/drawing/2014/main" id="{95008CF3-F655-4184-9E2E-59DA27EA9EE4}"/>
              </a:ext>
            </a:extLst>
          </p:cNvPr>
          <p:cNvSpPr txBox="1"/>
          <p:nvPr/>
        </p:nvSpPr>
        <p:spPr>
          <a:xfrm>
            <a:off x="316894" y="561971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Dùng từ khóa “this</a:t>
            </a:r>
            <a:r>
              <a:rPr lang="en-US" sz="2400" b="0" i="0" u="none" strike="noStrike">
                <a:solidFill>
                  <a:srgbClr val="1B1B1B"/>
                </a:solidFill>
                <a:effectLst/>
                <a:latin typeface="Times New Roman" panose="02020603050405020304" pitchFamily="18" charset="0"/>
                <a:sym typeface="Wingdings" panose="05000000000000000000" pitchFamily="2" charset="2"/>
              </a:rPr>
              <a:t></a:t>
            </a:r>
            <a:r>
              <a:rPr lang="en-US" sz="2400" b="0" i="0" u="none" strike="noStrike">
                <a:solidFill>
                  <a:srgbClr val="1B1B1B"/>
                </a:solidFill>
                <a:effectLst/>
                <a:latin typeface="Times New Roman" panose="02020603050405020304" pitchFamily="18" charset="0"/>
              </a:rPr>
              <a:t>” để trỏ đến thuộc tính. </a:t>
            </a:r>
          </a:p>
        </p:txBody>
      </p:sp>
      <p:sp>
        <p:nvSpPr>
          <p:cNvPr id="22" name="TextBox 21">
            <a:extLst>
              <a:ext uri="{FF2B5EF4-FFF2-40B4-BE49-F238E27FC236}">
                <a16:creationId xmlns:a16="http://schemas.microsoft.com/office/drawing/2014/main" id="{DD862AB2-E878-4179-AFFA-C6F3788BFBD6}"/>
              </a:ext>
            </a:extLst>
          </p:cNvPr>
          <p:cNvSpPr txBox="1"/>
          <p:nvPr/>
        </p:nvSpPr>
        <p:spPr>
          <a:xfrm>
            <a:off x="6524862" y="561971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Dùng từ khóa “self.” để trỏ đến thuộc tính.</a:t>
            </a:r>
          </a:p>
        </p:txBody>
      </p:sp>
      <p:sp>
        <p:nvSpPr>
          <p:cNvPr id="15" name="TextBox 14">
            <a:extLst>
              <a:ext uri="{FF2B5EF4-FFF2-40B4-BE49-F238E27FC236}">
                <a16:creationId xmlns:a16="http://schemas.microsoft.com/office/drawing/2014/main" id="{F5C6D4D1-F14E-42BC-9928-6CA15A50775B}"/>
              </a:ext>
            </a:extLst>
          </p:cNvPr>
          <p:cNvSpPr txBox="1"/>
          <p:nvPr/>
        </p:nvSpPr>
        <p:spPr>
          <a:xfrm>
            <a:off x="316894" y="308824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Không cần định nghĩa trước giá trị cho các thuộc tính đó.</a:t>
            </a:r>
            <a:endParaRPr lang="en-US" sz="2400" b="0" i="0" u="none" strike="noStrike">
              <a:solidFill>
                <a:srgbClr val="1B1B1B"/>
              </a:solidFill>
              <a:effectLst/>
              <a:latin typeface="Times New Roman" panose="02020603050405020304" pitchFamily="18" charset="0"/>
            </a:endParaRPr>
          </a:p>
        </p:txBody>
      </p:sp>
      <p:sp>
        <p:nvSpPr>
          <p:cNvPr id="17" name="TextBox 16">
            <a:extLst>
              <a:ext uri="{FF2B5EF4-FFF2-40B4-BE49-F238E27FC236}">
                <a16:creationId xmlns:a16="http://schemas.microsoft.com/office/drawing/2014/main" id="{9BCB294F-16D7-47C6-9350-074DE5AAF6EA}"/>
              </a:ext>
            </a:extLst>
          </p:cNvPr>
          <p:cNvSpPr txBox="1"/>
          <p:nvPr/>
        </p:nvSpPr>
        <p:spPr>
          <a:xfrm>
            <a:off x="6524862" y="308824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Khai báo phải đồng thời định nghĩa giá trị mặc định cho thuộc tính đó.</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129568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1000"/>
                                        <p:tgtEl>
                                          <p:spTgt spid="19">
                                            <p:txEl>
                                              <p:pRg st="0" end="0"/>
                                            </p:txEl>
                                          </p:spTgt>
                                        </p:tgtEl>
                                      </p:cBhvr>
                                    </p:animEffect>
                                    <p:anim calcmode="lin" valueType="num">
                                      <p:cBhvr>
                                        <p:cTn id="22"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5E1B5-DFA4-44A6-A5D5-134948052C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A0A04-05AA-4A7A-8FB8-EFB59E59603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Attribute</a:t>
            </a:r>
          </a:p>
        </p:txBody>
      </p:sp>
      <p:cxnSp>
        <p:nvCxnSpPr>
          <p:cNvPr id="7" name="Straight Connector 6">
            <a:extLst>
              <a:ext uri="{FF2B5EF4-FFF2-40B4-BE49-F238E27FC236}">
                <a16:creationId xmlns:a16="http://schemas.microsoft.com/office/drawing/2014/main" id="{E4C2260C-B627-4B42-B748-7DE6DD4C777A}"/>
              </a:ext>
            </a:extLst>
          </p:cNvPr>
          <p:cNvCxnSpPr>
            <a:cxnSpLocks/>
            <a:stCxn id="3" idx="2"/>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A64DF60-D932-4F63-949A-6304BE1F58CD}"/>
              </a:ext>
            </a:extLst>
          </p:cNvPr>
          <p:cNvSpPr txBox="1"/>
          <p:nvPr/>
        </p:nvSpPr>
        <p:spPr>
          <a:xfrm>
            <a:off x="2028707"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14296B8D-4A68-4D63-A74A-88383DD8C439}"/>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8" name="Picture 7">
            <a:extLst>
              <a:ext uri="{FF2B5EF4-FFF2-40B4-BE49-F238E27FC236}">
                <a16:creationId xmlns:a16="http://schemas.microsoft.com/office/drawing/2014/main" id="{6AD8E8D4-5863-40A8-BB2F-F360F57E5993}"/>
              </a:ext>
            </a:extLst>
          </p:cNvPr>
          <p:cNvPicPr>
            <a:picLocks noChangeAspect="1"/>
          </p:cNvPicPr>
          <p:nvPr/>
        </p:nvPicPr>
        <p:blipFill>
          <a:blip r:embed="rId2"/>
          <a:stretch>
            <a:fillRect/>
          </a:stretch>
        </p:blipFill>
        <p:spPr>
          <a:xfrm>
            <a:off x="220878" y="2243165"/>
            <a:ext cx="5654244" cy="4177561"/>
          </a:xfrm>
          <a:prstGeom prst="rect">
            <a:avLst/>
          </a:prstGeom>
        </p:spPr>
      </p:pic>
      <p:pic>
        <p:nvPicPr>
          <p:cNvPr id="2" name="Picture 1">
            <a:extLst>
              <a:ext uri="{FF2B5EF4-FFF2-40B4-BE49-F238E27FC236}">
                <a16:creationId xmlns:a16="http://schemas.microsoft.com/office/drawing/2014/main" id="{A10B9FF2-8869-4E51-8AD5-25BD58C1CB6D}"/>
              </a:ext>
            </a:extLst>
          </p:cNvPr>
          <p:cNvPicPr>
            <a:picLocks noChangeAspect="1"/>
          </p:cNvPicPr>
          <p:nvPr/>
        </p:nvPicPr>
        <p:blipFill>
          <a:blip r:embed="rId3"/>
          <a:stretch>
            <a:fillRect/>
          </a:stretch>
        </p:blipFill>
        <p:spPr>
          <a:xfrm>
            <a:off x="6333216" y="2274258"/>
            <a:ext cx="5772956" cy="4115374"/>
          </a:xfrm>
          <a:prstGeom prst="rect">
            <a:avLst/>
          </a:prstGeom>
        </p:spPr>
      </p:pic>
    </p:spTree>
    <p:extLst>
      <p:ext uri="{BB962C8B-B14F-4D97-AF65-F5344CB8AC3E}">
        <p14:creationId xmlns:p14="http://schemas.microsoft.com/office/powerpoint/2010/main" val="3931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5E1B5-DFA4-44A6-A5D5-134948052C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A0A04-05AA-4A7A-8FB8-EFB59E59603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Attribute</a:t>
            </a:r>
          </a:p>
        </p:txBody>
      </p:sp>
      <p:sp>
        <p:nvSpPr>
          <p:cNvPr id="10" name="TextBox 9">
            <a:extLst>
              <a:ext uri="{FF2B5EF4-FFF2-40B4-BE49-F238E27FC236}">
                <a16:creationId xmlns:a16="http://schemas.microsoft.com/office/drawing/2014/main" id="{14296B8D-4A68-4D63-A74A-88383DD8C439}"/>
              </a:ext>
            </a:extLst>
          </p:cNvPr>
          <p:cNvSpPr txBox="1"/>
          <p:nvPr/>
        </p:nvSpPr>
        <p:spPr>
          <a:xfrm>
            <a:off x="5301688" y="140581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1" name="TextBox 10">
            <a:extLst>
              <a:ext uri="{FF2B5EF4-FFF2-40B4-BE49-F238E27FC236}">
                <a16:creationId xmlns:a16="http://schemas.microsoft.com/office/drawing/2014/main" id="{1D68F57E-0C3A-43A5-849B-254353C8D9E8}"/>
              </a:ext>
            </a:extLst>
          </p:cNvPr>
          <p:cNvSpPr txBox="1"/>
          <p:nvPr/>
        </p:nvSpPr>
        <p:spPr>
          <a:xfrm>
            <a:off x="791393" y="211795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Trong Python, t</a:t>
            </a:r>
            <a:r>
              <a:rPr lang="vi-VN" sz="2400">
                <a:solidFill>
                  <a:srgbClr val="1B1B1B"/>
                </a:solidFill>
                <a:latin typeface="Times New Roman" panose="02020603050405020304" pitchFamily="18" charset="0"/>
              </a:rPr>
              <a:t>huộc tính của đối tượng có thể được khai báo bên trong constructor __init()__ của lớp.</a:t>
            </a:r>
            <a:endParaRPr lang="en-US" sz="2400" b="0" i="0" u="none" strike="noStrike">
              <a:solidFill>
                <a:srgbClr val="1B1B1B"/>
              </a:solidFill>
              <a:effectLst/>
              <a:latin typeface="Times New Roman" panose="02020603050405020304" pitchFamily="18" charset="0"/>
            </a:endParaRPr>
          </a:p>
        </p:txBody>
      </p:sp>
      <p:pic>
        <p:nvPicPr>
          <p:cNvPr id="12" name="Picture 11">
            <a:extLst>
              <a:ext uri="{FF2B5EF4-FFF2-40B4-BE49-F238E27FC236}">
                <a16:creationId xmlns:a16="http://schemas.microsoft.com/office/drawing/2014/main" id="{ACE81C8E-DFA6-4754-B991-EDE3E2A890FB}"/>
              </a:ext>
            </a:extLst>
          </p:cNvPr>
          <p:cNvPicPr/>
          <p:nvPr/>
        </p:nvPicPr>
        <p:blipFill>
          <a:blip r:embed="rId2"/>
          <a:stretch>
            <a:fillRect/>
          </a:stretch>
        </p:blipFill>
        <p:spPr>
          <a:xfrm>
            <a:off x="4064429" y="3364422"/>
            <a:ext cx="4063138" cy="2443143"/>
          </a:xfrm>
          <a:prstGeom prst="rect">
            <a:avLst/>
          </a:prstGeom>
        </p:spPr>
      </p:pic>
    </p:spTree>
    <p:extLst>
      <p:ext uri="{BB962C8B-B14F-4D97-AF65-F5344CB8AC3E}">
        <p14:creationId xmlns:p14="http://schemas.microsoft.com/office/powerpoint/2010/main" val="282329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5E1B5-DFA4-44A6-A5D5-134948052C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A0A04-05AA-4A7A-8FB8-EFB59E59603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Method</a:t>
            </a:r>
          </a:p>
        </p:txBody>
      </p:sp>
      <p:cxnSp>
        <p:nvCxnSpPr>
          <p:cNvPr id="7" name="Straight Connector 6">
            <a:extLst>
              <a:ext uri="{FF2B5EF4-FFF2-40B4-BE49-F238E27FC236}">
                <a16:creationId xmlns:a16="http://schemas.microsoft.com/office/drawing/2014/main" id="{E4C2260C-B627-4B42-B748-7DE6DD4C777A}"/>
              </a:ext>
            </a:extLst>
          </p:cNvPr>
          <p:cNvCxnSpPr>
            <a:cxnSpLocks/>
            <a:stCxn id="3" idx="2"/>
          </p:cNvCxnSpPr>
          <p:nvPr/>
        </p:nvCxnSpPr>
        <p:spPr>
          <a:xfrm>
            <a:off x="6096000" y="1147665"/>
            <a:ext cx="0" cy="4102721"/>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A64DF60-D932-4F63-949A-6304BE1F58CD}"/>
              </a:ext>
            </a:extLst>
          </p:cNvPr>
          <p:cNvSpPr txBox="1"/>
          <p:nvPr/>
        </p:nvSpPr>
        <p:spPr>
          <a:xfrm>
            <a:off x="2028707"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14296B8D-4A68-4D63-A74A-88383DD8C439}"/>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1" name="TextBox 10">
            <a:extLst>
              <a:ext uri="{FF2B5EF4-FFF2-40B4-BE49-F238E27FC236}">
                <a16:creationId xmlns:a16="http://schemas.microsoft.com/office/drawing/2014/main" id="{4A8D7917-58ED-44C6-91CB-E253FDE967E9}"/>
              </a:ext>
            </a:extLst>
          </p:cNvPr>
          <p:cNvSpPr txBox="1"/>
          <p:nvPr/>
        </p:nvSpPr>
        <p:spPr>
          <a:xfrm>
            <a:off x="316894" y="2117956"/>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phương thức bên trong lớp</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5898499E-B3B8-43C9-B6D6-AE77ABCB7133}"/>
              </a:ext>
            </a:extLst>
          </p:cNvPr>
          <p:cNvSpPr txBox="1"/>
          <p:nvPr/>
        </p:nvSpPr>
        <p:spPr>
          <a:xfrm>
            <a:off x="316894" y="3057903"/>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Có thể khai báo phương thức trước, sau đó định nghĩa phương thức sau.</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F129A79D-0CC6-464B-8574-762A6946A2FE}"/>
              </a:ext>
            </a:extLst>
          </p:cNvPr>
          <p:cNvSpPr txBox="1"/>
          <p:nvPr/>
        </p:nvSpPr>
        <p:spPr>
          <a:xfrm>
            <a:off x="6524862" y="2117956"/>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phương thức bên trong hoặc bên ngoài lớp đều được. </a:t>
            </a:r>
            <a:endParaRPr lang="en-US" sz="2400" b="0" i="0" u="none" strike="noStrike">
              <a:solidFill>
                <a:srgbClr val="1B1B1B"/>
              </a:solidFill>
              <a:effectLst/>
              <a:latin typeface="Times New Roman" panose="02020603050405020304" pitchFamily="18" charset="0"/>
            </a:endParaRPr>
          </a:p>
        </p:txBody>
      </p:sp>
      <p:sp>
        <p:nvSpPr>
          <p:cNvPr id="18" name="TextBox 17">
            <a:extLst>
              <a:ext uri="{FF2B5EF4-FFF2-40B4-BE49-F238E27FC236}">
                <a16:creationId xmlns:a16="http://schemas.microsoft.com/office/drawing/2014/main" id="{CB6ADAB4-ED28-45BF-8627-05EC5F3991D7}"/>
              </a:ext>
            </a:extLst>
          </p:cNvPr>
          <p:cNvSpPr txBox="1"/>
          <p:nvPr/>
        </p:nvSpPr>
        <p:spPr>
          <a:xfrm>
            <a:off x="6524862" y="3057903"/>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và định nghĩa phương thức phải đồng thời. </a:t>
            </a:r>
            <a:endParaRPr lang="en-US" sz="2400" b="0" i="0" u="none" strike="noStrike">
              <a:solidFill>
                <a:srgbClr val="1B1B1B"/>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47086688-8854-4AF7-9DC9-D4C1B49CAFE3}"/>
              </a:ext>
            </a:extLst>
          </p:cNvPr>
          <p:cNvSpPr txBox="1"/>
          <p:nvPr/>
        </p:nvSpPr>
        <p:spPr>
          <a:xfrm>
            <a:off x="316894" y="405005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Không cần truyền vào đối số là class.</a:t>
            </a:r>
          </a:p>
        </p:txBody>
      </p:sp>
      <p:sp>
        <p:nvSpPr>
          <p:cNvPr id="14" name="TextBox 13">
            <a:extLst>
              <a:ext uri="{FF2B5EF4-FFF2-40B4-BE49-F238E27FC236}">
                <a16:creationId xmlns:a16="http://schemas.microsoft.com/office/drawing/2014/main" id="{6AF6797A-3E87-4049-8C5F-EE5D3B1A4130}"/>
              </a:ext>
            </a:extLst>
          </p:cNvPr>
          <p:cNvSpPr txBox="1"/>
          <p:nvPr/>
        </p:nvSpPr>
        <p:spPr>
          <a:xfrm>
            <a:off x="6524862" y="4050057"/>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phương thức của đối tượng cần truyền vào đối số đầu tiên là self (chính </a:t>
            </a:r>
            <a:r>
              <a:rPr lang="en-US" sz="2400">
                <a:solidFill>
                  <a:srgbClr val="1B1B1B"/>
                </a:solidFill>
                <a:latin typeface="Times New Roman" panose="02020603050405020304" pitchFamily="18" charset="0"/>
              </a:rPr>
              <a:t>đối tượng</a:t>
            </a:r>
            <a:r>
              <a:rPr lang="vi-VN" sz="2400">
                <a:solidFill>
                  <a:srgbClr val="1B1B1B"/>
                </a:solidFill>
                <a:latin typeface="Times New Roman" panose="02020603050405020304" pitchFamily="18" charset="0"/>
              </a:rPr>
              <a:t> đó)</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20" name="TextBox 19">
            <a:extLst>
              <a:ext uri="{FF2B5EF4-FFF2-40B4-BE49-F238E27FC236}">
                <a16:creationId xmlns:a16="http://schemas.microsoft.com/office/drawing/2014/main" id="{D712D538-622B-49A7-80E9-D6EB2B68B0D8}"/>
              </a:ext>
            </a:extLst>
          </p:cNvPr>
          <p:cNvSpPr txBox="1"/>
          <p:nvPr/>
        </p:nvSpPr>
        <p:spPr>
          <a:xfrm>
            <a:off x="2636230" y="5536526"/>
            <a:ext cx="6919538"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Ở cả 2 ngôn ngữ thì đ</a:t>
            </a:r>
            <a:r>
              <a:rPr lang="vi-VN" sz="2400">
                <a:solidFill>
                  <a:srgbClr val="1B1B1B"/>
                </a:solidFill>
                <a:latin typeface="Times New Roman" panose="02020603050405020304" pitchFamily="18" charset="0"/>
              </a:rPr>
              <a:t>ịnh nghĩa phần thân phương thức bên trong hoặc bên ngoài lớp đều được</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22045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8" grpId="0"/>
      <p:bldP spid="13" grpId="0"/>
      <p:bldP spid="14"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95E1B5-DFA4-44A6-A5D5-134948052C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A0A04-05AA-4A7A-8FB8-EFB59E59603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Method</a:t>
            </a:r>
          </a:p>
        </p:txBody>
      </p:sp>
      <p:cxnSp>
        <p:nvCxnSpPr>
          <p:cNvPr id="7" name="Straight Connector 6">
            <a:extLst>
              <a:ext uri="{FF2B5EF4-FFF2-40B4-BE49-F238E27FC236}">
                <a16:creationId xmlns:a16="http://schemas.microsoft.com/office/drawing/2014/main" id="{E4C2260C-B627-4B42-B748-7DE6DD4C777A}"/>
              </a:ext>
            </a:extLst>
          </p:cNvPr>
          <p:cNvCxnSpPr>
            <a:cxnSpLocks/>
            <a:stCxn id="3" idx="2"/>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A64DF60-D932-4F63-949A-6304BE1F58CD}"/>
              </a:ext>
            </a:extLst>
          </p:cNvPr>
          <p:cNvSpPr txBox="1"/>
          <p:nvPr/>
        </p:nvSpPr>
        <p:spPr>
          <a:xfrm>
            <a:off x="2028707"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14296B8D-4A68-4D63-A74A-88383DD8C439}"/>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5" name="Picture 4">
            <a:extLst>
              <a:ext uri="{FF2B5EF4-FFF2-40B4-BE49-F238E27FC236}">
                <a16:creationId xmlns:a16="http://schemas.microsoft.com/office/drawing/2014/main" id="{4328AA16-9B0C-4173-9E76-D84BF09DA282}"/>
              </a:ext>
            </a:extLst>
          </p:cNvPr>
          <p:cNvPicPr>
            <a:picLocks noChangeAspect="1"/>
          </p:cNvPicPr>
          <p:nvPr/>
        </p:nvPicPr>
        <p:blipFill>
          <a:blip r:embed="rId2"/>
          <a:stretch>
            <a:fillRect/>
          </a:stretch>
        </p:blipFill>
        <p:spPr>
          <a:xfrm>
            <a:off x="346372" y="2155371"/>
            <a:ext cx="5447320" cy="4347380"/>
          </a:xfrm>
          <a:prstGeom prst="rect">
            <a:avLst/>
          </a:prstGeom>
        </p:spPr>
      </p:pic>
      <p:pic>
        <p:nvPicPr>
          <p:cNvPr id="2" name="Picture 1">
            <a:extLst>
              <a:ext uri="{FF2B5EF4-FFF2-40B4-BE49-F238E27FC236}">
                <a16:creationId xmlns:a16="http://schemas.microsoft.com/office/drawing/2014/main" id="{3215C916-A52D-4E7D-BAA9-A01A398067DC}"/>
              </a:ext>
            </a:extLst>
          </p:cNvPr>
          <p:cNvPicPr>
            <a:picLocks noChangeAspect="1"/>
          </p:cNvPicPr>
          <p:nvPr/>
        </p:nvPicPr>
        <p:blipFill>
          <a:blip r:embed="rId3"/>
          <a:stretch>
            <a:fillRect/>
          </a:stretch>
        </p:blipFill>
        <p:spPr>
          <a:xfrm>
            <a:off x="6686010" y="2141953"/>
            <a:ext cx="4911942" cy="4360798"/>
          </a:xfrm>
          <a:prstGeom prst="rect">
            <a:avLst/>
          </a:prstGeom>
        </p:spPr>
      </p:pic>
    </p:spTree>
    <p:extLst>
      <p:ext uri="{BB962C8B-B14F-4D97-AF65-F5344CB8AC3E}">
        <p14:creationId xmlns:p14="http://schemas.microsoft.com/office/powerpoint/2010/main" val="232095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FFD1C1-0CDC-4BD9-886C-ED0FD0BC9E71}"/>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6AD7FBC-E7BD-4597-8D79-A98EF13E3D68}"/>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Encapsulation</a:t>
            </a:r>
          </a:p>
        </p:txBody>
      </p:sp>
      <p:sp>
        <p:nvSpPr>
          <p:cNvPr id="5" name="TextBox 4">
            <a:extLst>
              <a:ext uri="{FF2B5EF4-FFF2-40B4-BE49-F238E27FC236}">
                <a16:creationId xmlns:a16="http://schemas.microsoft.com/office/drawing/2014/main" id="{54E55D7A-10C2-43C5-8B5A-0477D4BC5C4B}"/>
              </a:ext>
            </a:extLst>
          </p:cNvPr>
          <p:cNvSpPr txBox="1"/>
          <p:nvPr/>
        </p:nvSpPr>
        <p:spPr>
          <a:xfrm>
            <a:off x="791394" y="1844935"/>
            <a:ext cx="10609210" cy="461665"/>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Tính đóng gói (Encapsulation) và che giấu thông tin (Hiding information): </a:t>
            </a:r>
            <a:endParaRPr lang="en-US" sz="2400" b="0" i="0" u="none" strike="noStrike">
              <a:solidFill>
                <a:srgbClr val="1B1B1B"/>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9DD59B60-EE24-4C00-9756-5A1063B96B70}"/>
              </a:ext>
            </a:extLst>
          </p:cNvPr>
          <p:cNvSpPr txBox="1"/>
          <p:nvPr/>
        </p:nvSpPr>
        <p:spPr>
          <a:xfrm>
            <a:off x="791395" y="2645486"/>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L</a:t>
            </a:r>
            <a:r>
              <a:rPr lang="vi-VN" sz="2400">
                <a:solidFill>
                  <a:srgbClr val="1B1B1B"/>
                </a:solidFill>
                <a:latin typeface="Times New Roman" panose="02020603050405020304" pitchFamily="18" charset="0"/>
              </a:rPr>
              <a:t>à trạng thái của đối tượng được bảo vệ không cho </a:t>
            </a:r>
            <a:r>
              <a:rPr lang="en-US" sz="2400">
                <a:solidFill>
                  <a:srgbClr val="1B1B1B"/>
                </a:solidFill>
                <a:latin typeface="Times New Roman" panose="02020603050405020304" pitchFamily="18" charset="0"/>
              </a:rPr>
              <a:t>phép </a:t>
            </a:r>
            <a:r>
              <a:rPr lang="vi-VN" sz="2400">
                <a:solidFill>
                  <a:srgbClr val="1B1B1B"/>
                </a:solidFill>
                <a:latin typeface="Times New Roman" panose="02020603050405020304" pitchFamily="18" charset="0"/>
              </a:rPr>
              <a:t>các truy cập từ bên ngoài như thay đổi tr</a:t>
            </a:r>
            <a:r>
              <a:rPr lang="en-US" sz="2400">
                <a:solidFill>
                  <a:srgbClr val="1B1B1B"/>
                </a:solidFill>
                <a:latin typeface="Times New Roman" panose="02020603050405020304" pitchFamily="18" charset="0"/>
              </a:rPr>
              <a:t>ạ</a:t>
            </a:r>
            <a:r>
              <a:rPr lang="vi-VN" sz="2400">
                <a:solidFill>
                  <a:srgbClr val="1B1B1B"/>
                </a:solidFill>
                <a:latin typeface="Times New Roman" panose="02020603050405020304" pitchFamily="18" charset="0"/>
              </a:rPr>
              <a:t>ng thái hay nhìn </a:t>
            </a:r>
            <a:r>
              <a:rPr lang="en-US" sz="2400">
                <a:solidFill>
                  <a:srgbClr val="1B1B1B"/>
                </a:solidFill>
                <a:latin typeface="Times New Roman" panose="02020603050405020304" pitchFamily="18" charset="0"/>
              </a:rPr>
              <a:t>thấy </a:t>
            </a:r>
            <a:r>
              <a:rPr lang="vi-VN" sz="2400">
                <a:solidFill>
                  <a:srgbClr val="1B1B1B"/>
                </a:solidFill>
                <a:latin typeface="Times New Roman" panose="02020603050405020304" pitchFamily="18" charset="0"/>
              </a:rPr>
              <a:t>trực tiếp.</a:t>
            </a:r>
            <a:endParaRPr lang="en-US" sz="2400" b="0" i="0" u="none" strike="noStrike">
              <a:solidFill>
                <a:srgbClr val="1B1B1B"/>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0F9878B3-C988-4360-975D-A9FCB764B40B}"/>
              </a:ext>
            </a:extLst>
          </p:cNvPr>
          <p:cNvSpPr txBox="1"/>
          <p:nvPr/>
        </p:nvSpPr>
        <p:spPr>
          <a:xfrm>
            <a:off x="791395" y="3815369"/>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Đây là tính chất đảm bảo sự toàn vẹn, bảo mật của đối tượng trong lập trình</a:t>
            </a:r>
            <a:r>
              <a:rPr lang="en-US" sz="2400">
                <a:solidFill>
                  <a:srgbClr val="1B1B1B"/>
                </a:solidFill>
                <a:latin typeface="Times New Roman" panose="02020603050405020304" pitchFamily="18" charset="0"/>
              </a:rPr>
              <a:t>.</a:t>
            </a:r>
            <a:r>
              <a:rPr lang="vi-VN" sz="2400">
                <a:solidFill>
                  <a:srgbClr val="1B1B1B"/>
                </a:solidFill>
                <a:latin typeface="Times New Roman" panose="02020603050405020304" pitchFamily="18" charset="0"/>
              </a:rPr>
              <a:t> </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632CDC07-B777-4F1D-9C82-7822995CF648}"/>
              </a:ext>
            </a:extLst>
          </p:cNvPr>
          <p:cNvSpPr txBox="1"/>
          <p:nvPr/>
        </p:nvSpPr>
        <p:spPr>
          <a:xfrm>
            <a:off x="791394" y="4615920"/>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Các </a:t>
            </a:r>
            <a:r>
              <a:rPr lang="en-US" sz="2400">
                <a:solidFill>
                  <a:srgbClr val="1B1B1B"/>
                </a:solidFill>
                <a:latin typeface="Times New Roman" panose="02020603050405020304" pitchFamily="18" charset="0"/>
              </a:rPr>
              <a:t>thuộc tính</a:t>
            </a:r>
            <a:r>
              <a:rPr lang="vi-VN" sz="2400">
                <a:solidFill>
                  <a:srgbClr val="1B1B1B"/>
                </a:solidFill>
                <a:latin typeface="Times New Roman" panose="02020603050405020304" pitchFamily="18" charset="0"/>
              </a:rPr>
              <a:t> và phương thức liên quan với nhau được đóng gói thành các lớp.</a:t>
            </a:r>
          </a:p>
        </p:txBody>
      </p:sp>
      <p:sp>
        <p:nvSpPr>
          <p:cNvPr id="12" name="TextBox 11">
            <a:extLst>
              <a:ext uri="{FF2B5EF4-FFF2-40B4-BE49-F238E27FC236}">
                <a16:creationId xmlns:a16="http://schemas.microsoft.com/office/drawing/2014/main" id="{21855A7A-B24E-4937-8B28-4BCA01B9FCE3}"/>
              </a:ext>
            </a:extLst>
          </p:cNvPr>
          <p:cNvSpPr txBox="1"/>
          <p:nvPr/>
        </p:nvSpPr>
        <p:spPr>
          <a:xfrm>
            <a:off x="791394" y="5416471"/>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a:t>
            </a:r>
            <a:r>
              <a:rPr lang="vi-VN" sz="2400">
                <a:solidFill>
                  <a:srgbClr val="1B1B1B"/>
                </a:solidFill>
                <a:latin typeface="Times New Roman" panose="02020603050405020304" pitchFamily="18" charset="0"/>
              </a:rPr>
              <a:t>ính đóng gói được thể hiện thông qua phạm vi truy cập (</a:t>
            </a:r>
            <a:r>
              <a:rPr lang="en-US" sz="2400">
                <a:solidFill>
                  <a:srgbClr val="1B1B1B"/>
                </a:solidFill>
                <a:latin typeface="Times New Roman" panose="02020603050405020304" pitchFamily="18" charset="0"/>
              </a:rPr>
              <a:t>A</a:t>
            </a:r>
            <a:r>
              <a:rPr lang="vi-VN" sz="2400">
                <a:solidFill>
                  <a:srgbClr val="1B1B1B"/>
                </a:solidFill>
                <a:latin typeface="Times New Roman" panose="02020603050405020304" pitchFamily="18" charset="0"/>
              </a:rPr>
              <a:t>ccess </a:t>
            </a:r>
            <a:r>
              <a:rPr lang="en-US" sz="2400">
                <a:solidFill>
                  <a:srgbClr val="1B1B1B"/>
                </a:solidFill>
                <a:latin typeface="Times New Roman" panose="02020603050405020304" pitchFamily="18" charset="0"/>
              </a:rPr>
              <a:t>M</a:t>
            </a:r>
            <a:r>
              <a:rPr lang="vi-VN" sz="2400">
                <a:solidFill>
                  <a:srgbClr val="1B1B1B"/>
                </a:solidFill>
                <a:latin typeface="Times New Roman" panose="02020603050405020304" pitchFamily="18" charset="0"/>
              </a:rPr>
              <a:t>odifier)</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Tree>
    <p:extLst>
      <p:ext uri="{BB962C8B-B14F-4D97-AF65-F5344CB8AC3E}">
        <p14:creationId xmlns:p14="http://schemas.microsoft.com/office/powerpoint/2010/main" val="41019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3011424-721E-46CB-BFC6-8185095227BF}"/>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1B2F36-9BCE-4946-959F-28CF43C55E2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OOP</a:t>
            </a:r>
          </a:p>
        </p:txBody>
      </p:sp>
      <p:grpSp>
        <p:nvGrpSpPr>
          <p:cNvPr id="24" name="Group 23">
            <a:extLst>
              <a:ext uri="{FF2B5EF4-FFF2-40B4-BE49-F238E27FC236}">
                <a16:creationId xmlns:a16="http://schemas.microsoft.com/office/drawing/2014/main" id="{7660FC64-8F2E-4395-89D6-E8DD93899359}"/>
              </a:ext>
            </a:extLst>
          </p:cNvPr>
          <p:cNvGrpSpPr/>
          <p:nvPr/>
        </p:nvGrpSpPr>
        <p:grpSpPr>
          <a:xfrm>
            <a:off x="6026906" y="2339091"/>
            <a:ext cx="5814033" cy="3241044"/>
            <a:chOff x="-548507" y="477868"/>
            <a:chExt cx="11570449" cy="6357177"/>
          </a:xfrm>
        </p:grpSpPr>
        <p:sp>
          <p:nvSpPr>
            <p:cNvPr id="25" name="Freeform: Shape 24">
              <a:extLst>
                <a:ext uri="{FF2B5EF4-FFF2-40B4-BE49-F238E27FC236}">
                  <a16:creationId xmlns:a16="http://schemas.microsoft.com/office/drawing/2014/main" id="{AEE6B3DE-0C50-44AD-8FEF-CA2D3727E97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A0D923E-FFDB-46AF-98A1-9DD14F1F5D6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F7045516-E7C5-45FE-8F02-6D3E016274D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C0F138E-DD01-4A7E-A09A-EF767E63BA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A68394FD-C719-4893-8BC5-3766F158390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A0023981-0BFA-4227-A103-029A3DC8E9DC}"/>
                </a:ext>
              </a:extLst>
            </p:cNvPr>
            <p:cNvGrpSpPr/>
            <p:nvPr/>
          </p:nvGrpSpPr>
          <p:grpSpPr>
            <a:xfrm>
              <a:off x="1606" y="6382978"/>
              <a:ext cx="413937" cy="115242"/>
              <a:chOff x="5955" y="6353672"/>
              <a:chExt cx="413937" cy="115242"/>
            </a:xfrm>
          </p:grpSpPr>
          <p:sp>
            <p:nvSpPr>
              <p:cNvPr id="35" name="Rectangle: Rounded Corners 34">
                <a:extLst>
                  <a:ext uri="{FF2B5EF4-FFF2-40B4-BE49-F238E27FC236}">
                    <a16:creationId xmlns:a16="http://schemas.microsoft.com/office/drawing/2014/main" id="{2E5DF077-447C-4244-97B8-A198221F28E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3F51EED5-EDA9-4388-BC32-253D527C9AD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1370695-CD31-49A0-B4A2-5B407C25CC6C}"/>
                </a:ext>
              </a:extLst>
            </p:cNvPr>
            <p:cNvGrpSpPr/>
            <p:nvPr/>
          </p:nvGrpSpPr>
          <p:grpSpPr>
            <a:xfrm>
              <a:off x="9855291" y="6381600"/>
              <a:ext cx="885989" cy="115242"/>
              <a:chOff x="5955" y="6353672"/>
              <a:chExt cx="413937" cy="115242"/>
            </a:xfrm>
          </p:grpSpPr>
          <p:sp>
            <p:nvSpPr>
              <p:cNvPr id="33" name="Rectangle: Rounded Corners 32">
                <a:extLst>
                  <a:ext uri="{FF2B5EF4-FFF2-40B4-BE49-F238E27FC236}">
                    <a16:creationId xmlns:a16="http://schemas.microsoft.com/office/drawing/2014/main" id="{84F1E2C0-C0BE-4930-9536-08B101A9D94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C6054E15-C03E-4853-BA2A-D2B1A607C9F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Freeform: Shape 31">
              <a:extLst>
                <a:ext uri="{FF2B5EF4-FFF2-40B4-BE49-F238E27FC236}">
                  <a16:creationId xmlns:a16="http://schemas.microsoft.com/office/drawing/2014/main" id="{B8F33B5B-B91B-4F02-A28C-024A94A4D25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37" name="Picture 36">
            <a:extLst>
              <a:ext uri="{FF2B5EF4-FFF2-40B4-BE49-F238E27FC236}">
                <a16:creationId xmlns:a16="http://schemas.microsoft.com/office/drawing/2014/main" id="{1CA507AD-CB7A-48A9-B1D1-7C3E76BA89FD}"/>
              </a:ext>
            </a:extLst>
          </p:cNvPr>
          <p:cNvPicPr>
            <a:picLocks noChangeAspect="1"/>
          </p:cNvPicPr>
          <p:nvPr/>
        </p:nvPicPr>
        <p:blipFill>
          <a:blip r:embed="rId2"/>
          <a:stretch>
            <a:fillRect/>
          </a:stretch>
        </p:blipFill>
        <p:spPr>
          <a:xfrm>
            <a:off x="453698" y="2165199"/>
            <a:ext cx="5171636" cy="3588828"/>
          </a:xfrm>
          <a:prstGeom prst="rect">
            <a:avLst/>
          </a:prstGeom>
        </p:spPr>
      </p:pic>
      <p:pic>
        <p:nvPicPr>
          <p:cNvPr id="42" name="Picture Placeholder 6" descr="Text&#10;&#10;Description automatically generated">
            <a:extLst>
              <a:ext uri="{FF2B5EF4-FFF2-40B4-BE49-F238E27FC236}">
                <a16:creationId xmlns:a16="http://schemas.microsoft.com/office/drawing/2014/main" id="{3F1F482F-7DBE-4520-98F1-16B008A1E001}"/>
              </a:ext>
            </a:extLst>
          </p:cNvPr>
          <p:cNvPicPr>
            <a:picLocks noChangeAspect="1"/>
          </p:cNvPicPr>
          <p:nvPr/>
        </p:nvPicPr>
        <p:blipFill>
          <a:blip r:embed="rId3"/>
          <a:srcRect t="3380" b="3380"/>
          <a:stretch>
            <a:fillRect/>
          </a:stretch>
        </p:blipFill>
        <p:spPr>
          <a:xfrm>
            <a:off x="6786448" y="2537839"/>
            <a:ext cx="4288344" cy="2580768"/>
          </a:xfrm>
          <a:prstGeom prst="rect">
            <a:avLst/>
          </a:prstGeom>
        </p:spPr>
      </p:pic>
    </p:spTree>
    <p:extLst>
      <p:ext uri="{BB962C8B-B14F-4D97-AF65-F5344CB8AC3E}">
        <p14:creationId xmlns:p14="http://schemas.microsoft.com/office/powerpoint/2010/main" val="172826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par>
                                <p:cTn id="13" presetID="16" presetClass="entr" presetSubtype="21"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9FD478-6F45-4348-8C1B-8FAE8856E82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60DF37-A6BC-40CB-8707-74D835305F4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Encapsulation</a:t>
            </a:r>
          </a:p>
        </p:txBody>
      </p:sp>
      <p:pic>
        <p:nvPicPr>
          <p:cNvPr id="2" name="Picture 1">
            <a:extLst>
              <a:ext uri="{FF2B5EF4-FFF2-40B4-BE49-F238E27FC236}">
                <a16:creationId xmlns:a16="http://schemas.microsoft.com/office/drawing/2014/main" id="{39A985C8-76D4-41B4-BDED-F472D3C172E1}"/>
              </a:ext>
            </a:extLst>
          </p:cNvPr>
          <p:cNvPicPr>
            <a:picLocks noChangeAspect="1"/>
          </p:cNvPicPr>
          <p:nvPr/>
        </p:nvPicPr>
        <p:blipFill>
          <a:blip r:embed="rId2"/>
          <a:stretch>
            <a:fillRect/>
          </a:stretch>
        </p:blipFill>
        <p:spPr>
          <a:xfrm>
            <a:off x="3990680" y="3055000"/>
            <a:ext cx="4210638" cy="1524213"/>
          </a:xfrm>
          <a:prstGeom prst="rect">
            <a:avLst/>
          </a:prstGeom>
        </p:spPr>
      </p:pic>
      <p:sp>
        <p:nvSpPr>
          <p:cNvPr id="6" name="Rectangle: Rounded Corners 5">
            <a:extLst>
              <a:ext uri="{FF2B5EF4-FFF2-40B4-BE49-F238E27FC236}">
                <a16:creationId xmlns:a16="http://schemas.microsoft.com/office/drawing/2014/main" id="{F658D078-7F98-4AE0-A6F4-A974C0FAF92F}"/>
              </a:ext>
            </a:extLst>
          </p:cNvPr>
          <p:cNvSpPr/>
          <p:nvPr/>
        </p:nvSpPr>
        <p:spPr>
          <a:xfrm>
            <a:off x="3713581" y="5089957"/>
            <a:ext cx="1474239" cy="51386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a:latin typeface="Constantia" panose="02030602050306030303" pitchFamily="18" charset="0"/>
              </a:rPr>
              <a:t>Attributes</a:t>
            </a:r>
          </a:p>
        </p:txBody>
      </p:sp>
      <p:sp>
        <p:nvSpPr>
          <p:cNvPr id="7" name="Rectangle: Rounded Corners 6">
            <a:extLst>
              <a:ext uri="{FF2B5EF4-FFF2-40B4-BE49-F238E27FC236}">
                <a16:creationId xmlns:a16="http://schemas.microsoft.com/office/drawing/2014/main" id="{68DB9DE1-BE55-42CA-B641-1DCEA83D458E}"/>
              </a:ext>
            </a:extLst>
          </p:cNvPr>
          <p:cNvSpPr/>
          <p:nvPr/>
        </p:nvSpPr>
        <p:spPr>
          <a:xfrm>
            <a:off x="5433525" y="5089956"/>
            <a:ext cx="1474239" cy="513869"/>
          </a:xfrm>
          <a:prstGeom prst="roundRect">
            <a:avLst/>
          </a:prstGeom>
          <a:solidFill>
            <a:srgbClr val="C00000"/>
          </a:solidFill>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a:latin typeface="Constantia" panose="02030602050306030303" pitchFamily="18" charset="0"/>
              </a:rPr>
              <a:t>Methods</a:t>
            </a:r>
          </a:p>
        </p:txBody>
      </p:sp>
      <p:sp>
        <p:nvSpPr>
          <p:cNvPr id="8" name="Rectangle: Rounded Corners 7">
            <a:extLst>
              <a:ext uri="{FF2B5EF4-FFF2-40B4-BE49-F238E27FC236}">
                <a16:creationId xmlns:a16="http://schemas.microsoft.com/office/drawing/2014/main" id="{9FDB732F-8372-4527-BF04-38E573C7B02E}"/>
              </a:ext>
            </a:extLst>
          </p:cNvPr>
          <p:cNvSpPr/>
          <p:nvPr/>
        </p:nvSpPr>
        <p:spPr>
          <a:xfrm>
            <a:off x="5358879" y="1707603"/>
            <a:ext cx="1474239" cy="51386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a:latin typeface="Constantia" panose="02030602050306030303" pitchFamily="18" charset="0"/>
              </a:rPr>
              <a:t>Class</a:t>
            </a:r>
          </a:p>
        </p:txBody>
      </p:sp>
      <p:sp>
        <p:nvSpPr>
          <p:cNvPr id="9" name="Right Brace 8">
            <a:extLst>
              <a:ext uri="{FF2B5EF4-FFF2-40B4-BE49-F238E27FC236}">
                <a16:creationId xmlns:a16="http://schemas.microsoft.com/office/drawing/2014/main" id="{023803A3-7FBF-4DBD-95A4-191F3F5DC509}"/>
              </a:ext>
            </a:extLst>
          </p:cNvPr>
          <p:cNvSpPr/>
          <p:nvPr/>
        </p:nvSpPr>
        <p:spPr>
          <a:xfrm rot="16200000">
            <a:off x="5860400" y="626895"/>
            <a:ext cx="471197" cy="4210638"/>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CFE1F592-EE92-452D-8D06-936092B9E3FB}"/>
              </a:ext>
            </a:extLst>
          </p:cNvPr>
          <p:cNvSpPr/>
          <p:nvPr/>
        </p:nvSpPr>
        <p:spPr>
          <a:xfrm>
            <a:off x="2886752" y="1526438"/>
            <a:ext cx="877078" cy="4581331"/>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9F2579A-2C17-4CDC-986F-8A2B0637805D}"/>
              </a:ext>
            </a:extLst>
          </p:cNvPr>
          <p:cNvSpPr/>
          <p:nvPr/>
        </p:nvSpPr>
        <p:spPr>
          <a:xfrm>
            <a:off x="785375" y="3560168"/>
            <a:ext cx="1874527" cy="5138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a:latin typeface="Constantia" panose="02030602050306030303" pitchFamily="18" charset="0"/>
              </a:rPr>
              <a:t>Encapsulation</a:t>
            </a:r>
          </a:p>
        </p:txBody>
      </p:sp>
      <p:cxnSp>
        <p:nvCxnSpPr>
          <p:cNvPr id="13" name="Straight Arrow Connector 12">
            <a:extLst>
              <a:ext uri="{FF2B5EF4-FFF2-40B4-BE49-F238E27FC236}">
                <a16:creationId xmlns:a16="http://schemas.microsoft.com/office/drawing/2014/main" id="{FDAF9F6C-29D4-49E1-9048-85FC852EA100}"/>
              </a:ext>
            </a:extLst>
          </p:cNvPr>
          <p:cNvCxnSpPr>
            <a:cxnSpLocks/>
          </p:cNvCxnSpPr>
          <p:nvPr/>
        </p:nvCxnSpPr>
        <p:spPr>
          <a:xfrm>
            <a:off x="4758613" y="4306185"/>
            <a:ext cx="0" cy="7837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5B5C92-51E2-48B2-8A99-A7084A7CD607}"/>
              </a:ext>
            </a:extLst>
          </p:cNvPr>
          <p:cNvCxnSpPr>
            <a:cxnSpLocks/>
          </p:cNvCxnSpPr>
          <p:nvPr/>
        </p:nvCxnSpPr>
        <p:spPr>
          <a:xfrm>
            <a:off x="5788090" y="4316508"/>
            <a:ext cx="0" cy="7837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992862C8-0C48-4CC8-9CDB-7C5C12DA3EFD}"/>
              </a:ext>
            </a:extLst>
          </p:cNvPr>
          <p:cNvGrpSpPr/>
          <p:nvPr/>
        </p:nvGrpSpPr>
        <p:grpSpPr>
          <a:xfrm>
            <a:off x="9121081" y="4243533"/>
            <a:ext cx="2394101" cy="2088232"/>
            <a:chOff x="5248647" y="1608813"/>
            <a:chExt cx="970807" cy="846777"/>
          </a:xfrm>
        </p:grpSpPr>
        <p:sp>
          <p:nvSpPr>
            <p:cNvPr id="18" name="Oval 17">
              <a:extLst>
                <a:ext uri="{FF2B5EF4-FFF2-40B4-BE49-F238E27FC236}">
                  <a16:creationId xmlns:a16="http://schemas.microsoft.com/office/drawing/2014/main" id="{514E9BA8-7AAF-4FB1-895C-29937E82D130}"/>
                </a:ext>
              </a:extLst>
            </p:cNvPr>
            <p:cNvSpPr/>
            <p:nvPr/>
          </p:nvSpPr>
          <p:spPr>
            <a:xfrm>
              <a:off x="5248647" y="1608813"/>
              <a:ext cx="846777" cy="846777"/>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25B42061-DC31-498B-9EB7-2AB13C2645CD}"/>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20" name="TextBox 19">
            <a:extLst>
              <a:ext uri="{FF2B5EF4-FFF2-40B4-BE49-F238E27FC236}">
                <a16:creationId xmlns:a16="http://schemas.microsoft.com/office/drawing/2014/main" id="{2D951973-99C0-48A9-9463-38788A04CE1E}"/>
              </a:ext>
            </a:extLst>
          </p:cNvPr>
          <p:cNvSpPr txBox="1"/>
          <p:nvPr/>
        </p:nvSpPr>
        <p:spPr>
          <a:xfrm>
            <a:off x="9319910" y="5029631"/>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Minh họa</a:t>
            </a:r>
          </a:p>
        </p:txBody>
      </p:sp>
    </p:spTree>
    <p:extLst>
      <p:ext uri="{BB962C8B-B14F-4D97-AF65-F5344CB8AC3E}">
        <p14:creationId xmlns:p14="http://schemas.microsoft.com/office/powerpoint/2010/main" val="79591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988D5E-D09B-4686-919B-CA111723BBF8}"/>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61C94B-1475-48EF-924B-06AEACB738E7}"/>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Access Modifier</a:t>
            </a:r>
          </a:p>
        </p:txBody>
      </p:sp>
      <p:sp>
        <p:nvSpPr>
          <p:cNvPr id="5" name="TextBox 4">
            <a:extLst>
              <a:ext uri="{FF2B5EF4-FFF2-40B4-BE49-F238E27FC236}">
                <a16:creationId xmlns:a16="http://schemas.microsoft.com/office/drawing/2014/main" id="{ABCEDC24-45B1-41C8-B53B-04FC9BCCDF56}"/>
              </a:ext>
            </a:extLst>
          </p:cNvPr>
          <p:cNvSpPr txBox="1"/>
          <p:nvPr/>
        </p:nvSpPr>
        <p:spPr>
          <a:xfrm>
            <a:off x="791395" y="1844971"/>
            <a:ext cx="10609210" cy="830997"/>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Access Modifier (p</a:t>
            </a:r>
            <a:r>
              <a:rPr lang="vi-VN" sz="2400">
                <a:solidFill>
                  <a:srgbClr val="1B1B1B"/>
                </a:solidFill>
                <a:latin typeface="Times New Roman" panose="02020603050405020304" pitchFamily="18" charset="0"/>
              </a:rPr>
              <a:t>hạm vi truy cập</a:t>
            </a:r>
            <a:r>
              <a:rPr lang="en-US" sz="2400">
                <a:solidFill>
                  <a:srgbClr val="1B1B1B"/>
                </a:solidFill>
                <a:latin typeface="Times New Roman" panose="02020603050405020304" pitchFamily="18" charset="0"/>
              </a:rPr>
              <a:t>, hay</a:t>
            </a:r>
            <a:r>
              <a:rPr lang="vi-VN" sz="2400">
                <a:solidFill>
                  <a:srgbClr val="1B1B1B"/>
                </a:solidFill>
                <a:latin typeface="Times New Roman" panose="02020603050405020304" pitchFamily="18" charset="0"/>
              </a:rPr>
              <a:t> tầm vực): C++ và Python có 3 loại phạm vi truy cập nhất định cho các thuộc tính và phương thức của lớp</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C934A8E2-A6BD-41F8-9EAA-739EA31B03C9}"/>
              </a:ext>
            </a:extLst>
          </p:cNvPr>
          <p:cNvSpPr txBox="1"/>
          <p:nvPr/>
        </p:nvSpPr>
        <p:spPr>
          <a:xfrm>
            <a:off x="791396" y="3009380"/>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Public: có thể truy cập ở mọi nơi, bên trong hay bên ngoài lớp đều được</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EC7537A7-9B9C-497D-AE29-27F8DAFEC1ED}"/>
              </a:ext>
            </a:extLst>
          </p:cNvPr>
          <p:cNvSpPr txBox="1"/>
          <p:nvPr/>
        </p:nvSpPr>
        <p:spPr>
          <a:xfrm>
            <a:off x="791395" y="381540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Protected: chỉ có chính lớp đó và các lớp </a:t>
            </a:r>
            <a:r>
              <a:rPr lang="en-US" sz="2400">
                <a:solidFill>
                  <a:srgbClr val="1B1B1B"/>
                </a:solidFill>
                <a:latin typeface="Times New Roman" panose="02020603050405020304" pitchFamily="18" charset="0"/>
              </a:rPr>
              <a:t>kế thừa</a:t>
            </a:r>
            <a:r>
              <a:rPr lang="vi-VN" sz="2400">
                <a:solidFill>
                  <a:srgbClr val="1B1B1B"/>
                </a:solidFill>
                <a:latin typeface="Times New Roman" panose="02020603050405020304" pitchFamily="18" charset="0"/>
              </a:rPr>
              <a:t> (lớp con) của nó mới truy cập được</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8DA66F0A-D6BD-4D02-9FB8-C2A86BC248EC}"/>
              </a:ext>
            </a:extLst>
          </p:cNvPr>
          <p:cNvSpPr txBox="1"/>
          <p:nvPr/>
        </p:nvSpPr>
        <p:spPr>
          <a:xfrm>
            <a:off x="791395" y="4990762"/>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Private: chỉ có lớp đó có quyền truy cập</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Tree>
    <p:extLst>
      <p:ext uri="{BB962C8B-B14F-4D97-AF65-F5344CB8AC3E}">
        <p14:creationId xmlns:p14="http://schemas.microsoft.com/office/powerpoint/2010/main" val="374923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1036A5-3E49-4528-9D1D-B8F8F9FB8FCD}"/>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7E150D-440D-487F-B632-D3623ACA0CA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Access Modifier</a:t>
            </a:r>
          </a:p>
        </p:txBody>
      </p:sp>
      <p:graphicFrame>
        <p:nvGraphicFramePr>
          <p:cNvPr id="6" name="Table 6">
            <a:extLst>
              <a:ext uri="{FF2B5EF4-FFF2-40B4-BE49-F238E27FC236}">
                <a16:creationId xmlns:a16="http://schemas.microsoft.com/office/drawing/2014/main" id="{1F5C6508-DD7D-47E1-B7B4-8BB875F5A28E}"/>
              </a:ext>
            </a:extLst>
          </p:cNvPr>
          <p:cNvGraphicFramePr>
            <a:graphicFrameLocks noGrp="1"/>
          </p:cNvGraphicFramePr>
          <p:nvPr>
            <p:extLst>
              <p:ext uri="{D42A27DB-BD31-4B8C-83A1-F6EECF244321}">
                <p14:modId xmlns:p14="http://schemas.microsoft.com/office/powerpoint/2010/main" val="3071929867"/>
              </p:ext>
            </p:extLst>
          </p:nvPr>
        </p:nvGraphicFramePr>
        <p:xfrm>
          <a:off x="1700243" y="2996336"/>
          <a:ext cx="8791512" cy="1752600"/>
        </p:xfrm>
        <a:graphic>
          <a:graphicData uri="http://schemas.openxmlformats.org/drawingml/2006/table">
            <a:tbl>
              <a:tblPr firstRow="1" bandRow="1">
                <a:tableStyleId>{21E4AEA4-8DFA-4A89-87EB-49C32662AFE0}</a:tableStyleId>
              </a:tblPr>
              <a:tblGrid>
                <a:gridCol w="2197878">
                  <a:extLst>
                    <a:ext uri="{9D8B030D-6E8A-4147-A177-3AD203B41FA5}">
                      <a16:colId xmlns:a16="http://schemas.microsoft.com/office/drawing/2014/main" val="3245776543"/>
                    </a:ext>
                  </a:extLst>
                </a:gridCol>
                <a:gridCol w="2197878">
                  <a:extLst>
                    <a:ext uri="{9D8B030D-6E8A-4147-A177-3AD203B41FA5}">
                      <a16:colId xmlns:a16="http://schemas.microsoft.com/office/drawing/2014/main" val="3341723070"/>
                    </a:ext>
                  </a:extLst>
                </a:gridCol>
                <a:gridCol w="2197878">
                  <a:extLst>
                    <a:ext uri="{9D8B030D-6E8A-4147-A177-3AD203B41FA5}">
                      <a16:colId xmlns:a16="http://schemas.microsoft.com/office/drawing/2014/main" val="4243817811"/>
                    </a:ext>
                  </a:extLst>
                </a:gridCol>
                <a:gridCol w="2197878">
                  <a:extLst>
                    <a:ext uri="{9D8B030D-6E8A-4147-A177-3AD203B41FA5}">
                      <a16:colId xmlns:a16="http://schemas.microsoft.com/office/drawing/2014/main" val="1110971658"/>
                    </a:ext>
                  </a:extLst>
                </a:gridCol>
              </a:tblGrid>
              <a:tr h="370840">
                <a:tc>
                  <a:txBody>
                    <a:bodyPr/>
                    <a:lstStyle/>
                    <a:p>
                      <a:pPr algn="ctr"/>
                      <a:r>
                        <a:rPr lang="en-US"/>
                        <a:t>Access Modifier</a:t>
                      </a:r>
                    </a:p>
                    <a:p>
                      <a:pPr algn="ctr"/>
                      <a:r>
                        <a:rPr lang="en-US"/>
                        <a:t>(Phạm vi truy cập)</a:t>
                      </a:r>
                    </a:p>
                  </a:txBody>
                  <a:tcPr/>
                </a:tc>
                <a:tc>
                  <a:txBody>
                    <a:bodyPr/>
                    <a:lstStyle/>
                    <a:p>
                      <a:pPr algn="ctr"/>
                      <a:r>
                        <a:rPr lang="en-US"/>
                        <a:t>Own Class</a:t>
                      </a:r>
                    </a:p>
                    <a:p>
                      <a:pPr algn="ctr"/>
                      <a:r>
                        <a:rPr lang="en-US"/>
                        <a:t>(Lớp gốc)</a:t>
                      </a:r>
                    </a:p>
                  </a:txBody>
                  <a:tcPr/>
                </a:tc>
                <a:tc>
                  <a:txBody>
                    <a:bodyPr/>
                    <a:lstStyle/>
                    <a:p>
                      <a:pPr algn="ctr"/>
                      <a:r>
                        <a:rPr lang="en-US"/>
                        <a:t>Derived Class</a:t>
                      </a:r>
                    </a:p>
                    <a:p>
                      <a:pPr algn="ctr"/>
                      <a:r>
                        <a:rPr lang="en-US"/>
                        <a:t>(Lớp kế thừa)</a:t>
                      </a:r>
                    </a:p>
                  </a:txBody>
                  <a:tcPr/>
                </a:tc>
                <a:tc>
                  <a:txBody>
                    <a:bodyPr/>
                    <a:lstStyle/>
                    <a:p>
                      <a:pPr algn="ctr"/>
                      <a:r>
                        <a:rPr lang="en-US"/>
                        <a:t>Main</a:t>
                      </a:r>
                    </a:p>
                    <a:p>
                      <a:pPr algn="ctr"/>
                      <a:r>
                        <a:rPr lang="en-US"/>
                        <a:t>(Chương trình chính)</a:t>
                      </a:r>
                    </a:p>
                  </a:txBody>
                  <a:tcPr/>
                </a:tc>
                <a:extLst>
                  <a:ext uri="{0D108BD9-81ED-4DB2-BD59-A6C34878D82A}">
                    <a16:rowId xmlns:a16="http://schemas.microsoft.com/office/drawing/2014/main" val="2680773322"/>
                  </a:ext>
                </a:extLst>
              </a:tr>
              <a:tr h="370840">
                <a:tc>
                  <a:txBody>
                    <a:bodyPr/>
                    <a:lstStyle/>
                    <a:p>
                      <a:pPr algn="ctr"/>
                      <a:r>
                        <a:rPr lang="en-US"/>
                        <a:t>Private</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299442957"/>
                  </a:ext>
                </a:extLst>
              </a:tr>
              <a:tr h="370840">
                <a:tc>
                  <a:txBody>
                    <a:bodyPr/>
                    <a:lstStyle/>
                    <a:p>
                      <a:pPr algn="ctr"/>
                      <a:r>
                        <a:rPr lang="en-US"/>
                        <a:t>Protected</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852239437"/>
                  </a:ext>
                </a:extLst>
              </a:tr>
              <a:tr h="370840">
                <a:tc>
                  <a:txBody>
                    <a:bodyPr/>
                    <a:lstStyle/>
                    <a:p>
                      <a:pPr algn="ctr"/>
                      <a:r>
                        <a:rPr lang="en-US"/>
                        <a:t>Public</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968998077"/>
                  </a:ext>
                </a:extLst>
              </a:tr>
            </a:tbl>
          </a:graphicData>
        </a:graphic>
      </p:graphicFrame>
      <p:pic>
        <p:nvPicPr>
          <p:cNvPr id="12" name="Graphic 11" descr="Badge Tick1 with solid fill">
            <a:extLst>
              <a:ext uri="{FF2B5EF4-FFF2-40B4-BE49-F238E27FC236}">
                <a16:creationId xmlns:a16="http://schemas.microsoft.com/office/drawing/2014/main" id="{A29FFA3F-014C-47E0-A089-137050D66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1908" y="3970174"/>
            <a:ext cx="457201" cy="457201"/>
          </a:xfrm>
          <a:prstGeom prst="rect">
            <a:avLst/>
          </a:prstGeom>
        </p:spPr>
      </p:pic>
      <p:pic>
        <p:nvPicPr>
          <p:cNvPr id="14" name="Graphic 13" descr="Badge Cross with solid fill">
            <a:extLst>
              <a:ext uri="{FF2B5EF4-FFF2-40B4-BE49-F238E27FC236}">
                <a16:creationId xmlns:a16="http://schemas.microsoft.com/office/drawing/2014/main" id="{88BA0BE4-0446-4DB4-A57A-EFD1A3BB5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0414" y="3587621"/>
            <a:ext cx="457201" cy="457201"/>
          </a:xfrm>
          <a:prstGeom prst="rect">
            <a:avLst/>
          </a:prstGeom>
        </p:spPr>
      </p:pic>
      <p:pic>
        <p:nvPicPr>
          <p:cNvPr id="15" name="Graphic 14" descr="Badge Tick1 with solid fill">
            <a:extLst>
              <a:ext uri="{FF2B5EF4-FFF2-40B4-BE49-F238E27FC236}">
                <a16:creationId xmlns:a16="http://schemas.microsoft.com/office/drawing/2014/main" id="{8DDB9462-5045-4162-B9AA-0FC05AA8BF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1654" y="3587620"/>
            <a:ext cx="457201" cy="457201"/>
          </a:xfrm>
          <a:prstGeom prst="rect">
            <a:avLst/>
          </a:prstGeom>
        </p:spPr>
      </p:pic>
      <p:pic>
        <p:nvPicPr>
          <p:cNvPr id="16" name="Graphic 15" descr="Badge Tick1 with solid fill">
            <a:extLst>
              <a:ext uri="{FF2B5EF4-FFF2-40B4-BE49-F238E27FC236}">
                <a16:creationId xmlns:a16="http://schemas.microsoft.com/office/drawing/2014/main" id="{C85450AD-386E-4143-803D-8B1003998A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1654" y="3970173"/>
            <a:ext cx="457201" cy="457201"/>
          </a:xfrm>
          <a:prstGeom prst="rect">
            <a:avLst/>
          </a:prstGeom>
        </p:spPr>
      </p:pic>
      <p:pic>
        <p:nvPicPr>
          <p:cNvPr id="17" name="Graphic 16" descr="Badge Tick1 with solid fill">
            <a:extLst>
              <a:ext uri="{FF2B5EF4-FFF2-40B4-BE49-F238E27FC236}">
                <a16:creationId xmlns:a16="http://schemas.microsoft.com/office/drawing/2014/main" id="{1A875385-DC03-4622-BC8F-F39FC3FDE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1653" y="4319728"/>
            <a:ext cx="457201" cy="457201"/>
          </a:xfrm>
          <a:prstGeom prst="rect">
            <a:avLst/>
          </a:prstGeom>
        </p:spPr>
      </p:pic>
      <p:pic>
        <p:nvPicPr>
          <p:cNvPr id="18" name="Graphic 17" descr="Badge Tick1 with solid fill">
            <a:extLst>
              <a:ext uri="{FF2B5EF4-FFF2-40B4-BE49-F238E27FC236}">
                <a16:creationId xmlns:a16="http://schemas.microsoft.com/office/drawing/2014/main" id="{C7ACD6F5-B7BF-48E5-8248-F7EE3361EE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1907" y="4331562"/>
            <a:ext cx="457201" cy="457201"/>
          </a:xfrm>
          <a:prstGeom prst="rect">
            <a:avLst/>
          </a:prstGeom>
        </p:spPr>
      </p:pic>
      <p:pic>
        <p:nvPicPr>
          <p:cNvPr id="19" name="Graphic 18" descr="Badge Tick1 with solid fill">
            <a:extLst>
              <a:ext uri="{FF2B5EF4-FFF2-40B4-BE49-F238E27FC236}">
                <a16:creationId xmlns:a16="http://schemas.microsoft.com/office/drawing/2014/main" id="{BA0C0469-8B0B-4C93-920C-586EA0F9A0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40413" y="4319727"/>
            <a:ext cx="457201" cy="457201"/>
          </a:xfrm>
          <a:prstGeom prst="rect">
            <a:avLst/>
          </a:prstGeom>
        </p:spPr>
      </p:pic>
      <p:pic>
        <p:nvPicPr>
          <p:cNvPr id="20" name="Graphic 19" descr="Badge Cross with solid fill">
            <a:extLst>
              <a:ext uri="{FF2B5EF4-FFF2-40B4-BE49-F238E27FC236}">
                <a16:creationId xmlns:a16="http://schemas.microsoft.com/office/drawing/2014/main" id="{0673E1FE-BAE2-4661-BD81-16442E38D4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11906" y="3587620"/>
            <a:ext cx="457201" cy="457201"/>
          </a:xfrm>
          <a:prstGeom prst="rect">
            <a:avLst/>
          </a:prstGeom>
        </p:spPr>
      </p:pic>
      <p:pic>
        <p:nvPicPr>
          <p:cNvPr id="21" name="Graphic 20" descr="Badge Cross with solid fill">
            <a:extLst>
              <a:ext uri="{FF2B5EF4-FFF2-40B4-BE49-F238E27FC236}">
                <a16:creationId xmlns:a16="http://schemas.microsoft.com/office/drawing/2014/main" id="{FA50C257-5EDA-45CD-B031-76A3AF2AA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0413" y="3956175"/>
            <a:ext cx="457201" cy="457201"/>
          </a:xfrm>
          <a:prstGeom prst="rect">
            <a:avLst/>
          </a:prstGeom>
        </p:spPr>
      </p:pic>
    </p:spTree>
    <p:extLst>
      <p:ext uri="{BB962C8B-B14F-4D97-AF65-F5344CB8AC3E}">
        <p14:creationId xmlns:p14="http://schemas.microsoft.com/office/powerpoint/2010/main" val="163491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par>
                                <p:cTn id="45" presetID="53" presetClass="entr" presetSubtype="16"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fltVal val="0"/>
                                          </p:val>
                                        </p:tav>
                                        <p:tav tm="100000">
                                          <p:val>
                                            <p:strVal val="#ppt_h"/>
                                          </p:val>
                                        </p:tav>
                                      </p:tavLst>
                                    </p:anim>
                                    <p:animEffect transition="in" filter="fade">
                                      <p:cBhvr>
                                        <p:cTn id="49" dur="500"/>
                                        <p:tgtEl>
                                          <p:spTgt spid="20"/>
                                        </p:tgtEl>
                                      </p:cBhvr>
                                    </p:animEffect>
                                  </p:childTnLst>
                                </p:cTn>
                              </p:par>
                              <p:par>
                                <p:cTn id="50" presetID="53" presetClass="entr" presetSubtype="16"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4EB821-B8F3-43EE-978A-E0466F6C066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7988185-DE1C-4D43-A3DD-B392677FDB77}"/>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Access Modifier</a:t>
            </a:r>
          </a:p>
        </p:txBody>
      </p:sp>
      <p:cxnSp>
        <p:nvCxnSpPr>
          <p:cNvPr id="5" name="Straight Connector 4">
            <a:extLst>
              <a:ext uri="{FF2B5EF4-FFF2-40B4-BE49-F238E27FC236}">
                <a16:creationId xmlns:a16="http://schemas.microsoft.com/office/drawing/2014/main" id="{B8F010D5-1692-4990-8439-4C73AA18F4D2}"/>
              </a:ext>
            </a:extLst>
          </p:cNvPr>
          <p:cNvCxnSpPr>
            <a:cxnSpLocks/>
          </p:cNvCxnSpPr>
          <p:nvPr/>
        </p:nvCxnSpPr>
        <p:spPr>
          <a:xfrm>
            <a:off x="7141029" y="1130172"/>
            <a:ext cx="0" cy="5727828"/>
          </a:xfrm>
          <a:prstGeom prst="line">
            <a:avLst/>
          </a:prstGeom>
          <a:ln w="381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90B5244-79D3-4ECC-AE11-512CB991FA80}"/>
              </a:ext>
            </a:extLst>
          </p:cNvPr>
          <p:cNvSpPr txBox="1"/>
          <p:nvPr/>
        </p:nvSpPr>
        <p:spPr>
          <a:xfrm>
            <a:off x="3462351" y="1465276"/>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7" name="TextBox 6">
            <a:extLst>
              <a:ext uri="{FF2B5EF4-FFF2-40B4-BE49-F238E27FC236}">
                <a16:creationId xmlns:a16="http://schemas.microsoft.com/office/drawing/2014/main" id="{D270BA6F-073E-4EFC-8DF5-6C1F634E99A9}"/>
              </a:ext>
            </a:extLst>
          </p:cNvPr>
          <p:cNvSpPr txBox="1"/>
          <p:nvPr/>
        </p:nvSpPr>
        <p:spPr>
          <a:xfrm>
            <a:off x="8918686" y="146729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8" name="TextBox 7">
            <a:extLst>
              <a:ext uri="{FF2B5EF4-FFF2-40B4-BE49-F238E27FC236}">
                <a16:creationId xmlns:a16="http://schemas.microsoft.com/office/drawing/2014/main" id="{7AC90D64-4835-4726-8868-13BEAC13CCA4}"/>
              </a:ext>
            </a:extLst>
          </p:cNvPr>
          <p:cNvSpPr txBox="1"/>
          <p:nvPr/>
        </p:nvSpPr>
        <p:spPr>
          <a:xfrm>
            <a:off x="2245569" y="2137878"/>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Dùng từ khóa public: để thể hiện.</a:t>
            </a:r>
            <a:endParaRPr lang="en-US" sz="2400" b="0" i="0" u="none" strike="noStrike">
              <a:solidFill>
                <a:srgbClr val="1B1B1B"/>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383DA508-2749-447B-A683-E027BA36E704}"/>
              </a:ext>
            </a:extLst>
          </p:cNvPr>
          <p:cNvSpPr txBox="1"/>
          <p:nvPr/>
        </p:nvSpPr>
        <p:spPr>
          <a:xfrm>
            <a:off x="2245569" y="3335474"/>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Dùng từ khóa protected: để thể hiện.</a:t>
            </a:r>
            <a:endParaRPr lang="en-US" sz="2400" b="0" i="0" u="none" strike="noStrike">
              <a:solidFill>
                <a:srgbClr val="1B1B1B"/>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EAEE89A0-E612-405C-A37C-1F8050AD4257}"/>
              </a:ext>
            </a:extLst>
          </p:cNvPr>
          <p:cNvSpPr txBox="1"/>
          <p:nvPr/>
        </p:nvSpPr>
        <p:spPr>
          <a:xfrm>
            <a:off x="7455162" y="2137878"/>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Khai báo như bình thường</a:t>
            </a:r>
            <a:r>
              <a:rPr lang="en-US" sz="2400">
                <a:solidFill>
                  <a:srgbClr val="1B1B1B"/>
                </a:solidFill>
                <a:latin typeface="Times New Roman" panose="02020603050405020304" pitchFamily="18" charset="0"/>
              </a:rPr>
              <a:t> (mặc định).</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C7111341-C589-40AE-B62D-FFF9BCB98E7E}"/>
              </a:ext>
            </a:extLst>
          </p:cNvPr>
          <p:cNvSpPr txBox="1"/>
          <p:nvPr/>
        </p:nvSpPr>
        <p:spPr>
          <a:xfrm>
            <a:off x="7455162" y="3335474"/>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Khai báo bằng cách bắt đầu bằng một dấu gạch dưới “_”.</a:t>
            </a:r>
            <a:endParaRPr lang="en-US" sz="2400" b="0" i="0" u="none" strike="noStrike">
              <a:solidFill>
                <a:srgbClr val="1B1B1B"/>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0078E40F-B6FA-4D8F-84DC-F59EEE82C7E7}"/>
              </a:ext>
            </a:extLst>
          </p:cNvPr>
          <p:cNvSpPr txBox="1"/>
          <p:nvPr/>
        </p:nvSpPr>
        <p:spPr>
          <a:xfrm>
            <a:off x="2257158" y="4561727"/>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Dùng từ khóa private: để thể hiện (mặc định).</a:t>
            </a:r>
            <a:endParaRPr lang="en-US" sz="2400" b="0" i="0" u="none" strike="noStrike">
              <a:solidFill>
                <a:srgbClr val="1B1B1B"/>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9140B9E3-9C7F-4692-AB2C-45D23F87E2F3}"/>
              </a:ext>
            </a:extLst>
          </p:cNvPr>
          <p:cNvSpPr txBox="1"/>
          <p:nvPr/>
        </p:nvSpPr>
        <p:spPr>
          <a:xfrm>
            <a:off x="7466751" y="4561727"/>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Khai báo bằng cách bắt đầu bằng 2 dấu gạch dưới “__”.</a:t>
            </a:r>
            <a:endParaRPr lang="en-US" sz="2400" b="0" i="0" u="none" strike="noStrike">
              <a:solidFill>
                <a:srgbClr val="1B1B1B"/>
              </a:solidFill>
              <a:effectLst/>
              <a:latin typeface="Times New Roman" panose="02020603050405020304" pitchFamily="18" charset="0"/>
            </a:endParaRPr>
          </a:p>
        </p:txBody>
      </p:sp>
      <p:cxnSp>
        <p:nvCxnSpPr>
          <p:cNvPr id="16" name="Straight Connector 15">
            <a:extLst>
              <a:ext uri="{FF2B5EF4-FFF2-40B4-BE49-F238E27FC236}">
                <a16:creationId xmlns:a16="http://schemas.microsoft.com/office/drawing/2014/main" id="{2023EE5D-3103-4872-8C1A-1877151DC8B8}"/>
              </a:ext>
            </a:extLst>
          </p:cNvPr>
          <p:cNvCxnSpPr>
            <a:cxnSpLocks/>
          </p:cNvCxnSpPr>
          <p:nvPr/>
        </p:nvCxnSpPr>
        <p:spPr>
          <a:xfrm>
            <a:off x="1974981" y="1130172"/>
            <a:ext cx="0" cy="5727828"/>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B5647B8-E9B0-41F3-B759-D2BA108BEC7B}"/>
              </a:ext>
            </a:extLst>
          </p:cNvPr>
          <p:cNvSpPr txBox="1"/>
          <p:nvPr/>
        </p:nvSpPr>
        <p:spPr>
          <a:xfrm>
            <a:off x="256415" y="2137878"/>
            <a:ext cx="1409599" cy="461665"/>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Public:	</a:t>
            </a:r>
          </a:p>
        </p:txBody>
      </p:sp>
      <p:sp>
        <p:nvSpPr>
          <p:cNvPr id="19" name="TextBox 18">
            <a:extLst>
              <a:ext uri="{FF2B5EF4-FFF2-40B4-BE49-F238E27FC236}">
                <a16:creationId xmlns:a16="http://schemas.microsoft.com/office/drawing/2014/main" id="{77A7AAFE-7C41-44E4-9942-5478273C9B55}"/>
              </a:ext>
            </a:extLst>
          </p:cNvPr>
          <p:cNvSpPr txBox="1"/>
          <p:nvPr/>
        </p:nvSpPr>
        <p:spPr>
          <a:xfrm>
            <a:off x="256415" y="3335474"/>
            <a:ext cx="1586186" cy="461665"/>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Protected:</a:t>
            </a:r>
            <a:endParaRPr lang="en-US" sz="2400" b="0" i="0" u="none" strike="noStrike">
              <a:solidFill>
                <a:srgbClr val="1B1B1B"/>
              </a:solidFill>
              <a:effectLst/>
              <a:latin typeface="Times New Roman" panose="02020603050405020304" pitchFamily="18" charset="0"/>
            </a:endParaRPr>
          </a:p>
        </p:txBody>
      </p:sp>
      <p:sp>
        <p:nvSpPr>
          <p:cNvPr id="20" name="TextBox 19">
            <a:extLst>
              <a:ext uri="{FF2B5EF4-FFF2-40B4-BE49-F238E27FC236}">
                <a16:creationId xmlns:a16="http://schemas.microsoft.com/office/drawing/2014/main" id="{917E4D8D-BA4A-4BD3-BC1F-8DA99025D45C}"/>
              </a:ext>
            </a:extLst>
          </p:cNvPr>
          <p:cNvSpPr txBox="1"/>
          <p:nvPr/>
        </p:nvSpPr>
        <p:spPr>
          <a:xfrm>
            <a:off x="268004" y="4561727"/>
            <a:ext cx="1409599" cy="461665"/>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Private:</a:t>
            </a:r>
          </a:p>
        </p:txBody>
      </p:sp>
    </p:spTree>
    <p:extLst>
      <p:ext uri="{BB962C8B-B14F-4D97-AF65-F5344CB8AC3E}">
        <p14:creationId xmlns:p14="http://schemas.microsoft.com/office/powerpoint/2010/main" val="341127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741782-64E5-4F94-BEE6-BF427FF24911}"/>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EE5154-215A-4F80-BEE7-D6A2BF81C5B8}"/>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Access Modifier</a:t>
            </a:r>
          </a:p>
        </p:txBody>
      </p:sp>
      <p:pic>
        <p:nvPicPr>
          <p:cNvPr id="5" name="Picture 4">
            <a:extLst>
              <a:ext uri="{FF2B5EF4-FFF2-40B4-BE49-F238E27FC236}">
                <a16:creationId xmlns:a16="http://schemas.microsoft.com/office/drawing/2014/main" id="{96B79712-8DA6-43D4-A304-7BA49ED23017}"/>
              </a:ext>
            </a:extLst>
          </p:cNvPr>
          <p:cNvPicPr>
            <a:picLocks noChangeAspect="1"/>
          </p:cNvPicPr>
          <p:nvPr/>
        </p:nvPicPr>
        <p:blipFill>
          <a:blip r:embed="rId2"/>
          <a:stretch>
            <a:fillRect/>
          </a:stretch>
        </p:blipFill>
        <p:spPr>
          <a:xfrm>
            <a:off x="378833" y="2071395"/>
            <a:ext cx="5338334" cy="4561983"/>
          </a:xfrm>
          <a:prstGeom prst="rect">
            <a:avLst/>
          </a:prstGeom>
        </p:spPr>
      </p:pic>
      <p:pic>
        <p:nvPicPr>
          <p:cNvPr id="6" name="Picture 5">
            <a:extLst>
              <a:ext uri="{FF2B5EF4-FFF2-40B4-BE49-F238E27FC236}">
                <a16:creationId xmlns:a16="http://schemas.microsoft.com/office/drawing/2014/main" id="{330EAA09-956D-4288-B89B-7A48F391A023}"/>
              </a:ext>
            </a:extLst>
          </p:cNvPr>
          <p:cNvPicPr>
            <a:picLocks noChangeAspect="1"/>
          </p:cNvPicPr>
          <p:nvPr/>
        </p:nvPicPr>
        <p:blipFill>
          <a:blip r:embed="rId3"/>
          <a:stretch>
            <a:fillRect/>
          </a:stretch>
        </p:blipFill>
        <p:spPr>
          <a:xfrm>
            <a:off x="6683371" y="2068060"/>
            <a:ext cx="4921258" cy="4565318"/>
          </a:xfrm>
          <a:prstGeom prst="rect">
            <a:avLst/>
          </a:prstGeom>
        </p:spPr>
      </p:pic>
      <p:cxnSp>
        <p:nvCxnSpPr>
          <p:cNvPr id="7" name="Straight Connector 6">
            <a:extLst>
              <a:ext uri="{FF2B5EF4-FFF2-40B4-BE49-F238E27FC236}">
                <a16:creationId xmlns:a16="http://schemas.microsoft.com/office/drawing/2014/main" id="{D21FD576-97A0-4C0E-ADDD-B7F394B84D48}"/>
              </a:ext>
            </a:extLst>
          </p:cNvPr>
          <p:cNvCxnSpPr>
            <a:cxnSpLocks/>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EC5FE8A-BEE0-46D7-9F38-EACB715638CB}"/>
              </a:ext>
            </a:extLst>
          </p:cNvPr>
          <p:cNvSpPr txBox="1"/>
          <p:nvPr/>
        </p:nvSpPr>
        <p:spPr>
          <a:xfrm>
            <a:off x="2253689"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9" name="TextBox 8">
            <a:extLst>
              <a:ext uri="{FF2B5EF4-FFF2-40B4-BE49-F238E27FC236}">
                <a16:creationId xmlns:a16="http://schemas.microsoft.com/office/drawing/2014/main" id="{0F0BD89A-C658-49B4-BD98-BBE7A8E93BCC}"/>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Tree>
    <p:extLst>
      <p:ext uri="{BB962C8B-B14F-4D97-AF65-F5344CB8AC3E}">
        <p14:creationId xmlns:p14="http://schemas.microsoft.com/office/powerpoint/2010/main" val="173520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741782-64E5-4F94-BEE6-BF427FF24911}"/>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EE5154-215A-4F80-BEE7-D6A2BF81C5B8}"/>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Access Modifier</a:t>
            </a:r>
          </a:p>
        </p:txBody>
      </p:sp>
      <p:cxnSp>
        <p:nvCxnSpPr>
          <p:cNvPr id="7" name="Straight Connector 6">
            <a:extLst>
              <a:ext uri="{FF2B5EF4-FFF2-40B4-BE49-F238E27FC236}">
                <a16:creationId xmlns:a16="http://schemas.microsoft.com/office/drawing/2014/main" id="{D21FD576-97A0-4C0E-ADDD-B7F394B84D48}"/>
              </a:ext>
            </a:extLst>
          </p:cNvPr>
          <p:cNvCxnSpPr>
            <a:cxnSpLocks/>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EC5FE8A-BEE0-46D7-9F38-EACB715638CB}"/>
              </a:ext>
            </a:extLst>
          </p:cNvPr>
          <p:cNvSpPr txBox="1"/>
          <p:nvPr/>
        </p:nvSpPr>
        <p:spPr>
          <a:xfrm>
            <a:off x="2220478"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9" name="TextBox 8">
            <a:extLst>
              <a:ext uri="{FF2B5EF4-FFF2-40B4-BE49-F238E27FC236}">
                <a16:creationId xmlns:a16="http://schemas.microsoft.com/office/drawing/2014/main" id="{0F0BD89A-C658-49B4-BD98-BBE7A8E93BCC}"/>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2" name="Picture 1">
            <a:extLst>
              <a:ext uri="{FF2B5EF4-FFF2-40B4-BE49-F238E27FC236}">
                <a16:creationId xmlns:a16="http://schemas.microsoft.com/office/drawing/2014/main" id="{056A2FF4-B31E-4439-B6D3-7FB7F751C2DE}"/>
              </a:ext>
            </a:extLst>
          </p:cNvPr>
          <p:cNvPicPr>
            <a:picLocks noChangeAspect="1"/>
          </p:cNvPicPr>
          <p:nvPr/>
        </p:nvPicPr>
        <p:blipFill>
          <a:blip r:embed="rId2"/>
          <a:stretch>
            <a:fillRect/>
          </a:stretch>
        </p:blipFill>
        <p:spPr>
          <a:xfrm>
            <a:off x="152720" y="2486490"/>
            <a:ext cx="5724138" cy="3197407"/>
          </a:xfrm>
          <a:prstGeom prst="rect">
            <a:avLst/>
          </a:prstGeom>
        </p:spPr>
      </p:pic>
      <p:pic>
        <p:nvPicPr>
          <p:cNvPr id="10" name="Picture 9">
            <a:extLst>
              <a:ext uri="{FF2B5EF4-FFF2-40B4-BE49-F238E27FC236}">
                <a16:creationId xmlns:a16="http://schemas.microsoft.com/office/drawing/2014/main" id="{DAD966D9-8575-45F7-8F05-220A43792BBB}"/>
              </a:ext>
            </a:extLst>
          </p:cNvPr>
          <p:cNvPicPr>
            <a:picLocks noChangeAspect="1"/>
          </p:cNvPicPr>
          <p:nvPr/>
        </p:nvPicPr>
        <p:blipFill>
          <a:blip r:embed="rId3"/>
          <a:stretch>
            <a:fillRect/>
          </a:stretch>
        </p:blipFill>
        <p:spPr>
          <a:xfrm>
            <a:off x="6534285" y="2346639"/>
            <a:ext cx="5020376" cy="3477110"/>
          </a:xfrm>
          <a:prstGeom prst="rect">
            <a:avLst/>
          </a:prstGeom>
        </p:spPr>
      </p:pic>
    </p:spTree>
    <p:extLst>
      <p:ext uri="{BB962C8B-B14F-4D97-AF65-F5344CB8AC3E}">
        <p14:creationId xmlns:p14="http://schemas.microsoft.com/office/powerpoint/2010/main" val="296101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026DC4-6FDA-400F-A6FB-5F57CB7657FC}"/>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7C9580-A100-4F26-9C95-3929D3E0F07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Getter, Setter</a:t>
            </a:r>
          </a:p>
        </p:txBody>
      </p:sp>
      <p:sp>
        <p:nvSpPr>
          <p:cNvPr id="6" name="TextBox 5">
            <a:extLst>
              <a:ext uri="{FF2B5EF4-FFF2-40B4-BE49-F238E27FC236}">
                <a16:creationId xmlns:a16="http://schemas.microsoft.com/office/drawing/2014/main" id="{843E9ECA-96AA-49AB-861C-239855D7825D}"/>
              </a:ext>
            </a:extLst>
          </p:cNvPr>
          <p:cNvSpPr txBox="1"/>
          <p:nvPr/>
        </p:nvSpPr>
        <p:spPr>
          <a:xfrm>
            <a:off x="791394" y="1583678"/>
            <a:ext cx="10609210" cy="830997"/>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Encapsulation (</a:t>
            </a:r>
            <a:r>
              <a:rPr lang="vi-VN" sz="2400">
                <a:solidFill>
                  <a:srgbClr val="1B1B1B"/>
                </a:solidFill>
                <a:latin typeface="Times New Roman" panose="02020603050405020304" pitchFamily="18" charset="0"/>
              </a:rPr>
              <a:t>Tính đóng gói</a:t>
            </a:r>
            <a:r>
              <a:rPr lang="en-US" sz="2400">
                <a:solidFill>
                  <a:srgbClr val="1B1B1B"/>
                </a:solidFill>
                <a:latin typeface="Times New Roman" panose="02020603050405020304" pitchFamily="18" charset="0"/>
              </a:rPr>
              <a:t>):</a:t>
            </a:r>
            <a:r>
              <a:rPr lang="vi-VN" sz="2400">
                <a:solidFill>
                  <a:srgbClr val="1B1B1B"/>
                </a:solidFill>
                <a:latin typeface="Times New Roman" panose="02020603050405020304" pitchFamily="18" charset="0"/>
              </a:rPr>
              <a:t> mục đính chính là để ẩn giấu thông tin của đối tượng đi, vậy nếu ta cần lấy ra thông tin đó để sử dụng hay để sửa đổi thì phải làm sao ?</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053FEB50-207E-4AFB-9441-B2E260F3645C}"/>
              </a:ext>
            </a:extLst>
          </p:cNvPr>
          <p:cNvSpPr txBox="1"/>
          <p:nvPr/>
        </p:nvSpPr>
        <p:spPr>
          <a:xfrm>
            <a:off x="791395" y="3554112"/>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Getter và Setter có mối quan hệ mật thiết với tính đóng gói. Chúng không mâu thuẫn với tính chất bảo mật thông tin của tính đóng gói mà hỗ trợ cho việc quản lý thông tin đó một cách chặt chẽ và tổ chức hơn.</a:t>
            </a:r>
            <a:endParaRPr lang="en-US" sz="2400" b="0" i="0" u="none" strike="noStrike">
              <a:solidFill>
                <a:srgbClr val="1B1B1B"/>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0D68AC4A-F94B-4A71-AA64-0018BD925218}"/>
              </a:ext>
            </a:extLst>
          </p:cNvPr>
          <p:cNvSpPr txBox="1"/>
          <p:nvPr/>
        </p:nvSpPr>
        <p:spPr>
          <a:xfrm>
            <a:off x="791394" y="4979182"/>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Getter: lấy ra thông tin đối tượng</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
        <p:nvSpPr>
          <p:cNvPr id="10" name="TextBox 9">
            <a:extLst>
              <a:ext uri="{FF2B5EF4-FFF2-40B4-BE49-F238E27FC236}">
                <a16:creationId xmlns:a16="http://schemas.microsoft.com/office/drawing/2014/main" id="{44E9BC56-4210-43BB-83B5-56907C823A2B}"/>
              </a:ext>
            </a:extLst>
          </p:cNvPr>
          <p:cNvSpPr txBox="1"/>
          <p:nvPr/>
        </p:nvSpPr>
        <p:spPr>
          <a:xfrm>
            <a:off x="791394" y="5779733"/>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Setter: cập nhật lại thông tin đối tượng</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
        <p:nvSpPr>
          <p:cNvPr id="11" name="TextBox 10">
            <a:extLst>
              <a:ext uri="{FF2B5EF4-FFF2-40B4-BE49-F238E27FC236}">
                <a16:creationId xmlns:a16="http://schemas.microsoft.com/office/drawing/2014/main" id="{6880F6F1-6D3E-41AD-97D0-58BFAF36C157}"/>
              </a:ext>
            </a:extLst>
          </p:cNvPr>
          <p:cNvSpPr txBox="1"/>
          <p:nvPr/>
        </p:nvSpPr>
        <p:spPr>
          <a:xfrm>
            <a:off x="1698171" y="2753561"/>
            <a:ext cx="9702433" cy="461665"/>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Khi đó ta dùng tới Getter và Setter.</a:t>
            </a:r>
          </a:p>
        </p:txBody>
      </p:sp>
      <p:sp>
        <p:nvSpPr>
          <p:cNvPr id="12" name="Striped Right Arrow 23">
            <a:extLst>
              <a:ext uri="{FF2B5EF4-FFF2-40B4-BE49-F238E27FC236}">
                <a16:creationId xmlns:a16="http://schemas.microsoft.com/office/drawing/2014/main" id="{533DC209-7794-4917-827B-CF9BAA183CF8}"/>
              </a:ext>
            </a:extLst>
          </p:cNvPr>
          <p:cNvSpPr/>
          <p:nvPr/>
        </p:nvSpPr>
        <p:spPr>
          <a:xfrm>
            <a:off x="791394" y="2700306"/>
            <a:ext cx="757488"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96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Effect transition="in" filter="fade">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4EB821-B8F3-43EE-978A-E0466F6C066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7988185-DE1C-4D43-A3DD-B392677FDB77}"/>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Getter, Setter</a:t>
            </a:r>
          </a:p>
        </p:txBody>
      </p:sp>
      <p:cxnSp>
        <p:nvCxnSpPr>
          <p:cNvPr id="5" name="Straight Connector 4">
            <a:extLst>
              <a:ext uri="{FF2B5EF4-FFF2-40B4-BE49-F238E27FC236}">
                <a16:creationId xmlns:a16="http://schemas.microsoft.com/office/drawing/2014/main" id="{B8F010D5-1692-4990-8439-4C73AA18F4D2}"/>
              </a:ext>
            </a:extLst>
          </p:cNvPr>
          <p:cNvCxnSpPr>
            <a:cxnSpLocks/>
          </p:cNvCxnSpPr>
          <p:nvPr/>
        </p:nvCxnSpPr>
        <p:spPr>
          <a:xfrm>
            <a:off x="7141029" y="1130172"/>
            <a:ext cx="0" cy="5727828"/>
          </a:xfrm>
          <a:prstGeom prst="line">
            <a:avLst/>
          </a:prstGeom>
          <a:ln w="381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90B5244-79D3-4ECC-AE11-512CB991FA80}"/>
              </a:ext>
            </a:extLst>
          </p:cNvPr>
          <p:cNvSpPr txBox="1"/>
          <p:nvPr/>
        </p:nvSpPr>
        <p:spPr>
          <a:xfrm>
            <a:off x="3462351" y="1465276"/>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cxnSp>
        <p:nvCxnSpPr>
          <p:cNvPr id="16" name="Straight Connector 15">
            <a:extLst>
              <a:ext uri="{FF2B5EF4-FFF2-40B4-BE49-F238E27FC236}">
                <a16:creationId xmlns:a16="http://schemas.microsoft.com/office/drawing/2014/main" id="{2023EE5D-3103-4872-8C1A-1877151DC8B8}"/>
              </a:ext>
            </a:extLst>
          </p:cNvPr>
          <p:cNvCxnSpPr>
            <a:cxnSpLocks/>
          </p:cNvCxnSpPr>
          <p:nvPr/>
        </p:nvCxnSpPr>
        <p:spPr>
          <a:xfrm>
            <a:off x="1974981" y="1130172"/>
            <a:ext cx="0" cy="5727828"/>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B5647B8-E9B0-41F3-B759-D2BA108BEC7B}"/>
              </a:ext>
            </a:extLst>
          </p:cNvPr>
          <p:cNvSpPr txBox="1"/>
          <p:nvPr/>
        </p:nvSpPr>
        <p:spPr>
          <a:xfrm>
            <a:off x="275180" y="2881208"/>
            <a:ext cx="1409599" cy="461665"/>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Getter</a:t>
            </a:r>
            <a:r>
              <a:rPr lang="en-US" sz="2400" b="0" i="0" u="none" strike="noStrike">
                <a:solidFill>
                  <a:srgbClr val="1B1B1B"/>
                </a:solidFill>
                <a:effectLst/>
                <a:latin typeface="Times New Roman" panose="02020603050405020304" pitchFamily="18" charset="0"/>
              </a:rPr>
              <a:t>:	</a:t>
            </a:r>
          </a:p>
        </p:txBody>
      </p:sp>
      <p:sp>
        <p:nvSpPr>
          <p:cNvPr id="20" name="TextBox 19">
            <a:extLst>
              <a:ext uri="{FF2B5EF4-FFF2-40B4-BE49-F238E27FC236}">
                <a16:creationId xmlns:a16="http://schemas.microsoft.com/office/drawing/2014/main" id="{917E4D8D-BA4A-4BD3-BC1F-8DA99025D45C}"/>
              </a:ext>
            </a:extLst>
          </p:cNvPr>
          <p:cNvSpPr txBox="1"/>
          <p:nvPr/>
        </p:nvSpPr>
        <p:spPr>
          <a:xfrm>
            <a:off x="275180" y="5313317"/>
            <a:ext cx="1409599" cy="461665"/>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Setter:</a:t>
            </a:r>
          </a:p>
        </p:txBody>
      </p:sp>
      <p:pic>
        <p:nvPicPr>
          <p:cNvPr id="17" name="Picture 16">
            <a:extLst>
              <a:ext uri="{FF2B5EF4-FFF2-40B4-BE49-F238E27FC236}">
                <a16:creationId xmlns:a16="http://schemas.microsoft.com/office/drawing/2014/main" id="{0C9EFB03-EB1F-493E-BB8B-E7FE36722BB8}"/>
              </a:ext>
            </a:extLst>
          </p:cNvPr>
          <p:cNvPicPr/>
          <p:nvPr/>
        </p:nvPicPr>
        <p:blipFill>
          <a:blip r:embed="rId2"/>
          <a:stretch>
            <a:fillRect/>
          </a:stretch>
        </p:blipFill>
        <p:spPr>
          <a:xfrm>
            <a:off x="2926281" y="1988497"/>
            <a:ext cx="2990467" cy="2247090"/>
          </a:xfrm>
          <a:prstGeom prst="rect">
            <a:avLst/>
          </a:prstGeom>
        </p:spPr>
      </p:pic>
      <p:pic>
        <p:nvPicPr>
          <p:cNvPr id="21" name="Picture 20">
            <a:extLst>
              <a:ext uri="{FF2B5EF4-FFF2-40B4-BE49-F238E27FC236}">
                <a16:creationId xmlns:a16="http://schemas.microsoft.com/office/drawing/2014/main" id="{D623E408-6E72-446E-BFD5-54C8CD3D951F}"/>
              </a:ext>
            </a:extLst>
          </p:cNvPr>
          <p:cNvPicPr/>
          <p:nvPr/>
        </p:nvPicPr>
        <p:blipFill>
          <a:blip r:embed="rId3"/>
          <a:stretch>
            <a:fillRect/>
          </a:stretch>
        </p:blipFill>
        <p:spPr>
          <a:xfrm>
            <a:off x="8036468" y="1988496"/>
            <a:ext cx="3353056" cy="2247090"/>
          </a:xfrm>
          <a:prstGeom prst="rect">
            <a:avLst/>
          </a:prstGeom>
        </p:spPr>
      </p:pic>
      <p:sp>
        <p:nvSpPr>
          <p:cNvPr id="22" name="TextBox 21">
            <a:extLst>
              <a:ext uri="{FF2B5EF4-FFF2-40B4-BE49-F238E27FC236}">
                <a16:creationId xmlns:a16="http://schemas.microsoft.com/office/drawing/2014/main" id="{50CE3DA0-1F04-496D-8FCE-5E8BA559ACEB}"/>
              </a:ext>
            </a:extLst>
          </p:cNvPr>
          <p:cNvSpPr txBox="1"/>
          <p:nvPr/>
        </p:nvSpPr>
        <p:spPr>
          <a:xfrm>
            <a:off x="8918686" y="146729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23" name="Picture 22">
            <a:extLst>
              <a:ext uri="{FF2B5EF4-FFF2-40B4-BE49-F238E27FC236}">
                <a16:creationId xmlns:a16="http://schemas.microsoft.com/office/drawing/2014/main" id="{6F2D1E55-0DA6-4A60-9022-DDA555C6B91B}"/>
              </a:ext>
            </a:extLst>
          </p:cNvPr>
          <p:cNvPicPr/>
          <p:nvPr/>
        </p:nvPicPr>
        <p:blipFill>
          <a:blip r:embed="rId4"/>
          <a:stretch>
            <a:fillRect/>
          </a:stretch>
        </p:blipFill>
        <p:spPr>
          <a:xfrm>
            <a:off x="2918063" y="4561727"/>
            <a:ext cx="2998685" cy="2080363"/>
          </a:xfrm>
          <a:prstGeom prst="rect">
            <a:avLst/>
          </a:prstGeom>
        </p:spPr>
      </p:pic>
      <p:pic>
        <p:nvPicPr>
          <p:cNvPr id="24" name="Picture 23">
            <a:extLst>
              <a:ext uri="{FF2B5EF4-FFF2-40B4-BE49-F238E27FC236}">
                <a16:creationId xmlns:a16="http://schemas.microsoft.com/office/drawing/2014/main" id="{03744BE4-1C77-4210-B212-C33A432DD7E9}"/>
              </a:ext>
            </a:extLst>
          </p:cNvPr>
          <p:cNvPicPr/>
          <p:nvPr/>
        </p:nvPicPr>
        <p:blipFill>
          <a:blip r:embed="rId5"/>
          <a:stretch>
            <a:fillRect/>
          </a:stretch>
        </p:blipFill>
        <p:spPr>
          <a:xfrm>
            <a:off x="8036468" y="4420605"/>
            <a:ext cx="3353056" cy="2247090"/>
          </a:xfrm>
          <a:prstGeom prst="rect">
            <a:avLst/>
          </a:prstGeom>
        </p:spPr>
      </p:pic>
    </p:spTree>
    <p:extLst>
      <p:ext uri="{BB962C8B-B14F-4D97-AF65-F5344CB8AC3E}">
        <p14:creationId xmlns:p14="http://schemas.microsoft.com/office/powerpoint/2010/main" val="329955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741782-64E5-4F94-BEE6-BF427FF24911}"/>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EE5154-215A-4F80-BEE7-D6A2BF81C5B8}"/>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Getter, Setter</a:t>
            </a:r>
          </a:p>
        </p:txBody>
      </p:sp>
      <p:cxnSp>
        <p:nvCxnSpPr>
          <p:cNvPr id="7" name="Straight Connector 6">
            <a:extLst>
              <a:ext uri="{FF2B5EF4-FFF2-40B4-BE49-F238E27FC236}">
                <a16:creationId xmlns:a16="http://schemas.microsoft.com/office/drawing/2014/main" id="{D21FD576-97A0-4C0E-ADDD-B7F394B84D48}"/>
              </a:ext>
            </a:extLst>
          </p:cNvPr>
          <p:cNvCxnSpPr>
            <a:cxnSpLocks/>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EC5FE8A-BEE0-46D7-9F38-EACB715638CB}"/>
              </a:ext>
            </a:extLst>
          </p:cNvPr>
          <p:cNvSpPr txBox="1"/>
          <p:nvPr/>
        </p:nvSpPr>
        <p:spPr>
          <a:xfrm>
            <a:off x="2351523" y="1440026"/>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9" name="TextBox 8">
            <a:extLst>
              <a:ext uri="{FF2B5EF4-FFF2-40B4-BE49-F238E27FC236}">
                <a16:creationId xmlns:a16="http://schemas.microsoft.com/office/drawing/2014/main" id="{0F0BD89A-C658-49B4-BD98-BBE7A8E93BCC}"/>
              </a:ext>
            </a:extLst>
          </p:cNvPr>
          <p:cNvSpPr txBox="1"/>
          <p:nvPr/>
        </p:nvSpPr>
        <p:spPr>
          <a:xfrm>
            <a:off x="8425384" y="1433805"/>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0" name="Picture 9">
            <a:extLst>
              <a:ext uri="{FF2B5EF4-FFF2-40B4-BE49-F238E27FC236}">
                <a16:creationId xmlns:a16="http://schemas.microsoft.com/office/drawing/2014/main" id="{FEA8CB03-8D5D-4969-8105-721098B5823F}"/>
              </a:ext>
            </a:extLst>
          </p:cNvPr>
          <p:cNvPicPr/>
          <p:nvPr/>
        </p:nvPicPr>
        <p:blipFill>
          <a:blip r:embed="rId2"/>
          <a:stretch>
            <a:fillRect/>
          </a:stretch>
        </p:blipFill>
        <p:spPr>
          <a:xfrm>
            <a:off x="690193" y="2821308"/>
            <a:ext cx="4889513" cy="2674423"/>
          </a:xfrm>
          <a:prstGeom prst="rect">
            <a:avLst/>
          </a:prstGeom>
        </p:spPr>
      </p:pic>
      <p:pic>
        <p:nvPicPr>
          <p:cNvPr id="11" name="Picture 10">
            <a:extLst>
              <a:ext uri="{FF2B5EF4-FFF2-40B4-BE49-F238E27FC236}">
                <a16:creationId xmlns:a16="http://schemas.microsoft.com/office/drawing/2014/main" id="{AC75A7FB-A97B-41DA-84CD-C31CC640009F}"/>
              </a:ext>
            </a:extLst>
          </p:cNvPr>
          <p:cNvPicPr/>
          <p:nvPr/>
        </p:nvPicPr>
        <p:blipFill>
          <a:blip r:embed="rId3"/>
          <a:stretch>
            <a:fillRect/>
          </a:stretch>
        </p:blipFill>
        <p:spPr>
          <a:xfrm>
            <a:off x="7064323" y="3073235"/>
            <a:ext cx="4310742" cy="2170568"/>
          </a:xfrm>
          <a:prstGeom prst="rect">
            <a:avLst/>
          </a:prstGeom>
        </p:spPr>
      </p:pic>
    </p:spTree>
    <p:extLst>
      <p:ext uri="{BB962C8B-B14F-4D97-AF65-F5344CB8AC3E}">
        <p14:creationId xmlns:p14="http://schemas.microsoft.com/office/powerpoint/2010/main" val="84882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3AE649-283F-4647-9B6A-1368265497B3}"/>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2AA6E8-79BE-4013-ABF5-08B06590D334}"/>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Getter, Setter</a:t>
            </a:r>
          </a:p>
        </p:txBody>
      </p:sp>
      <p:sp>
        <p:nvSpPr>
          <p:cNvPr id="6" name="TextBox 5">
            <a:extLst>
              <a:ext uri="{FF2B5EF4-FFF2-40B4-BE49-F238E27FC236}">
                <a16:creationId xmlns:a16="http://schemas.microsoft.com/office/drawing/2014/main" id="{6C7C7883-0DA0-460D-BE15-06AAC6CDBBC0}"/>
              </a:ext>
            </a:extLst>
          </p:cNvPr>
          <p:cNvSpPr txBox="1"/>
          <p:nvPr/>
        </p:nvSpPr>
        <p:spPr>
          <a:xfrm>
            <a:off x="791393" y="2117955"/>
            <a:ext cx="10609210"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Đặc b</a:t>
            </a:r>
            <a:r>
              <a:rPr lang="en-US" sz="2400">
                <a:solidFill>
                  <a:srgbClr val="1B1B1B"/>
                </a:solidFill>
                <a:latin typeface="Times New Roman" panose="02020603050405020304" pitchFamily="18" charset="0"/>
              </a:rPr>
              <a:t>iệt</a:t>
            </a:r>
            <a:r>
              <a:rPr lang="vi-VN" sz="2400">
                <a:solidFill>
                  <a:srgbClr val="1B1B1B"/>
                </a:solidFill>
                <a:latin typeface="Times New Roman" panose="02020603050405020304" pitchFamily="18" charset="0"/>
              </a:rPr>
              <a:t>, trong Python nếu không muốn khi gọi đến Getter và Setter theo tên hàm như get_name(), set_name() như trên mà muốn sử dụng chúng một cách quen thuộc và thân thiện hơn</a:t>
            </a:r>
            <a:r>
              <a:rPr lang="en-US" sz="2400">
                <a:solidFill>
                  <a:srgbClr val="1B1B1B"/>
                </a:solidFill>
                <a:latin typeface="Times New Roman" panose="02020603050405020304" pitchFamily="18" charset="0"/>
              </a:rPr>
              <a:t> như gọi thẳng “animal.name” cho Getter và Setter luôn</a:t>
            </a:r>
            <a:r>
              <a:rPr lang="vi-VN" sz="2400">
                <a:solidFill>
                  <a:srgbClr val="1B1B1B"/>
                </a:solidFill>
                <a:latin typeface="Times New Roman" panose="02020603050405020304" pitchFamily="18" charset="0"/>
              </a:rPr>
              <a:t> thì có thể dùng </a:t>
            </a:r>
            <a:r>
              <a:rPr lang="en-US" sz="2400">
                <a:solidFill>
                  <a:srgbClr val="1B1B1B"/>
                </a:solidFill>
                <a:latin typeface="Times New Roman" panose="02020603050405020304" pitchFamily="18" charset="0"/>
              </a:rPr>
              <a:t>P</a:t>
            </a:r>
            <a:r>
              <a:rPr lang="vi-VN" sz="2400">
                <a:solidFill>
                  <a:srgbClr val="1B1B1B"/>
                </a:solidFill>
                <a:latin typeface="Times New Roman" panose="02020603050405020304" pitchFamily="18" charset="0"/>
              </a:rPr>
              <a:t>roperty() </a:t>
            </a:r>
            <a:r>
              <a:rPr lang="en-US" sz="2400">
                <a:solidFill>
                  <a:srgbClr val="1B1B1B"/>
                </a:solidFill>
                <a:latin typeface="Times New Roman" panose="02020603050405020304" pitchFamily="18" charset="0"/>
              </a:rPr>
              <a:t>F</a:t>
            </a:r>
            <a:r>
              <a:rPr lang="vi-VN" sz="2400">
                <a:solidFill>
                  <a:srgbClr val="1B1B1B"/>
                </a:solidFill>
                <a:latin typeface="Times New Roman" panose="02020603050405020304" pitchFamily="18" charset="0"/>
              </a:rPr>
              <a:t>unction hoặc @</a:t>
            </a:r>
            <a:r>
              <a:rPr lang="en-US" sz="2400">
                <a:solidFill>
                  <a:srgbClr val="1B1B1B"/>
                </a:solidFill>
                <a:latin typeface="Times New Roman" panose="02020603050405020304" pitchFamily="18" charset="0"/>
              </a:rPr>
              <a:t>P</a:t>
            </a:r>
            <a:r>
              <a:rPr lang="vi-VN" sz="2400">
                <a:solidFill>
                  <a:srgbClr val="1B1B1B"/>
                </a:solidFill>
                <a:latin typeface="Times New Roman" panose="02020603050405020304" pitchFamily="18" charset="0"/>
              </a:rPr>
              <a:t>roperty </a:t>
            </a:r>
            <a:r>
              <a:rPr lang="en-US" sz="2400">
                <a:solidFill>
                  <a:srgbClr val="1B1B1B"/>
                </a:solidFill>
                <a:latin typeface="Times New Roman" panose="02020603050405020304" pitchFamily="18" charset="0"/>
              </a:rPr>
              <a:t>D</a:t>
            </a:r>
            <a:r>
              <a:rPr lang="vi-VN" sz="2400">
                <a:solidFill>
                  <a:srgbClr val="1B1B1B"/>
                </a:solidFill>
                <a:latin typeface="Times New Roman" panose="02020603050405020304" pitchFamily="18" charset="0"/>
              </a:rPr>
              <a:t>ecorator.</a:t>
            </a:r>
            <a:endParaRPr lang="en-US" sz="2400" b="0" i="0" u="none" strike="noStrike">
              <a:solidFill>
                <a:srgbClr val="1B1B1B"/>
              </a:solidFill>
              <a:effectLst/>
              <a:latin typeface="Times New Roman" panose="02020603050405020304" pitchFamily="18" charset="0"/>
            </a:endParaRPr>
          </a:p>
        </p:txBody>
      </p:sp>
      <p:sp>
        <p:nvSpPr>
          <p:cNvPr id="2" name="Oval 1">
            <a:extLst>
              <a:ext uri="{FF2B5EF4-FFF2-40B4-BE49-F238E27FC236}">
                <a16:creationId xmlns:a16="http://schemas.microsoft.com/office/drawing/2014/main" id="{B5322C16-D1BE-4327-91BC-D278C9F3A9C3}"/>
              </a:ext>
            </a:extLst>
          </p:cNvPr>
          <p:cNvSpPr/>
          <p:nvPr/>
        </p:nvSpPr>
        <p:spPr>
          <a:xfrm>
            <a:off x="2463282" y="4665306"/>
            <a:ext cx="2838406" cy="15696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a:latin typeface="Constantia" panose="02030602050306030303" pitchFamily="18" charset="0"/>
              </a:rPr>
              <a:t>Property</a:t>
            </a:r>
          </a:p>
          <a:p>
            <a:pPr algn="ctr"/>
            <a:r>
              <a:rPr lang="en-US" sz="2400">
                <a:latin typeface="Constantia" panose="02030602050306030303" pitchFamily="18" charset="0"/>
              </a:rPr>
              <a:t>Function()</a:t>
            </a:r>
          </a:p>
        </p:txBody>
      </p:sp>
      <p:sp>
        <p:nvSpPr>
          <p:cNvPr id="9" name="Oval 8">
            <a:extLst>
              <a:ext uri="{FF2B5EF4-FFF2-40B4-BE49-F238E27FC236}">
                <a16:creationId xmlns:a16="http://schemas.microsoft.com/office/drawing/2014/main" id="{5818C262-DEC5-4A90-A334-90AFAD5FEFA8}"/>
              </a:ext>
            </a:extLst>
          </p:cNvPr>
          <p:cNvSpPr/>
          <p:nvPr/>
        </p:nvSpPr>
        <p:spPr>
          <a:xfrm>
            <a:off x="6737912" y="4657905"/>
            <a:ext cx="2838406" cy="15696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a:latin typeface="Constantia" panose="02030602050306030303" pitchFamily="18" charset="0"/>
              </a:rPr>
              <a:t>@Property</a:t>
            </a:r>
          </a:p>
          <a:p>
            <a:pPr algn="ctr"/>
            <a:r>
              <a:rPr lang="en-US" sz="2400">
                <a:latin typeface="Constantia" panose="02030602050306030303" pitchFamily="18" charset="0"/>
              </a:rPr>
              <a:t>Decorator</a:t>
            </a:r>
          </a:p>
        </p:txBody>
      </p:sp>
      <p:cxnSp>
        <p:nvCxnSpPr>
          <p:cNvPr id="10" name="Straight Arrow Connector 9">
            <a:extLst>
              <a:ext uri="{FF2B5EF4-FFF2-40B4-BE49-F238E27FC236}">
                <a16:creationId xmlns:a16="http://schemas.microsoft.com/office/drawing/2014/main" id="{342D8E6C-5EB1-496E-9C2A-75EF3FBB192B}"/>
              </a:ext>
            </a:extLst>
          </p:cNvPr>
          <p:cNvCxnSpPr>
            <a:cxnSpLocks/>
            <a:stCxn id="6" idx="2"/>
            <a:endCxn id="2" idx="0"/>
          </p:cNvCxnSpPr>
          <p:nvPr/>
        </p:nvCxnSpPr>
        <p:spPr>
          <a:xfrm flipH="1">
            <a:off x="3882485" y="3687615"/>
            <a:ext cx="2213513" cy="9776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77D0F7-F70C-4DC9-9F83-8964BD83F8D1}"/>
              </a:ext>
            </a:extLst>
          </p:cNvPr>
          <p:cNvCxnSpPr>
            <a:cxnSpLocks/>
            <a:stCxn id="6" idx="2"/>
            <a:endCxn id="9" idx="0"/>
          </p:cNvCxnSpPr>
          <p:nvPr/>
        </p:nvCxnSpPr>
        <p:spPr>
          <a:xfrm>
            <a:off x="6095998" y="3687615"/>
            <a:ext cx="2061117" cy="970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2BF16DB-F2C3-429A-BE49-87A4BC004D32}"/>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Tree>
    <p:extLst>
      <p:ext uri="{BB962C8B-B14F-4D97-AF65-F5344CB8AC3E}">
        <p14:creationId xmlns:p14="http://schemas.microsoft.com/office/powerpoint/2010/main" val="272523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3011424-721E-46CB-BFC6-8185095227BF}"/>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1B2F36-9BCE-4946-959F-28CF43C55E2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OOP</a:t>
            </a:r>
          </a:p>
        </p:txBody>
      </p:sp>
      <p:sp>
        <p:nvSpPr>
          <p:cNvPr id="21" name="TextBox 20">
            <a:extLst>
              <a:ext uri="{FF2B5EF4-FFF2-40B4-BE49-F238E27FC236}">
                <a16:creationId xmlns:a16="http://schemas.microsoft.com/office/drawing/2014/main" id="{5523B830-689D-49B8-B717-ADE8DC1C5E5C}"/>
              </a:ext>
            </a:extLst>
          </p:cNvPr>
          <p:cNvSpPr txBox="1"/>
          <p:nvPr/>
        </p:nvSpPr>
        <p:spPr>
          <a:xfrm>
            <a:off x="765372" y="1828392"/>
            <a:ext cx="10609210" cy="1569660"/>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Lập trình hướng đối tượng (Object Oriented Programming - OOP) là một kĩ thuật lập trình cho phép tạo ra các đối tượng để trừu tượng hóa 1 đối tượng thực tế (đưa các đối tượng trong thực tế vào trong code). Cho phép lập trình viên tương tác với các đối tượng. </a:t>
            </a:r>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25AE7F5-29D9-4ACF-9BEB-D8A1BEB5F77D}"/>
              </a:ext>
            </a:extLst>
          </p:cNvPr>
          <p:cNvSpPr txBox="1"/>
          <p:nvPr/>
        </p:nvSpPr>
        <p:spPr>
          <a:xfrm>
            <a:off x="791394" y="3735373"/>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Hiện nay có khá nhiều ngôn ngữ lập trình theo hướng đối tượng như C++, Java, PHP, Python</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 </a:t>
            </a:r>
            <a:endParaRPr lang="en-US" sz="2400" b="0" i="0" u="none" strike="noStrike">
              <a:solidFill>
                <a:srgbClr val="1B1B1B"/>
              </a:solidFill>
              <a:effectLst/>
              <a:latin typeface="Times New Roman" panose="02020603050405020304" pitchFamily="18" charset="0"/>
            </a:endParaRPr>
          </a:p>
        </p:txBody>
      </p:sp>
      <p:sp>
        <p:nvSpPr>
          <p:cNvPr id="9" name="Freeform 42">
            <a:extLst>
              <a:ext uri="{FF2B5EF4-FFF2-40B4-BE49-F238E27FC236}">
                <a16:creationId xmlns:a16="http://schemas.microsoft.com/office/drawing/2014/main" id="{E358C5DF-FF88-434B-A579-E8491CA1320B}"/>
              </a:ext>
            </a:extLst>
          </p:cNvPr>
          <p:cNvSpPr>
            <a:spLocks noEditPoints="1"/>
          </p:cNvSpPr>
          <p:nvPr/>
        </p:nvSpPr>
        <p:spPr bwMode="auto">
          <a:xfrm rot="16200000">
            <a:off x="11015531" y="5537640"/>
            <a:ext cx="718103" cy="72069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Icon&#10;&#10;Description automatically generated">
            <a:extLst>
              <a:ext uri="{FF2B5EF4-FFF2-40B4-BE49-F238E27FC236}">
                <a16:creationId xmlns:a16="http://schemas.microsoft.com/office/drawing/2014/main" id="{927AABDC-DAC4-4E94-AA5F-F1D27D2430E5}"/>
              </a:ext>
            </a:extLst>
          </p:cNvPr>
          <p:cNvPicPr>
            <a:picLocks noChangeAspect="1"/>
          </p:cNvPicPr>
          <p:nvPr/>
        </p:nvPicPr>
        <p:blipFill>
          <a:blip r:embed="rId2"/>
          <a:stretch>
            <a:fillRect/>
          </a:stretch>
        </p:blipFill>
        <p:spPr>
          <a:xfrm>
            <a:off x="975331" y="5024210"/>
            <a:ext cx="1792544" cy="1707502"/>
          </a:xfrm>
          <a:prstGeom prst="rect">
            <a:avLst/>
          </a:prstGeom>
        </p:spPr>
      </p:pic>
      <p:pic>
        <p:nvPicPr>
          <p:cNvPr id="19" name="Picture 18" descr="Icon&#10;&#10;Description automatically generated">
            <a:extLst>
              <a:ext uri="{FF2B5EF4-FFF2-40B4-BE49-F238E27FC236}">
                <a16:creationId xmlns:a16="http://schemas.microsoft.com/office/drawing/2014/main" id="{89D15960-16A0-4733-9576-4F26B876FDE3}"/>
              </a:ext>
            </a:extLst>
          </p:cNvPr>
          <p:cNvPicPr>
            <a:picLocks noChangeAspect="1"/>
          </p:cNvPicPr>
          <p:nvPr/>
        </p:nvPicPr>
        <p:blipFill>
          <a:blip r:embed="rId3"/>
          <a:stretch>
            <a:fillRect/>
          </a:stretch>
        </p:blipFill>
        <p:spPr>
          <a:xfrm>
            <a:off x="9328566" y="4931968"/>
            <a:ext cx="1799744" cy="1799744"/>
          </a:xfrm>
          <a:prstGeom prst="rect">
            <a:avLst/>
          </a:prstGeom>
        </p:spPr>
      </p:pic>
      <p:pic>
        <p:nvPicPr>
          <p:cNvPr id="24" name="Picture 23" descr="Logo&#10;&#10;Description automatically generated">
            <a:extLst>
              <a:ext uri="{FF2B5EF4-FFF2-40B4-BE49-F238E27FC236}">
                <a16:creationId xmlns:a16="http://schemas.microsoft.com/office/drawing/2014/main" id="{BB698E29-AF67-4D29-A078-F055FBEFF7AE}"/>
              </a:ext>
            </a:extLst>
          </p:cNvPr>
          <p:cNvPicPr>
            <a:picLocks noChangeAspect="1"/>
          </p:cNvPicPr>
          <p:nvPr/>
        </p:nvPicPr>
        <p:blipFill>
          <a:blip r:embed="rId4"/>
          <a:stretch>
            <a:fillRect/>
          </a:stretch>
        </p:blipFill>
        <p:spPr>
          <a:xfrm>
            <a:off x="3371310" y="4689480"/>
            <a:ext cx="1921134" cy="1921134"/>
          </a:xfrm>
          <a:prstGeom prst="rect">
            <a:avLst/>
          </a:prstGeom>
        </p:spPr>
      </p:pic>
      <p:pic>
        <p:nvPicPr>
          <p:cNvPr id="26" name="Picture 25" descr="Logo&#10;&#10;Description automatically generated">
            <a:extLst>
              <a:ext uri="{FF2B5EF4-FFF2-40B4-BE49-F238E27FC236}">
                <a16:creationId xmlns:a16="http://schemas.microsoft.com/office/drawing/2014/main" id="{8D8782D8-B914-4F7C-95B4-D1B83AD61085}"/>
              </a:ext>
            </a:extLst>
          </p:cNvPr>
          <p:cNvPicPr>
            <a:picLocks noChangeAspect="1"/>
          </p:cNvPicPr>
          <p:nvPr/>
        </p:nvPicPr>
        <p:blipFill>
          <a:blip r:embed="rId5"/>
          <a:stretch>
            <a:fillRect/>
          </a:stretch>
        </p:blipFill>
        <p:spPr>
          <a:xfrm>
            <a:off x="5888419" y="5138517"/>
            <a:ext cx="2726894" cy="1472097"/>
          </a:xfrm>
          <a:prstGeom prst="rect">
            <a:avLst/>
          </a:prstGeom>
        </p:spPr>
      </p:pic>
    </p:spTree>
    <p:extLst>
      <p:ext uri="{BB962C8B-B14F-4D97-AF65-F5344CB8AC3E}">
        <p14:creationId xmlns:p14="http://schemas.microsoft.com/office/powerpoint/2010/main" val="104880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Getter, Setter</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5506768" cy="1938992"/>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Property() Function: là 1 hàm có sẵn của Python tạo ra và trả về 1 đối tượng property. Nó nhận vào tham số đầu vào lần lượt là getter(), setter() và deleter()</a:t>
            </a:r>
            <a:r>
              <a:rPr lang="en-US" sz="2400">
                <a:solidFill>
                  <a:srgbClr val="1B1B1B"/>
                </a:solidFill>
                <a:latin typeface="Times New Roman" panose="02020603050405020304" pitchFamily="18" charset="0"/>
              </a:rPr>
              <a:t> (không bàn đến deleter() ở đây)</a:t>
            </a:r>
            <a:r>
              <a:rPr lang="vi-VN"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grpSp>
        <p:nvGrpSpPr>
          <p:cNvPr id="18" name="Group 17">
            <a:extLst>
              <a:ext uri="{FF2B5EF4-FFF2-40B4-BE49-F238E27FC236}">
                <a16:creationId xmlns:a16="http://schemas.microsoft.com/office/drawing/2014/main" id="{DA7E38F9-2C32-41D0-83ED-A8EF4D9E0BD7}"/>
              </a:ext>
            </a:extLst>
          </p:cNvPr>
          <p:cNvGrpSpPr/>
          <p:nvPr/>
        </p:nvGrpSpPr>
        <p:grpSpPr>
          <a:xfrm>
            <a:off x="2418281" y="4444576"/>
            <a:ext cx="2303841" cy="2128336"/>
            <a:chOff x="5248647" y="1608813"/>
            <a:chExt cx="970807" cy="846777"/>
          </a:xfrm>
        </p:grpSpPr>
        <p:sp>
          <p:nvSpPr>
            <p:cNvPr id="19" name="Oval 18">
              <a:extLst>
                <a:ext uri="{FF2B5EF4-FFF2-40B4-BE49-F238E27FC236}">
                  <a16:creationId xmlns:a16="http://schemas.microsoft.com/office/drawing/2014/main" id="{E750C69B-8B3A-46AE-9E18-2797FD16DE52}"/>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id="{7FED0194-D946-4666-B06F-9431BE23C7AF}"/>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21" name="TextBox 20">
            <a:extLst>
              <a:ext uri="{FF2B5EF4-FFF2-40B4-BE49-F238E27FC236}">
                <a16:creationId xmlns:a16="http://schemas.microsoft.com/office/drawing/2014/main" id="{4F143C53-F2FF-4547-A3EA-E2D6495E263F}"/>
              </a:ext>
            </a:extLst>
          </p:cNvPr>
          <p:cNvSpPr txBox="1"/>
          <p:nvPr/>
        </p:nvSpPr>
        <p:spPr>
          <a:xfrm>
            <a:off x="2708833" y="5031690"/>
            <a:ext cx="2064504"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Property()</a:t>
            </a:r>
          </a:p>
          <a:p>
            <a:pPr algn="ctr"/>
            <a:r>
              <a:rPr lang="en-US" sz="2800" b="1">
                <a:solidFill>
                  <a:schemeClr val="accent1"/>
                </a:solidFill>
                <a:latin typeface="Constantia" charset="0"/>
                <a:ea typeface="Constantia" charset="0"/>
                <a:cs typeface="Constantia" charset="0"/>
              </a:rPr>
              <a:t>Function</a:t>
            </a:r>
          </a:p>
        </p:txBody>
      </p:sp>
      <p:pic>
        <p:nvPicPr>
          <p:cNvPr id="2" name="Picture 1">
            <a:extLst>
              <a:ext uri="{FF2B5EF4-FFF2-40B4-BE49-F238E27FC236}">
                <a16:creationId xmlns:a16="http://schemas.microsoft.com/office/drawing/2014/main" id="{36E9EFC1-7C20-472A-B72E-A5F03AF5ACF9}"/>
              </a:ext>
            </a:extLst>
          </p:cNvPr>
          <p:cNvPicPr>
            <a:picLocks noChangeAspect="1"/>
          </p:cNvPicPr>
          <p:nvPr/>
        </p:nvPicPr>
        <p:blipFill>
          <a:blip r:embed="rId2"/>
          <a:stretch>
            <a:fillRect/>
          </a:stretch>
        </p:blipFill>
        <p:spPr>
          <a:xfrm>
            <a:off x="7661002" y="1872477"/>
            <a:ext cx="4305178" cy="4878344"/>
          </a:xfrm>
          <a:prstGeom prst="rect">
            <a:avLst/>
          </a:prstGeom>
        </p:spPr>
      </p:pic>
    </p:spTree>
    <p:extLst>
      <p:ext uri="{BB962C8B-B14F-4D97-AF65-F5344CB8AC3E}">
        <p14:creationId xmlns:p14="http://schemas.microsoft.com/office/powerpoint/2010/main" val="173238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Getter, Setter</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5506768" cy="1938992"/>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a:t>
            </a:r>
            <a:r>
              <a:rPr lang="en-US" sz="2400">
                <a:solidFill>
                  <a:srgbClr val="1B1B1B"/>
                </a:solidFill>
                <a:latin typeface="Times New Roman" panose="02020603050405020304" pitchFamily="18" charset="0"/>
              </a:rPr>
              <a:t>P</a:t>
            </a:r>
            <a:r>
              <a:rPr lang="vi-VN" sz="2400">
                <a:solidFill>
                  <a:srgbClr val="1B1B1B"/>
                </a:solidFill>
                <a:latin typeface="Times New Roman" panose="02020603050405020304" pitchFamily="18" charset="0"/>
              </a:rPr>
              <a:t>roperty </a:t>
            </a:r>
            <a:r>
              <a:rPr lang="en-US" sz="2400">
                <a:solidFill>
                  <a:srgbClr val="1B1B1B"/>
                </a:solidFill>
                <a:latin typeface="Times New Roman" panose="02020603050405020304" pitchFamily="18" charset="0"/>
              </a:rPr>
              <a:t>D</a:t>
            </a:r>
            <a:r>
              <a:rPr lang="vi-VN" sz="2400">
                <a:solidFill>
                  <a:srgbClr val="1B1B1B"/>
                </a:solidFill>
                <a:latin typeface="Times New Roman" panose="02020603050405020304" pitchFamily="18" charset="0"/>
              </a:rPr>
              <a:t>ecorator: Mục đích dùng cũng để làm cho việc sử dụng Setter và Getter quen thuộc như </a:t>
            </a:r>
            <a:r>
              <a:rPr lang="en-US" sz="2400">
                <a:solidFill>
                  <a:srgbClr val="1B1B1B"/>
                </a:solidFill>
                <a:latin typeface="Times New Roman" panose="02020603050405020304" pitchFamily="18" charset="0"/>
              </a:rPr>
              <a:t>P</a:t>
            </a:r>
            <a:r>
              <a:rPr lang="vi-VN" sz="2400">
                <a:solidFill>
                  <a:srgbClr val="1B1B1B"/>
                </a:solidFill>
                <a:latin typeface="Times New Roman" panose="02020603050405020304" pitchFamily="18" charset="0"/>
              </a:rPr>
              <a:t>roperty() </a:t>
            </a:r>
            <a:r>
              <a:rPr lang="en-US" sz="2400">
                <a:solidFill>
                  <a:srgbClr val="1B1B1B"/>
                </a:solidFill>
                <a:latin typeface="Times New Roman" panose="02020603050405020304" pitchFamily="18" charset="0"/>
              </a:rPr>
              <a:t>F</a:t>
            </a:r>
            <a:r>
              <a:rPr lang="vi-VN" sz="2400">
                <a:solidFill>
                  <a:srgbClr val="1B1B1B"/>
                </a:solidFill>
                <a:latin typeface="Times New Roman" panose="02020603050405020304" pitchFamily="18" charset="0"/>
              </a:rPr>
              <a:t>unction. Nhưng cách khai báo bên trong lớp có sự khác biệt. </a:t>
            </a:r>
            <a:endParaRPr lang="en-US" sz="2400" b="0" i="0" u="none" strike="noStrike">
              <a:solidFill>
                <a:srgbClr val="1B1B1B"/>
              </a:solidFill>
              <a:effectLst/>
              <a:latin typeface="Times New Roman" panose="02020603050405020304" pitchFamily="18" charset="0"/>
            </a:endParaRPr>
          </a:p>
        </p:txBody>
      </p:sp>
      <p:grpSp>
        <p:nvGrpSpPr>
          <p:cNvPr id="8" name="Group 7">
            <a:extLst>
              <a:ext uri="{FF2B5EF4-FFF2-40B4-BE49-F238E27FC236}">
                <a16:creationId xmlns:a16="http://schemas.microsoft.com/office/drawing/2014/main" id="{33EB09F0-55C3-4C5B-97CB-B2E5E25BAC52}"/>
              </a:ext>
            </a:extLst>
          </p:cNvPr>
          <p:cNvGrpSpPr/>
          <p:nvPr/>
        </p:nvGrpSpPr>
        <p:grpSpPr>
          <a:xfrm>
            <a:off x="2418281" y="4444576"/>
            <a:ext cx="2303841" cy="2128336"/>
            <a:chOff x="5248647" y="1608813"/>
            <a:chExt cx="970807" cy="846777"/>
          </a:xfrm>
        </p:grpSpPr>
        <p:sp>
          <p:nvSpPr>
            <p:cNvPr id="9" name="Oval 8">
              <a:extLst>
                <a:ext uri="{FF2B5EF4-FFF2-40B4-BE49-F238E27FC236}">
                  <a16:creationId xmlns:a16="http://schemas.microsoft.com/office/drawing/2014/main" id="{91676B4A-D51A-44ED-8027-2CDD54F538DA}"/>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B12A8E3B-B753-49F7-96DD-3B6D674A2E5B}"/>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1" name="TextBox 10">
            <a:extLst>
              <a:ext uri="{FF2B5EF4-FFF2-40B4-BE49-F238E27FC236}">
                <a16:creationId xmlns:a16="http://schemas.microsoft.com/office/drawing/2014/main" id="{96A1E184-E72C-4DD0-9177-3C749AD881D3}"/>
              </a:ext>
            </a:extLst>
          </p:cNvPr>
          <p:cNvSpPr txBox="1"/>
          <p:nvPr/>
        </p:nvSpPr>
        <p:spPr>
          <a:xfrm>
            <a:off x="2708833" y="5031690"/>
            <a:ext cx="2064504"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@Property</a:t>
            </a:r>
          </a:p>
          <a:p>
            <a:pPr algn="ctr"/>
            <a:r>
              <a:rPr lang="en-US" sz="2800" b="1">
                <a:solidFill>
                  <a:schemeClr val="accent1"/>
                </a:solidFill>
                <a:latin typeface="Constantia" charset="0"/>
                <a:ea typeface="Constantia" charset="0"/>
                <a:cs typeface="Constantia" charset="0"/>
              </a:rPr>
              <a:t>Decorator</a:t>
            </a:r>
          </a:p>
        </p:txBody>
      </p:sp>
      <p:pic>
        <p:nvPicPr>
          <p:cNvPr id="2" name="Picture 1">
            <a:extLst>
              <a:ext uri="{FF2B5EF4-FFF2-40B4-BE49-F238E27FC236}">
                <a16:creationId xmlns:a16="http://schemas.microsoft.com/office/drawing/2014/main" id="{2F42579F-81C5-416E-972C-AFBBEF70B8A0}"/>
              </a:ext>
            </a:extLst>
          </p:cNvPr>
          <p:cNvPicPr>
            <a:picLocks noChangeAspect="1"/>
          </p:cNvPicPr>
          <p:nvPr/>
        </p:nvPicPr>
        <p:blipFill>
          <a:blip r:embed="rId2"/>
          <a:stretch>
            <a:fillRect/>
          </a:stretch>
        </p:blipFill>
        <p:spPr>
          <a:xfrm>
            <a:off x="8180929" y="1780065"/>
            <a:ext cx="3722913" cy="4914625"/>
          </a:xfrm>
          <a:prstGeom prst="rect">
            <a:avLst/>
          </a:prstGeom>
        </p:spPr>
      </p:pic>
    </p:spTree>
    <p:extLst>
      <p:ext uri="{BB962C8B-B14F-4D97-AF65-F5344CB8AC3E}">
        <p14:creationId xmlns:p14="http://schemas.microsoft.com/office/powerpoint/2010/main" val="38574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070590"/>
            <a:ext cx="6304085" cy="2308324"/>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02.</a:t>
            </a:r>
          </a:p>
          <a:p>
            <a:pPr algn="ctr"/>
            <a:r>
              <a:rPr lang="en-US" altLang="ko-KR" sz="3600" b="1">
                <a:solidFill>
                  <a:schemeClr val="bg1"/>
                </a:solidFill>
                <a:latin typeface="Constantia" panose="02030602050306030303" pitchFamily="18" charset="0"/>
                <a:cs typeface="Arial" pitchFamily="34" charset="0"/>
              </a:rPr>
              <a:t>Constructor,</a:t>
            </a:r>
          </a:p>
          <a:p>
            <a:pPr algn="ctr"/>
            <a:r>
              <a:rPr lang="en-US" altLang="ko-KR" sz="3600" b="1">
                <a:solidFill>
                  <a:schemeClr val="bg1"/>
                </a:solidFill>
                <a:latin typeface="Constantia" panose="02030602050306030303" pitchFamily="18" charset="0"/>
                <a:cs typeface="Arial" pitchFamily="34" charset="0"/>
              </a:rPr>
              <a:t>Destructor</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7392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5DA306-F599-4B83-AE4E-FA90824709C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1331D5-8CBE-4CDC-89E8-E88A9540F618}"/>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 Destructor</a:t>
            </a:r>
          </a:p>
        </p:txBody>
      </p:sp>
      <p:pic>
        <p:nvPicPr>
          <p:cNvPr id="6" name="Picture 5">
            <a:extLst>
              <a:ext uri="{FF2B5EF4-FFF2-40B4-BE49-F238E27FC236}">
                <a16:creationId xmlns:a16="http://schemas.microsoft.com/office/drawing/2014/main" id="{5013B3AF-94EE-44C0-A7BF-F8E27B114ED0}"/>
              </a:ext>
            </a:extLst>
          </p:cNvPr>
          <p:cNvPicPr>
            <a:picLocks noChangeAspect="1"/>
          </p:cNvPicPr>
          <p:nvPr/>
        </p:nvPicPr>
        <p:blipFill>
          <a:blip r:embed="rId2"/>
          <a:stretch>
            <a:fillRect/>
          </a:stretch>
        </p:blipFill>
        <p:spPr>
          <a:xfrm>
            <a:off x="2227954" y="1321246"/>
            <a:ext cx="7434679" cy="3916928"/>
          </a:xfrm>
          <a:prstGeom prst="rect">
            <a:avLst/>
          </a:prstGeom>
        </p:spPr>
      </p:pic>
      <p:sp>
        <p:nvSpPr>
          <p:cNvPr id="7" name="TextBox 6">
            <a:extLst>
              <a:ext uri="{FF2B5EF4-FFF2-40B4-BE49-F238E27FC236}">
                <a16:creationId xmlns:a16="http://schemas.microsoft.com/office/drawing/2014/main" id="{87AF8495-D0B3-4DEB-BC77-06F876A64524}"/>
              </a:ext>
            </a:extLst>
          </p:cNvPr>
          <p:cNvSpPr txBox="1"/>
          <p:nvPr/>
        </p:nvSpPr>
        <p:spPr>
          <a:xfrm>
            <a:off x="3101728" y="5411755"/>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Constructor</a:t>
            </a:r>
          </a:p>
        </p:txBody>
      </p:sp>
      <p:sp>
        <p:nvSpPr>
          <p:cNvPr id="8" name="TextBox 7">
            <a:extLst>
              <a:ext uri="{FF2B5EF4-FFF2-40B4-BE49-F238E27FC236}">
                <a16:creationId xmlns:a16="http://schemas.microsoft.com/office/drawing/2014/main" id="{843ABB6E-3BA3-418B-8717-48217D252ECC}"/>
              </a:ext>
            </a:extLst>
          </p:cNvPr>
          <p:cNvSpPr txBox="1"/>
          <p:nvPr/>
        </p:nvSpPr>
        <p:spPr>
          <a:xfrm>
            <a:off x="7347156" y="5411755"/>
            <a:ext cx="2030109"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Destructor</a:t>
            </a:r>
          </a:p>
        </p:txBody>
      </p:sp>
    </p:spTree>
    <p:extLst>
      <p:ext uri="{BB962C8B-B14F-4D97-AF65-F5344CB8AC3E}">
        <p14:creationId xmlns:p14="http://schemas.microsoft.com/office/powerpoint/2010/main" val="406564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FB1EFB-989B-4606-9E7C-B25A100C11DB}"/>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9E8CCD-B41B-4A62-A2B1-764D9B86B957}"/>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5" name="TextBox 4">
            <a:extLst>
              <a:ext uri="{FF2B5EF4-FFF2-40B4-BE49-F238E27FC236}">
                <a16:creationId xmlns:a16="http://schemas.microsoft.com/office/drawing/2014/main" id="{277A8119-3DBE-4588-B0A3-89E4D3B6DCB3}"/>
              </a:ext>
            </a:extLst>
          </p:cNvPr>
          <p:cNvSpPr txBox="1"/>
          <p:nvPr/>
        </p:nvSpPr>
        <p:spPr>
          <a:xfrm>
            <a:off x="791394" y="1867238"/>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Constructor (phương thức khởi tạo) là một phương thức đặc biệt ở trong class, phương thức này mặc định sẽ được gọi khi chúng ta khởi tạo class đó. </a:t>
            </a:r>
            <a:endParaRPr lang="en-US" sz="2400" b="0" i="0" u="none" strike="noStrike">
              <a:solidFill>
                <a:srgbClr val="1B1B1B"/>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D327700B-F6CE-4BEB-8DC6-03A4817B0E7B}"/>
              </a:ext>
            </a:extLst>
          </p:cNvPr>
          <p:cNvSpPr txBox="1"/>
          <p:nvPr/>
        </p:nvSpPr>
        <p:spPr>
          <a:xfrm>
            <a:off x="791394" y="320891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Thường được dùng để khởi tạo các thuộc, xử lý phương thức hoặc là dùng để nhận các tham số truyền vào class khi khởi tạo.</a:t>
            </a:r>
            <a:endParaRPr lang="en-US" sz="2400" b="0" i="0" u="none" strike="noStrike">
              <a:solidFill>
                <a:srgbClr val="1B1B1B"/>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AEC5ABF1-293E-4383-BF48-03FB15A46EB9}"/>
              </a:ext>
            </a:extLst>
          </p:cNvPr>
          <p:cNvSpPr txBox="1"/>
          <p:nvPr/>
        </p:nvSpPr>
        <p:spPr>
          <a:xfrm>
            <a:off x="791394" y="4550592"/>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Constructor sẽ </a:t>
            </a:r>
            <a:r>
              <a:rPr lang="en-US" sz="2400">
                <a:solidFill>
                  <a:srgbClr val="1B1B1B"/>
                </a:solidFill>
                <a:latin typeface="Times New Roman" panose="02020603050405020304" pitchFamily="18" charset="0"/>
              </a:rPr>
              <a:t>tự động </a:t>
            </a:r>
            <a:r>
              <a:rPr lang="vi-VN" sz="2400">
                <a:solidFill>
                  <a:srgbClr val="1B1B1B"/>
                </a:solidFill>
                <a:latin typeface="Times New Roman" panose="02020603050405020304" pitchFamily="18" charset="0"/>
              </a:rPr>
              <a:t>chạy ngay khi đối tượng được tạo</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Tree>
    <p:extLst>
      <p:ext uri="{BB962C8B-B14F-4D97-AF65-F5344CB8AC3E}">
        <p14:creationId xmlns:p14="http://schemas.microsoft.com/office/powerpoint/2010/main" val="152192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BC5D4-EACF-47B8-B4C8-CCBB99782DB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AC6E79-E867-4EBF-89D4-8B1D56C23C5E}"/>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6" name="TextBox 5">
            <a:extLst>
              <a:ext uri="{FF2B5EF4-FFF2-40B4-BE49-F238E27FC236}">
                <a16:creationId xmlns:a16="http://schemas.microsoft.com/office/drawing/2014/main" id="{33C5C3AF-F0D9-40D3-866A-5FDB57F1DE43}"/>
              </a:ext>
            </a:extLst>
          </p:cNvPr>
          <p:cNvSpPr txBox="1"/>
          <p:nvPr/>
        </p:nvSpPr>
        <p:spPr>
          <a:xfrm>
            <a:off x="791395" y="2272261"/>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Default</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Constructor</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phương thức tạo lập mặc định</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
        <p:nvSpPr>
          <p:cNvPr id="7" name="TextBox 6">
            <a:extLst>
              <a:ext uri="{FF2B5EF4-FFF2-40B4-BE49-F238E27FC236}">
                <a16:creationId xmlns:a16="http://schemas.microsoft.com/office/drawing/2014/main" id="{8DC03C5D-AD6C-47FE-8B0B-D807A726C142}"/>
              </a:ext>
            </a:extLst>
          </p:cNvPr>
          <p:cNvSpPr txBox="1"/>
          <p:nvPr/>
        </p:nvSpPr>
        <p:spPr>
          <a:xfrm>
            <a:off x="791394" y="3211311"/>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Parameterized Contructor</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phương thức tạo lập có tham số đầu vào</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111F8600-5944-40E9-B921-DBDE72BF7042}"/>
              </a:ext>
            </a:extLst>
          </p:cNvPr>
          <p:cNvSpPr txBox="1"/>
          <p:nvPr/>
        </p:nvSpPr>
        <p:spPr>
          <a:xfrm>
            <a:off x="791394" y="4150361"/>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Copy Constructor</a:t>
            </a:r>
            <a:r>
              <a:rPr lang="en-US" sz="2400">
                <a:solidFill>
                  <a:srgbClr val="1B1B1B"/>
                </a:solidFill>
                <a:latin typeface="Times New Roman" panose="02020603050405020304" pitchFamily="18" charset="0"/>
              </a:rPr>
              <a:t>:</a:t>
            </a:r>
            <a:r>
              <a:rPr lang="vi-VN" sz="2400">
                <a:solidFill>
                  <a:srgbClr val="1B1B1B"/>
                </a:solidFill>
                <a:latin typeface="Times New Roman" panose="02020603050405020304" pitchFamily="18" charset="0"/>
              </a:rPr>
              <a:t> phương thức tạo lập sao chép</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
        <p:nvSpPr>
          <p:cNvPr id="9" name="TextBox 8">
            <a:extLst>
              <a:ext uri="{FF2B5EF4-FFF2-40B4-BE49-F238E27FC236}">
                <a16:creationId xmlns:a16="http://schemas.microsoft.com/office/drawing/2014/main" id="{1129E752-0587-4D94-B947-FA57196653AD}"/>
              </a:ext>
            </a:extLst>
          </p:cNvPr>
          <p:cNvSpPr txBox="1"/>
          <p:nvPr/>
        </p:nvSpPr>
        <p:spPr>
          <a:xfrm>
            <a:off x="3566732" y="1402349"/>
            <a:ext cx="50585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Các loại constructor</a:t>
            </a:r>
          </a:p>
        </p:txBody>
      </p:sp>
    </p:spTree>
    <p:extLst>
      <p:ext uri="{BB962C8B-B14F-4D97-AF65-F5344CB8AC3E}">
        <p14:creationId xmlns:p14="http://schemas.microsoft.com/office/powerpoint/2010/main" val="400935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35A169-E537-4F04-BAA2-CFD3948C696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4A913E-745A-4023-B9C4-D5CD7F9199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7" name="TextBox 6">
            <a:extLst>
              <a:ext uri="{FF2B5EF4-FFF2-40B4-BE49-F238E27FC236}">
                <a16:creationId xmlns:a16="http://schemas.microsoft.com/office/drawing/2014/main" id="{98338E3A-2D74-43F3-BF27-89531D9B8BE0}"/>
              </a:ext>
            </a:extLst>
          </p:cNvPr>
          <p:cNvSpPr txBox="1"/>
          <p:nvPr/>
        </p:nvSpPr>
        <p:spPr>
          <a:xfrm>
            <a:off x="4954981" y="1352939"/>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Cú pháp</a:t>
            </a:r>
          </a:p>
        </p:txBody>
      </p:sp>
      <p:cxnSp>
        <p:nvCxnSpPr>
          <p:cNvPr id="8" name="Straight Connector 7">
            <a:extLst>
              <a:ext uri="{FF2B5EF4-FFF2-40B4-BE49-F238E27FC236}">
                <a16:creationId xmlns:a16="http://schemas.microsoft.com/office/drawing/2014/main" id="{47CBF0A4-7B69-46D4-B1CF-585665422A27}"/>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168D159-D4D6-423B-8BC4-1CAFB07D2A67}"/>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2" name="Picture 11">
            <a:extLst>
              <a:ext uri="{FF2B5EF4-FFF2-40B4-BE49-F238E27FC236}">
                <a16:creationId xmlns:a16="http://schemas.microsoft.com/office/drawing/2014/main" id="{91C5B047-09BB-4363-97D2-AC35BD05C631}"/>
              </a:ext>
            </a:extLst>
          </p:cNvPr>
          <p:cNvPicPr/>
          <p:nvPr/>
        </p:nvPicPr>
        <p:blipFill>
          <a:blip r:embed="rId2"/>
          <a:stretch>
            <a:fillRect/>
          </a:stretch>
        </p:blipFill>
        <p:spPr>
          <a:xfrm>
            <a:off x="666730" y="4579887"/>
            <a:ext cx="4819668" cy="1444612"/>
          </a:xfrm>
          <a:prstGeom prst="rect">
            <a:avLst/>
          </a:prstGeom>
        </p:spPr>
      </p:pic>
      <p:pic>
        <p:nvPicPr>
          <p:cNvPr id="13" name="Picture 12">
            <a:extLst>
              <a:ext uri="{FF2B5EF4-FFF2-40B4-BE49-F238E27FC236}">
                <a16:creationId xmlns:a16="http://schemas.microsoft.com/office/drawing/2014/main" id="{15B76912-E851-4C7D-8FA6-D20614650FA2}"/>
              </a:ext>
            </a:extLst>
          </p:cNvPr>
          <p:cNvPicPr/>
          <p:nvPr/>
        </p:nvPicPr>
        <p:blipFill>
          <a:blip r:embed="rId3"/>
          <a:stretch>
            <a:fillRect/>
          </a:stretch>
        </p:blipFill>
        <p:spPr>
          <a:xfrm>
            <a:off x="6955517" y="4576665"/>
            <a:ext cx="4399835" cy="1418399"/>
          </a:xfrm>
          <a:prstGeom prst="rect">
            <a:avLst/>
          </a:prstGeom>
        </p:spPr>
      </p:pic>
      <p:sp>
        <p:nvSpPr>
          <p:cNvPr id="11" name="TextBox 10">
            <a:extLst>
              <a:ext uri="{FF2B5EF4-FFF2-40B4-BE49-F238E27FC236}">
                <a16:creationId xmlns:a16="http://schemas.microsoft.com/office/drawing/2014/main" id="{51D797FD-1942-4C07-B3ED-A0C3B4EB507C}"/>
              </a:ext>
            </a:extLst>
          </p:cNvPr>
          <p:cNvSpPr txBox="1"/>
          <p:nvPr/>
        </p:nvSpPr>
        <p:spPr>
          <a:xfrm>
            <a:off x="540829" y="2905064"/>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Tên phương thức trùng với tên lớp, có thể nhận các tham số truyền vào tương ứng cho từng thuộc tính.</a:t>
            </a:r>
            <a:endParaRPr lang="en-US" sz="2400" b="0" i="0" u="none" strike="noStrike">
              <a:solidFill>
                <a:srgbClr val="1B1B1B"/>
              </a:solidFill>
              <a:effectLst/>
              <a:latin typeface="Times New Roman" panose="02020603050405020304" pitchFamily="18" charset="0"/>
            </a:endParaRPr>
          </a:p>
        </p:txBody>
      </p:sp>
      <p:sp>
        <p:nvSpPr>
          <p:cNvPr id="14" name="TextBox 13">
            <a:extLst>
              <a:ext uri="{FF2B5EF4-FFF2-40B4-BE49-F238E27FC236}">
                <a16:creationId xmlns:a16="http://schemas.microsoft.com/office/drawing/2014/main" id="{664A6DC7-CAB2-48A8-A245-71559233B98B}"/>
              </a:ext>
            </a:extLst>
          </p:cNvPr>
          <p:cNvSpPr txBox="1"/>
          <p:nvPr/>
        </p:nvSpPr>
        <p:spPr>
          <a:xfrm>
            <a:off x="6748797" y="2905064"/>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Tên phương thức khởi tạo là __init__(), luôn nhận tham số đầu vào đầu tiên là self.</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41099697-FA56-4D15-AD83-4EB08B29117F}"/>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7991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35A169-E537-4F04-BAA2-CFD3948C696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4A913E-745A-4023-B9C4-D5CD7F9199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7" name="TextBox 6">
            <a:extLst>
              <a:ext uri="{FF2B5EF4-FFF2-40B4-BE49-F238E27FC236}">
                <a16:creationId xmlns:a16="http://schemas.microsoft.com/office/drawing/2014/main" id="{98338E3A-2D74-43F3-BF27-89531D9B8BE0}"/>
              </a:ext>
            </a:extLst>
          </p:cNvPr>
          <p:cNvSpPr txBox="1"/>
          <p:nvPr/>
        </p:nvSpPr>
        <p:spPr>
          <a:xfrm>
            <a:off x="4206763" y="1380098"/>
            <a:ext cx="3778472"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Default Constructor</a:t>
            </a:r>
          </a:p>
        </p:txBody>
      </p:sp>
      <p:cxnSp>
        <p:nvCxnSpPr>
          <p:cNvPr id="8" name="Straight Connector 7">
            <a:extLst>
              <a:ext uri="{FF2B5EF4-FFF2-40B4-BE49-F238E27FC236}">
                <a16:creationId xmlns:a16="http://schemas.microsoft.com/office/drawing/2014/main" id="{47CBF0A4-7B69-46D4-B1CF-585665422A27}"/>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168D159-D4D6-423B-8BC4-1CAFB07D2A67}"/>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1" name="Picture 10">
            <a:extLst>
              <a:ext uri="{FF2B5EF4-FFF2-40B4-BE49-F238E27FC236}">
                <a16:creationId xmlns:a16="http://schemas.microsoft.com/office/drawing/2014/main" id="{8BA20E7C-D8B5-422F-8D50-F30A33329051}"/>
              </a:ext>
            </a:extLst>
          </p:cNvPr>
          <p:cNvPicPr/>
          <p:nvPr/>
        </p:nvPicPr>
        <p:blipFill>
          <a:blip r:embed="rId2"/>
          <a:stretch>
            <a:fillRect/>
          </a:stretch>
        </p:blipFill>
        <p:spPr>
          <a:xfrm>
            <a:off x="7185713" y="3256383"/>
            <a:ext cx="3954409" cy="2360645"/>
          </a:xfrm>
          <a:prstGeom prst="rect">
            <a:avLst/>
          </a:prstGeom>
        </p:spPr>
      </p:pic>
      <p:pic>
        <p:nvPicPr>
          <p:cNvPr id="14" name="Picture 13">
            <a:extLst>
              <a:ext uri="{FF2B5EF4-FFF2-40B4-BE49-F238E27FC236}">
                <a16:creationId xmlns:a16="http://schemas.microsoft.com/office/drawing/2014/main" id="{F0227D84-313D-425D-98FD-B60278447F9A}"/>
              </a:ext>
            </a:extLst>
          </p:cNvPr>
          <p:cNvPicPr/>
          <p:nvPr/>
        </p:nvPicPr>
        <p:blipFill>
          <a:blip r:embed="rId3"/>
          <a:stretch>
            <a:fillRect/>
          </a:stretch>
        </p:blipFill>
        <p:spPr>
          <a:xfrm>
            <a:off x="1051878" y="2935906"/>
            <a:ext cx="4021849" cy="3455563"/>
          </a:xfrm>
          <a:prstGeom prst="rect">
            <a:avLst/>
          </a:prstGeom>
        </p:spPr>
      </p:pic>
      <p:sp>
        <p:nvSpPr>
          <p:cNvPr id="12" name="TextBox 11">
            <a:extLst>
              <a:ext uri="{FF2B5EF4-FFF2-40B4-BE49-F238E27FC236}">
                <a16:creationId xmlns:a16="http://schemas.microsoft.com/office/drawing/2014/main" id="{D7205AFC-C7E4-40BE-A6C9-B17A9B93BCD8}"/>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314582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35A169-E537-4F04-BAA2-CFD3948C696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4A913E-745A-4023-B9C4-D5CD7F9199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7" name="TextBox 6">
            <a:extLst>
              <a:ext uri="{FF2B5EF4-FFF2-40B4-BE49-F238E27FC236}">
                <a16:creationId xmlns:a16="http://schemas.microsoft.com/office/drawing/2014/main" id="{98338E3A-2D74-43F3-BF27-89531D9B8BE0}"/>
              </a:ext>
            </a:extLst>
          </p:cNvPr>
          <p:cNvSpPr txBox="1"/>
          <p:nvPr/>
        </p:nvSpPr>
        <p:spPr>
          <a:xfrm>
            <a:off x="3566732" y="1402349"/>
            <a:ext cx="50585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Parameterized Constructor</a:t>
            </a:r>
          </a:p>
        </p:txBody>
      </p:sp>
      <p:cxnSp>
        <p:nvCxnSpPr>
          <p:cNvPr id="8" name="Straight Connector 7">
            <a:extLst>
              <a:ext uri="{FF2B5EF4-FFF2-40B4-BE49-F238E27FC236}">
                <a16:creationId xmlns:a16="http://schemas.microsoft.com/office/drawing/2014/main" id="{47CBF0A4-7B69-46D4-B1CF-585665422A27}"/>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168D159-D4D6-423B-8BC4-1CAFB07D2A67}"/>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2" name="Picture 11">
            <a:extLst>
              <a:ext uri="{FF2B5EF4-FFF2-40B4-BE49-F238E27FC236}">
                <a16:creationId xmlns:a16="http://schemas.microsoft.com/office/drawing/2014/main" id="{1FA379E0-FC19-464D-B5C4-7DD1496C8CFF}"/>
              </a:ext>
            </a:extLst>
          </p:cNvPr>
          <p:cNvPicPr/>
          <p:nvPr/>
        </p:nvPicPr>
        <p:blipFill>
          <a:blip r:embed="rId2"/>
          <a:stretch>
            <a:fillRect/>
          </a:stretch>
        </p:blipFill>
        <p:spPr>
          <a:xfrm>
            <a:off x="920007" y="2958157"/>
            <a:ext cx="4227124" cy="3384840"/>
          </a:xfrm>
          <a:prstGeom prst="rect">
            <a:avLst/>
          </a:prstGeom>
        </p:spPr>
      </p:pic>
      <p:pic>
        <p:nvPicPr>
          <p:cNvPr id="13" name="Picture 12">
            <a:extLst>
              <a:ext uri="{FF2B5EF4-FFF2-40B4-BE49-F238E27FC236}">
                <a16:creationId xmlns:a16="http://schemas.microsoft.com/office/drawing/2014/main" id="{4696FBC4-BABB-47C0-B431-DC88B11E24FC}"/>
              </a:ext>
            </a:extLst>
          </p:cNvPr>
          <p:cNvPicPr/>
          <p:nvPr/>
        </p:nvPicPr>
        <p:blipFill>
          <a:blip r:embed="rId3"/>
          <a:stretch>
            <a:fillRect/>
          </a:stretch>
        </p:blipFill>
        <p:spPr>
          <a:xfrm>
            <a:off x="7044870" y="3429000"/>
            <a:ext cx="4375799" cy="2229411"/>
          </a:xfrm>
          <a:prstGeom prst="rect">
            <a:avLst/>
          </a:prstGeom>
        </p:spPr>
      </p:pic>
      <p:sp>
        <p:nvSpPr>
          <p:cNvPr id="11" name="TextBox 10">
            <a:extLst>
              <a:ext uri="{FF2B5EF4-FFF2-40B4-BE49-F238E27FC236}">
                <a16:creationId xmlns:a16="http://schemas.microsoft.com/office/drawing/2014/main" id="{9177B5A4-CC60-4662-A393-306D50C70FBD}"/>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320616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35A169-E537-4F04-BAA2-CFD3948C696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4A913E-745A-4023-B9C4-D5CD7F9199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7" name="TextBox 6">
            <a:extLst>
              <a:ext uri="{FF2B5EF4-FFF2-40B4-BE49-F238E27FC236}">
                <a16:creationId xmlns:a16="http://schemas.microsoft.com/office/drawing/2014/main" id="{98338E3A-2D74-43F3-BF27-89531D9B8BE0}"/>
              </a:ext>
            </a:extLst>
          </p:cNvPr>
          <p:cNvSpPr txBox="1"/>
          <p:nvPr/>
        </p:nvSpPr>
        <p:spPr>
          <a:xfrm>
            <a:off x="3566732" y="1402349"/>
            <a:ext cx="50585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Copy Constructor</a:t>
            </a:r>
          </a:p>
        </p:txBody>
      </p:sp>
      <p:cxnSp>
        <p:nvCxnSpPr>
          <p:cNvPr id="8" name="Straight Connector 7">
            <a:extLst>
              <a:ext uri="{FF2B5EF4-FFF2-40B4-BE49-F238E27FC236}">
                <a16:creationId xmlns:a16="http://schemas.microsoft.com/office/drawing/2014/main" id="{47CBF0A4-7B69-46D4-B1CF-585665422A27}"/>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168D159-D4D6-423B-8BC4-1CAFB07D2A67}"/>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1" name="Picture 10">
            <a:extLst>
              <a:ext uri="{FF2B5EF4-FFF2-40B4-BE49-F238E27FC236}">
                <a16:creationId xmlns:a16="http://schemas.microsoft.com/office/drawing/2014/main" id="{FD28C219-0617-4ADD-843B-15D334348958}"/>
              </a:ext>
            </a:extLst>
          </p:cNvPr>
          <p:cNvPicPr/>
          <p:nvPr/>
        </p:nvPicPr>
        <p:blipFill>
          <a:blip r:embed="rId2"/>
          <a:stretch>
            <a:fillRect/>
          </a:stretch>
        </p:blipFill>
        <p:spPr>
          <a:xfrm>
            <a:off x="823544" y="2864498"/>
            <a:ext cx="4233639" cy="3450033"/>
          </a:xfrm>
          <a:prstGeom prst="rect">
            <a:avLst/>
          </a:prstGeom>
        </p:spPr>
      </p:pic>
      <p:pic>
        <p:nvPicPr>
          <p:cNvPr id="14" name="Picture 13">
            <a:extLst>
              <a:ext uri="{FF2B5EF4-FFF2-40B4-BE49-F238E27FC236}">
                <a16:creationId xmlns:a16="http://schemas.microsoft.com/office/drawing/2014/main" id="{49FABA2B-F47C-41DB-834C-E6C4E02C5522}"/>
              </a:ext>
            </a:extLst>
          </p:cNvPr>
          <p:cNvPicPr/>
          <p:nvPr/>
        </p:nvPicPr>
        <p:blipFill>
          <a:blip r:embed="rId3"/>
          <a:stretch>
            <a:fillRect/>
          </a:stretch>
        </p:blipFill>
        <p:spPr>
          <a:xfrm>
            <a:off x="6825150" y="4049486"/>
            <a:ext cx="4833256" cy="2351314"/>
          </a:xfrm>
          <a:prstGeom prst="rect">
            <a:avLst/>
          </a:prstGeom>
        </p:spPr>
      </p:pic>
      <p:sp>
        <p:nvSpPr>
          <p:cNvPr id="15" name="TextBox 14">
            <a:extLst>
              <a:ext uri="{FF2B5EF4-FFF2-40B4-BE49-F238E27FC236}">
                <a16:creationId xmlns:a16="http://schemas.microsoft.com/office/drawing/2014/main" id="{DCAFCDDC-C464-47C1-87AC-797AFAF16CA6}"/>
              </a:ext>
            </a:extLst>
          </p:cNvPr>
          <p:cNvSpPr txBox="1"/>
          <p:nvPr/>
        </p:nvSpPr>
        <p:spPr>
          <a:xfrm>
            <a:off x="6646160" y="2703473"/>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Python không có __init__() copy constructor. Nhưng thay vào đó có thể import thư viện copy để dùng.</a:t>
            </a:r>
            <a:endParaRPr lang="en-US" sz="2400" b="0" i="0" u="none" strike="noStrike">
              <a:solidFill>
                <a:srgbClr val="1B1B1B"/>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32EE50FC-323F-4784-B692-D890B80D0C3F}"/>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309050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3">
            <a:extLst>
              <a:ext uri="{FF2B5EF4-FFF2-40B4-BE49-F238E27FC236}">
                <a16:creationId xmlns:a16="http://schemas.microsoft.com/office/drawing/2014/main" id="{B11118B2-938F-46BB-B1C0-6E1CED24491F}"/>
              </a:ext>
            </a:extLst>
          </p:cNvPr>
          <p:cNvGrpSpPr/>
          <p:nvPr/>
        </p:nvGrpSpPr>
        <p:grpSpPr>
          <a:xfrm>
            <a:off x="854462" y="2271170"/>
            <a:ext cx="10353535" cy="4241738"/>
            <a:chOff x="2589913" y="1492745"/>
            <a:chExt cx="6748694" cy="4724756"/>
          </a:xfrm>
        </p:grpSpPr>
        <p:sp>
          <p:nvSpPr>
            <p:cNvPr id="4" name="Round Single Corner Rectangle 4">
              <a:extLst>
                <a:ext uri="{FF2B5EF4-FFF2-40B4-BE49-F238E27FC236}">
                  <a16:creationId xmlns:a16="http://schemas.microsoft.com/office/drawing/2014/main" id="{837A93AD-6212-4A94-8710-98EB92BE1952}"/>
                </a:ext>
              </a:extLst>
            </p:cNvPr>
            <p:cNvSpPr/>
            <p:nvPr/>
          </p:nvSpPr>
          <p:spPr>
            <a:xfrm>
              <a:off x="6006478" y="1492745"/>
              <a:ext cx="3332129" cy="2285667"/>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ound Single Corner Rectangle 9">
              <a:extLst>
                <a:ext uri="{FF2B5EF4-FFF2-40B4-BE49-F238E27FC236}">
                  <a16:creationId xmlns:a16="http://schemas.microsoft.com/office/drawing/2014/main" id="{AB3B4F81-FCA3-4DE8-AB44-C01F95E3CD59}"/>
                </a:ext>
              </a:extLst>
            </p:cNvPr>
            <p:cNvSpPr/>
            <p:nvPr/>
          </p:nvSpPr>
          <p:spPr>
            <a:xfrm rot="10800000">
              <a:off x="2589914" y="3931834"/>
              <a:ext cx="3332129" cy="2285667"/>
            </a:xfrm>
            <a:prstGeom prst="round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Round Single Corner Rectangle 10">
              <a:extLst>
                <a:ext uri="{FF2B5EF4-FFF2-40B4-BE49-F238E27FC236}">
                  <a16:creationId xmlns:a16="http://schemas.microsoft.com/office/drawing/2014/main" id="{7BD5135B-5531-4E63-8D62-C135AF2416D3}"/>
                </a:ext>
              </a:extLst>
            </p:cNvPr>
            <p:cNvSpPr/>
            <p:nvPr/>
          </p:nvSpPr>
          <p:spPr>
            <a:xfrm flipH="1">
              <a:off x="2589913" y="1492745"/>
              <a:ext cx="3332129" cy="2285667"/>
            </a:xfrm>
            <a:prstGeom prst="round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Round Single Corner Rectangle 11">
              <a:extLst>
                <a:ext uri="{FF2B5EF4-FFF2-40B4-BE49-F238E27FC236}">
                  <a16:creationId xmlns:a16="http://schemas.microsoft.com/office/drawing/2014/main" id="{0FD73F51-49D0-4793-8D34-6DC76552F6A2}"/>
                </a:ext>
              </a:extLst>
            </p:cNvPr>
            <p:cNvSpPr/>
            <p:nvPr/>
          </p:nvSpPr>
          <p:spPr>
            <a:xfrm rot="10800000" flipH="1">
              <a:off x="6006478" y="3931834"/>
              <a:ext cx="3332129" cy="2285667"/>
            </a:xfrm>
            <a:prstGeom prst="round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8" name="Oval 7">
            <a:extLst>
              <a:ext uri="{FF2B5EF4-FFF2-40B4-BE49-F238E27FC236}">
                <a16:creationId xmlns:a16="http://schemas.microsoft.com/office/drawing/2014/main" id="{D9A8284B-8D2C-47C6-87C4-BD8898913C28}"/>
              </a:ext>
            </a:extLst>
          </p:cNvPr>
          <p:cNvSpPr/>
          <p:nvPr/>
        </p:nvSpPr>
        <p:spPr>
          <a:xfrm>
            <a:off x="1002675" y="2477548"/>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lumMod val="75000"/>
                    <a:lumOff val="25000"/>
                  </a:schemeClr>
                </a:solidFill>
              </a:rPr>
              <a:t>E</a:t>
            </a:r>
          </a:p>
        </p:txBody>
      </p:sp>
      <p:sp>
        <p:nvSpPr>
          <p:cNvPr id="9" name="Oval 8">
            <a:extLst>
              <a:ext uri="{FF2B5EF4-FFF2-40B4-BE49-F238E27FC236}">
                <a16:creationId xmlns:a16="http://schemas.microsoft.com/office/drawing/2014/main" id="{10EE128C-E71A-4B71-9413-32C26B3B99B6}"/>
              </a:ext>
            </a:extLst>
          </p:cNvPr>
          <p:cNvSpPr/>
          <p:nvPr/>
        </p:nvSpPr>
        <p:spPr>
          <a:xfrm>
            <a:off x="10459447" y="2477548"/>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lumMod val="75000"/>
                    <a:lumOff val="25000"/>
                  </a:schemeClr>
                </a:solidFill>
              </a:rPr>
              <a:t>A</a:t>
            </a:r>
          </a:p>
        </p:txBody>
      </p:sp>
      <p:sp>
        <p:nvSpPr>
          <p:cNvPr id="10" name="Oval 9">
            <a:extLst>
              <a:ext uri="{FF2B5EF4-FFF2-40B4-BE49-F238E27FC236}">
                <a16:creationId xmlns:a16="http://schemas.microsoft.com/office/drawing/2014/main" id="{983654A6-3BC6-43BE-AD2E-13640CACB65B}"/>
              </a:ext>
            </a:extLst>
          </p:cNvPr>
          <p:cNvSpPr/>
          <p:nvPr/>
        </p:nvSpPr>
        <p:spPr>
          <a:xfrm>
            <a:off x="10459447" y="5792828"/>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lumMod val="75000"/>
                    <a:lumOff val="25000"/>
                  </a:schemeClr>
                </a:solidFill>
              </a:rPr>
              <a:t>P</a:t>
            </a:r>
          </a:p>
        </p:txBody>
      </p:sp>
      <p:sp>
        <p:nvSpPr>
          <p:cNvPr id="11" name="Oval 10">
            <a:extLst>
              <a:ext uri="{FF2B5EF4-FFF2-40B4-BE49-F238E27FC236}">
                <a16:creationId xmlns:a16="http://schemas.microsoft.com/office/drawing/2014/main" id="{BDDB356E-01B9-46F3-948D-BA2219B9DD4A}"/>
              </a:ext>
            </a:extLst>
          </p:cNvPr>
          <p:cNvSpPr/>
          <p:nvPr/>
        </p:nvSpPr>
        <p:spPr>
          <a:xfrm>
            <a:off x="1002675" y="5792828"/>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lumMod val="75000"/>
                    <a:lumOff val="25000"/>
                  </a:schemeClr>
                </a:solidFill>
              </a:rPr>
              <a:t>I</a:t>
            </a:r>
          </a:p>
        </p:txBody>
      </p:sp>
      <p:grpSp>
        <p:nvGrpSpPr>
          <p:cNvPr id="12" name="Group 21">
            <a:extLst>
              <a:ext uri="{FF2B5EF4-FFF2-40B4-BE49-F238E27FC236}">
                <a16:creationId xmlns:a16="http://schemas.microsoft.com/office/drawing/2014/main" id="{E28DC018-CC5A-4396-B05C-7C79347A1571}"/>
              </a:ext>
            </a:extLst>
          </p:cNvPr>
          <p:cNvGrpSpPr/>
          <p:nvPr/>
        </p:nvGrpSpPr>
        <p:grpSpPr>
          <a:xfrm>
            <a:off x="2215277" y="2640115"/>
            <a:ext cx="3095278" cy="1283842"/>
            <a:chOff x="647166" y="1489862"/>
            <a:chExt cx="2227996" cy="1283842"/>
          </a:xfrm>
        </p:grpSpPr>
        <p:sp>
          <p:nvSpPr>
            <p:cNvPr id="13" name="TextBox 12">
              <a:extLst>
                <a:ext uri="{FF2B5EF4-FFF2-40B4-BE49-F238E27FC236}">
                  <a16:creationId xmlns:a16="http://schemas.microsoft.com/office/drawing/2014/main" id="{A0777CDA-E6F4-4556-98CB-1583ECFB707A}"/>
                </a:ext>
              </a:extLst>
            </p:cNvPr>
            <p:cNvSpPr txBox="1"/>
            <p:nvPr/>
          </p:nvSpPr>
          <p:spPr>
            <a:xfrm>
              <a:off x="647166" y="1489862"/>
              <a:ext cx="2227995" cy="461665"/>
            </a:xfrm>
            <a:prstGeom prst="rect">
              <a:avLst/>
            </a:prstGeom>
            <a:noFill/>
          </p:spPr>
          <p:txBody>
            <a:bodyPr wrap="square" rtlCol="0">
              <a:spAutoFit/>
            </a:bodyPr>
            <a:lstStyle/>
            <a:p>
              <a:r>
                <a:rPr lang="en-US" altLang="ko-KR" sz="2400" b="1">
                  <a:solidFill>
                    <a:schemeClr val="bg1"/>
                  </a:solidFill>
                  <a:cs typeface="Arial" pitchFamily="34" charset="0"/>
                </a:rPr>
                <a:t>ENCAPSULATION</a:t>
              </a:r>
              <a:endParaRPr lang="ko-KR" altLang="en-US" sz="2400" b="1" dirty="0">
                <a:solidFill>
                  <a:schemeClr val="bg1"/>
                </a:solidFill>
                <a:cs typeface="Arial" pitchFamily="34" charset="0"/>
              </a:endParaRPr>
            </a:p>
          </p:txBody>
        </p:sp>
        <p:sp>
          <p:nvSpPr>
            <p:cNvPr id="14" name="TextBox 13">
              <a:extLst>
                <a:ext uri="{FF2B5EF4-FFF2-40B4-BE49-F238E27FC236}">
                  <a16:creationId xmlns:a16="http://schemas.microsoft.com/office/drawing/2014/main" id="{668EE5AD-4AA7-4E52-A2EF-765C8AA4E900}"/>
                </a:ext>
              </a:extLst>
            </p:cNvPr>
            <p:cNvSpPr txBox="1"/>
            <p:nvPr/>
          </p:nvSpPr>
          <p:spPr>
            <a:xfrm>
              <a:off x="647166" y="2373594"/>
              <a:ext cx="2227996" cy="400110"/>
            </a:xfrm>
            <a:prstGeom prst="rect">
              <a:avLst/>
            </a:prstGeom>
            <a:noFill/>
          </p:spPr>
          <p:txBody>
            <a:bodyPr wrap="square" rtlCol="0">
              <a:spAutoFit/>
            </a:bodyPr>
            <a:lstStyle/>
            <a:p>
              <a:r>
                <a:rPr lang="en-US" altLang="ko-KR" sz="2000">
                  <a:solidFill>
                    <a:schemeClr val="bg1"/>
                  </a:solidFill>
                  <a:cs typeface="Arial" pitchFamily="34" charset="0"/>
                </a:rPr>
                <a:t>Tính đóng gói</a:t>
              </a:r>
              <a:endParaRPr lang="ko-KR" altLang="en-US" sz="2000" dirty="0">
                <a:solidFill>
                  <a:schemeClr val="bg1"/>
                </a:solidFill>
                <a:cs typeface="Arial" pitchFamily="34" charset="0"/>
              </a:endParaRPr>
            </a:p>
          </p:txBody>
        </p:sp>
      </p:grpSp>
      <p:grpSp>
        <p:nvGrpSpPr>
          <p:cNvPr id="15" name="Group 24">
            <a:extLst>
              <a:ext uri="{FF2B5EF4-FFF2-40B4-BE49-F238E27FC236}">
                <a16:creationId xmlns:a16="http://schemas.microsoft.com/office/drawing/2014/main" id="{47AAC18B-E268-4FD2-A02B-1A5E776471A8}"/>
              </a:ext>
            </a:extLst>
          </p:cNvPr>
          <p:cNvGrpSpPr/>
          <p:nvPr/>
        </p:nvGrpSpPr>
        <p:grpSpPr>
          <a:xfrm>
            <a:off x="2207442" y="4826444"/>
            <a:ext cx="3095278" cy="1381123"/>
            <a:chOff x="641526" y="3699704"/>
            <a:chExt cx="2227996" cy="1381123"/>
          </a:xfrm>
        </p:grpSpPr>
        <p:sp>
          <p:nvSpPr>
            <p:cNvPr id="16" name="TextBox 15">
              <a:extLst>
                <a:ext uri="{FF2B5EF4-FFF2-40B4-BE49-F238E27FC236}">
                  <a16:creationId xmlns:a16="http://schemas.microsoft.com/office/drawing/2014/main" id="{01B64509-79E5-4C13-B6D6-091B1F8A5CA9}"/>
                </a:ext>
              </a:extLst>
            </p:cNvPr>
            <p:cNvSpPr txBox="1"/>
            <p:nvPr/>
          </p:nvSpPr>
          <p:spPr>
            <a:xfrm>
              <a:off x="647166" y="3699704"/>
              <a:ext cx="2222356" cy="461665"/>
            </a:xfrm>
            <a:prstGeom prst="rect">
              <a:avLst/>
            </a:prstGeom>
            <a:noFill/>
          </p:spPr>
          <p:txBody>
            <a:bodyPr wrap="square" rtlCol="0">
              <a:spAutoFit/>
            </a:bodyPr>
            <a:lstStyle/>
            <a:p>
              <a:r>
                <a:rPr lang="en-US" altLang="ko-KR" sz="2400" b="1">
                  <a:solidFill>
                    <a:schemeClr val="bg1"/>
                  </a:solidFill>
                  <a:cs typeface="Arial" pitchFamily="34" charset="0"/>
                </a:rPr>
                <a:t>INHERITANCE</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0CB3254B-FABA-48D8-8CA0-8AA773E147C0}"/>
                </a:ext>
              </a:extLst>
            </p:cNvPr>
            <p:cNvSpPr txBox="1"/>
            <p:nvPr/>
          </p:nvSpPr>
          <p:spPr>
            <a:xfrm>
              <a:off x="641526" y="4680717"/>
              <a:ext cx="2227996" cy="400110"/>
            </a:xfrm>
            <a:prstGeom prst="rect">
              <a:avLst/>
            </a:prstGeom>
            <a:noFill/>
          </p:spPr>
          <p:txBody>
            <a:bodyPr wrap="square" rtlCol="0">
              <a:spAutoFit/>
            </a:bodyPr>
            <a:lstStyle/>
            <a:p>
              <a:r>
                <a:rPr lang="en-US" altLang="ko-KR" sz="2000">
                  <a:solidFill>
                    <a:schemeClr val="bg1"/>
                  </a:solidFill>
                  <a:cs typeface="Arial" pitchFamily="34" charset="0"/>
                </a:rPr>
                <a:t>Tính kế thừa</a:t>
              </a:r>
              <a:endParaRPr lang="ko-KR" altLang="en-US" sz="2000" dirty="0">
                <a:solidFill>
                  <a:schemeClr val="bg1"/>
                </a:solidFill>
                <a:cs typeface="Arial" pitchFamily="34" charset="0"/>
              </a:endParaRPr>
            </a:p>
          </p:txBody>
        </p:sp>
      </p:grpSp>
      <p:grpSp>
        <p:nvGrpSpPr>
          <p:cNvPr id="18" name="Group 27">
            <a:extLst>
              <a:ext uri="{FF2B5EF4-FFF2-40B4-BE49-F238E27FC236}">
                <a16:creationId xmlns:a16="http://schemas.microsoft.com/office/drawing/2014/main" id="{3C1744D0-273B-4EC9-B3B5-2AEE41B71C92}"/>
              </a:ext>
            </a:extLst>
          </p:cNvPr>
          <p:cNvGrpSpPr/>
          <p:nvPr/>
        </p:nvGrpSpPr>
        <p:grpSpPr>
          <a:xfrm>
            <a:off x="6885931" y="2636485"/>
            <a:ext cx="3095278" cy="1282624"/>
            <a:chOff x="6302132" y="1489862"/>
            <a:chExt cx="2227996" cy="1282624"/>
          </a:xfrm>
        </p:grpSpPr>
        <p:sp>
          <p:nvSpPr>
            <p:cNvPr id="19" name="TextBox 18">
              <a:extLst>
                <a:ext uri="{FF2B5EF4-FFF2-40B4-BE49-F238E27FC236}">
                  <a16:creationId xmlns:a16="http://schemas.microsoft.com/office/drawing/2014/main" id="{1541791A-6CB6-4800-A43F-324211A1A6D0}"/>
                </a:ext>
              </a:extLst>
            </p:cNvPr>
            <p:cNvSpPr txBox="1"/>
            <p:nvPr/>
          </p:nvSpPr>
          <p:spPr>
            <a:xfrm>
              <a:off x="6302132" y="1489862"/>
              <a:ext cx="2222357" cy="461665"/>
            </a:xfrm>
            <a:prstGeom prst="rect">
              <a:avLst/>
            </a:prstGeom>
            <a:noFill/>
          </p:spPr>
          <p:txBody>
            <a:bodyPr wrap="square" rtlCol="0">
              <a:spAutoFit/>
            </a:bodyPr>
            <a:lstStyle/>
            <a:p>
              <a:r>
                <a:rPr lang="en-US" altLang="ko-KR" sz="2400" b="1">
                  <a:solidFill>
                    <a:schemeClr val="bg1"/>
                  </a:solidFill>
                  <a:cs typeface="Arial" pitchFamily="34" charset="0"/>
                </a:rPr>
                <a:t>ABSTRACTION</a:t>
              </a:r>
              <a:endParaRPr lang="ko-KR" altLang="en-US" sz="2400" b="1" dirty="0">
                <a:solidFill>
                  <a:schemeClr val="bg1"/>
                </a:solidFill>
                <a:cs typeface="Arial" pitchFamily="34" charset="0"/>
              </a:endParaRPr>
            </a:p>
          </p:txBody>
        </p:sp>
        <p:sp>
          <p:nvSpPr>
            <p:cNvPr id="20" name="TextBox 19">
              <a:extLst>
                <a:ext uri="{FF2B5EF4-FFF2-40B4-BE49-F238E27FC236}">
                  <a16:creationId xmlns:a16="http://schemas.microsoft.com/office/drawing/2014/main" id="{346DDD3D-E785-4365-AD06-4F27C7588625}"/>
                </a:ext>
              </a:extLst>
            </p:cNvPr>
            <p:cNvSpPr txBox="1"/>
            <p:nvPr/>
          </p:nvSpPr>
          <p:spPr>
            <a:xfrm>
              <a:off x="6302132" y="2372376"/>
              <a:ext cx="2227996" cy="400110"/>
            </a:xfrm>
            <a:prstGeom prst="rect">
              <a:avLst/>
            </a:prstGeom>
            <a:noFill/>
          </p:spPr>
          <p:txBody>
            <a:bodyPr wrap="square" rtlCol="0">
              <a:spAutoFit/>
            </a:bodyPr>
            <a:lstStyle/>
            <a:p>
              <a:r>
                <a:rPr lang="en-US" altLang="ko-KR" sz="2000">
                  <a:solidFill>
                    <a:schemeClr val="bg1"/>
                  </a:solidFill>
                  <a:cs typeface="Arial" pitchFamily="34" charset="0"/>
                </a:rPr>
                <a:t>Tính trừu tượng</a:t>
              </a:r>
              <a:endParaRPr lang="ko-KR" altLang="en-US" sz="2000" dirty="0">
                <a:solidFill>
                  <a:schemeClr val="bg1"/>
                </a:solidFill>
                <a:cs typeface="Arial" pitchFamily="34" charset="0"/>
              </a:endParaRPr>
            </a:p>
          </p:txBody>
        </p:sp>
      </p:grpSp>
      <p:grpSp>
        <p:nvGrpSpPr>
          <p:cNvPr id="21" name="Group 30">
            <a:extLst>
              <a:ext uri="{FF2B5EF4-FFF2-40B4-BE49-F238E27FC236}">
                <a16:creationId xmlns:a16="http://schemas.microsoft.com/office/drawing/2014/main" id="{338A0851-65C4-4B3C-91CC-9EBCD0941AED}"/>
              </a:ext>
            </a:extLst>
          </p:cNvPr>
          <p:cNvGrpSpPr/>
          <p:nvPr/>
        </p:nvGrpSpPr>
        <p:grpSpPr>
          <a:xfrm>
            <a:off x="6885931" y="4822814"/>
            <a:ext cx="3095278" cy="1356563"/>
            <a:chOff x="6302132" y="3699704"/>
            <a:chExt cx="2227996" cy="1356563"/>
          </a:xfrm>
        </p:grpSpPr>
        <p:sp>
          <p:nvSpPr>
            <p:cNvPr id="22" name="TextBox 21">
              <a:extLst>
                <a:ext uri="{FF2B5EF4-FFF2-40B4-BE49-F238E27FC236}">
                  <a16:creationId xmlns:a16="http://schemas.microsoft.com/office/drawing/2014/main" id="{FC430F61-6E49-410D-9F3C-F4559652AC3C}"/>
                </a:ext>
              </a:extLst>
            </p:cNvPr>
            <p:cNvSpPr txBox="1"/>
            <p:nvPr/>
          </p:nvSpPr>
          <p:spPr>
            <a:xfrm>
              <a:off x="6302133" y="3699704"/>
              <a:ext cx="2222356" cy="461665"/>
            </a:xfrm>
            <a:prstGeom prst="rect">
              <a:avLst/>
            </a:prstGeom>
            <a:noFill/>
          </p:spPr>
          <p:txBody>
            <a:bodyPr wrap="square" rtlCol="0">
              <a:spAutoFit/>
            </a:bodyPr>
            <a:lstStyle/>
            <a:p>
              <a:r>
                <a:rPr lang="en-US" altLang="ko-KR" sz="2400" b="1">
                  <a:solidFill>
                    <a:schemeClr val="bg1"/>
                  </a:solidFill>
                  <a:cs typeface="Arial" pitchFamily="34" charset="0"/>
                </a:rPr>
                <a:t>POLYMORPHISM</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6C208494-0BC3-4CF0-A5FB-8BB0D4C1478A}"/>
                </a:ext>
              </a:extLst>
            </p:cNvPr>
            <p:cNvSpPr txBox="1"/>
            <p:nvPr/>
          </p:nvSpPr>
          <p:spPr>
            <a:xfrm>
              <a:off x="6302132" y="4656157"/>
              <a:ext cx="2227996" cy="400110"/>
            </a:xfrm>
            <a:prstGeom prst="rect">
              <a:avLst/>
            </a:prstGeom>
            <a:noFill/>
          </p:spPr>
          <p:txBody>
            <a:bodyPr wrap="square" rtlCol="0">
              <a:spAutoFit/>
            </a:bodyPr>
            <a:lstStyle/>
            <a:p>
              <a:r>
                <a:rPr lang="en-US" altLang="ko-KR" sz="2000">
                  <a:solidFill>
                    <a:schemeClr val="bg1"/>
                  </a:solidFill>
                  <a:cs typeface="Arial" pitchFamily="34" charset="0"/>
                </a:rPr>
                <a:t>Tính đa hình</a:t>
              </a:r>
              <a:endParaRPr lang="ko-KR" altLang="en-US" sz="2000" dirty="0">
                <a:solidFill>
                  <a:schemeClr val="bg1"/>
                </a:solidFill>
                <a:cs typeface="Arial" pitchFamily="34" charset="0"/>
              </a:endParaRPr>
            </a:p>
          </p:txBody>
        </p:sp>
      </p:grpSp>
      <p:sp>
        <p:nvSpPr>
          <p:cNvPr id="26" name="Rectangle 25">
            <a:extLst>
              <a:ext uri="{FF2B5EF4-FFF2-40B4-BE49-F238E27FC236}">
                <a16:creationId xmlns:a16="http://schemas.microsoft.com/office/drawing/2014/main" id="{5BF0FC8D-608F-487D-AD3B-794AE704314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082878C-11D5-40A1-ABC8-6DFC84C62416}"/>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OOP</a:t>
            </a:r>
          </a:p>
        </p:txBody>
      </p:sp>
      <p:sp>
        <p:nvSpPr>
          <p:cNvPr id="25" name="TextBox 24">
            <a:extLst>
              <a:ext uri="{FF2B5EF4-FFF2-40B4-BE49-F238E27FC236}">
                <a16:creationId xmlns:a16="http://schemas.microsoft.com/office/drawing/2014/main" id="{5105F533-D686-4B47-B05B-72E507762C79}"/>
              </a:ext>
            </a:extLst>
          </p:cNvPr>
          <p:cNvSpPr txBox="1"/>
          <p:nvPr/>
        </p:nvSpPr>
        <p:spPr>
          <a:xfrm>
            <a:off x="4053817" y="1486927"/>
            <a:ext cx="4084362" cy="523220"/>
          </a:xfrm>
          <a:prstGeom prst="rect">
            <a:avLst/>
          </a:prstGeom>
          <a:noFill/>
        </p:spPr>
        <p:txBody>
          <a:bodyPr wrap="square">
            <a:spAutoFit/>
          </a:bodyPr>
          <a:lstStyle/>
          <a:p>
            <a:pPr algn="ctr"/>
            <a:r>
              <a:rPr lang="en-US" sz="2800" b="1">
                <a:solidFill>
                  <a:schemeClr val="accent1"/>
                </a:solidFill>
                <a:latin typeface="Constantia" charset="0"/>
                <a:ea typeface="Roboto" panose="02000000000000000000" pitchFamily="2" charset="0"/>
                <a:cs typeface="Constantia" charset="0"/>
              </a:rPr>
              <a:t>4 đặc tính cơ bản </a:t>
            </a:r>
          </a:p>
        </p:txBody>
      </p:sp>
    </p:spTree>
    <p:extLst>
      <p:ext uri="{BB962C8B-B14F-4D97-AF65-F5344CB8AC3E}">
        <p14:creationId xmlns:p14="http://schemas.microsoft.com/office/powerpoint/2010/main" val="169310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par>
                                <p:cTn id="23" presetID="6"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in)">
                                      <p:cBhvr>
                                        <p:cTn id="28" dur="2000"/>
                                        <p:tgtEl>
                                          <p:spTgt spid="18"/>
                                        </p:tgtEl>
                                      </p:cBhvr>
                                    </p:animEffect>
                                  </p:childTnLst>
                                </p:cTn>
                              </p:par>
                              <p:par>
                                <p:cTn id="29" presetID="6"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35A169-E537-4F04-BAA2-CFD3948C696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4A913E-745A-4023-B9C4-D5CD7F9199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7" name="TextBox 6">
            <a:extLst>
              <a:ext uri="{FF2B5EF4-FFF2-40B4-BE49-F238E27FC236}">
                <a16:creationId xmlns:a16="http://schemas.microsoft.com/office/drawing/2014/main" id="{98338E3A-2D74-43F3-BF27-89531D9B8BE0}"/>
              </a:ext>
            </a:extLst>
          </p:cNvPr>
          <p:cNvSpPr txBox="1"/>
          <p:nvPr/>
        </p:nvSpPr>
        <p:spPr>
          <a:xfrm>
            <a:off x="3566732" y="1402349"/>
            <a:ext cx="50585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Overloading Constructor</a:t>
            </a:r>
          </a:p>
        </p:txBody>
      </p:sp>
      <p:cxnSp>
        <p:nvCxnSpPr>
          <p:cNvPr id="8" name="Straight Connector 7">
            <a:extLst>
              <a:ext uri="{FF2B5EF4-FFF2-40B4-BE49-F238E27FC236}">
                <a16:creationId xmlns:a16="http://schemas.microsoft.com/office/drawing/2014/main" id="{47CBF0A4-7B69-46D4-B1CF-585665422A27}"/>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168D159-D4D6-423B-8BC4-1CAFB07D2A67}"/>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1" name="TextBox 10">
            <a:extLst>
              <a:ext uri="{FF2B5EF4-FFF2-40B4-BE49-F238E27FC236}">
                <a16:creationId xmlns:a16="http://schemas.microsoft.com/office/drawing/2014/main" id="{56C251B5-A739-4B0B-A213-0D2E06DF5857}"/>
              </a:ext>
            </a:extLst>
          </p:cNvPr>
          <p:cNvSpPr txBox="1"/>
          <p:nvPr/>
        </p:nvSpPr>
        <p:spPr>
          <a:xfrm>
            <a:off x="354216" y="2703473"/>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a:t>
            </a:r>
            <a:r>
              <a:rPr lang="vi-VN" sz="2400">
                <a:solidFill>
                  <a:srgbClr val="1B1B1B"/>
                </a:solidFill>
                <a:latin typeface="Times New Roman" panose="02020603050405020304" pitchFamily="18" charset="0"/>
              </a:rPr>
              <a:t>ho phép khởi tạo đối tượng bằng nhiều constructor khác nhau</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2D7A8801-D7B7-4018-9A5B-79EA3C2AAB49}"/>
              </a:ext>
            </a:extLst>
          </p:cNvPr>
          <p:cNvSpPr txBox="1"/>
          <p:nvPr/>
        </p:nvSpPr>
        <p:spPr>
          <a:xfrm>
            <a:off x="6562184" y="2703473"/>
            <a:ext cx="5012246" cy="2308324"/>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a:t>
            </a:r>
            <a:r>
              <a:rPr lang="vi-VN" sz="2400">
                <a:solidFill>
                  <a:srgbClr val="1B1B1B"/>
                </a:solidFill>
                <a:latin typeface="Times New Roman" panose="02020603050405020304" pitchFamily="18" charset="0"/>
              </a:rPr>
              <a:t>hỉ được </a:t>
            </a:r>
            <a:r>
              <a:rPr lang="en-US" sz="2400">
                <a:solidFill>
                  <a:srgbClr val="1B1B1B"/>
                </a:solidFill>
                <a:latin typeface="Times New Roman" panose="02020603050405020304" pitchFamily="18" charset="0"/>
              </a:rPr>
              <a:t>có duy nhất </a:t>
            </a:r>
            <a:r>
              <a:rPr lang="vi-VN" sz="2400">
                <a:solidFill>
                  <a:srgbClr val="1B1B1B"/>
                </a:solidFill>
                <a:latin typeface="Times New Roman" panose="02020603050405020304" pitchFamily="18" charset="0"/>
              </a:rPr>
              <a:t>1 constructor cho 1 lớp, nếu có cả default</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constructor và parameterized constructor thì lớp đó sẽ áp dụng parameterize</a:t>
            </a:r>
            <a:r>
              <a:rPr lang="en-US" sz="2400">
                <a:solidFill>
                  <a:srgbClr val="1B1B1B"/>
                </a:solidFill>
                <a:latin typeface="Times New Roman" panose="02020603050405020304" pitchFamily="18" charset="0"/>
              </a:rPr>
              <a:t>d</a:t>
            </a:r>
            <a:r>
              <a:rPr lang="vi-VN" sz="2400">
                <a:solidFill>
                  <a:srgbClr val="1B1B1B"/>
                </a:solidFill>
                <a:latin typeface="Times New Roman" panose="02020603050405020304" pitchFamily="18" charset="0"/>
              </a:rPr>
              <a:t> constructor cho mọi đối tượng được khởi tạo.</a:t>
            </a:r>
            <a:endParaRPr lang="en-US" sz="2400" b="0" i="0" u="none" strike="noStrike">
              <a:solidFill>
                <a:srgbClr val="1B1B1B"/>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F46AA2D1-D17F-4ACF-9159-FB6D99C3DC61}"/>
              </a:ext>
            </a:extLst>
          </p:cNvPr>
          <p:cNvSpPr txBox="1"/>
          <p:nvPr/>
        </p:nvSpPr>
        <p:spPr>
          <a:xfrm>
            <a:off x="354216" y="3605709"/>
            <a:ext cx="5012246" cy="1938992"/>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Mặc định compiler sẽ tạo ra default constructor cho class. Nếu cài đặt các constructor khác thì bắt buộc phải cài đặt default constructor nếu không sẽ gây lỗi.</a:t>
            </a:r>
          </a:p>
        </p:txBody>
      </p:sp>
      <p:sp>
        <p:nvSpPr>
          <p:cNvPr id="14" name="TextBox 13">
            <a:extLst>
              <a:ext uri="{FF2B5EF4-FFF2-40B4-BE49-F238E27FC236}">
                <a16:creationId xmlns:a16="http://schemas.microsoft.com/office/drawing/2014/main" id="{5436D43D-5F66-4A7C-9D4D-F2BDCEAD7B72}"/>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42127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35A169-E537-4F04-BAA2-CFD3948C696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4A913E-745A-4023-B9C4-D5CD7F9199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Constructor</a:t>
            </a:r>
          </a:p>
        </p:txBody>
      </p:sp>
      <p:sp>
        <p:nvSpPr>
          <p:cNvPr id="7" name="TextBox 6">
            <a:extLst>
              <a:ext uri="{FF2B5EF4-FFF2-40B4-BE49-F238E27FC236}">
                <a16:creationId xmlns:a16="http://schemas.microsoft.com/office/drawing/2014/main" id="{98338E3A-2D74-43F3-BF27-89531D9B8BE0}"/>
              </a:ext>
            </a:extLst>
          </p:cNvPr>
          <p:cNvSpPr txBox="1"/>
          <p:nvPr/>
        </p:nvSpPr>
        <p:spPr>
          <a:xfrm>
            <a:off x="3566732" y="1402349"/>
            <a:ext cx="50585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Áp dụng</a:t>
            </a:r>
          </a:p>
        </p:txBody>
      </p:sp>
      <p:cxnSp>
        <p:nvCxnSpPr>
          <p:cNvPr id="8" name="Straight Connector 7">
            <a:extLst>
              <a:ext uri="{FF2B5EF4-FFF2-40B4-BE49-F238E27FC236}">
                <a16:creationId xmlns:a16="http://schemas.microsoft.com/office/drawing/2014/main" id="{47CBF0A4-7B69-46D4-B1CF-585665422A27}"/>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E96E3F2-17F9-461C-8D83-3C7008AA071C}"/>
              </a:ext>
            </a:extLst>
          </p:cNvPr>
          <p:cNvSpPr txBox="1"/>
          <p:nvPr/>
        </p:nvSpPr>
        <p:spPr>
          <a:xfrm>
            <a:off x="2028707"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10" name="TextBox 9">
            <a:extLst>
              <a:ext uri="{FF2B5EF4-FFF2-40B4-BE49-F238E27FC236}">
                <a16:creationId xmlns:a16="http://schemas.microsoft.com/office/drawing/2014/main" id="{5168D159-D4D6-423B-8BC4-1CAFB07D2A67}"/>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5" name="Picture 4">
            <a:extLst>
              <a:ext uri="{FF2B5EF4-FFF2-40B4-BE49-F238E27FC236}">
                <a16:creationId xmlns:a16="http://schemas.microsoft.com/office/drawing/2014/main" id="{04182566-2A3B-491D-80E4-FB8965183039}"/>
              </a:ext>
            </a:extLst>
          </p:cNvPr>
          <p:cNvPicPr>
            <a:picLocks noChangeAspect="1"/>
          </p:cNvPicPr>
          <p:nvPr/>
        </p:nvPicPr>
        <p:blipFill>
          <a:blip r:embed="rId3"/>
          <a:stretch>
            <a:fillRect/>
          </a:stretch>
        </p:blipFill>
        <p:spPr>
          <a:xfrm>
            <a:off x="390546" y="2703473"/>
            <a:ext cx="5304956" cy="3963473"/>
          </a:xfrm>
          <a:prstGeom prst="rect">
            <a:avLst/>
          </a:prstGeom>
        </p:spPr>
      </p:pic>
      <p:pic>
        <p:nvPicPr>
          <p:cNvPr id="14" name="Picture 13">
            <a:extLst>
              <a:ext uri="{FF2B5EF4-FFF2-40B4-BE49-F238E27FC236}">
                <a16:creationId xmlns:a16="http://schemas.microsoft.com/office/drawing/2014/main" id="{A7746162-07DD-4219-ABF7-09687D2E0453}"/>
              </a:ext>
            </a:extLst>
          </p:cNvPr>
          <p:cNvPicPr>
            <a:picLocks noChangeAspect="1"/>
          </p:cNvPicPr>
          <p:nvPr/>
        </p:nvPicPr>
        <p:blipFill>
          <a:blip r:embed="rId4"/>
          <a:stretch>
            <a:fillRect/>
          </a:stretch>
        </p:blipFill>
        <p:spPr>
          <a:xfrm>
            <a:off x="6299874" y="2779700"/>
            <a:ext cx="5717954" cy="3581884"/>
          </a:xfrm>
          <a:prstGeom prst="rect">
            <a:avLst/>
          </a:prstGeom>
        </p:spPr>
      </p:pic>
    </p:spTree>
    <p:extLst>
      <p:ext uri="{BB962C8B-B14F-4D97-AF65-F5344CB8AC3E}">
        <p14:creationId xmlns:p14="http://schemas.microsoft.com/office/powerpoint/2010/main" val="143073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C92EF4-6472-4B06-873A-A8BB3812514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6553A9-9DDE-4AA0-9623-D66E80C18BF2}"/>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Destructor</a:t>
            </a:r>
          </a:p>
        </p:txBody>
      </p:sp>
      <p:sp>
        <p:nvSpPr>
          <p:cNvPr id="5" name="TextBox 4">
            <a:extLst>
              <a:ext uri="{FF2B5EF4-FFF2-40B4-BE49-F238E27FC236}">
                <a16:creationId xmlns:a16="http://schemas.microsoft.com/office/drawing/2014/main" id="{69C5A787-A224-4A3D-B5A8-DFE087DB7448}"/>
              </a:ext>
            </a:extLst>
          </p:cNvPr>
          <p:cNvSpPr txBox="1"/>
          <p:nvPr/>
        </p:nvSpPr>
        <p:spPr>
          <a:xfrm>
            <a:off x="791394" y="1503344"/>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Destructor (phương thức hủy): Trái ngược với phương thức khởi tạo, thì phương thức hủy sẽ được gọi khi chúng ta hủy một </a:t>
            </a:r>
            <a:r>
              <a:rPr lang="en-US" sz="2400">
                <a:solidFill>
                  <a:srgbClr val="1B1B1B"/>
                </a:solidFill>
                <a:latin typeface="Times New Roman" panose="02020603050405020304" pitchFamily="18" charset="0"/>
              </a:rPr>
              <a:t>lớp</a:t>
            </a:r>
            <a:r>
              <a:rPr lang="vi-VN" sz="2400">
                <a:solidFill>
                  <a:srgbClr val="1B1B1B"/>
                </a:solidFill>
                <a:latin typeface="Times New Roman" panose="02020603050405020304" pitchFamily="18" charset="0"/>
              </a:rPr>
              <a:t>. </a:t>
            </a:r>
            <a:endParaRPr lang="en-US" sz="2400" b="0" i="0" u="none" strike="noStrike">
              <a:solidFill>
                <a:srgbClr val="1B1B1B"/>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6E215761-F778-45A3-8281-9F6A979573C0}"/>
              </a:ext>
            </a:extLst>
          </p:cNvPr>
          <p:cNvSpPr txBox="1"/>
          <p:nvPr/>
        </p:nvSpPr>
        <p:spPr>
          <a:xfrm>
            <a:off x="791394" y="2690020"/>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Luôn được thực thi cuối cùng khi chúng ta khởi tạo một class, thường dùng để giải phóng tài nguyên của </a:t>
            </a:r>
            <a:r>
              <a:rPr lang="en-US" sz="2400">
                <a:solidFill>
                  <a:srgbClr val="1B1B1B"/>
                </a:solidFill>
                <a:latin typeface="Times New Roman" panose="02020603050405020304" pitchFamily="18" charset="0"/>
              </a:rPr>
              <a:t>lớp</a:t>
            </a:r>
            <a:r>
              <a:rPr lang="vi-VN"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90010AFF-1E47-40EA-9C46-877695DB6E6B}"/>
              </a:ext>
            </a:extLst>
          </p:cNvPr>
          <p:cNvSpPr txBox="1"/>
          <p:nvPr/>
        </p:nvSpPr>
        <p:spPr>
          <a:xfrm>
            <a:off x="791394" y="3876696"/>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Chỉ có duy nhất 1 destructor cho 1 </a:t>
            </a:r>
            <a:r>
              <a:rPr lang="en-US" sz="2400">
                <a:solidFill>
                  <a:srgbClr val="1B1B1B"/>
                </a:solidFill>
                <a:latin typeface="Times New Roman" panose="02020603050405020304" pitchFamily="18" charset="0"/>
              </a:rPr>
              <a:t>lớp.</a:t>
            </a:r>
            <a:endParaRPr lang="vi-VN" sz="2400">
              <a:solidFill>
                <a:srgbClr val="1B1B1B"/>
              </a:solidFill>
              <a:latin typeface="Times New Roman" panose="02020603050405020304" pitchFamily="18" charset="0"/>
            </a:endParaRPr>
          </a:p>
        </p:txBody>
      </p:sp>
      <p:sp>
        <p:nvSpPr>
          <p:cNvPr id="8" name="TextBox 7">
            <a:extLst>
              <a:ext uri="{FF2B5EF4-FFF2-40B4-BE49-F238E27FC236}">
                <a16:creationId xmlns:a16="http://schemas.microsoft.com/office/drawing/2014/main" id="{95F6B69C-5226-42D4-BEE6-D080D565D94B}"/>
              </a:ext>
            </a:extLst>
          </p:cNvPr>
          <p:cNvSpPr txBox="1"/>
          <p:nvPr/>
        </p:nvSpPr>
        <p:spPr>
          <a:xfrm>
            <a:off x="791394" y="4694040"/>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Tự động chạy mỗi khi đối tượng của lớp bị hủy (hết phạm vi sử dụng).</a:t>
            </a:r>
            <a:endParaRPr lang="en-US" sz="2400" b="0" i="0" u="none" strike="noStrike">
              <a:solidFill>
                <a:srgbClr val="1B1B1B"/>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E29D7B79-3EF8-4A82-B53E-EF6FDE8D5F79}"/>
              </a:ext>
            </a:extLst>
          </p:cNvPr>
          <p:cNvSpPr txBox="1"/>
          <p:nvPr/>
        </p:nvSpPr>
        <p:spPr>
          <a:xfrm>
            <a:off x="791394" y="5508376"/>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Trong một quá trình sống của đối tượng chỉ có 1 lần duy nhất destructor được gọi thực hiện.</a:t>
            </a:r>
          </a:p>
        </p:txBody>
      </p:sp>
    </p:spTree>
    <p:extLst>
      <p:ext uri="{BB962C8B-B14F-4D97-AF65-F5344CB8AC3E}">
        <p14:creationId xmlns:p14="http://schemas.microsoft.com/office/powerpoint/2010/main" val="13262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C92EF4-6472-4B06-873A-A8BB3812514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6553A9-9DDE-4AA0-9623-D66E80C18BF2}"/>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Destructor</a:t>
            </a:r>
          </a:p>
        </p:txBody>
      </p:sp>
      <p:sp>
        <p:nvSpPr>
          <p:cNvPr id="8" name="TextBox 7">
            <a:extLst>
              <a:ext uri="{FF2B5EF4-FFF2-40B4-BE49-F238E27FC236}">
                <a16:creationId xmlns:a16="http://schemas.microsoft.com/office/drawing/2014/main" id="{B6BEC173-A4E3-473B-BF0F-2D4346B544E0}"/>
              </a:ext>
            </a:extLst>
          </p:cNvPr>
          <p:cNvSpPr txBox="1"/>
          <p:nvPr/>
        </p:nvSpPr>
        <p:spPr>
          <a:xfrm>
            <a:off x="4954981" y="1352939"/>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Cú pháp</a:t>
            </a:r>
          </a:p>
        </p:txBody>
      </p:sp>
      <p:cxnSp>
        <p:nvCxnSpPr>
          <p:cNvPr id="9" name="Straight Connector 8">
            <a:extLst>
              <a:ext uri="{FF2B5EF4-FFF2-40B4-BE49-F238E27FC236}">
                <a16:creationId xmlns:a16="http://schemas.microsoft.com/office/drawing/2014/main" id="{3EFDD3C2-87B0-4AAF-9F85-DE76295871C0}"/>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DE0A8C4-EC6F-4FA1-852C-65BA86753EA5}"/>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2" name="TextBox 11">
            <a:extLst>
              <a:ext uri="{FF2B5EF4-FFF2-40B4-BE49-F238E27FC236}">
                <a16:creationId xmlns:a16="http://schemas.microsoft.com/office/drawing/2014/main" id="{9D78A95E-930D-4918-A242-A501EE873BEF}"/>
              </a:ext>
            </a:extLst>
          </p:cNvPr>
          <p:cNvSpPr txBox="1"/>
          <p:nvPr/>
        </p:nvSpPr>
        <p:spPr>
          <a:xfrm>
            <a:off x="540829" y="2905064"/>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Tên phương thức trùng với tên lớp, có dấu ~ ở đầu, không có tham số đầu vào và không có kiểu trả về</a:t>
            </a:r>
            <a:endParaRPr lang="en-US" sz="2400" b="0" i="0" u="none" strike="noStrike">
              <a:solidFill>
                <a:srgbClr val="1B1B1B"/>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351E9D5F-B837-4684-A9DE-08C1F246FDCA}"/>
              </a:ext>
            </a:extLst>
          </p:cNvPr>
          <p:cNvSpPr txBox="1"/>
          <p:nvPr/>
        </p:nvSpPr>
        <p:spPr>
          <a:xfrm>
            <a:off x="6748797" y="2905064"/>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Tên phương thức hủy là __del__(), chỉ có duy nhất 1 tham số đầu vào là self.</a:t>
            </a:r>
            <a:endParaRPr lang="en-US" sz="2400" b="0" i="0" u="none" strike="noStrike">
              <a:solidFill>
                <a:srgbClr val="1B1B1B"/>
              </a:solidFill>
              <a:effectLst/>
              <a:latin typeface="Times New Roman" panose="02020603050405020304" pitchFamily="18" charset="0"/>
            </a:endParaRPr>
          </a:p>
        </p:txBody>
      </p:sp>
      <p:pic>
        <p:nvPicPr>
          <p:cNvPr id="14" name="Picture 13">
            <a:extLst>
              <a:ext uri="{FF2B5EF4-FFF2-40B4-BE49-F238E27FC236}">
                <a16:creationId xmlns:a16="http://schemas.microsoft.com/office/drawing/2014/main" id="{261A5428-6F74-41CE-A70B-AAFB9B70C4E3}"/>
              </a:ext>
            </a:extLst>
          </p:cNvPr>
          <p:cNvPicPr/>
          <p:nvPr/>
        </p:nvPicPr>
        <p:blipFill>
          <a:blip r:embed="rId2"/>
          <a:stretch>
            <a:fillRect/>
          </a:stretch>
        </p:blipFill>
        <p:spPr>
          <a:xfrm>
            <a:off x="1256055" y="4185624"/>
            <a:ext cx="3362583" cy="2393016"/>
          </a:xfrm>
          <a:prstGeom prst="rect">
            <a:avLst/>
          </a:prstGeom>
        </p:spPr>
      </p:pic>
      <p:pic>
        <p:nvPicPr>
          <p:cNvPr id="15" name="Picture 14">
            <a:extLst>
              <a:ext uri="{FF2B5EF4-FFF2-40B4-BE49-F238E27FC236}">
                <a16:creationId xmlns:a16="http://schemas.microsoft.com/office/drawing/2014/main" id="{2E445DDD-F35F-4452-872E-3025A76CF615}"/>
              </a:ext>
            </a:extLst>
          </p:cNvPr>
          <p:cNvPicPr/>
          <p:nvPr/>
        </p:nvPicPr>
        <p:blipFill>
          <a:blip r:embed="rId3"/>
          <a:stretch>
            <a:fillRect/>
          </a:stretch>
        </p:blipFill>
        <p:spPr>
          <a:xfrm>
            <a:off x="7378764" y="4185624"/>
            <a:ext cx="3681859" cy="2315111"/>
          </a:xfrm>
          <a:prstGeom prst="rect">
            <a:avLst/>
          </a:prstGeom>
        </p:spPr>
      </p:pic>
      <p:sp>
        <p:nvSpPr>
          <p:cNvPr id="16" name="TextBox 15">
            <a:extLst>
              <a:ext uri="{FF2B5EF4-FFF2-40B4-BE49-F238E27FC236}">
                <a16:creationId xmlns:a16="http://schemas.microsoft.com/office/drawing/2014/main" id="{A2DFCF7C-0087-4172-A200-7BA8BC4F05A5}"/>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155308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C92EF4-6472-4B06-873A-A8BB3812514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6553A9-9DDE-4AA0-9623-D66E80C18BF2}"/>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Destructor</a:t>
            </a:r>
          </a:p>
        </p:txBody>
      </p:sp>
      <p:sp>
        <p:nvSpPr>
          <p:cNvPr id="8" name="TextBox 7">
            <a:extLst>
              <a:ext uri="{FF2B5EF4-FFF2-40B4-BE49-F238E27FC236}">
                <a16:creationId xmlns:a16="http://schemas.microsoft.com/office/drawing/2014/main" id="{B6BEC173-A4E3-473B-BF0F-2D4346B544E0}"/>
              </a:ext>
            </a:extLst>
          </p:cNvPr>
          <p:cNvSpPr txBox="1"/>
          <p:nvPr/>
        </p:nvSpPr>
        <p:spPr>
          <a:xfrm>
            <a:off x="4954981" y="1352939"/>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Áp dụng</a:t>
            </a:r>
          </a:p>
        </p:txBody>
      </p:sp>
      <p:cxnSp>
        <p:nvCxnSpPr>
          <p:cNvPr id="9" name="Straight Connector 8">
            <a:extLst>
              <a:ext uri="{FF2B5EF4-FFF2-40B4-BE49-F238E27FC236}">
                <a16:creationId xmlns:a16="http://schemas.microsoft.com/office/drawing/2014/main" id="{3EFDD3C2-87B0-4AAF-9F85-DE76295871C0}"/>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DE0A8C4-EC6F-4FA1-852C-65BA86753EA5}"/>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2" name="TextBox 11">
            <a:extLst>
              <a:ext uri="{FF2B5EF4-FFF2-40B4-BE49-F238E27FC236}">
                <a16:creationId xmlns:a16="http://schemas.microsoft.com/office/drawing/2014/main" id="{9D78A95E-930D-4918-A242-A501EE873BEF}"/>
              </a:ext>
            </a:extLst>
          </p:cNvPr>
          <p:cNvSpPr txBox="1"/>
          <p:nvPr/>
        </p:nvSpPr>
        <p:spPr>
          <a:xfrm>
            <a:off x="540829" y="2905064"/>
            <a:ext cx="5012246" cy="2308324"/>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Mặc định compiler sẽ tự động tạo ra Destructor cho lớp nếu không được định nghĩa. Và chỉ cần cài đặt Destructor khi lớp đối tượng sử dụng vùng nhớ cấp phát động hay tài nguyên của hệ thống.</a:t>
            </a:r>
            <a:endParaRPr lang="en-US" sz="2400" b="0" i="0" u="none" strike="noStrike">
              <a:solidFill>
                <a:srgbClr val="1B1B1B"/>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351E9D5F-B837-4684-A9DE-08C1F246FDCA}"/>
              </a:ext>
            </a:extLst>
          </p:cNvPr>
          <p:cNvSpPr txBox="1"/>
          <p:nvPr/>
        </p:nvSpPr>
        <p:spPr>
          <a:xfrm>
            <a:off x="6748797" y="2905064"/>
            <a:ext cx="5012246" cy="1938992"/>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Destructor không thật sự cần thiết như bên C++ vì Python có garbage collector sẽ quản lý việc sử dụng vùng nhớ một cách tự động và hủy nếu cần thiết.</a:t>
            </a:r>
            <a:endParaRPr lang="en-US" sz="2400" b="0" i="0" u="none" strike="noStrike">
              <a:solidFill>
                <a:srgbClr val="1B1B1B"/>
              </a:solidFill>
              <a:effectLst/>
              <a:latin typeface="Times New Roman" panose="02020603050405020304" pitchFamily="18" charset="0"/>
            </a:endParaRPr>
          </a:p>
        </p:txBody>
      </p:sp>
      <p:sp>
        <p:nvSpPr>
          <p:cNvPr id="14" name="TextBox 13">
            <a:extLst>
              <a:ext uri="{FF2B5EF4-FFF2-40B4-BE49-F238E27FC236}">
                <a16:creationId xmlns:a16="http://schemas.microsoft.com/office/drawing/2014/main" id="{14B42D39-71C3-46FC-9147-A5FC1B2A3B2E}"/>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18194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C92EF4-6472-4B06-873A-A8BB3812514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6553A9-9DDE-4AA0-9623-D66E80C18BF2}"/>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Destructor</a:t>
            </a:r>
          </a:p>
        </p:txBody>
      </p:sp>
      <p:sp>
        <p:nvSpPr>
          <p:cNvPr id="8" name="TextBox 7">
            <a:extLst>
              <a:ext uri="{FF2B5EF4-FFF2-40B4-BE49-F238E27FC236}">
                <a16:creationId xmlns:a16="http://schemas.microsoft.com/office/drawing/2014/main" id="{B6BEC173-A4E3-473B-BF0F-2D4346B544E0}"/>
              </a:ext>
            </a:extLst>
          </p:cNvPr>
          <p:cNvSpPr txBox="1"/>
          <p:nvPr/>
        </p:nvSpPr>
        <p:spPr>
          <a:xfrm>
            <a:off x="4954981" y="1352939"/>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Áp dụng</a:t>
            </a:r>
          </a:p>
        </p:txBody>
      </p:sp>
      <p:cxnSp>
        <p:nvCxnSpPr>
          <p:cNvPr id="9" name="Straight Connector 8">
            <a:extLst>
              <a:ext uri="{FF2B5EF4-FFF2-40B4-BE49-F238E27FC236}">
                <a16:creationId xmlns:a16="http://schemas.microsoft.com/office/drawing/2014/main" id="{3EFDD3C2-87B0-4AAF-9F85-DE76295871C0}"/>
              </a:ext>
            </a:extLst>
          </p:cNvPr>
          <p:cNvCxnSpPr>
            <a:cxnSpLocks/>
          </p:cNvCxnSpPr>
          <p:nvPr/>
        </p:nvCxnSpPr>
        <p:spPr>
          <a:xfrm flipH="1">
            <a:off x="6096001" y="2015412"/>
            <a:ext cx="1" cy="2353014"/>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DE0A8C4-EC6F-4FA1-852C-65BA86753EA5}"/>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2" name="Picture 1">
            <a:extLst>
              <a:ext uri="{FF2B5EF4-FFF2-40B4-BE49-F238E27FC236}">
                <a16:creationId xmlns:a16="http://schemas.microsoft.com/office/drawing/2014/main" id="{1508713B-437D-4F3B-BE2A-D4F4D48E7989}"/>
              </a:ext>
            </a:extLst>
          </p:cNvPr>
          <p:cNvPicPr>
            <a:picLocks noChangeAspect="1"/>
          </p:cNvPicPr>
          <p:nvPr/>
        </p:nvPicPr>
        <p:blipFill>
          <a:blip r:embed="rId2"/>
          <a:stretch>
            <a:fillRect/>
          </a:stretch>
        </p:blipFill>
        <p:spPr>
          <a:xfrm>
            <a:off x="880847" y="2710845"/>
            <a:ext cx="4477375" cy="1657581"/>
          </a:xfrm>
          <a:prstGeom prst="rect">
            <a:avLst/>
          </a:prstGeom>
        </p:spPr>
      </p:pic>
      <p:pic>
        <p:nvPicPr>
          <p:cNvPr id="5" name="Picture 4">
            <a:extLst>
              <a:ext uri="{FF2B5EF4-FFF2-40B4-BE49-F238E27FC236}">
                <a16:creationId xmlns:a16="http://schemas.microsoft.com/office/drawing/2014/main" id="{73F3A8DF-0EA4-4094-BFAD-CB0D29B26D0C}"/>
              </a:ext>
            </a:extLst>
          </p:cNvPr>
          <p:cNvPicPr>
            <a:picLocks noChangeAspect="1"/>
          </p:cNvPicPr>
          <p:nvPr/>
        </p:nvPicPr>
        <p:blipFill>
          <a:blip r:embed="rId3"/>
          <a:stretch>
            <a:fillRect/>
          </a:stretch>
        </p:blipFill>
        <p:spPr>
          <a:xfrm>
            <a:off x="7438270" y="2809395"/>
            <a:ext cx="3562847" cy="1457528"/>
          </a:xfrm>
          <a:prstGeom prst="rect">
            <a:avLst/>
          </a:prstGeom>
        </p:spPr>
      </p:pic>
      <p:pic>
        <p:nvPicPr>
          <p:cNvPr id="15" name="Picture 14" descr="Text&#10;&#10;Description automatically generated">
            <a:extLst>
              <a:ext uri="{FF2B5EF4-FFF2-40B4-BE49-F238E27FC236}">
                <a16:creationId xmlns:a16="http://schemas.microsoft.com/office/drawing/2014/main" id="{1829D0A2-1B13-4414-A686-3B8880C4C073}"/>
              </a:ext>
            </a:extLst>
          </p:cNvPr>
          <p:cNvPicPr/>
          <p:nvPr/>
        </p:nvPicPr>
        <p:blipFill>
          <a:blip r:embed="rId4"/>
          <a:stretch>
            <a:fillRect/>
          </a:stretch>
        </p:blipFill>
        <p:spPr>
          <a:xfrm>
            <a:off x="7766446" y="5268853"/>
            <a:ext cx="2457450" cy="1257300"/>
          </a:xfrm>
          <a:prstGeom prst="rect">
            <a:avLst/>
          </a:prstGeom>
        </p:spPr>
      </p:pic>
      <p:cxnSp>
        <p:nvCxnSpPr>
          <p:cNvPr id="19" name="Straight Arrow Connector 18">
            <a:extLst>
              <a:ext uri="{FF2B5EF4-FFF2-40B4-BE49-F238E27FC236}">
                <a16:creationId xmlns:a16="http://schemas.microsoft.com/office/drawing/2014/main" id="{0198B6A1-951A-4926-83A6-51B5DDA712B3}"/>
              </a:ext>
            </a:extLst>
          </p:cNvPr>
          <p:cNvCxnSpPr>
            <a:cxnSpLocks/>
            <a:stCxn id="2" idx="2"/>
            <a:endCxn id="15" idx="0"/>
          </p:cNvCxnSpPr>
          <p:nvPr/>
        </p:nvCxnSpPr>
        <p:spPr>
          <a:xfrm>
            <a:off x="3119535" y="4368426"/>
            <a:ext cx="5875636" cy="900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3076639-3787-4ADD-8547-DCAB80A68EF6}"/>
              </a:ext>
            </a:extLst>
          </p:cNvPr>
          <p:cNvCxnSpPr>
            <a:cxnSpLocks/>
            <a:stCxn id="5" idx="2"/>
            <a:endCxn id="15" idx="0"/>
          </p:cNvCxnSpPr>
          <p:nvPr/>
        </p:nvCxnSpPr>
        <p:spPr>
          <a:xfrm flipH="1">
            <a:off x="8995171" y="4266923"/>
            <a:ext cx="224523" cy="1001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DB438B5-1631-4B87-A824-5CB5278E73B0}"/>
              </a:ext>
            </a:extLst>
          </p:cNvPr>
          <p:cNvSpPr txBox="1"/>
          <p:nvPr/>
        </p:nvSpPr>
        <p:spPr>
          <a:xfrm>
            <a:off x="1874489" y="5300002"/>
            <a:ext cx="5344293" cy="1200329"/>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Cài đặt destructor vào trong chương trình đã viết ở constructor ở trên, ta được kết quả chạy chương trình ở cả 2 ngôn ngữ:</a:t>
            </a:r>
            <a:endParaRPr lang="en-US" sz="2400" b="0" i="0" u="none" strike="noStrike">
              <a:solidFill>
                <a:srgbClr val="1B1B1B"/>
              </a:solidFill>
              <a:effectLst/>
              <a:latin typeface="Times New Roman" panose="02020603050405020304" pitchFamily="18" charset="0"/>
            </a:endParaRPr>
          </a:p>
        </p:txBody>
      </p:sp>
      <p:sp>
        <p:nvSpPr>
          <p:cNvPr id="36" name="Striped Right Arrow 23">
            <a:extLst>
              <a:ext uri="{FF2B5EF4-FFF2-40B4-BE49-F238E27FC236}">
                <a16:creationId xmlns:a16="http://schemas.microsoft.com/office/drawing/2014/main" id="{7EAAB8D3-14BE-42D1-8C9D-C1B92D8A6101}"/>
              </a:ext>
            </a:extLst>
          </p:cNvPr>
          <p:cNvSpPr/>
          <p:nvPr/>
        </p:nvSpPr>
        <p:spPr>
          <a:xfrm>
            <a:off x="485871" y="5617073"/>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CCE36AC-48F7-4811-B8D2-755E2780EC6E}"/>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11048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1000" fill="hold"/>
                                        <p:tgtEl>
                                          <p:spTgt spid="36"/>
                                        </p:tgtEl>
                                        <p:attrNameLst>
                                          <p:attrName>ppt_w</p:attrName>
                                        </p:attrNameLst>
                                      </p:cBhvr>
                                      <p:tavLst>
                                        <p:tav tm="0">
                                          <p:val>
                                            <p:fltVal val="0"/>
                                          </p:val>
                                        </p:tav>
                                        <p:tav tm="100000">
                                          <p:val>
                                            <p:strVal val="#ppt_w"/>
                                          </p:val>
                                        </p:tav>
                                      </p:tavLst>
                                    </p:anim>
                                    <p:anim calcmode="lin" valueType="num">
                                      <p:cBhvr>
                                        <p:cTn id="27" dur="1000" fill="hold"/>
                                        <p:tgtEl>
                                          <p:spTgt spid="36"/>
                                        </p:tgtEl>
                                        <p:attrNameLst>
                                          <p:attrName>ppt_h</p:attrName>
                                        </p:attrNameLst>
                                      </p:cBhvr>
                                      <p:tavLst>
                                        <p:tav tm="0">
                                          <p:val>
                                            <p:fltVal val="0"/>
                                          </p:val>
                                        </p:tav>
                                        <p:tav tm="100000">
                                          <p:val>
                                            <p:strVal val="#ppt_h"/>
                                          </p:val>
                                        </p:tav>
                                      </p:tavLst>
                                    </p:anim>
                                    <p:animEffect transition="in" filter="fade">
                                      <p:cBhvr>
                                        <p:cTn id="28" dur="10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070590"/>
            <a:ext cx="6304085" cy="2308324"/>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03.</a:t>
            </a:r>
          </a:p>
          <a:p>
            <a:pPr algn="ctr"/>
            <a:r>
              <a:rPr lang="en-US" altLang="ko-KR" sz="3600" b="1">
                <a:solidFill>
                  <a:schemeClr val="bg1"/>
                </a:solidFill>
                <a:latin typeface="Constantia" panose="02030602050306030303" pitchFamily="18" charset="0"/>
                <a:cs typeface="Arial" pitchFamily="34" charset="0"/>
              </a:rPr>
              <a:t>Static Attribute,</a:t>
            </a:r>
          </a:p>
          <a:p>
            <a:pPr algn="ctr"/>
            <a:r>
              <a:rPr lang="en-US" altLang="ko-KR" sz="3600" b="1">
                <a:solidFill>
                  <a:schemeClr val="bg1"/>
                </a:solidFill>
                <a:latin typeface="Constantia" panose="02030602050306030303" pitchFamily="18" charset="0"/>
                <a:cs typeface="Arial" pitchFamily="34" charset="0"/>
              </a:rPr>
              <a:t>Static Method</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364333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228D34-154A-4DC9-BA83-AA8C72A03D18}"/>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EF105F-B415-47DB-ACD1-3BF2F84E021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Attribute</a:t>
            </a:r>
          </a:p>
        </p:txBody>
      </p:sp>
      <p:sp>
        <p:nvSpPr>
          <p:cNvPr id="7" name="Thought Bubble: Cloud 6">
            <a:extLst>
              <a:ext uri="{FF2B5EF4-FFF2-40B4-BE49-F238E27FC236}">
                <a16:creationId xmlns:a16="http://schemas.microsoft.com/office/drawing/2014/main" id="{39E855AD-4F12-4628-9C2C-B672DF179B21}"/>
              </a:ext>
            </a:extLst>
          </p:cNvPr>
          <p:cNvSpPr/>
          <p:nvPr/>
        </p:nvSpPr>
        <p:spPr>
          <a:xfrm>
            <a:off x="4674637" y="1502229"/>
            <a:ext cx="6428791" cy="1970943"/>
          </a:xfrm>
          <a:prstGeom prst="cloudCallout">
            <a:avLst>
              <a:gd name="adj1" fmla="val -79323"/>
              <a:gd name="adj2" fmla="val -22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a:latin typeface="Constantia" panose="02030602050306030303" pitchFamily="18" charset="0"/>
              </a:rPr>
              <a:t>Tại sao cần dùng đến static attribute (thuộc tính tĩnh) ?</a:t>
            </a:r>
          </a:p>
        </p:txBody>
      </p:sp>
      <p:grpSp>
        <p:nvGrpSpPr>
          <p:cNvPr id="48" name="Group 47">
            <a:extLst>
              <a:ext uri="{FF2B5EF4-FFF2-40B4-BE49-F238E27FC236}">
                <a16:creationId xmlns:a16="http://schemas.microsoft.com/office/drawing/2014/main" id="{5D1AB05A-B7E7-48E3-937B-011D32F85DFB}"/>
              </a:ext>
            </a:extLst>
          </p:cNvPr>
          <p:cNvGrpSpPr/>
          <p:nvPr/>
        </p:nvGrpSpPr>
        <p:grpSpPr>
          <a:xfrm>
            <a:off x="439000" y="1213665"/>
            <a:ext cx="3545171" cy="5506513"/>
            <a:chOff x="4409786" y="340007"/>
            <a:chExt cx="4286692" cy="6505251"/>
          </a:xfrm>
        </p:grpSpPr>
        <p:sp>
          <p:nvSpPr>
            <p:cNvPr id="49" name="Freeform: Shape 48">
              <a:extLst>
                <a:ext uri="{FF2B5EF4-FFF2-40B4-BE49-F238E27FC236}">
                  <a16:creationId xmlns:a16="http://schemas.microsoft.com/office/drawing/2014/main" id="{44FF3F8F-F122-45B7-82D3-D7571681D170}"/>
                </a:ext>
              </a:extLst>
            </p:cNvPr>
            <p:cNvSpPr/>
            <p:nvPr/>
          </p:nvSpPr>
          <p:spPr>
            <a:xfrm>
              <a:off x="4409786" y="1695857"/>
              <a:ext cx="2838176" cy="250207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CF9178C-2DF8-4B57-82D5-244C1140468B}"/>
                </a:ext>
              </a:extLst>
            </p:cNvPr>
            <p:cNvSpPr/>
            <p:nvPr/>
          </p:nvSpPr>
          <p:spPr>
            <a:xfrm>
              <a:off x="5571844" y="927104"/>
              <a:ext cx="1042231" cy="1820896"/>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rgbClr val="F9BA99"/>
            </a:solidFill>
            <a:ln w="450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20022C0-2204-4D47-A9FA-1E44AD5B11F4}"/>
                </a:ext>
              </a:extLst>
            </p:cNvPr>
            <p:cNvSpPr/>
            <p:nvPr/>
          </p:nvSpPr>
          <p:spPr>
            <a:xfrm>
              <a:off x="7004516" y="3450925"/>
              <a:ext cx="1045644" cy="896267"/>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F9A687"/>
            </a:solidFill>
            <a:ln w="450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4933750-A0AE-4849-BD28-50C074662F44}"/>
                </a:ext>
              </a:extLst>
            </p:cNvPr>
            <p:cNvSpPr/>
            <p:nvPr/>
          </p:nvSpPr>
          <p:spPr>
            <a:xfrm>
              <a:off x="5077145" y="3647370"/>
              <a:ext cx="2156846" cy="3197888"/>
            </a:xfrm>
            <a:custGeom>
              <a:avLst/>
              <a:gdLst>
                <a:gd name="connsiteX0" fmla="*/ 1750274 w 1812246"/>
                <a:gd name="connsiteY0" fmla="*/ 91 h 2686959"/>
                <a:gd name="connsiteX1" fmla="*/ 1812246 w 1812246"/>
                <a:gd name="connsiteY1" fmla="*/ 27939 h 2686959"/>
                <a:gd name="connsiteX2" fmla="*/ 1796557 w 1812246"/>
                <a:gd name="connsiteY2" fmla="*/ 40489 h 2686959"/>
                <a:gd name="connsiteX3" fmla="*/ 1758903 w 1812246"/>
                <a:gd name="connsiteY3" fmla="*/ 46765 h 2686959"/>
                <a:gd name="connsiteX4" fmla="*/ 1705560 w 1812246"/>
                <a:gd name="connsiteY4" fmla="*/ 144038 h 2686959"/>
                <a:gd name="connsiteX5" fmla="*/ 1520432 w 1812246"/>
                <a:gd name="connsiteY5" fmla="*/ 260135 h 2686959"/>
                <a:gd name="connsiteX6" fmla="*/ 1511018 w 1812246"/>
                <a:gd name="connsiteY6" fmla="*/ 363682 h 2686959"/>
                <a:gd name="connsiteX7" fmla="*/ 1523569 w 1812246"/>
                <a:gd name="connsiteY7" fmla="*/ 435852 h 2686959"/>
                <a:gd name="connsiteX8" fmla="*/ 1649080 w 1812246"/>
                <a:gd name="connsiteY8" fmla="*/ 526847 h 2686959"/>
                <a:gd name="connsiteX9" fmla="*/ 1677321 w 1812246"/>
                <a:gd name="connsiteY9" fmla="*/ 526847 h 2686959"/>
                <a:gd name="connsiteX10" fmla="*/ 1689871 w 1812246"/>
                <a:gd name="connsiteY10" fmla="*/ 548812 h 2686959"/>
                <a:gd name="connsiteX11" fmla="*/ 1539258 w 1812246"/>
                <a:gd name="connsiteY11" fmla="*/ 580190 h 2686959"/>
                <a:gd name="connsiteX12" fmla="*/ 1554947 w 1812246"/>
                <a:gd name="connsiteY12" fmla="*/ 900245 h 2686959"/>
                <a:gd name="connsiteX13" fmla="*/ 1526707 w 1812246"/>
                <a:gd name="connsiteY13" fmla="*/ 1148129 h 2686959"/>
                <a:gd name="connsiteX14" fmla="*/ 1705560 w 1812246"/>
                <a:gd name="connsiteY14" fmla="*/ 2155360 h 2686959"/>
                <a:gd name="connsiteX15" fmla="*/ 1697717 w 1812246"/>
                <a:gd name="connsiteY15" fmla="*/ 2520521 h 2686959"/>
                <a:gd name="connsiteX16" fmla="*/ 1691154 w 1812246"/>
                <a:gd name="connsiteY16" fmla="*/ 2686959 h 2686959"/>
                <a:gd name="connsiteX17" fmla="*/ 962755 w 1812246"/>
                <a:gd name="connsiteY17" fmla="*/ 2686959 h 2686959"/>
                <a:gd name="connsiteX18" fmla="*/ 960777 w 1812246"/>
                <a:gd name="connsiteY18" fmla="*/ 2668781 h 2686959"/>
                <a:gd name="connsiteX19" fmla="*/ 943078 w 1812246"/>
                <a:gd name="connsiteY19" fmla="*/ 2594651 h 2686959"/>
                <a:gd name="connsiteX20" fmla="*/ 977594 w 1812246"/>
                <a:gd name="connsiteY20" fmla="*/ 2312249 h 2686959"/>
                <a:gd name="connsiteX21" fmla="*/ 1008972 w 1812246"/>
                <a:gd name="connsiteY21" fmla="*/ 2004746 h 2686959"/>
                <a:gd name="connsiteX22" fmla="*/ 877185 w 1812246"/>
                <a:gd name="connsiteY22" fmla="*/ 2632304 h 2686959"/>
                <a:gd name="connsiteX23" fmla="*/ 873291 w 1812246"/>
                <a:gd name="connsiteY23" fmla="*/ 2686959 h 2686959"/>
                <a:gd name="connsiteX24" fmla="*/ 199928 w 1812246"/>
                <a:gd name="connsiteY24" fmla="*/ 2686959 h 2686959"/>
                <a:gd name="connsiteX25" fmla="*/ 193147 w 1812246"/>
                <a:gd name="connsiteY25" fmla="*/ 2654269 h 2686959"/>
                <a:gd name="connsiteX26" fmla="*/ 152356 w 1812246"/>
                <a:gd name="connsiteY26" fmla="*/ 2425211 h 2686959"/>
                <a:gd name="connsiteX27" fmla="*/ 120978 w 1812246"/>
                <a:gd name="connsiteY27" fmla="*/ 2240080 h 2686959"/>
                <a:gd name="connsiteX28" fmla="*/ 89600 w 1812246"/>
                <a:gd name="connsiteY28" fmla="*/ 1960818 h 2686959"/>
                <a:gd name="connsiteX29" fmla="*/ 95876 w 1812246"/>
                <a:gd name="connsiteY29" fmla="*/ 1766275 h 2686959"/>
                <a:gd name="connsiteX30" fmla="*/ 95876 w 1812246"/>
                <a:gd name="connsiteY30" fmla="*/ 1417979 h 2686959"/>
                <a:gd name="connsiteX31" fmla="*/ 99013 w 1812246"/>
                <a:gd name="connsiteY31" fmla="*/ 1399153 h 2686959"/>
                <a:gd name="connsiteX32" fmla="*/ 108426 w 1812246"/>
                <a:gd name="connsiteY32" fmla="*/ 1022618 h 2686959"/>
                <a:gd name="connsiteX33" fmla="*/ 70773 w 1812246"/>
                <a:gd name="connsiteY33" fmla="*/ 934760 h 2686959"/>
                <a:gd name="connsiteX34" fmla="*/ 17431 w 1812246"/>
                <a:gd name="connsiteY34" fmla="*/ 872004 h 2686959"/>
                <a:gd name="connsiteX35" fmla="*/ 42533 w 1812246"/>
                <a:gd name="connsiteY35" fmla="*/ 724528 h 2686959"/>
                <a:gd name="connsiteX36" fmla="*/ 64498 w 1812246"/>
                <a:gd name="connsiteY36" fmla="*/ 646083 h 2686959"/>
                <a:gd name="connsiteX37" fmla="*/ 64498 w 1812246"/>
                <a:gd name="connsiteY37" fmla="*/ 551949 h 2686959"/>
                <a:gd name="connsiteX38" fmla="*/ 89600 w 1812246"/>
                <a:gd name="connsiteY38" fmla="*/ 489193 h 2686959"/>
                <a:gd name="connsiteX39" fmla="*/ 798740 w 1812246"/>
                <a:gd name="connsiteY39" fmla="*/ 134623 h 2686959"/>
                <a:gd name="connsiteX40" fmla="*/ 845807 w 1812246"/>
                <a:gd name="connsiteY40" fmla="*/ 106384 h 2686959"/>
                <a:gd name="connsiteX41" fmla="*/ 1658494 w 1812246"/>
                <a:gd name="connsiteY41" fmla="*/ 59317 h 2686959"/>
                <a:gd name="connsiteX42" fmla="*/ 1693010 w 1812246"/>
                <a:gd name="connsiteY42" fmla="*/ 40489 h 2686959"/>
                <a:gd name="connsiteX43" fmla="*/ 1750274 w 1812246"/>
                <a:gd name="connsiteY43" fmla="*/ 91 h 268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12246" h="2686959">
                  <a:moveTo>
                    <a:pt x="1750274" y="91"/>
                  </a:moveTo>
                  <a:cubicBezTo>
                    <a:pt x="1770670" y="1268"/>
                    <a:pt x="1791850" y="13819"/>
                    <a:pt x="1812246" y="27939"/>
                  </a:cubicBezTo>
                  <a:cubicBezTo>
                    <a:pt x="1809108" y="34215"/>
                    <a:pt x="1802833" y="37352"/>
                    <a:pt x="1796557" y="40489"/>
                  </a:cubicBezTo>
                  <a:cubicBezTo>
                    <a:pt x="1784005" y="43628"/>
                    <a:pt x="1771455" y="37352"/>
                    <a:pt x="1758903" y="46765"/>
                  </a:cubicBezTo>
                  <a:cubicBezTo>
                    <a:pt x="1799694" y="125210"/>
                    <a:pt x="1793420" y="131486"/>
                    <a:pt x="1705560" y="144038"/>
                  </a:cubicBezTo>
                  <a:cubicBezTo>
                    <a:pt x="1627116" y="156588"/>
                    <a:pt x="1570636" y="200518"/>
                    <a:pt x="1520432" y="260135"/>
                  </a:cubicBezTo>
                  <a:cubicBezTo>
                    <a:pt x="1495330" y="291513"/>
                    <a:pt x="1507880" y="329167"/>
                    <a:pt x="1511018" y="363682"/>
                  </a:cubicBezTo>
                  <a:cubicBezTo>
                    <a:pt x="1514156" y="388785"/>
                    <a:pt x="1517293" y="410749"/>
                    <a:pt x="1523569" y="435852"/>
                  </a:cubicBezTo>
                  <a:cubicBezTo>
                    <a:pt x="1545534" y="526847"/>
                    <a:pt x="1558085" y="536260"/>
                    <a:pt x="1649080" y="526847"/>
                  </a:cubicBezTo>
                  <a:cubicBezTo>
                    <a:pt x="1658494" y="523710"/>
                    <a:pt x="1667908" y="523710"/>
                    <a:pt x="1677321" y="526847"/>
                  </a:cubicBezTo>
                  <a:cubicBezTo>
                    <a:pt x="1686734" y="529986"/>
                    <a:pt x="1693010" y="536260"/>
                    <a:pt x="1689871" y="548812"/>
                  </a:cubicBezTo>
                  <a:cubicBezTo>
                    <a:pt x="1649080" y="595879"/>
                    <a:pt x="1592600" y="573914"/>
                    <a:pt x="1539258" y="580190"/>
                  </a:cubicBezTo>
                  <a:cubicBezTo>
                    <a:pt x="1573774" y="686874"/>
                    <a:pt x="1573774" y="799835"/>
                    <a:pt x="1554947" y="900245"/>
                  </a:cubicBezTo>
                  <a:cubicBezTo>
                    <a:pt x="1539258" y="975551"/>
                    <a:pt x="1507880" y="1138716"/>
                    <a:pt x="1526707" y="1148129"/>
                  </a:cubicBezTo>
                  <a:cubicBezTo>
                    <a:pt x="1630254" y="1474460"/>
                    <a:pt x="1696147" y="1810203"/>
                    <a:pt x="1705560" y="2155360"/>
                  </a:cubicBezTo>
                  <a:cubicBezTo>
                    <a:pt x="1708698" y="2277735"/>
                    <a:pt x="1703208" y="2399324"/>
                    <a:pt x="1697717" y="2520521"/>
                  </a:cubicBezTo>
                  <a:lnTo>
                    <a:pt x="1691154" y="2686959"/>
                  </a:lnTo>
                  <a:lnTo>
                    <a:pt x="962755" y="2686959"/>
                  </a:lnTo>
                  <a:lnTo>
                    <a:pt x="960777" y="2668781"/>
                  </a:lnTo>
                  <a:cubicBezTo>
                    <a:pt x="956610" y="2643090"/>
                    <a:pt x="950922" y="2618184"/>
                    <a:pt x="943078" y="2594651"/>
                  </a:cubicBezTo>
                  <a:cubicBezTo>
                    <a:pt x="949354" y="2491104"/>
                    <a:pt x="961905" y="2418935"/>
                    <a:pt x="977594" y="2312249"/>
                  </a:cubicBezTo>
                  <a:cubicBezTo>
                    <a:pt x="993283" y="2221254"/>
                    <a:pt x="1002696" y="2007885"/>
                    <a:pt x="1008972" y="2004746"/>
                  </a:cubicBezTo>
                  <a:cubicBezTo>
                    <a:pt x="949354" y="2145947"/>
                    <a:pt x="886598" y="2475415"/>
                    <a:pt x="877185" y="2632304"/>
                  </a:cubicBezTo>
                  <a:lnTo>
                    <a:pt x="873291" y="2686959"/>
                  </a:lnTo>
                  <a:lnTo>
                    <a:pt x="199928" y="2686959"/>
                  </a:lnTo>
                  <a:lnTo>
                    <a:pt x="193147" y="2654269"/>
                  </a:lnTo>
                  <a:cubicBezTo>
                    <a:pt x="171182" y="2578962"/>
                    <a:pt x="142942" y="2503655"/>
                    <a:pt x="152356" y="2425211"/>
                  </a:cubicBezTo>
                  <a:cubicBezTo>
                    <a:pt x="161769" y="2356179"/>
                    <a:pt x="149217" y="2296560"/>
                    <a:pt x="120978" y="2240080"/>
                  </a:cubicBezTo>
                  <a:cubicBezTo>
                    <a:pt x="77049" y="2149085"/>
                    <a:pt x="67635" y="2058089"/>
                    <a:pt x="89600" y="1960818"/>
                  </a:cubicBezTo>
                  <a:cubicBezTo>
                    <a:pt x="102151" y="1898062"/>
                    <a:pt x="114702" y="1832168"/>
                    <a:pt x="95876" y="1766275"/>
                  </a:cubicBezTo>
                  <a:cubicBezTo>
                    <a:pt x="61360" y="1650176"/>
                    <a:pt x="64498" y="1534079"/>
                    <a:pt x="95876" y="1417979"/>
                  </a:cubicBezTo>
                  <a:cubicBezTo>
                    <a:pt x="99013" y="1411704"/>
                    <a:pt x="102151" y="1405429"/>
                    <a:pt x="99013" y="1399153"/>
                  </a:cubicBezTo>
                  <a:cubicBezTo>
                    <a:pt x="55084" y="1273641"/>
                    <a:pt x="111565" y="1148129"/>
                    <a:pt x="108426" y="1022618"/>
                  </a:cubicBezTo>
                  <a:cubicBezTo>
                    <a:pt x="105289" y="984964"/>
                    <a:pt x="102151" y="959862"/>
                    <a:pt x="70773" y="934760"/>
                  </a:cubicBezTo>
                  <a:cubicBezTo>
                    <a:pt x="51947" y="919071"/>
                    <a:pt x="33120" y="893969"/>
                    <a:pt x="17431" y="872004"/>
                  </a:cubicBezTo>
                  <a:cubicBezTo>
                    <a:pt x="-13947" y="824937"/>
                    <a:pt x="-1396" y="759044"/>
                    <a:pt x="42533" y="724528"/>
                  </a:cubicBezTo>
                  <a:cubicBezTo>
                    <a:pt x="70773" y="702563"/>
                    <a:pt x="92738" y="686874"/>
                    <a:pt x="64498" y="646083"/>
                  </a:cubicBezTo>
                  <a:cubicBezTo>
                    <a:pt x="48809" y="617844"/>
                    <a:pt x="55084" y="583327"/>
                    <a:pt x="64498" y="551949"/>
                  </a:cubicBezTo>
                  <a:cubicBezTo>
                    <a:pt x="73911" y="533123"/>
                    <a:pt x="61360" y="501745"/>
                    <a:pt x="89600" y="489193"/>
                  </a:cubicBezTo>
                  <a:cubicBezTo>
                    <a:pt x="353174" y="423300"/>
                    <a:pt x="572819" y="272687"/>
                    <a:pt x="798740" y="134623"/>
                  </a:cubicBezTo>
                  <a:cubicBezTo>
                    <a:pt x="817566" y="125210"/>
                    <a:pt x="836394" y="112660"/>
                    <a:pt x="845807" y="106384"/>
                  </a:cubicBezTo>
                  <a:cubicBezTo>
                    <a:pt x="855220" y="147175"/>
                    <a:pt x="1520432" y="71867"/>
                    <a:pt x="1658494" y="59317"/>
                  </a:cubicBezTo>
                  <a:cubicBezTo>
                    <a:pt x="1674182" y="56178"/>
                    <a:pt x="1686734" y="53041"/>
                    <a:pt x="1693010" y="40489"/>
                  </a:cubicBezTo>
                  <a:cubicBezTo>
                    <a:pt x="1710268" y="9111"/>
                    <a:pt x="1729879" y="-1086"/>
                    <a:pt x="1750274" y="91"/>
                  </a:cubicBezTo>
                  <a:close/>
                </a:path>
              </a:pathLst>
            </a:custGeom>
            <a:solidFill>
              <a:srgbClr val="403D3D"/>
            </a:solidFill>
            <a:ln w="23341" cap="flat">
              <a:noFill/>
              <a:prstDash val="solid"/>
              <a:miter/>
            </a:ln>
          </p:spPr>
          <p:txBody>
            <a:bodyPr wrap="square" rtlCol="0" anchor="ctr">
              <a:noAutofit/>
            </a:bodyPr>
            <a:lstStyle/>
            <a:p>
              <a:endParaRPr lang="en-US"/>
            </a:p>
          </p:txBody>
        </p:sp>
        <p:sp>
          <p:nvSpPr>
            <p:cNvPr id="53" name="Freeform: Shape 52">
              <a:extLst>
                <a:ext uri="{FF2B5EF4-FFF2-40B4-BE49-F238E27FC236}">
                  <a16:creationId xmlns:a16="http://schemas.microsoft.com/office/drawing/2014/main" id="{18CF2F3B-BC9C-4D9C-81DD-8C3E99B5D64F}"/>
                </a:ext>
              </a:extLst>
            </p:cNvPr>
            <p:cNvSpPr/>
            <p:nvPr/>
          </p:nvSpPr>
          <p:spPr>
            <a:xfrm>
              <a:off x="5508789" y="340007"/>
              <a:ext cx="1232366" cy="1045644"/>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A873B0B-A87A-43C7-8116-F9D8799D6787}"/>
                </a:ext>
              </a:extLst>
            </p:cNvPr>
            <p:cNvSpPr/>
            <p:nvPr/>
          </p:nvSpPr>
          <p:spPr>
            <a:xfrm>
              <a:off x="5491311" y="1020283"/>
              <a:ext cx="373444" cy="82157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F9A687"/>
            </a:solidFill>
            <a:ln w="450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16D30AD-51D8-40DB-86FB-02EC984C2EF0}"/>
                </a:ext>
              </a:extLst>
            </p:cNvPr>
            <p:cNvSpPr/>
            <p:nvPr/>
          </p:nvSpPr>
          <p:spPr>
            <a:xfrm>
              <a:off x="4472825" y="4056387"/>
              <a:ext cx="746889" cy="336100"/>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F9A687"/>
            </a:solidFill>
            <a:ln w="450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D179BE8-820B-46C6-9C41-C8C49A783A8D}"/>
                </a:ext>
              </a:extLst>
            </p:cNvPr>
            <p:cNvSpPr/>
            <p:nvPr/>
          </p:nvSpPr>
          <p:spPr>
            <a:xfrm>
              <a:off x="4502700" y="3324187"/>
              <a:ext cx="2651453" cy="1045644"/>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rgbClr val="F9BA99"/>
            </a:solidFill>
            <a:ln w="4506"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1F86631-A3AC-4A22-87F4-839843BB2518}"/>
                </a:ext>
              </a:extLst>
            </p:cNvPr>
            <p:cNvSpPr/>
            <p:nvPr/>
          </p:nvSpPr>
          <p:spPr>
            <a:xfrm>
              <a:off x="6785263" y="3467371"/>
              <a:ext cx="1232366" cy="896267"/>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rgbClr val="F9BA99"/>
            </a:solidFill>
            <a:ln w="450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C712DFC-1F39-4FF3-AC2F-4F11AA344259}"/>
                </a:ext>
              </a:extLst>
            </p:cNvPr>
            <p:cNvSpPr/>
            <p:nvPr/>
          </p:nvSpPr>
          <p:spPr>
            <a:xfrm>
              <a:off x="7150419" y="3593314"/>
              <a:ext cx="261411" cy="224066"/>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F9A687"/>
            </a:solidFill>
            <a:ln w="450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E5DC03B-AC85-4516-8E2E-1EA45C43E560}"/>
                </a:ext>
              </a:extLst>
            </p:cNvPr>
            <p:cNvSpPr/>
            <p:nvPr/>
          </p:nvSpPr>
          <p:spPr>
            <a:xfrm>
              <a:off x="7344610" y="3583790"/>
              <a:ext cx="261411" cy="224066"/>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F9A687"/>
            </a:solidFill>
            <a:ln w="4506"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48EDEB9-2C55-4294-81E7-AB64D15B4667}"/>
                </a:ext>
              </a:extLst>
            </p:cNvPr>
            <p:cNvSpPr/>
            <p:nvPr/>
          </p:nvSpPr>
          <p:spPr>
            <a:xfrm>
              <a:off x="7557475" y="3542619"/>
              <a:ext cx="224066" cy="186723"/>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F9A687"/>
            </a:solidFill>
            <a:ln w="4506"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3E4B5AD4-B163-4B06-B5D6-D57097FBBA13}"/>
                </a:ext>
              </a:extLst>
            </p:cNvPr>
            <p:cNvGrpSpPr/>
            <p:nvPr/>
          </p:nvGrpSpPr>
          <p:grpSpPr>
            <a:xfrm>
              <a:off x="5147160" y="4742950"/>
              <a:ext cx="1790813" cy="503792"/>
              <a:chOff x="8963351" y="2835327"/>
              <a:chExt cx="1121835" cy="315595"/>
            </a:xfrm>
          </p:grpSpPr>
          <p:sp>
            <p:nvSpPr>
              <p:cNvPr id="73" name="Freeform: Shape 72">
                <a:extLst>
                  <a:ext uri="{FF2B5EF4-FFF2-40B4-BE49-F238E27FC236}">
                    <a16:creationId xmlns:a16="http://schemas.microsoft.com/office/drawing/2014/main" id="{ACCC64DF-9E83-46C3-969A-D0BDE6D033E5}"/>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7C396F6-D8D5-409E-90AC-E03435D34914}"/>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91AF35C-12B2-4663-88C3-348FF4C7CB78}"/>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F75C1FB-6F8C-4F57-BA3C-9B85B59F10CA}"/>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361860A-1F85-4686-91E5-CDAF6B022A25}"/>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80B0634-E5E7-466E-8D48-BE2C8B5AC023}"/>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62" name="Freeform: Shape 61">
              <a:extLst>
                <a:ext uri="{FF2B5EF4-FFF2-40B4-BE49-F238E27FC236}">
                  <a16:creationId xmlns:a16="http://schemas.microsoft.com/office/drawing/2014/main" id="{F5AFF36C-8320-42FC-8CB5-CF93C1045805}"/>
                </a:ext>
              </a:extLst>
            </p:cNvPr>
            <p:cNvSpPr/>
            <p:nvPr/>
          </p:nvSpPr>
          <p:spPr>
            <a:xfrm>
              <a:off x="6425022" y="4272985"/>
              <a:ext cx="186722" cy="186723"/>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F68369A-82E4-45A9-9FBD-C80BD14A3C95}"/>
                </a:ext>
              </a:extLst>
            </p:cNvPr>
            <p:cNvSpPr/>
            <p:nvPr/>
          </p:nvSpPr>
          <p:spPr>
            <a:xfrm>
              <a:off x="6455814" y="4780154"/>
              <a:ext cx="186722" cy="186723"/>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5ABA94A-B98D-4F40-AD45-875190C5A13B}"/>
                </a:ext>
              </a:extLst>
            </p:cNvPr>
            <p:cNvSpPr/>
            <p:nvPr/>
          </p:nvSpPr>
          <p:spPr>
            <a:xfrm>
              <a:off x="6324393" y="3790525"/>
              <a:ext cx="186722" cy="186723"/>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3B5208F-4684-428C-9B19-A723ABB992C1}"/>
                </a:ext>
              </a:extLst>
            </p:cNvPr>
            <p:cNvSpPr/>
            <p:nvPr/>
          </p:nvSpPr>
          <p:spPr>
            <a:xfrm>
              <a:off x="5798552" y="964266"/>
              <a:ext cx="896266" cy="1157678"/>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F9A687"/>
            </a:solidFill>
            <a:ln w="450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D110DE7-BDFB-4624-B4CE-B46025BC2D0A}"/>
                </a:ext>
              </a:extLst>
            </p:cNvPr>
            <p:cNvSpPr/>
            <p:nvPr/>
          </p:nvSpPr>
          <p:spPr>
            <a:xfrm>
              <a:off x="6455814" y="3487817"/>
              <a:ext cx="336100" cy="186723"/>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F9A687"/>
            </a:solidFill>
            <a:ln w="4506"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8CA4415-3F88-4688-A367-02F767AEFE34}"/>
                </a:ext>
              </a:extLst>
            </p:cNvPr>
            <p:cNvSpPr/>
            <p:nvPr/>
          </p:nvSpPr>
          <p:spPr>
            <a:xfrm>
              <a:off x="6294778" y="3772114"/>
              <a:ext cx="261411" cy="1232367"/>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9E4B2D9-CED3-4497-8C5F-9C576A39E94B}"/>
                </a:ext>
              </a:extLst>
            </p:cNvPr>
            <p:cNvSpPr/>
            <p:nvPr/>
          </p:nvSpPr>
          <p:spPr>
            <a:xfrm>
              <a:off x="6171542" y="2670453"/>
              <a:ext cx="112034" cy="858923"/>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AF32EC4-73C5-42EF-B5BB-FF70754E0BE8}"/>
                </a:ext>
              </a:extLst>
            </p:cNvPr>
            <p:cNvSpPr/>
            <p:nvPr/>
          </p:nvSpPr>
          <p:spPr>
            <a:xfrm>
              <a:off x="6190669" y="2842692"/>
              <a:ext cx="186722" cy="186723"/>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9EC844C-6257-4AEB-B524-A56250C9CBB6}"/>
                </a:ext>
              </a:extLst>
            </p:cNvPr>
            <p:cNvSpPr/>
            <p:nvPr/>
          </p:nvSpPr>
          <p:spPr>
            <a:xfrm>
              <a:off x="6612660" y="3406370"/>
              <a:ext cx="298755" cy="149378"/>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F9A687"/>
            </a:solidFill>
            <a:ln w="450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839609D-963A-4C5F-B9D2-515054FD0651}"/>
                </a:ext>
              </a:extLst>
            </p:cNvPr>
            <p:cNvSpPr/>
            <p:nvPr/>
          </p:nvSpPr>
          <p:spPr>
            <a:xfrm>
              <a:off x="5591351" y="1191050"/>
              <a:ext cx="186722" cy="224066"/>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F9A687"/>
            </a:solidFill>
            <a:ln w="4506"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2435F12-490A-4BEA-BE49-F94D3B2F6449}"/>
                </a:ext>
              </a:extLst>
            </p:cNvPr>
            <p:cNvSpPr/>
            <p:nvPr/>
          </p:nvSpPr>
          <p:spPr>
            <a:xfrm>
              <a:off x="6007680" y="1856566"/>
              <a:ext cx="2688798" cy="2016601"/>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1"/>
            </a:solidFill>
            <a:ln w="23341"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78DB4FB1-7E57-482B-9217-6C9A73E12378}"/>
              </a:ext>
            </a:extLst>
          </p:cNvPr>
          <p:cNvGrpSpPr/>
          <p:nvPr/>
        </p:nvGrpSpPr>
        <p:grpSpPr>
          <a:xfrm>
            <a:off x="9121081" y="4243533"/>
            <a:ext cx="2394101" cy="2088232"/>
            <a:chOff x="5248647" y="1608813"/>
            <a:chExt cx="970807" cy="846777"/>
          </a:xfrm>
        </p:grpSpPr>
        <p:sp>
          <p:nvSpPr>
            <p:cNvPr id="80" name="Oval 79">
              <a:extLst>
                <a:ext uri="{FF2B5EF4-FFF2-40B4-BE49-F238E27FC236}">
                  <a16:creationId xmlns:a16="http://schemas.microsoft.com/office/drawing/2014/main" id="{47D01D4C-9058-4559-864C-A0FB5463F55D}"/>
                </a:ext>
              </a:extLst>
            </p:cNvPr>
            <p:cNvSpPr/>
            <p:nvPr/>
          </p:nvSpPr>
          <p:spPr>
            <a:xfrm>
              <a:off x="5248647" y="1608813"/>
              <a:ext cx="846777" cy="846777"/>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81" name="Oval 80">
              <a:extLst>
                <a:ext uri="{FF2B5EF4-FFF2-40B4-BE49-F238E27FC236}">
                  <a16:creationId xmlns:a16="http://schemas.microsoft.com/office/drawing/2014/main" id="{D08AFE90-E3B0-4C19-8EC0-0A8FFF8B3CD5}"/>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82" name="TextBox 81">
            <a:extLst>
              <a:ext uri="{FF2B5EF4-FFF2-40B4-BE49-F238E27FC236}">
                <a16:creationId xmlns:a16="http://schemas.microsoft.com/office/drawing/2014/main" id="{C77422AC-E3A7-49AE-8312-E354B4F2B691}"/>
              </a:ext>
            </a:extLst>
          </p:cNvPr>
          <p:cNvSpPr txBox="1"/>
          <p:nvPr/>
        </p:nvSpPr>
        <p:spPr>
          <a:xfrm>
            <a:off x="9319910" y="5029631"/>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Đặt vấn đề</a:t>
            </a:r>
          </a:p>
        </p:txBody>
      </p:sp>
    </p:spTree>
    <p:extLst>
      <p:ext uri="{BB962C8B-B14F-4D97-AF65-F5344CB8AC3E}">
        <p14:creationId xmlns:p14="http://schemas.microsoft.com/office/powerpoint/2010/main" val="272513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1000"/>
                                        <p:tgtEl>
                                          <p:spTgt spid="82"/>
                                        </p:tgtEl>
                                      </p:cBhvr>
                                    </p:animEffect>
                                  </p:childTnLst>
                                </p:cTn>
                              </p:par>
                              <p:par>
                                <p:cTn id="8" presetID="22" presetClass="entr" presetSubtype="4"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1000"/>
                                        <p:tgtEl>
                                          <p:spTgt spid="79"/>
                                        </p:tgtEl>
                                      </p:cBhvr>
                                    </p:animEffect>
                                  </p:childTnLst>
                                </p:cTn>
                              </p:par>
                              <p:par>
                                <p:cTn id="11" presetID="6" presetClass="entr" presetSubtype="16"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circle(in)">
                                      <p:cBhvr>
                                        <p:cTn id="13" dur="10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B53C4D-6875-4796-A763-235CDCBD024C}"/>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57CD98-D3AA-486C-B2EF-61F882415E05}"/>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Attribute</a:t>
            </a:r>
          </a:p>
        </p:txBody>
      </p:sp>
      <p:sp>
        <p:nvSpPr>
          <p:cNvPr id="5" name="TextBox 4">
            <a:extLst>
              <a:ext uri="{FF2B5EF4-FFF2-40B4-BE49-F238E27FC236}">
                <a16:creationId xmlns:a16="http://schemas.microsoft.com/office/drawing/2014/main" id="{7522A493-B760-4986-B5EF-7548EBED755A}"/>
              </a:ext>
            </a:extLst>
          </p:cNvPr>
          <p:cNvSpPr txBox="1"/>
          <p:nvPr/>
        </p:nvSpPr>
        <p:spPr>
          <a:xfrm>
            <a:off x="791394" y="1867238"/>
            <a:ext cx="10609210"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Trong 1 số trường hợp, ta có nhu cầu sử dụng một biến là thành phần dữ liệu chung cho tất cả các đối tượng. </a:t>
            </a:r>
            <a:r>
              <a:rPr lang="en-US" sz="2400">
                <a:solidFill>
                  <a:srgbClr val="1B1B1B"/>
                </a:solidFill>
                <a:latin typeface="Times New Roman" panose="02020603050405020304" pitchFamily="18" charset="0"/>
              </a:rPr>
              <a:t>Lúc này, t</a:t>
            </a:r>
            <a:r>
              <a:rPr lang="vi-VN" sz="2400">
                <a:solidFill>
                  <a:srgbClr val="1B1B1B"/>
                </a:solidFill>
                <a:latin typeface="Times New Roman" panose="02020603050405020304" pitchFamily="18" charset="0"/>
              </a:rPr>
              <a:t>a có thể sử dụng biến toàn cục tuy nhiên cách này sẽ có thể gây ra nguy cơ nhất định về mặt ngữ nghĩa và khó bảo quản code, nên sẽ không hợp lý. </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5E3A11EC-9B11-4D99-ABD8-C460AC9FB5FD}"/>
              </a:ext>
            </a:extLst>
          </p:cNvPr>
          <p:cNvSpPr txBox="1"/>
          <p:nvPr/>
        </p:nvSpPr>
        <p:spPr>
          <a:xfrm>
            <a:off x="1874489" y="3732460"/>
            <a:ext cx="9526115" cy="1200329"/>
          </a:xfrm>
          <a:prstGeom prst="rect">
            <a:avLst/>
          </a:prstGeom>
          <a:noFill/>
        </p:spPr>
        <p:txBody>
          <a:bodyPr wrap="square">
            <a:spAutoFit/>
          </a:bodyPr>
          <a:lstStyle/>
          <a:p>
            <a:pPr algn="just"/>
            <a:r>
              <a:rPr lang="vi-VN" sz="2400">
                <a:solidFill>
                  <a:srgbClr val="1B1B1B"/>
                </a:solidFill>
                <a:latin typeface="Times New Roman" panose="02020603050405020304" pitchFamily="18" charset="0"/>
              </a:rPr>
              <a:t>Để giải quyết vấn đề này, ta có thể dùng </a:t>
            </a:r>
            <a:r>
              <a:rPr lang="en-US" sz="2400">
                <a:solidFill>
                  <a:srgbClr val="1B1B1B"/>
                </a:solidFill>
                <a:latin typeface="Times New Roman" panose="02020603050405020304" pitchFamily="18" charset="0"/>
              </a:rPr>
              <a:t>static attribute (thuộc tính tĩnh)</a:t>
            </a:r>
            <a:r>
              <a:rPr lang="vi-VN" sz="2400">
                <a:solidFill>
                  <a:srgbClr val="1B1B1B"/>
                </a:solidFill>
                <a:latin typeface="Times New Roman" panose="02020603050405020304" pitchFamily="18" charset="0"/>
              </a:rPr>
              <a:t>. Th</a:t>
            </a:r>
            <a:r>
              <a:rPr lang="en-US" sz="2400">
                <a:solidFill>
                  <a:srgbClr val="1B1B1B"/>
                </a:solidFill>
                <a:latin typeface="Times New Roman" panose="02020603050405020304" pitchFamily="18" charset="0"/>
              </a:rPr>
              <a:t>uộc tính</a:t>
            </a:r>
            <a:r>
              <a:rPr lang="vi-VN" sz="2400">
                <a:solidFill>
                  <a:srgbClr val="1B1B1B"/>
                </a:solidFill>
                <a:latin typeface="Times New Roman" panose="02020603050405020304" pitchFamily="18" charset="0"/>
              </a:rPr>
              <a:t> này không phụ thuộc vào 1 đối tượng cụ thể mà </a:t>
            </a:r>
            <a:r>
              <a:rPr lang="en-US" sz="2400">
                <a:solidFill>
                  <a:srgbClr val="1B1B1B"/>
                </a:solidFill>
                <a:latin typeface="Times New Roman" panose="02020603050405020304" pitchFamily="18" charset="0"/>
              </a:rPr>
              <a:t>nó là thuộc tính chung</a:t>
            </a:r>
            <a:r>
              <a:rPr lang="vi-VN" sz="2400">
                <a:solidFill>
                  <a:srgbClr val="1B1B1B"/>
                </a:solidFill>
                <a:latin typeface="Times New Roman" panose="02020603050405020304" pitchFamily="18" charset="0"/>
              </a:rPr>
              <a:t> của lớp bao gồm tất cả các đối tượng của nó. </a:t>
            </a:r>
            <a:endParaRPr lang="en-US" sz="2400" b="0" i="0" u="none" strike="noStrike">
              <a:solidFill>
                <a:srgbClr val="1B1B1B"/>
              </a:solidFill>
              <a:effectLst/>
              <a:latin typeface="Times New Roman" panose="02020603050405020304" pitchFamily="18" charset="0"/>
            </a:endParaRPr>
          </a:p>
        </p:txBody>
      </p:sp>
      <p:sp>
        <p:nvSpPr>
          <p:cNvPr id="9" name="Striped Right Arrow 23">
            <a:extLst>
              <a:ext uri="{FF2B5EF4-FFF2-40B4-BE49-F238E27FC236}">
                <a16:creationId xmlns:a16="http://schemas.microsoft.com/office/drawing/2014/main" id="{7763880D-626B-4699-9BB7-1D2DAADCCF62}"/>
              </a:ext>
            </a:extLst>
          </p:cNvPr>
          <p:cNvSpPr/>
          <p:nvPr/>
        </p:nvSpPr>
        <p:spPr>
          <a:xfrm>
            <a:off x="485871" y="4049531"/>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24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Effect transition="in" filter="fade">
                                      <p:cBhvr>
                                        <p:cTn id="2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C5E200E-FB7A-4E8C-8F08-ACF671601858}"/>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505163-60A8-45D5-A4FB-5F1EE645EA0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Attribute</a:t>
            </a:r>
          </a:p>
        </p:txBody>
      </p:sp>
      <p:sp>
        <p:nvSpPr>
          <p:cNvPr id="15" name="TextBox 14">
            <a:extLst>
              <a:ext uri="{FF2B5EF4-FFF2-40B4-BE49-F238E27FC236}">
                <a16:creationId xmlns:a16="http://schemas.microsoft.com/office/drawing/2014/main" id="{3F16366F-DF49-4775-9B5E-3D500ECD7150}"/>
              </a:ext>
            </a:extLst>
          </p:cNvPr>
          <p:cNvSpPr txBox="1"/>
          <p:nvPr/>
        </p:nvSpPr>
        <p:spPr>
          <a:xfrm>
            <a:off x="4954981" y="1352939"/>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Cú pháp</a:t>
            </a:r>
          </a:p>
        </p:txBody>
      </p:sp>
      <p:cxnSp>
        <p:nvCxnSpPr>
          <p:cNvPr id="16" name="Straight Connector 15">
            <a:extLst>
              <a:ext uri="{FF2B5EF4-FFF2-40B4-BE49-F238E27FC236}">
                <a16:creationId xmlns:a16="http://schemas.microsoft.com/office/drawing/2014/main" id="{5A3784D2-8B67-4640-8043-63F19215D5BD}"/>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00369B3-9582-42FC-BB18-FA6570E73BFB}"/>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21" name="TextBox 20">
            <a:extLst>
              <a:ext uri="{FF2B5EF4-FFF2-40B4-BE49-F238E27FC236}">
                <a16:creationId xmlns:a16="http://schemas.microsoft.com/office/drawing/2014/main" id="{B994CAAC-708B-4F40-8FB0-418A03C61150}"/>
              </a:ext>
            </a:extLst>
          </p:cNvPr>
          <p:cNvSpPr txBox="1"/>
          <p:nvPr/>
        </p:nvSpPr>
        <p:spPr>
          <a:xfrm>
            <a:off x="540829" y="2905064"/>
            <a:ext cx="5012246"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Khai báo giống thuộc tính bình thường nhưng có thêm từ khóa “static” phía trước.</a:t>
            </a:r>
          </a:p>
        </p:txBody>
      </p:sp>
      <p:sp>
        <p:nvSpPr>
          <p:cNvPr id="22" name="TextBox 21">
            <a:extLst>
              <a:ext uri="{FF2B5EF4-FFF2-40B4-BE49-F238E27FC236}">
                <a16:creationId xmlns:a16="http://schemas.microsoft.com/office/drawing/2014/main" id="{6EAA552E-84FD-490E-846B-AEF74E73E173}"/>
              </a:ext>
            </a:extLst>
          </p:cNvPr>
          <p:cNvSpPr txBox="1"/>
          <p:nvPr/>
        </p:nvSpPr>
        <p:spPr>
          <a:xfrm>
            <a:off x="6638926" y="2905064"/>
            <a:ext cx="5091749"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Khai báo và khởi tạo giá trị ngay bên trong lớp (không cần qua constructor như các thuộc tính khác) </a:t>
            </a:r>
          </a:p>
        </p:txBody>
      </p:sp>
      <p:pic>
        <p:nvPicPr>
          <p:cNvPr id="23" name="Picture 22">
            <a:extLst>
              <a:ext uri="{FF2B5EF4-FFF2-40B4-BE49-F238E27FC236}">
                <a16:creationId xmlns:a16="http://schemas.microsoft.com/office/drawing/2014/main" id="{5644D96F-22D9-454B-B17C-46F595D5A7D6}"/>
              </a:ext>
            </a:extLst>
          </p:cNvPr>
          <p:cNvPicPr/>
          <p:nvPr/>
        </p:nvPicPr>
        <p:blipFill>
          <a:blip r:embed="rId2"/>
          <a:stretch>
            <a:fillRect/>
          </a:stretch>
        </p:blipFill>
        <p:spPr>
          <a:xfrm>
            <a:off x="1159798" y="4436706"/>
            <a:ext cx="3696866" cy="1757399"/>
          </a:xfrm>
          <a:prstGeom prst="rect">
            <a:avLst/>
          </a:prstGeom>
        </p:spPr>
      </p:pic>
      <p:pic>
        <p:nvPicPr>
          <p:cNvPr id="24" name="Picture 23">
            <a:extLst>
              <a:ext uri="{FF2B5EF4-FFF2-40B4-BE49-F238E27FC236}">
                <a16:creationId xmlns:a16="http://schemas.microsoft.com/office/drawing/2014/main" id="{98880240-4748-4F99-A51D-D7D8656E9092}"/>
              </a:ext>
            </a:extLst>
          </p:cNvPr>
          <p:cNvPicPr/>
          <p:nvPr/>
        </p:nvPicPr>
        <p:blipFill>
          <a:blip r:embed="rId3"/>
          <a:stretch>
            <a:fillRect/>
          </a:stretch>
        </p:blipFill>
        <p:spPr>
          <a:xfrm>
            <a:off x="7186401" y="4544988"/>
            <a:ext cx="4137037" cy="1540833"/>
          </a:xfrm>
          <a:prstGeom prst="rect">
            <a:avLst/>
          </a:prstGeom>
        </p:spPr>
      </p:pic>
      <p:sp>
        <p:nvSpPr>
          <p:cNvPr id="12" name="TextBox 11">
            <a:extLst>
              <a:ext uri="{FF2B5EF4-FFF2-40B4-BE49-F238E27FC236}">
                <a16:creationId xmlns:a16="http://schemas.microsoft.com/office/drawing/2014/main" id="{43EFA53B-5B38-43C7-93BA-6F94A73F502E}"/>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21847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3011424-721E-46CB-BFC6-8185095227BF}"/>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81B2F36-9BCE-4946-959F-28CF43C55E2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OOP</a:t>
            </a:r>
          </a:p>
        </p:txBody>
      </p:sp>
      <p:sp>
        <p:nvSpPr>
          <p:cNvPr id="9" name="Freeform 42">
            <a:extLst>
              <a:ext uri="{FF2B5EF4-FFF2-40B4-BE49-F238E27FC236}">
                <a16:creationId xmlns:a16="http://schemas.microsoft.com/office/drawing/2014/main" id="{E358C5DF-FF88-434B-A579-E8491CA1320B}"/>
              </a:ext>
            </a:extLst>
          </p:cNvPr>
          <p:cNvSpPr>
            <a:spLocks noEditPoints="1"/>
          </p:cNvSpPr>
          <p:nvPr/>
        </p:nvSpPr>
        <p:spPr bwMode="auto">
          <a:xfrm rot="16200000">
            <a:off x="11015531" y="5537640"/>
            <a:ext cx="718103" cy="72069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Striped Right Arrow 23">
            <a:extLst>
              <a:ext uri="{FF2B5EF4-FFF2-40B4-BE49-F238E27FC236}">
                <a16:creationId xmlns:a16="http://schemas.microsoft.com/office/drawing/2014/main" id="{0032094E-8406-4CF8-B8A2-CBFC5D78B3E0}"/>
              </a:ext>
            </a:extLst>
          </p:cNvPr>
          <p:cNvSpPr/>
          <p:nvPr/>
        </p:nvSpPr>
        <p:spPr>
          <a:xfrm>
            <a:off x="599100" y="1659361"/>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BD000D5-3926-498D-B992-BF4F2F8978DF}"/>
              </a:ext>
            </a:extLst>
          </p:cNvPr>
          <p:cNvSpPr txBox="1"/>
          <p:nvPr/>
        </p:nvSpPr>
        <p:spPr>
          <a:xfrm>
            <a:off x="2145007" y="1544614"/>
            <a:ext cx="9447893" cy="830997"/>
          </a:xfrm>
          <a:prstGeom prst="rect">
            <a:avLst/>
          </a:prstGeom>
          <a:noFill/>
        </p:spPr>
        <p:txBody>
          <a:bodyPr wrap="square" rtlCol="0">
            <a:spAutoFit/>
          </a:bodyPr>
          <a:lstStyle/>
          <a:p>
            <a:pPr algn="just" rtl="0">
              <a:spcBef>
                <a:spcPts val="0"/>
              </a:spcBef>
              <a:spcAft>
                <a:spcPts val="0"/>
              </a:spcAft>
            </a:pPr>
            <a:r>
              <a:rPr lang="en-US" sz="2400">
                <a:solidFill>
                  <a:srgbClr val="000000"/>
                </a:solidFill>
                <a:latin typeface="Times New Roman" panose="02020603050405020304" pitchFamily="18" charset="0"/>
              </a:rPr>
              <a:t>Bài thuyết trình này sẽ tập trung so sánh OOP của hai ngôn ngữ khá phổ biến trên thế giới, là C++ và Python.</a:t>
            </a:r>
            <a:endParaRPr lang="vi-VN" sz="2400" b="0">
              <a:effectLst/>
            </a:endParaRPr>
          </a:p>
        </p:txBody>
      </p:sp>
      <p:pic>
        <p:nvPicPr>
          <p:cNvPr id="16" name="Picture 15" descr="Icon&#10;&#10;Description automatically generated">
            <a:extLst>
              <a:ext uri="{FF2B5EF4-FFF2-40B4-BE49-F238E27FC236}">
                <a16:creationId xmlns:a16="http://schemas.microsoft.com/office/drawing/2014/main" id="{B8A2FC59-FA53-440D-B43A-81F9BFFF9405}"/>
              </a:ext>
            </a:extLst>
          </p:cNvPr>
          <p:cNvPicPr>
            <a:picLocks noChangeAspect="1"/>
          </p:cNvPicPr>
          <p:nvPr/>
        </p:nvPicPr>
        <p:blipFill>
          <a:blip r:embed="rId3"/>
          <a:stretch>
            <a:fillRect/>
          </a:stretch>
        </p:blipFill>
        <p:spPr>
          <a:xfrm>
            <a:off x="6555038" y="4931968"/>
            <a:ext cx="1792544" cy="1707502"/>
          </a:xfrm>
          <a:prstGeom prst="rect">
            <a:avLst/>
          </a:prstGeom>
        </p:spPr>
      </p:pic>
      <p:pic>
        <p:nvPicPr>
          <p:cNvPr id="17" name="Picture 16" descr="Icon&#10;&#10;Description automatically generated">
            <a:extLst>
              <a:ext uri="{FF2B5EF4-FFF2-40B4-BE49-F238E27FC236}">
                <a16:creationId xmlns:a16="http://schemas.microsoft.com/office/drawing/2014/main" id="{AB2AB97F-28FB-47AC-A984-E97AF15E8223}"/>
              </a:ext>
            </a:extLst>
          </p:cNvPr>
          <p:cNvPicPr>
            <a:picLocks noChangeAspect="1"/>
          </p:cNvPicPr>
          <p:nvPr/>
        </p:nvPicPr>
        <p:blipFill>
          <a:blip r:embed="rId4"/>
          <a:stretch>
            <a:fillRect/>
          </a:stretch>
        </p:blipFill>
        <p:spPr>
          <a:xfrm>
            <a:off x="9384550" y="4931968"/>
            <a:ext cx="1799744" cy="1799744"/>
          </a:xfrm>
          <a:prstGeom prst="rect">
            <a:avLst/>
          </a:prstGeom>
        </p:spPr>
      </p:pic>
      <p:pic>
        <p:nvPicPr>
          <p:cNvPr id="4" name="Picture 3">
            <a:extLst>
              <a:ext uri="{FF2B5EF4-FFF2-40B4-BE49-F238E27FC236}">
                <a16:creationId xmlns:a16="http://schemas.microsoft.com/office/drawing/2014/main" id="{60ACAF58-19E0-4E59-B9A6-60B6F50E63EB}"/>
              </a:ext>
            </a:extLst>
          </p:cNvPr>
          <p:cNvPicPr>
            <a:picLocks noChangeAspect="1"/>
          </p:cNvPicPr>
          <p:nvPr/>
        </p:nvPicPr>
        <p:blipFill>
          <a:blip r:embed="rId5"/>
          <a:stretch>
            <a:fillRect/>
          </a:stretch>
        </p:blipFill>
        <p:spPr>
          <a:xfrm>
            <a:off x="783690" y="3126148"/>
            <a:ext cx="3943900" cy="3448531"/>
          </a:xfrm>
          <a:prstGeom prst="rect">
            <a:avLst/>
          </a:prstGeom>
        </p:spPr>
      </p:pic>
      <p:sp>
        <p:nvSpPr>
          <p:cNvPr id="5" name="Oval 4">
            <a:extLst>
              <a:ext uri="{FF2B5EF4-FFF2-40B4-BE49-F238E27FC236}">
                <a16:creationId xmlns:a16="http://schemas.microsoft.com/office/drawing/2014/main" id="{3B012CBE-9EFD-4ACA-9AB4-7F0F1F656F47}"/>
              </a:ext>
            </a:extLst>
          </p:cNvPr>
          <p:cNvSpPr/>
          <p:nvPr/>
        </p:nvSpPr>
        <p:spPr>
          <a:xfrm>
            <a:off x="7569214" y="2895670"/>
            <a:ext cx="2715208" cy="11943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000"/>
              <a:t>OOP</a:t>
            </a:r>
          </a:p>
        </p:txBody>
      </p:sp>
      <p:cxnSp>
        <p:nvCxnSpPr>
          <p:cNvPr id="7" name="Straight Connector 6">
            <a:extLst>
              <a:ext uri="{FF2B5EF4-FFF2-40B4-BE49-F238E27FC236}">
                <a16:creationId xmlns:a16="http://schemas.microsoft.com/office/drawing/2014/main" id="{62B6692A-03BE-4563-8E2C-90D30EB18CB9}"/>
              </a:ext>
            </a:extLst>
          </p:cNvPr>
          <p:cNvCxnSpPr>
            <a:cxnSpLocks/>
            <a:stCxn id="5" idx="4"/>
            <a:endCxn id="17" idx="0"/>
          </p:cNvCxnSpPr>
          <p:nvPr/>
        </p:nvCxnSpPr>
        <p:spPr>
          <a:xfrm>
            <a:off x="8926818" y="4089989"/>
            <a:ext cx="1357604" cy="8419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1AD7D6-28C7-47D5-834A-4FF64BA76B64}"/>
              </a:ext>
            </a:extLst>
          </p:cNvPr>
          <p:cNvCxnSpPr>
            <a:cxnSpLocks/>
            <a:stCxn id="16" idx="0"/>
            <a:endCxn id="5" idx="4"/>
          </p:cNvCxnSpPr>
          <p:nvPr/>
        </p:nvCxnSpPr>
        <p:spPr>
          <a:xfrm flipV="1">
            <a:off x="7451310" y="4089989"/>
            <a:ext cx="1475508" cy="8419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C5E200E-FB7A-4E8C-8F08-ACF671601858}"/>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505163-60A8-45D5-A4FB-5F1EE645EA0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Attribute</a:t>
            </a:r>
          </a:p>
        </p:txBody>
      </p:sp>
      <p:sp>
        <p:nvSpPr>
          <p:cNvPr id="15" name="TextBox 14">
            <a:extLst>
              <a:ext uri="{FF2B5EF4-FFF2-40B4-BE49-F238E27FC236}">
                <a16:creationId xmlns:a16="http://schemas.microsoft.com/office/drawing/2014/main" id="{3F16366F-DF49-4775-9B5E-3D500ECD7150}"/>
              </a:ext>
            </a:extLst>
          </p:cNvPr>
          <p:cNvSpPr txBox="1"/>
          <p:nvPr/>
        </p:nvSpPr>
        <p:spPr>
          <a:xfrm>
            <a:off x="4954981" y="1352939"/>
            <a:ext cx="228203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Truy cập</a:t>
            </a:r>
          </a:p>
        </p:txBody>
      </p:sp>
      <p:cxnSp>
        <p:nvCxnSpPr>
          <p:cNvPr id="16" name="Straight Connector 15">
            <a:extLst>
              <a:ext uri="{FF2B5EF4-FFF2-40B4-BE49-F238E27FC236}">
                <a16:creationId xmlns:a16="http://schemas.microsoft.com/office/drawing/2014/main" id="{5A3784D2-8B67-4640-8043-63F19215D5BD}"/>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00369B3-9582-42FC-BB18-FA6570E73BFB}"/>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21" name="TextBox 20">
            <a:extLst>
              <a:ext uri="{FF2B5EF4-FFF2-40B4-BE49-F238E27FC236}">
                <a16:creationId xmlns:a16="http://schemas.microsoft.com/office/drawing/2014/main" id="{B994CAAC-708B-4F40-8FB0-418A03C61150}"/>
              </a:ext>
            </a:extLst>
          </p:cNvPr>
          <p:cNvSpPr txBox="1"/>
          <p:nvPr/>
        </p:nvSpPr>
        <p:spPr>
          <a:xfrm>
            <a:off x="540829" y="2905064"/>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Truy cập thông qua tên lớp bằng toán tử ::</a:t>
            </a:r>
            <a:endParaRPr lang="en-US" sz="2400" b="0" i="0" u="none" strike="noStrike">
              <a:solidFill>
                <a:srgbClr val="1B1B1B"/>
              </a:solidFill>
              <a:effectLst/>
              <a:latin typeface="Times New Roman" panose="02020603050405020304" pitchFamily="18" charset="0"/>
            </a:endParaRPr>
          </a:p>
        </p:txBody>
      </p:sp>
      <p:sp>
        <p:nvSpPr>
          <p:cNvPr id="22" name="TextBox 21">
            <a:extLst>
              <a:ext uri="{FF2B5EF4-FFF2-40B4-BE49-F238E27FC236}">
                <a16:creationId xmlns:a16="http://schemas.microsoft.com/office/drawing/2014/main" id="{6EAA552E-84FD-490E-846B-AEF74E73E173}"/>
              </a:ext>
            </a:extLst>
          </p:cNvPr>
          <p:cNvSpPr txBox="1"/>
          <p:nvPr/>
        </p:nvSpPr>
        <p:spPr>
          <a:xfrm>
            <a:off x="6638926" y="2905064"/>
            <a:ext cx="5091749"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Có thể truy cập bằng cả tên lớp và đối tượng.</a:t>
            </a:r>
            <a:endParaRPr lang="en-US" sz="2400" b="0" i="0" u="none" strike="noStrike">
              <a:solidFill>
                <a:srgbClr val="1B1B1B"/>
              </a:solidFill>
              <a:effectLst/>
              <a:latin typeface="Times New Roman" panose="02020603050405020304" pitchFamily="18" charset="0"/>
            </a:endParaRPr>
          </a:p>
        </p:txBody>
      </p:sp>
      <p:pic>
        <p:nvPicPr>
          <p:cNvPr id="19" name="Picture 18">
            <a:extLst>
              <a:ext uri="{FF2B5EF4-FFF2-40B4-BE49-F238E27FC236}">
                <a16:creationId xmlns:a16="http://schemas.microsoft.com/office/drawing/2014/main" id="{100BAD3D-D250-443A-B817-7209AB38BD13}"/>
              </a:ext>
            </a:extLst>
          </p:cNvPr>
          <p:cNvPicPr/>
          <p:nvPr/>
        </p:nvPicPr>
        <p:blipFill>
          <a:blip r:embed="rId2"/>
          <a:stretch>
            <a:fillRect/>
          </a:stretch>
        </p:blipFill>
        <p:spPr>
          <a:xfrm>
            <a:off x="6770618" y="3937652"/>
            <a:ext cx="4898151" cy="2387215"/>
          </a:xfrm>
          <a:prstGeom prst="rect">
            <a:avLst/>
          </a:prstGeom>
        </p:spPr>
      </p:pic>
      <p:pic>
        <p:nvPicPr>
          <p:cNvPr id="20" name="Picture 19">
            <a:extLst>
              <a:ext uri="{FF2B5EF4-FFF2-40B4-BE49-F238E27FC236}">
                <a16:creationId xmlns:a16="http://schemas.microsoft.com/office/drawing/2014/main" id="{93CE99D5-A49C-4C31-B147-58655D54CA30}"/>
              </a:ext>
            </a:extLst>
          </p:cNvPr>
          <p:cNvPicPr/>
          <p:nvPr/>
        </p:nvPicPr>
        <p:blipFill>
          <a:blip r:embed="rId3"/>
          <a:stretch>
            <a:fillRect/>
          </a:stretch>
        </p:blipFill>
        <p:spPr>
          <a:xfrm>
            <a:off x="1235113" y="3958743"/>
            <a:ext cx="3621551" cy="2366124"/>
          </a:xfrm>
          <a:prstGeom prst="rect">
            <a:avLst/>
          </a:prstGeom>
        </p:spPr>
      </p:pic>
      <p:sp>
        <p:nvSpPr>
          <p:cNvPr id="12" name="TextBox 11">
            <a:extLst>
              <a:ext uri="{FF2B5EF4-FFF2-40B4-BE49-F238E27FC236}">
                <a16:creationId xmlns:a16="http://schemas.microsoft.com/office/drawing/2014/main" id="{C556242B-5E0B-4D85-A153-CE1458563030}"/>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167174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3AE649-283F-4647-9B6A-1368265497B3}"/>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2AA6E8-79BE-4013-ABF5-08B06590D334}"/>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Attribute</a:t>
            </a:r>
          </a:p>
        </p:txBody>
      </p:sp>
      <p:sp>
        <p:nvSpPr>
          <p:cNvPr id="5" name="TextBox 4">
            <a:extLst>
              <a:ext uri="{FF2B5EF4-FFF2-40B4-BE49-F238E27FC236}">
                <a16:creationId xmlns:a16="http://schemas.microsoft.com/office/drawing/2014/main" id="{12E0E704-6A0B-4BD7-9234-54F41991EC87}"/>
              </a:ext>
            </a:extLst>
          </p:cNvPr>
          <p:cNvSpPr txBox="1"/>
          <p:nvPr/>
        </p:nvSpPr>
        <p:spPr>
          <a:xfrm>
            <a:off x="5301688" y="140581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6C7C7883-0DA0-460D-BE15-06AAC6CDBBC0}"/>
              </a:ext>
            </a:extLst>
          </p:cNvPr>
          <p:cNvSpPr txBox="1"/>
          <p:nvPr/>
        </p:nvSpPr>
        <p:spPr>
          <a:xfrm>
            <a:off x="791393" y="2117955"/>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Có thể thay đổi giá trị </a:t>
            </a:r>
            <a:r>
              <a:rPr lang="en-US" sz="2400">
                <a:solidFill>
                  <a:srgbClr val="1B1B1B"/>
                </a:solidFill>
                <a:latin typeface="Times New Roman" panose="02020603050405020304" pitchFamily="18" charset="0"/>
              </a:rPr>
              <a:t>thuộc tính </a:t>
            </a:r>
            <a:r>
              <a:rPr lang="vi-VN" sz="2400">
                <a:solidFill>
                  <a:srgbClr val="1B1B1B"/>
                </a:solidFill>
                <a:latin typeface="Times New Roman" panose="02020603050405020304" pitchFamily="18" charset="0"/>
              </a:rPr>
              <a:t>tĩnh thông qua lớp và đối tượng</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pic>
        <p:nvPicPr>
          <p:cNvPr id="8" name="Picture 7">
            <a:extLst>
              <a:ext uri="{FF2B5EF4-FFF2-40B4-BE49-F238E27FC236}">
                <a16:creationId xmlns:a16="http://schemas.microsoft.com/office/drawing/2014/main" id="{36F11300-CCB6-4845-97F6-D12E94039448}"/>
              </a:ext>
            </a:extLst>
          </p:cNvPr>
          <p:cNvPicPr/>
          <p:nvPr/>
        </p:nvPicPr>
        <p:blipFill>
          <a:blip r:embed="rId2"/>
          <a:stretch>
            <a:fillRect/>
          </a:stretch>
        </p:blipFill>
        <p:spPr>
          <a:xfrm>
            <a:off x="3665687" y="2768542"/>
            <a:ext cx="4860621" cy="3914785"/>
          </a:xfrm>
          <a:prstGeom prst="rect">
            <a:avLst/>
          </a:prstGeom>
        </p:spPr>
      </p:pic>
    </p:spTree>
    <p:extLst>
      <p:ext uri="{BB962C8B-B14F-4D97-AF65-F5344CB8AC3E}">
        <p14:creationId xmlns:p14="http://schemas.microsoft.com/office/powerpoint/2010/main" val="309415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DA654B-8BF1-4FC4-B30E-621B69D7CB1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144588E-C882-4764-9BF0-24F57A4467C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5" name="TextBox 4">
            <a:extLst>
              <a:ext uri="{FF2B5EF4-FFF2-40B4-BE49-F238E27FC236}">
                <a16:creationId xmlns:a16="http://schemas.microsoft.com/office/drawing/2014/main" id="{5E6CFD89-AB57-4FF4-B9F7-56BE7B6D60B6}"/>
              </a:ext>
            </a:extLst>
          </p:cNvPr>
          <p:cNvSpPr txBox="1"/>
          <p:nvPr/>
        </p:nvSpPr>
        <p:spPr>
          <a:xfrm>
            <a:off x="791393" y="1952739"/>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Tương tự như static attribute, trong trường hợp một số phương thức của lớp khi sử dụng không cần một đối tượng cụ thể nào đó, ta cũng có thể khai báo chúng là các phương thức tĩnh của lớp (static method).</a:t>
            </a:r>
          </a:p>
        </p:txBody>
      </p:sp>
      <p:sp>
        <p:nvSpPr>
          <p:cNvPr id="6" name="TextBox 5">
            <a:extLst>
              <a:ext uri="{FF2B5EF4-FFF2-40B4-BE49-F238E27FC236}">
                <a16:creationId xmlns:a16="http://schemas.microsoft.com/office/drawing/2014/main" id="{B89449A6-137E-41EA-B28D-A9462A68C9CA}"/>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8" name="TextBox 7">
            <a:extLst>
              <a:ext uri="{FF2B5EF4-FFF2-40B4-BE49-F238E27FC236}">
                <a16:creationId xmlns:a16="http://schemas.microsoft.com/office/drawing/2014/main" id="{0D185296-D805-441A-85CD-35ADC16E438E}"/>
              </a:ext>
            </a:extLst>
          </p:cNvPr>
          <p:cNvSpPr txBox="1"/>
          <p:nvPr/>
        </p:nvSpPr>
        <p:spPr>
          <a:xfrm>
            <a:off x="791393" y="3810707"/>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Cú pháp: </a:t>
            </a:r>
          </a:p>
        </p:txBody>
      </p:sp>
      <p:sp>
        <p:nvSpPr>
          <p:cNvPr id="9" name="TextBox 8">
            <a:extLst>
              <a:ext uri="{FF2B5EF4-FFF2-40B4-BE49-F238E27FC236}">
                <a16:creationId xmlns:a16="http://schemas.microsoft.com/office/drawing/2014/main" id="{42E248A0-B331-49EE-B345-1D69F49F0636}"/>
              </a:ext>
            </a:extLst>
          </p:cNvPr>
          <p:cNvSpPr txBox="1"/>
          <p:nvPr/>
        </p:nvSpPr>
        <p:spPr>
          <a:xfrm>
            <a:off x="791393" y="5283149"/>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Truy cập thông qua tên lớp bằng toán tử ::</a:t>
            </a:r>
            <a:endParaRPr lang="en-US" sz="2400" b="0" i="0" u="none" strike="noStrike">
              <a:solidFill>
                <a:srgbClr val="1B1B1B"/>
              </a:solidFill>
              <a:effectLst/>
              <a:latin typeface="Times New Roman" panose="02020603050405020304" pitchFamily="18" charset="0"/>
            </a:endParaRPr>
          </a:p>
        </p:txBody>
      </p:sp>
      <p:pic>
        <p:nvPicPr>
          <p:cNvPr id="10" name="Picture 9" descr="Text&#10;&#10;Description automatically generated">
            <a:extLst>
              <a:ext uri="{FF2B5EF4-FFF2-40B4-BE49-F238E27FC236}">
                <a16:creationId xmlns:a16="http://schemas.microsoft.com/office/drawing/2014/main" id="{B7224C64-D43F-47F9-9B73-CE8C42852DD8}"/>
              </a:ext>
            </a:extLst>
          </p:cNvPr>
          <p:cNvPicPr/>
          <p:nvPr/>
        </p:nvPicPr>
        <p:blipFill>
          <a:blip r:embed="rId2"/>
          <a:stretch>
            <a:fillRect/>
          </a:stretch>
        </p:blipFill>
        <p:spPr>
          <a:xfrm>
            <a:off x="3612228" y="3425181"/>
            <a:ext cx="4953274" cy="1614331"/>
          </a:xfrm>
          <a:prstGeom prst="rect">
            <a:avLst/>
          </a:prstGeom>
        </p:spPr>
      </p:pic>
    </p:spTree>
    <p:extLst>
      <p:ext uri="{BB962C8B-B14F-4D97-AF65-F5344CB8AC3E}">
        <p14:creationId xmlns:p14="http://schemas.microsoft.com/office/powerpoint/2010/main" val="178221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3E232D-077D-45F1-A291-61A84B23EF6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FCDF6F-2D4A-423D-B613-A75668570CC0}"/>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5" name="TextBox 4">
            <a:extLst>
              <a:ext uri="{FF2B5EF4-FFF2-40B4-BE49-F238E27FC236}">
                <a16:creationId xmlns:a16="http://schemas.microsoft.com/office/drawing/2014/main" id="{42052432-006E-4D0F-8D2E-9A4EE99A3555}"/>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pic>
        <p:nvPicPr>
          <p:cNvPr id="6" name="Picture 5" descr="Text&#10;&#10;Description automatically generated">
            <a:extLst>
              <a:ext uri="{FF2B5EF4-FFF2-40B4-BE49-F238E27FC236}">
                <a16:creationId xmlns:a16="http://schemas.microsoft.com/office/drawing/2014/main" id="{B1AFBFA9-C53B-46C0-AC59-3E53BFEB5F74}"/>
              </a:ext>
            </a:extLst>
          </p:cNvPr>
          <p:cNvPicPr/>
          <p:nvPr/>
        </p:nvPicPr>
        <p:blipFill>
          <a:blip r:embed="rId2"/>
          <a:stretch>
            <a:fillRect/>
          </a:stretch>
        </p:blipFill>
        <p:spPr>
          <a:xfrm>
            <a:off x="3124198" y="1867238"/>
            <a:ext cx="5943600" cy="4906010"/>
          </a:xfrm>
          <a:prstGeom prst="rect">
            <a:avLst/>
          </a:prstGeom>
        </p:spPr>
      </p:pic>
      <p:grpSp>
        <p:nvGrpSpPr>
          <p:cNvPr id="7" name="Group 6">
            <a:extLst>
              <a:ext uri="{FF2B5EF4-FFF2-40B4-BE49-F238E27FC236}">
                <a16:creationId xmlns:a16="http://schemas.microsoft.com/office/drawing/2014/main" id="{AAA80E96-3AAD-450F-83EE-FAA11330FF22}"/>
              </a:ext>
            </a:extLst>
          </p:cNvPr>
          <p:cNvGrpSpPr/>
          <p:nvPr/>
        </p:nvGrpSpPr>
        <p:grpSpPr>
          <a:xfrm>
            <a:off x="419878" y="1455576"/>
            <a:ext cx="2205303" cy="5374334"/>
            <a:chOff x="8501432" y="77155"/>
            <a:chExt cx="2685350" cy="6803354"/>
          </a:xfrm>
        </p:grpSpPr>
        <p:sp>
          <p:nvSpPr>
            <p:cNvPr id="8" name="Freeform: Shape 7">
              <a:extLst>
                <a:ext uri="{FF2B5EF4-FFF2-40B4-BE49-F238E27FC236}">
                  <a16:creationId xmlns:a16="http://schemas.microsoft.com/office/drawing/2014/main" id="{D66DA281-069E-459F-89D8-392D9DCCBE53}"/>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0E39B37-7EC8-4A58-B327-A764DF8EBC3B}"/>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AD110A3-B8BE-42C9-BD5D-130C2F793FC8}"/>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5559DDB-0003-420E-B57E-C0EDB68ACC10}"/>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667D126-1C6F-418A-BBCE-91B25DFB8F8C}"/>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12B25A9-2273-48D2-BDEB-4A31215F9523}"/>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CC79688-F65F-49A9-A0D9-7CC2B0C1F3B3}"/>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1667745-0324-489C-A622-424E9171B340}"/>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3801C7E-AB81-4E18-A364-13C5590C697A}"/>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E511A0B-CD09-407B-8856-4EA271FC9336}"/>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2789E48-4445-491C-A8F0-645F9A648C6C}"/>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A731FC4-2933-4F19-ACB1-74531FD52914}"/>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42FD343-DA35-4556-A3FD-D75CBAF51CE6}"/>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83683FC-15F0-41D9-A00A-F41158590355}"/>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53FE63A-8EC8-42ED-B3B0-073B1701F8C3}"/>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0A323FB-C9FF-4943-8A10-6562AF6F4283}"/>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2ACFED73-65F8-40CD-BFE4-96092F8CDC4C}"/>
                </a:ext>
              </a:extLst>
            </p:cNvPr>
            <p:cNvGrpSpPr/>
            <p:nvPr/>
          </p:nvGrpSpPr>
          <p:grpSpPr>
            <a:xfrm>
              <a:off x="8963351" y="2835327"/>
              <a:ext cx="1121835" cy="315595"/>
              <a:chOff x="8963351" y="2835327"/>
              <a:chExt cx="1121835" cy="315595"/>
            </a:xfrm>
          </p:grpSpPr>
          <p:sp>
            <p:nvSpPr>
              <p:cNvPr id="36" name="Freeform: Shape 35">
                <a:extLst>
                  <a:ext uri="{FF2B5EF4-FFF2-40B4-BE49-F238E27FC236}">
                    <a16:creationId xmlns:a16="http://schemas.microsoft.com/office/drawing/2014/main" id="{48C2D007-D8FB-47E3-9261-2DECF92ED0A6}"/>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A3852E2-42CB-4E29-90E2-767B8198C281}"/>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2596BAC-2B51-4EB6-8A04-BA8BA9C47B4B}"/>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A9963FB-1EB3-438F-87A2-9307F5C31B45}"/>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857388-6A3D-4ABD-BE8D-698C40EFCD41}"/>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6A46F27-4A63-4552-A9C5-4B0BD6B2AC28}"/>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D59F1E79-6DB1-48C3-9DB0-807516CA3742}"/>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F4B7E22-B26A-4439-BA14-1727C9E5D432}"/>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2BC6B29-FF3F-44E6-9DB0-3F69C2FC2C08}"/>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30C196E-ECF7-4222-B265-6D2B0EE4ECE3}"/>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95878C-CAE4-4CCF-9146-75B42AADFCB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E8C68FF-7593-4CD5-8E9D-76B9CE5538A8}"/>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EEB6B74-DB16-495F-B2B8-583CD8DEE34E}"/>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FFB780-B0D8-4740-8456-10F9E71363BF}"/>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11740EF-62C3-4853-82BB-45D69EA8B887}"/>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6BD2EE8-0806-4A79-96EE-86C47583B558}"/>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5687CBD-8D17-4C21-A7CC-227D4EEBCD34}"/>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rgbClr val="000000"/>
            </a:solidFill>
            <a:ln w="23341" cap="flat">
              <a:noFill/>
              <a:prstDash val="solid"/>
              <a:miter/>
            </a:ln>
          </p:spPr>
          <p:txBody>
            <a:bodyPr rtlCol="0" anchor="ctr"/>
            <a:lstStyle/>
            <a:p>
              <a:endParaRPr lang="en-US"/>
            </a:p>
          </p:txBody>
        </p:sp>
      </p:grpSp>
    </p:spTree>
    <p:extLst>
      <p:ext uri="{BB962C8B-B14F-4D97-AF65-F5344CB8AC3E}">
        <p14:creationId xmlns:p14="http://schemas.microsoft.com/office/powerpoint/2010/main" val="4078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0D9CED-C5B1-40F3-AFDA-3CFA327E87C5}"/>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5C810A-8976-4D07-8637-47FF30C37D9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6" name="TextBox 5">
            <a:extLst>
              <a:ext uri="{FF2B5EF4-FFF2-40B4-BE49-F238E27FC236}">
                <a16:creationId xmlns:a16="http://schemas.microsoft.com/office/drawing/2014/main" id="{FC2DF5FA-385B-4BB2-86E3-3CD548574445}"/>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0" name="TextBox 9">
            <a:extLst>
              <a:ext uri="{FF2B5EF4-FFF2-40B4-BE49-F238E27FC236}">
                <a16:creationId xmlns:a16="http://schemas.microsoft.com/office/drawing/2014/main" id="{554741FB-EA2E-44A1-A522-DA53F7ECA029}"/>
              </a:ext>
            </a:extLst>
          </p:cNvPr>
          <p:cNvSpPr txBox="1"/>
          <p:nvPr/>
        </p:nvSpPr>
        <p:spPr>
          <a:xfrm>
            <a:off x="791393" y="1859340"/>
            <a:ext cx="10609210"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Phương thức trước giờ ta dùng là instance method (phương thức thể hiện) thông thường. Nó sẽ nhận lấy 1 tham số đầu vào là self trỏ đến lớp đó khi phương thức được gọi. Khi phương thức được gọi, Python sẽ thay thế đối số self bằng instance object tạo bởi lớp đó.</a:t>
            </a:r>
            <a:endParaRPr lang="en-US" sz="2400" b="0" i="0" u="none" strike="noStrike">
              <a:solidFill>
                <a:srgbClr val="1B1B1B"/>
              </a:solidFill>
              <a:effectLst/>
              <a:latin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924E0DF4-868B-4CA5-BC0A-1121A23DBCD3}"/>
              </a:ext>
            </a:extLst>
          </p:cNvPr>
          <p:cNvPicPr/>
          <p:nvPr/>
        </p:nvPicPr>
        <p:blipFill>
          <a:blip r:embed="rId2"/>
          <a:stretch>
            <a:fillRect/>
          </a:stretch>
        </p:blipFill>
        <p:spPr>
          <a:xfrm>
            <a:off x="3223893" y="3353475"/>
            <a:ext cx="5744210" cy="3438525"/>
          </a:xfrm>
          <a:prstGeom prst="rect">
            <a:avLst/>
          </a:prstGeom>
        </p:spPr>
      </p:pic>
    </p:spTree>
    <p:extLst>
      <p:ext uri="{BB962C8B-B14F-4D97-AF65-F5344CB8AC3E}">
        <p14:creationId xmlns:p14="http://schemas.microsoft.com/office/powerpoint/2010/main" val="209638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E7EB57-6448-467E-BD48-5E77F54533C3}"/>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3B8271-3B43-4F55-B7F2-229C885163D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8" name="TextBox 7">
            <a:extLst>
              <a:ext uri="{FF2B5EF4-FFF2-40B4-BE49-F238E27FC236}">
                <a16:creationId xmlns:a16="http://schemas.microsoft.com/office/drawing/2014/main" id="{276C5FCD-F241-4213-BC08-33D8EFB683D4}"/>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9" name="TextBox 8">
            <a:extLst>
              <a:ext uri="{FF2B5EF4-FFF2-40B4-BE49-F238E27FC236}">
                <a16:creationId xmlns:a16="http://schemas.microsoft.com/office/drawing/2014/main" id="{A174556F-8A3E-4765-9761-BB2CCD4ACDB3}"/>
              </a:ext>
            </a:extLst>
          </p:cNvPr>
          <p:cNvSpPr txBox="1"/>
          <p:nvPr/>
        </p:nvSpPr>
        <p:spPr>
          <a:xfrm>
            <a:off x="791393" y="1859340"/>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Ngoài ra còn có 2 phương thức đặc biệt của lớp là </a:t>
            </a:r>
            <a:r>
              <a:rPr lang="en-US" sz="2400">
                <a:solidFill>
                  <a:srgbClr val="1B1B1B"/>
                </a:solidFill>
                <a:latin typeface="Times New Roman" panose="02020603050405020304" pitchFamily="18" charset="0"/>
              </a:rPr>
              <a:t>class</a:t>
            </a:r>
            <a:r>
              <a:rPr lang="vi-VN" sz="2400">
                <a:solidFill>
                  <a:srgbClr val="1B1B1B"/>
                </a:solidFill>
                <a:latin typeface="Times New Roman" panose="02020603050405020304" pitchFamily="18" charset="0"/>
              </a:rPr>
              <a:t> method </a:t>
            </a:r>
            <a:r>
              <a:rPr lang="en-US" sz="2400">
                <a:solidFill>
                  <a:srgbClr val="1B1B1B"/>
                </a:solidFill>
                <a:latin typeface="Times New Roman" panose="02020603050405020304" pitchFamily="18" charset="0"/>
              </a:rPr>
              <a:t>(phương thức lớp) </a:t>
            </a:r>
            <a:r>
              <a:rPr lang="vi-VN" sz="2400">
                <a:solidFill>
                  <a:srgbClr val="1B1B1B"/>
                </a:solidFill>
                <a:latin typeface="Times New Roman" panose="02020603050405020304" pitchFamily="18" charset="0"/>
              </a:rPr>
              <a:t>và </a:t>
            </a:r>
            <a:r>
              <a:rPr lang="en-US" sz="2400">
                <a:solidFill>
                  <a:srgbClr val="1B1B1B"/>
                </a:solidFill>
                <a:latin typeface="Times New Roman" panose="02020603050405020304" pitchFamily="18" charset="0"/>
              </a:rPr>
              <a:t>static</a:t>
            </a:r>
            <a:r>
              <a:rPr lang="vi-VN" sz="2400">
                <a:solidFill>
                  <a:srgbClr val="1B1B1B"/>
                </a:solidFill>
                <a:latin typeface="Times New Roman" panose="02020603050405020304" pitchFamily="18" charset="0"/>
              </a:rPr>
              <a:t> method</a:t>
            </a:r>
            <a:r>
              <a:rPr lang="en-US" sz="2400">
                <a:solidFill>
                  <a:srgbClr val="1B1B1B"/>
                </a:solidFill>
                <a:latin typeface="Times New Roman" panose="02020603050405020304" pitchFamily="18" charset="0"/>
              </a:rPr>
              <a:t> (phương thức tĩnh), </a:t>
            </a:r>
            <a:r>
              <a:rPr lang="vi-VN" sz="2400">
                <a:solidFill>
                  <a:srgbClr val="1B1B1B"/>
                </a:solidFill>
                <a:latin typeface="Times New Roman" panose="02020603050405020304" pitchFamily="18" charset="0"/>
              </a:rPr>
              <a:t> cả 2 phương thức này đều được gắn với chính lớp đó chứ không đến đối tượng của lớp.</a:t>
            </a:r>
            <a:endParaRPr lang="en-US" sz="2400" b="0" i="0" u="none" strike="noStrike">
              <a:solidFill>
                <a:srgbClr val="1B1B1B"/>
              </a:solidFill>
              <a:effectLst/>
              <a:latin typeface="Times New Roman" panose="02020603050405020304" pitchFamily="18" charset="0"/>
            </a:endParaRPr>
          </a:p>
        </p:txBody>
      </p:sp>
      <p:sp>
        <p:nvSpPr>
          <p:cNvPr id="10" name="Freeform: Shape 9">
            <a:extLst>
              <a:ext uri="{FF2B5EF4-FFF2-40B4-BE49-F238E27FC236}">
                <a16:creationId xmlns:a16="http://schemas.microsoft.com/office/drawing/2014/main" id="{270711B6-A3F6-4021-9DEB-EC91B139D722}"/>
              </a:ext>
            </a:extLst>
          </p:cNvPr>
          <p:cNvSpPr/>
          <p:nvPr/>
        </p:nvSpPr>
        <p:spPr>
          <a:xfrm>
            <a:off x="864109" y="6283972"/>
            <a:ext cx="4437579" cy="433409"/>
          </a:xfrm>
          <a:custGeom>
            <a:avLst/>
            <a:gdLst>
              <a:gd name="connsiteX0" fmla="*/ 6133158 w 6829332"/>
              <a:gd name="connsiteY0" fmla="*/ 0 h 502961"/>
              <a:gd name="connsiteX1" fmla="*/ 6248681 w 6829332"/>
              <a:gd name="connsiteY1" fmla="*/ 39859 h 502961"/>
              <a:gd name="connsiteX2" fmla="*/ 6829333 w 6829332"/>
              <a:gd name="connsiteY2" fmla="*/ 502962 h 502961"/>
              <a:gd name="connsiteX3" fmla="*/ 0 w 6829332"/>
              <a:gd name="connsiteY3" fmla="*/ 502962 h 502961"/>
              <a:gd name="connsiteX4" fmla="*/ 641116 w 6829332"/>
              <a:gd name="connsiteY4" fmla="*/ 27023 h 502961"/>
              <a:gd name="connsiteX5" fmla="*/ 725562 w 6829332"/>
              <a:gd name="connsiteY5" fmla="*/ 338 h 502961"/>
              <a:gd name="connsiteX6" fmla="*/ 6133158 w 6829332"/>
              <a:gd name="connsiteY6" fmla="*/ 0 h 50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332" h="502961">
                <a:moveTo>
                  <a:pt x="6133158" y="0"/>
                </a:moveTo>
                <a:cubicBezTo>
                  <a:pt x="6178084" y="0"/>
                  <a:pt x="6213213" y="11485"/>
                  <a:pt x="6248681" y="39859"/>
                </a:cubicBezTo>
                <a:cubicBezTo>
                  <a:pt x="6431085" y="185782"/>
                  <a:pt x="6821564" y="490464"/>
                  <a:pt x="6829333" y="502962"/>
                </a:cubicBezTo>
                <a:cubicBezTo>
                  <a:pt x="4553001" y="502962"/>
                  <a:pt x="2276332" y="502962"/>
                  <a:pt x="0" y="502962"/>
                </a:cubicBezTo>
                <a:cubicBezTo>
                  <a:pt x="175310" y="372914"/>
                  <a:pt x="603621" y="56748"/>
                  <a:pt x="641116" y="27023"/>
                </a:cubicBezTo>
                <a:cubicBezTo>
                  <a:pt x="666449" y="7094"/>
                  <a:pt x="693472" y="338"/>
                  <a:pt x="725562" y="338"/>
                </a:cubicBezTo>
                <a:cubicBezTo>
                  <a:pt x="1236292" y="1014"/>
                  <a:pt x="5461642" y="1014"/>
                  <a:pt x="6133158" y="0"/>
                </a:cubicBezTo>
                <a:close/>
              </a:path>
            </a:pathLst>
          </a:custGeom>
          <a:solidFill>
            <a:schemeClr val="tx1"/>
          </a:solidFill>
          <a:ln w="3378"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E5C2B37A-9E61-4785-A2BD-7844F3072062}"/>
              </a:ext>
            </a:extLst>
          </p:cNvPr>
          <p:cNvGrpSpPr/>
          <p:nvPr/>
        </p:nvGrpSpPr>
        <p:grpSpPr>
          <a:xfrm>
            <a:off x="1916009" y="3219060"/>
            <a:ext cx="2394734" cy="3174791"/>
            <a:chOff x="1439248" y="54372"/>
            <a:chExt cx="2692070" cy="3684268"/>
          </a:xfrm>
        </p:grpSpPr>
        <p:sp>
          <p:nvSpPr>
            <p:cNvPr id="12" name="Freeform: Shape 11">
              <a:extLst>
                <a:ext uri="{FF2B5EF4-FFF2-40B4-BE49-F238E27FC236}">
                  <a16:creationId xmlns:a16="http://schemas.microsoft.com/office/drawing/2014/main" id="{087845F1-74AD-44D3-9E48-EDC584909C09}"/>
                </a:ext>
              </a:extLst>
            </p:cNvPr>
            <p:cNvSpPr/>
            <p:nvPr/>
          </p:nvSpPr>
          <p:spPr>
            <a:xfrm>
              <a:off x="2294997" y="431160"/>
              <a:ext cx="881971" cy="1485282"/>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F9C9A2"/>
            </a:solidFill>
            <a:ln w="67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1929B4F-38FE-448C-A893-8B3DD9592743}"/>
                </a:ext>
              </a:extLst>
            </p:cNvPr>
            <p:cNvSpPr/>
            <p:nvPr/>
          </p:nvSpPr>
          <p:spPr>
            <a:xfrm>
              <a:off x="2241786" y="54372"/>
              <a:ext cx="923343" cy="785762"/>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881C004-97C9-45F9-AE6B-B1B55FF05E38}"/>
                </a:ext>
              </a:extLst>
            </p:cNvPr>
            <p:cNvSpPr/>
            <p:nvPr/>
          </p:nvSpPr>
          <p:spPr>
            <a:xfrm>
              <a:off x="2325597" y="670286"/>
              <a:ext cx="826995" cy="353247"/>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8E680E7-6C34-4F6D-BAF5-8BDA87B18C43}"/>
                </a:ext>
              </a:extLst>
            </p:cNvPr>
            <p:cNvSpPr/>
            <p:nvPr/>
          </p:nvSpPr>
          <p:spPr>
            <a:xfrm>
              <a:off x="1439248" y="1385430"/>
              <a:ext cx="2692070" cy="1927653"/>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rgbClr val="E3E9F4"/>
            </a:solidFill>
            <a:ln w="67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3281C24-9E10-4121-A104-1CF380BEEDAC}"/>
                </a:ext>
              </a:extLst>
            </p:cNvPr>
            <p:cNvSpPr/>
            <p:nvPr/>
          </p:nvSpPr>
          <p:spPr>
            <a:xfrm>
              <a:off x="1554219" y="2258282"/>
              <a:ext cx="2345199" cy="1328600"/>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rgbClr val="DCDCDC"/>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1DED4B-CFC9-4F6A-8F43-27E4E9A7849D}"/>
                </a:ext>
              </a:extLst>
            </p:cNvPr>
            <p:cNvSpPr/>
            <p:nvPr/>
          </p:nvSpPr>
          <p:spPr>
            <a:xfrm>
              <a:off x="1746981" y="1293055"/>
              <a:ext cx="2074673" cy="972768"/>
            </a:xfrm>
            <a:custGeom>
              <a:avLst/>
              <a:gdLst>
                <a:gd name="connsiteX0" fmla="*/ 1027911 w 2074673"/>
                <a:gd name="connsiteY0" fmla="*/ 618819 h 972768"/>
                <a:gd name="connsiteX1" fmla="*/ 1036866 w 2074673"/>
                <a:gd name="connsiteY1" fmla="*/ 621647 h 972768"/>
                <a:gd name="connsiteX2" fmla="*/ 1053360 w 2074673"/>
                <a:gd name="connsiteY2" fmla="*/ 761152 h 972768"/>
                <a:gd name="connsiteX3" fmla="*/ 1064200 w 2074673"/>
                <a:gd name="connsiteY3" fmla="*/ 965227 h 972768"/>
                <a:gd name="connsiteX4" fmla="*/ 1029324 w 2074673"/>
                <a:gd name="connsiteY4" fmla="*/ 907727 h 972768"/>
                <a:gd name="connsiteX5" fmla="*/ 1027911 w 2074673"/>
                <a:gd name="connsiteY5" fmla="*/ 618819 h 972768"/>
                <a:gd name="connsiteX6" fmla="*/ 2047337 w 2074673"/>
                <a:gd name="connsiteY6" fmla="*/ 391652 h 972768"/>
                <a:gd name="connsiteX7" fmla="*/ 2074673 w 2074673"/>
                <a:gd name="connsiteY7" fmla="*/ 418517 h 972768"/>
                <a:gd name="connsiteX8" fmla="*/ 1868714 w 2074673"/>
                <a:gd name="connsiteY8" fmla="*/ 717793 h 972768"/>
                <a:gd name="connsiteX9" fmla="*/ 1847506 w 2074673"/>
                <a:gd name="connsiteY9" fmla="*/ 896887 h 972768"/>
                <a:gd name="connsiteX10" fmla="*/ 1838080 w 2074673"/>
                <a:gd name="connsiteY10" fmla="*/ 972768 h 972768"/>
                <a:gd name="connsiteX11" fmla="*/ 1810745 w 2074673"/>
                <a:gd name="connsiteY11" fmla="*/ 972768 h 972768"/>
                <a:gd name="connsiteX12" fmla="*/ 1810273 w 2074673"/>
                <a:gd name="connsiteY12" fmla="*/ 965226 h 972768"/>
                <a:gd name="connsiteX13" fmla="*/ 1829596 w 2074673"/>
                <a:gd name="connsiteY13" fmla="*/ 817708 h 972768"/>
                <a:gd name="connsiteX14" fmla="*/ 1981356 w 2074673"/>
                <a:gd name="connsiteY14" fmla="*/ 472244 h 972768"/>
                <a:gd name="connsiteX15" fmla="*/ 2047337 w 2074673"/>
                <a:gd name="connsiteY15" fmla="*/ 391652 h 972768"/>
                <a:gd name="connsiteX16" fmla="*/ 26393 w 2074673"/>
                <a:gd name="connsiteY16" fmla="*/ 391652 h 972768"/>
                <a:gd name="connsiteX17" fmla="*/ 85305 w 2074673"/>
                <a:gd name="connsiteY17" fmla="*/ 471773 h 972768"/>
                <a:gd name="connsiteX18" fmla="*/ 236593 w 2074673"/>
                <a:gd name="connsiteY18" fmla="*/ 972768 h 972768"/>
                <a:gd name="connsiteX19" fmla="*/ 226695 w 2074673"/>
                <a:gd name="connsiteY19" fmla="*/ 972768 h 972768"/>
                <a:gd name="connsiteX20" fmla="*/ 205959 w 2074673"/>
                <a:gd name="connsiteY20" fmla="*/ 829020 h 972768"/>
                <a:gd name="connsiteX21" fmla="*/ 26864 w 2074673"/>
                <a:gd name="connsiteY21" fmla="*/ 450565 h 972768"/>
                <a:gd name="connsiteX22" fmla="*/ 0 w 2074673"/>
                <a:gd name="connsiteY22" fmla="*/ 419930 h 972768"/>
                <a:gd name="connsiteX23" fmla="*/ 26393 w 2074673"/>
                <a:gd name="connsiteY23" fmla="*/ 391652 h 972768"/>
                <a:gd name="connsiteX24" fmla="*/ 1293254 w 2074673"/>
                <a:gd name="connsiteY24" fmla="*/ 0 h 972768"/>
                <a:gd name="connsiteX25" fmla="*/ 1382802 w 2074673"/>
                <a:gd name="connsiteY25" fmla="*/ 92847 h 972768"/>
                <a:gd name="connsiteX26" fmla="*/ 1404953 w 2074673"/>
                <a:gd name="connsiteY26" fmla="*/ 543411 h 972768"/>
                <a:gd name="connsiteX27" fmla="*/ 1335671 w 2074673"/>
                <a:gd name="connsiteY27" fmla="*/ 425586 h 972768"/>
                <a:gd name="connsiteX28" fmla="*/ 1268275 w 2074673"/>
                <a:gd name="connsiteY28" fmla="*/ 384582 h 972768"/>
                <a:gd name="connsiteX29" fmla="*/ 1215019 w 2074673"/>
                <a:gd name="connsiteY29" fmla="*/ 442081 h 972768"/>
                <a:gd name="connsiteX30" fmla="*/ 1100020 w 2074673"/>
                <a:gd name="connsiteY30" fmla="*/ 564619 h 972768"/>
                <a:gd name="connsiteX31" fmla="*/ 1167416 w 2074673"/>
                <a:gd name="connsiteY31" fmla="*/ 420873 h 972768"/>
                <a:gd name="connsiteX32" fmla="*/ 1184384 w 2074673"/>
                <a:gd name="connsiteY32" fmla="*/ 380340 h 972768"/>
                <a:gd name="connsiteX33" fmla="*/ 1293254 w 2074673"/>
                <a:gd name="connsiteY33" fmla="*/ 0 h 972768"/>
                <a:gd name="connsiteX34" fmla="*/ 726276 w 2074673"/>
                <a:gd name="connsiteY34" fmla="*/ 0 h 972768"/>
                <a:gd name="connsiteX35" fmla="*/ 895003 w 2074673"/>
                <a:gd name="connsiteY35" fmla="*/ 400135 h 972768"/>
                <a:gd name="connsiteX36" fmla="*/ 925166 w 2074673"/>
                <a:gd name="connsiteY36" fmla="*/ 448680 h 972768"/>
                <a:gd name="connsiteX37" fmla="*/ 1008115 w 2074673"/>
                <a:gd name="connsiteY37" fmla="*/ 602324 h 972768"/>
                <a:gd name="connsiteX38" fmla="*/ 869081 w 2074673"/>
                <a:gd name="connsiteY38" fmla="*/ 475544 h 972768"/>
                <a:gd name="connsiteX39" fmla="*/ 809225 w 2074673"/>
                <a:gd name="connsiteY39" fmla="*/ 422287 h 972768"/>
                <a:gd name="connsiteX40" fmla="*/ 741358 w 2074673"/>
                <a:gd name="connsiteY40" fmla="*/ 455278 h 972768"/>
                <a:gd name="connsiteX41" fmla="*/ 648512 w 2074673"/>
                <a:gd name="connsiteY41" fmla="*/ 593841 h 972768"/>
                <a:gd name="connsiteX42" fmla="*/ 627774 w 2074673"/>
                <a:gd name="connsiteY42" fmla="*/ 372329 h 972768"/>
                <a:gd name="connsiteX43" fmla="*/ 631074 w 2074673"/>
                <a:gd name="connsiteY43" fmla="*/ 141390 h 972768"/>
                <a:gd name="connsiteX44" fmla="*/ 626361 w 2074673"/>
                <a:gd name="connsiteY44" fmla="*/ 110285 h 972768"/>
                <a:gd name="connsiteX45" fmla="*/ 726276 w 2074673"/>
                <a:gd name="connsiteY45" fmla="*/ 0 h 9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74673" h="972768">
                  <a:moveTo>
                    <a:pt x="1027911" y="618819"/>
                  </a:moveTo>
                  <a:cubicBezTo>
                    <a:pt x="1030738" y="619762"/>
                    <a:pt x="1034037" y="620704"/>
                    <a:pt x="1036866" y="621647"/>
                  </a:cubicBezTo>
                  <a:cubicBezTo>
                    <a:pt x="1051004" y="666892"/>
                    <a:pt x="1048647" y="714493"/>
                    <a:pt x="1053360" y="761152"/>
                  </a:cubicBezTo>
                  <a:cubicBezTo>
                    <a:pt x="1059959" y="829020"/>
                    <a:pt x="1060900" y="896887"/>
                    <a:pt x="1064200" y="965227"/>
                  </a:cubicBezTo>
                  <a:cubicBezTo>
                    <a:pt x="1026025" y="962398"/>
                    <a:pt x="1029796" y="931764"/>
                    <a:pt x="1029324" y="907727"/>
                  </a:cubicBezTo>
                  <a:cubicBezTo>
                    <a:pt x="1027439" y="811582"/>
                    <a:pt x="1027911" y="715436"/>
                    <a:pt x="1027911" y="618819"/>
                  </a:cubicBezTo>
                  <a:close/>
                  <a:moveTo>
                    <a:pt x="2047337" y="391652"/>
                  </a:moveTo>
                  <a:cubicBezTo>
                    <a:pt x="2056292" y="400607"/>
                    <a:pt x="2065247" y="409562"/>
                    <a:pt x="2074673" y="418517"/>
                  </a:cubicBezTo>
                  <a:cubicBezTo>
                    <a:pt x="1986539" y="504764"/>
                    <a:pt x="1911603" y="600909"/>
                    <a:pt x="1868714" y="717793"/>
                  </a:cubicBezTo>
                  <a:cubicBezTo>
                    <a:pt x="1847978" y="774820"/>
                    <a:pt x="1852691" y="837033"/>
                    <a:pt x="1847506" y="896887"/>
                  </a:cubicBezTo>
                  <a:cubicBezTo>
                    <a:pt x="1845149" y="922338"/>
                    <a:pt x="1847978" y="948260"/>
                    <a:pt x="1838080" y="972768"/>
                  </a:cubicBezTo>
                  <a:cubicBezTo>
                    <a:pt x="1829125" y="972768"/>
                    <a:pt x="1820170" y="972768"/>
                    <a:pt x="1810745" y="972768"/>
                  </a:cubicBezTo>
                  <a:cubicBezTo>
                    <a:pt x="1810745" y="970411"/>
                    <a:pt x="1810273" y="968054"/>
                    <a:pt x="1810273" y="965226"/>
                  </a:cubicBezTo>
                  <a:cubicBezTo>
                    <a:pt x="1822998" y="916682"/>
                    <a:pt x="1828183" y="867196"/>
                    <a:pt x="1829596" y="817708"/>
                  </a:cubicBezTo>
                  <a:cubicBezTo>
                    <a:pt x="1833366" y="681973"/>
                    <a:pt x="1898877" y="573575"/>
                    <a:pt x="1981356" y="472244"/>
                  </a:cubicBezTo>
                  <a:cubicBezTo>
                    <a:pt x="2003036" y="445380"/>
                    <a:pt x="2025187" y="418517"/>
                    <a:pt x="2047337" y="391652"/>
                  </a:cubicBezTo>
                  <a:close/>
                  <a:moveTo>
                    <a:pt x="26393" y="391652"/>
                  </a:moveTo>
                  <a:cubicBezTo>
                    <a:pt x="45716" y="418517"/>
                    <a:pt x="63626" y="446795"/>
                    <a:pt x="85305" y="471773"/>
                  </a:cubicBezTo>
                  <a:cubicBezTo>
                    <a:pt x="209257" y="616934"/>
                    <a:pt x="227638" y="793202"/>
                    <a:pt x="236593" y="972768"/>
                  </a:cubicBezTo>
                  <a:cubicBezTo>
                    <a:pt x="232823" y="972768"/>
                    <a:pt x="229523" y="972768"/>
                    <a:pt x="226695" y="972768"/>
                  </a:cubicBezTo>
                  <a:cubicBezTo>
                    <a:pt x="219627" y="924695"/>
                    <a:pt x="210672" y="877092"/>
                    <a:pt x="205959" y="829020"/>
                  </a:cubicBezTo>
                  <a:cubicBezTo>
                    <a:pt x="190877" y="681503"/>
                    <a:pt x="128665" y="556608"/>
                    <a:pt x="26864" y="450565"/>
                  </a:cubicBezTo>
                  <a:cubicBezTo>
                    <a:pt x="17438" y="440668"/>
                    <a:pt x="8955" y="430298"/>
                    <a:pt x="0" y="419930"/>
                  </a:cubicBezTo>
                  <a:cubicBezTo>
                    <a:pt x="8955" y="410504"/>
                    <a:pt x="17910" y="401079"/>
                    <a:pt x="26393" y="391652"/>
                  </a:cubicBezTo>
                  <a:close/>
                  <a:moveTo>
                    <a:pt x="1293254" y="0"/>
                  </a:moveTo>
                  <a:cubicBezTo>
                    <a:pt x="1343684" y="10840"/>
                    <a:pt x="1351695" y="63154"/>
                    <a:pt x="1382802" y="92847"/>
                  </a:cubicBezTo>
                  <a:cubicBezTo>
                    <a:pt x="1416264" y="238950"/>
                    <a:pt x="1431346" y="385996"/>
                    <a:pt x="1404953" y="543411"/>
                  </a:cubicBezTo>
                  <a:cubicBezTo>
                    <a:pt x="1373375" y="502878"/>
                    <a:pt x="1354052" y="464232"/>
                    <a:pt x="1335671" y="425586"/>
                  </a:cubicBezTo>
                  <a:cubicBezTo>
                    <a:pt x="1322004" y="396365"/>
                    <a:pt x="1302209" y="380812"/>
                    <a:pt x="1268275" y="384582"/>
                  </a:cubicBezTo>
                  <a:cubicBezTo>
                    <a:pt x="1233398" y="388823"/>
                    <a:pt x="1220674" y="410975"/>
                    <a:pt x="1215019" y="442081"/>
                  </a:cubicBezTo>
                  <a:cubicBezTo>
                    <a:pt x="1203235" y="507592"/>
                    <a:pt x="1165531" y="549066"/>
                    <a:pt x="1100020" y="564619"/>
                  </a:cubicBezTo>
                  <a:cubicBezTo>
                    <a:pt x="1139610" y="524558"/>
                    <a:pt x="1178727" y="484969"/>
                    <a:pt x="1167416" y="420873"/>
                  </a:cubicBezTo>
                  <a:cubicBezTo>
                    <a:pt x="1164589" y="405791"/>
                    <a:pt x="1174486" y="392123"/>
                    <a:pt x="1184384" y="380340"/>
                  </a:cubicBezTo>
                  <a:cubicBezTo>
                    <a:pt x="1278644" y="270056"/>
                    <a:pt x="1323417" y="145632"/>
                    <a:pt x="1293254" y="0"/>
                  </a:cubicBezTo>
                  <a:close/>
                  <a:moveTo>
                    <a:pt x="726276" y="0"/>
                  </a:moveTo>
                  <a:cubicBezTo>
                    <a:pt x="704597" y="166370"/>
                    <a:pt x="799800" y="283253"/>
                    <a:pt x="895003" y="400135"/>
                  </a:cubicBezTo>
                  <a:cubicBezTo>
                    <a:pt x="907257" y="415217"/>
                    <a:pt x="928937" y="428413"/>
                    <a:pt x="925166" y="448680"/>
                  </a:cubicBezTo>
                  <a:cubicBezTo>
                    <a:pt x="911969" y="523145"/>
                    <a:pt x="961928" y="561322"/>
                    <a:pt x="1008115" y="602324"/>
                  </a:cubicBezTo>
                  <a:cubicBezTo>
                    <a:pt x="947789" y="575931"/>
                    <a:pt x="876623" y="562263"/>
                    <a:pt x="869081" y="475544"/>
                  </a:cubicBezTo>
                  <a:cubicBezTo>
                    <a:pt x="866253" y="443025"/>
                    <a:pt x="839860" y="427472"/>
                    <a:pt x="809225" y="422287"/>
                  </a:cubicBezTo>
                  <a:cubicBezTo>
                    <a:pt x="779062" y="417103"/>
                    <a:pt x="756439" y="427943"/>
                    <a:pt x="741358" y="455278"/>
                  </a:cubicBezTo>
                  <a:cubicBezTo>
                    <a:pt x="714495" y="502409"/>
                    <a:pt x="686687" y="548595"/>
                    <a:pt x="648512" y="593841"/>
                  </a:cubicBezTo>
                  <a:cubicBezTo>
                    <a:pt x="641442" y="519847"/>
                    <a:pt x="630131" y="446323"/>
                    <a:pt x="627774" y="372329"/>
                  </a:cubicBezTo>
                  <a:cubicBezTo>
                    <a:pt x="624946" y="295507"/>
                    <a:pt x="622591" y="218213"/>
                    <a:pt x="631074" y="141390"/>
                  </a:cubicBezTo>
                  <a:cubicBezTo>
                    <a:pt x="632016" y="131493"/>
                    <a:pt x="628246" y="120654"/>
                    <a:pt x="626361" y="110285"/>
                  </a:cubicBezTo>
                  <a:cubicBezTo>
                    <a:pt x="663594" y="75879"/>
                    <a:pt x="676319" y="21208"/>
                    <a:pt x="726276" y="0"/>
                  </a:cubicBezTo>
                  <a:close/>
                </a:path>
              </a:pathLst>
            </a:custGeom>
            <a:solidFill>
              <a:srgbClr val="CBD7EC"/>
            </a:solidFill>
            <a:ln w="67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6894B28-1A41-4247-B00B-0C14820513F8}"/>
                </a:ext>
              </a:extLst>
            </p:cNvPr>
            <p:cNvSpPr/>
            <p:nvPr/>
          </p:nvSpPr>
          <p:spPr>
            <a:xfrm>
              <a:off x="2475144" y="1226130"/>
              <a:ext cx="563730" cy="320744"/>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ABB95"/>
            </a:solidFill>
            <a:ln w="67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67A4C41-A6A6-4B67-8DA5-0AA9D93A3BCA}"/>
                </a:ext>
              </a:extLst>
            </p:cNvPr>
            <p:cNvSpPr/>
            <p:nvPr/>
          </p:nvSpPr>
          <p:spPr>
            <a:xfrm>
              <a:off x="2537616" y="2775045"/>
              <a:ext cx="432189" cy="440538"/>
            </a:xfrm>
            <a:custGeom>
              <a:avLst/>
              <a:gdLst>
                <a:gd name="connsiteX0" fmla="*/ 307535 w 309752"/>
                <a:gd name="connsiteY0" fmla="*/ 109962 h 315736"/>
                <a:gd name="connsiteX1" fmla="*/ 271730 w 309752"/>
                <a:gd name="connsiteY1" fmla="*/ 243049 h 315736"/>
                <a:gd name="connsiteX2" fmla="*/ 57912 w 309752"/>
                <a:gd name="connsiteY2" fmla="*/ 261965 h 315736"/>
                <a:gd name="connsiteX3" fmla="*/ 827 w 309752"/>
                <a:gd name="connsiteY3" fmla="*/ 57943 h 315736"/>
                <a:gd name="connsiteX4" fmla="*/ 23120 w 309752"/>
                <a:gd name="connsiteY4" fmla="*/ 41392 h 315736"/>
                <a:gd name="connsiteX5" fmla="*/ 143372 w 309752"/>
                <a:gd name="connsiteY5" fmla="*/ 5587 h 315736"/>
                <a:gd name="connsiteX6" fmla="*/ 177150 w 309752"/>
                <a:gd name="connsiteY6" fmla="*/ 13018 h 315736"/>
                <a:gd name="connsiteX7" fmla="*/ 247747 w 309752"/>
                <a:gd name="connsiteY7" fmla="*/ 41054 h 315736"/>
                <a:gd name="connsiteX8" fmla="*/ 307535 w 309752"/>
                <a:gd name="connsiteY8" fmla="*/ 109962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752" h="315736">
                  <a:moveTo>
                    <a:pt x="307535" y="109962"/>
                  </a:move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55194" y="-6911"/>
                    <a:pt x="167692" y="4236"/>
                    <a:pt x="177150" y="13018"/>
                  </a:cubicBezTo>
                  <a:cubicBezTo>
                    <a:pt x="197080" y="31596"/>
                    <a:pt x="220387" y="43081"/>
                    <a:pt x="247747" y="41054"/>
                  </a:cubicBezTo>
                  <a:cubicBezTo>
                    <a:pt x="309900" y="36325"/>
                    <a:pt x="313953" y="46121"/>
                    <a:pt x="307535" y="109962"/>
                  </a:cubicBezTo>
                  <a:close/>
                </a:path>
              </a:pathLst>
            </a:custGeom>
            <a:solidFill>
              <a:srgbClr val="424242"/>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CB75D04-3656-4F68-9DB5-9E9CDBD0B0A9}"/>
                </a:ext>
              </a:extLst>
            </p:cNvPr>
            <p:cNvSpPr/>
            <p:nvPr/>
          </p:nvSpPr>
          <p:spPr>
            <a:xfrm>
              <a:off x="2772111" y="830816"/>
              <a:ext cx="261464" cy="141105"/>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E3E9F4"/>
            </a:solidFill>
            <a:ln w="676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787D80E-2A8C-49E8-8FF0-51DE751822AC}"/>
                </a:ext>
              </a:extLst>
            </p:cNvPr>
            <p:cNvSpPr/>
            <p:nvPr/>
          </p:nvSpPr>
          <p:spPr>
            <a:xfrm>
              <a:off x="2425098" y="856509"/>
              <a:ext cx="248135" cy="12630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E3E9F4"/>
            </a:solidFill>
            <a:ln w="676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EEEAD89-D71C-4C96-8FF1-41B163EC118E}"/>
                </a:ext>
              </a:extLst>
            </p:cNvPr>
            <p:cNvSpPr/>
            <p:nvPr/>
          </p:nvSpPr>
          <p:spPr>
            <a:xfrm>
              <a:off x="2581614" y="2827700"/>
              <a:ext cx="348072" cy="342139"/>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88C10AB-AD6D-4D21-AF1D-1F2169AD3781}"/>
                </a:ext>
              </a:extLst>
            </p:cNvPr>
            <p:cNvSpPr/>
            <p:nvPr/>
          </p:nvSpPr>
          <p:spPr>
            <a:xfrm>
              <a:off x="2803170" y="743787"/>
              <a:ext cx="229052" cy="71506"/>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E63C20C-8766-4D17-87C0-E28E554843EE}"/>
                </a:ext>
              </a:extLst>
            </p:cNvPr>
            <p:cNvSpPr/>
            <p:nvPr/>
          </p:nvSpPr>
          <p:spPr>
            <a:xfrm>
              <a:off x="2395965" y="761075"/>
              <a:ext cx="234236" cy="59108"/>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7912C7-BACE-49E7-B359-B1CB7393F5E7}"/>
                </a:ext>
              </a:extLst>
            </p:cNvPr>
            <p:cNvSpPr/>
            <p:nvPr/>
          </p:nvSpPr>
          <p:spPr>
            <a:xfrm>
              <a:off x="1555632" y="3647208"/>
              <a:ext cx="2342371" cy="91432"/>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rgbClr val="DCDCDC"/>
            </a:solidFill>
            <a:ln w="3378" cap="flat">
              <a:noFill/>
              <a:prstDash val="solid"/>
              <a:miter/>
            </a:ln>
          </p:spPr>
          <p:txBody>
            <a:bodyPr rtlCol="0" anchor="ctr"/>
            <a:lstStyle/>
            <a:p>
              <a:endParaRPr lang="en-US"/>
            </a:p>
          </p:txBody>
        </p:sp>
      </p:grpSp>
      <p:sp>
        <p:nvSpPr>
          <p:cNvPr id="27" name="Freeform: Shape 26">
            <a:extLst>
              <a:ext uri="{FF2B5EF4-FFF2-40B4-BE49-F238E27FC236}">
                <a16:creationId xmlns:a16="http://schemas.microsoft.com/office/drawing/2014/main" id="{A4173CF3-591B-49A1-8206-A3716C94E955}"/>
              </a:ext>
            </a:extLst>
          </p:cNvPr>
          <p:cNvSpPr/>
          <p:nvPr/>
        </p:nvSpPr>
        <p:spPr>
          <a:xfrm>
            <a:off x="7035407" y="3591177"/>
            <a:ext cx="4128951" cy="2692795"/>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39542DDB-D339-4A65-8B91-BCDBDA0DF367}"/>
              </a:ext>
            </a:extLst>
          </p:cNvPr>
          <p:cNvSpPr/>
          <p:nvPr/>
        </p:nvSpPr>
        <p:spPr>
          <a:xfrm>
            <a:off x="7211936" y="3755738"/>
            <a:ext cx="3769912" cy="2303836"/>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C21EDC7-863C-45CF-9B7D-62077F4DD13D}"/>
              </a:ext>
            </a:extLst>
          </p:cNvPr>
          <p:cNvSpPr/>
          <p:nvPr/>
        </p:nvSpPr>
        <p:spPr>
          <a:xfrm>
            <a:off x="6466929" y="6179253"/>
            <a:ext cx="5265908" cy="209439"/>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1" name="TextBox 30">
            <a:extLst>
              <a:ext uri="{FF2B5EF4-FFF2-40B4-BE49-F238E27FC236}">
                <a16:creationId xmlns:a16="http://schemas.microsoft.com/office/drawing/2014/main" id="{F0B8130A-FF89-4317-AF00-E61F395648F9}"/>
              </a:ext>
            </a:extLst>
          </p:cNvPr>
          <p:cNvSpPr txBox="1"/>
          <p:nvPr/>
        </p:nvSpPr>
        <p:spPr>
          <a:xfrm>
            <a:off x="7158411" y="4215158"/>
            <a:ext cx="3769912" cy="1384995"/>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So sánh </a:t>
            </a:r>
          </a:p>
          <a:p>
            <a:pPr algn="ctr"/>
            <a:r>
              <a:rPr lang="en-US" sz="2800" b="1">
                <a:solidFill>
                  <a:schemeClr val="accent1"/>
                </a:solidFill>
                <a:latin typeface="Constantia" charset="0"/>
                <a:ea typeface="Constantia" charset="0"/>
                <a:cs typeface="Constantia" charset="0"/>
              </a:rPr>
              <a:t>Class Method và</a:t>
            </a:r>
          </a:p>
          <a:p>
            <a:pPr algn="ctr"/>
            <a:r>
              <a:rPr lang="en-US" sz="2800" b="1">
                <a:solidFill>
                  <a:schemeClr val="accent1"/>
                </a:solidFill>
                <a:latin typeface="Constantia" charset="0"/>
                <a:ea typeface="Constantia" charset="0"/>
                <a:cs typeface="Constantia" charset="0"/>
              </a:rPr>
              <a:t>Static Method </a:t>
            </a:r>
          </a:p>
        </p:txBody>
      </p:sp>
      <p:sp>
        <p:nvSpPr>
          <p:cNvPr id="32" name="Round Same Side Corner Rectangle 6">
            <a:extLst>
              <a:ext uri="{FF2B5EF4-FFF2-40B4-BE49-F238E27FC236}">
                <a16:creationId xmlns:a16="http://schemas.microsoft.com/office/drawing/2014/main" id="{AEFE9AB8-895A-470B-AEA7-187EB769CE9C}"/>
              </a:ext>
            </a:extLst>
          </p:cNvPr>
          <p:cNvSpPr/>
          <p:nvPr/>
        </p:nvSpPr>
        <p:spPr>
          <a:xfrm rot="2700000">
            <a:off x="10495197" y="4855660"/>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Striped Right Arrow 23">
            <a:extLst>
              <a:ext uri="{FF2B5EF4-FFF2-40B4-BE49-F238E27FC236}">
                <a16:creationId xmlns:a16="http://schemas.microsoft.com/office/drawing/2014/main" id="{44248DCF-370D-4EAC-9B92-78CD0AAF6C23}"/>
              </a:ext>
            </a:extLst>
          </p:cNvPr>
          <p:cNvSpPr/>
          <p:nvPr/>
        </p:nvSpPr>
        <p:spPr>
          <a:xfrm>
            <a:off x="5156095" y="4463251"/>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93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2000" fill="hold"/>
                                        <p:tgtEl>
                                          <p:spTgt spid="33"/>
                                        </p:tgtEl>
                                        <p:attrNameLst>
                                          <p:attrName>ppt_w</p:attrName>
                                        </p:attrNameLst>
                                      </p:cBhvr>
                                      <p:tavLst>
                                        <p:tav tm="0">
                                          <p:val>
                                            <p:strVal val="#ppt_w*0.70"/>
                                          </p:val>
                                        </p:tav>
                                        <p:tav tm="100000">
                                          <p:val>
                                            <p:strVal val="#ppt_w"/>
                                          </p:val>
                                        </p:tav>
                                      </p:tavLst>
                                    </p:anim>
                                    <p:anim calcmode="lin" valueType="num">
                                      <p:cBhvr>
                                        <p:cTn id="23" dur="2000" fill="hold"/>
                                        <p:tgtEl>
                                          <p:spTgt spid="33"/>
                                        </p:tgtEl>
                                        <p:attrNameLst>
                                          <p:attrName>ppt_h</p:attrName>
                                        </p:attrNameLst>
                                      </p:cBhvr>
                                      <p:tavLst>
                                        <p:tav tm="0">
                                          <p:val>
                                            <p:strVal val="#ppt_h"/>
                                          </p:val>
                                        </p:tav>
                                        <p:tav tm="100000">
                                          <p:val>
                                            <p:strVal val="#ppt_h"/>
                                          </p:val>
                                        </p:tav>
                                      </p:tavLst>
                                    </p:anim>
                                    <p:animEffect transition="in" filter="fade">
                                      <p:cBhvr>
                                        <p:cTn id="24" dur="2000"/>
                                        <p:tgtEl>
                                          <p:spTgt spid="33"/>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circle(in)">
                                      <p:cBhvr>
                                        <p:cTn id="27" dur="2000"/>
                                        <p:tgtEl>
                                          <p:spTgt spid="2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circle(in)">
                                      <p:cBhvr>
                                        <p:cTn id="30" dur="2000"/>
                                        <p:tgtEl>
                                          <p:spTgt spid="29"/>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circle(in)">
                                      <p:cBhvr>
                                        <p:cTn id="33" dur="2000"/>
                                        <p:tgtEl>
                                          <p:spTgt spid="31"/>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circle(in)">
                                      <p:cBhvr>
                                        <p:cTn id="36" dur="2000"/>
                                        <p:tgtEl>
                                          <p:spTgt spid="3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circle(in)">
                                      <p:cBhvr>
                                        <p:cTn id="3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27" grpId="0" animBg="1"/>
      <p:bldP spid="28" grpId="0" animBg="1"/>
      <p:bldP spid="29" grpId="0" animBg="1"/>
      <p:bldP spid="31" grpId="0"/>
      <p:bldP spid="32" grpId="0" animBg="1"/>
      <p:bldP spid="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3800CA-9F5C-47B4-90C6-417530C5C53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82655F-8658-4E1D-8496-8A73C8F4DD6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5" name="TextBox 4">
            <a:extLst>
              <a:ext uri="{FF2B5EF4-FFF2-40B4-BE49-F238E27FC236}">
                <a16:creationId xmlns:a16="http://schemas.microsoft.com/office/drawing/2014/main" id="{FEF5FBE0-CDA9-4703-9200-ACAC0C31BC07}"/>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cxnSp>
        <p:nvCxnSpPr>
          <p:cNvPr id="6" name="Straight Connector 5">
            <a:extLst>
              <a:ext uri="{FF2B5EF4-FFF2-40B4-BE49-F238E27FC236}">
                <a16:creationId xmlns:a16="http://schemas.microsoft.com/office/drawing/2014/main" id="{59A5BD07-EE82-4893-942A-3E97C7627AD4}"/>
              </a:ext>
            </a:extLst>
          </p:cNvPr>
          <p:cNvCxnSpPr>
            <a:cxnSpLocks/>
          </p:cNvCxnSpPr>
          <p:nvPr/>
        </p:nvCxnSpPr>
        <p:spPr>
          <a:xfrm>
            <a:off x="7150359" y="1895282"/>
            <a:ext cx="0" cy="496271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81ADA4-8939-4A0F-992A-4EAA85A95E5B}"/>
              </a:ext>
            </a:extLst>
          </p:cNvPr>
          <p:cNvSpPr txBox="1"/>
          <p:nvPr/>
        </p:nvSpPr>
        <p:spPr>
          <a:xfrm>
            <a:off x="3200574" y="2230728"/>
            <a:ext cx="2624319"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Class Method </a:t>
            </a:r>
          </a:p>
        </p:txBody>
      </p:sp>
      <p:sp>
        <p:nvSpPr>
          <p:cNvPr id="8" name="TextBox 7">
            <a:extLst>
              <a:ext uri="{FF2B5EF4-FFF2-40B4-BE49-F238E27FC236}">
                <a16:creationId xmlns:a16="http://schemas.microsoft.com/office/drawing/2014/main" id="{8C678631-BD92-45E7-920E-84D95F11CE84}"/>
              </a:ext>
            </a:extLst>
          </p:cNvPr>
          <p:cNvSpPr txBox="1"/>
          <p:nvPr/>
        </p:nvSpPr>
        <p:spPr>
          <a:xfrm>
            <a:off x="8297071" y="2196469"/>
            <a:ext cx="28273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Static Method</a:t>
            </a:r>
          </a:p>
        </p:txBody>
      </p:sp>
      <p:sp>
        <p:nvSpPr>
          <p:cNvPr id="9" name="TextBox 8">
            <a:extLst>
              <a:ext uri="{FF2B5EF4-FFF2-40B4-BE49-F238E27FC236}">
                <a16:creationId xmlns:a16="http://schemas.microsoft.com/office/drawing/2014/main" id="{01F0985A-2915-41B5-9F24-FDBC744062E9}"/>
              </a:ext>
            </a:extLst>
          </p:cNvPr>
          <p:cNvSpPr txBox="1"/>
          <p:nvPr/>
        </p:nvSpPr>
        <p:spPr>
          <a:xfrm>
            <a:off x="2254899" y="2902988"/>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Đánh dấu bằng Decorator là @classmethod.</a:t>
            </a:r>
          </a:p>
        </p:txBody>
      </p:sp>
      <p:sp>
        <p:nvSpPr>
          <p:cNvPr id="11" name="TextBox 10">
            <a:extLst>
              <a:ext uri="{FF2B5EF4-FFF2-40B4-BE49-F238E27FC236}">
                <a16:creationId xmlns:a16="http://schemas.microsoft.com/office/drawing/2014/main" id="{2600BC90-682C-4C85-B881-DF7E70A5B3E8}"/>
              </a:ext>
            </a:extLst>
          </p:cNvPr>
          <p:cNvSpPr txBox="1"/>
          <p:nvPr/>
        </p:nvSpPr>
        <p:spPr>
          <a:xfrm>
            <a:off x="7464492" y="2902988"/>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Đánh dấu bằng Decorator là @staticmethod.</a:t>
            </a:r>
          </a:p>
        </p:txBody>
      </p:sp>
      <p:sp>
        <p:nvSpPr>
          <p:cNvPr id="13" name="TextBox 12">
            <a:extLst>
              <a:ext uri="{FF2B5EF4-FFF2-40B4-BE49-F238E27FC236}">
                <a16:creationId xmlns:a16="http://schemas.microsoft.com/office/drawing/2014/main" id="{36618120-C2CA-4CA3-B458-6B9920A2D8F3}"/>
              </a:ext>
            </a:extLst>
          </p:cNvPr>
          <p:cNvSpPr txBox="1"/>
          <p:nvPr/>
        </p:nvSpPr>
        <p:spPr>
          <a:xfrm>
            <a:off x="2266488" y="5326837"/>
            <a:ext cx="4492492"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Thay vì self, class method lấy tham số đầu tiên là cls trỏ đến class.</a:t>
            </a:r>
            <a:endParaRPr lang="en-US" sz="2400" b="0" i="0" u="none" strike="noStrike">
              <a:solidFill>
                <a:srgbClr val="1B1B1B"/>
              </a:solidFill>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33970EF7-86C1-4483-8175-05AC6374DECC}"/>
              </a:ext>
            </a:extLst>
          </p:cNvPr>
          <p:cNvCxnSpPr>
            <a:cxnSpLocks/>
          </p:cNvCxnSpPr>
          <p:nvPr/>
        </p:nvCxnSpPr>
        <p:spPr>
          <a:xfrm>
            <a:off x="1984311" y="1895282"/>
            <a:ext cx="0" cy="4962718"/>
          </a:xfrm>
          <a:prstGeom prst="line">
            <a:avLst/>
          </a:prstGeom>
          <a:ln w="381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4F11CA3-2EFF-4387-98CD-435C8F3FB5BF}"/>
              </a:ext>
            </a:extLst>
          </p:cNvPr>
          <p:cNvSpPr txBox="1"/>
          <p:nvPr/>
        </p:nvSpPr>
        <p:spPr>
          <a:xfrm>
            <a:off x="265745" y="2902988"/>
            <a:ext cx="1409599" cy="830997"/>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Cú pháp</a:t>
            </a:r>
            <a:r>
              <a:rPr lang="en-US" sz="2400" b="0" i="0" u="none" strike="noStrike">
                <a:solidFill>
                  <a:srgbClr val="1B1B1B"/>
                </a:solidFill>
                <a:effectLst/>
                <a:latin typeface="Times New Roman" panose="02020603050405020304" pitchFamily="18" charset="0"/>
              </a:rPr>
              <a:t>:	</a:t>
            </a:r>
          </a:p>
        </p:txBody>
      </p:sp>
      <p:sp>
        <p:nvSpPr>
          <p:cNvPr id="17" name="TextBox 16">
            <a:extLst>
              <a:ext uri="{FF2B5EF4-FFF2-40B4-BE49-F238E27FC236}">
                <a16:creationId xmlns:a16="http://schemas.microsoft.com/office/drawing/2014/main" id="{D793BA16-052B-450B-921C-FC2249D77B83}"/>
              </a:ext>
            </a:extLst>
          </p:cNvPr>
          <p:cNvSpPr txBox="1"/>
          <p:nvPr/>
        </p:nvSpPr>
        <p:spPr>
          <a:xfrm>
            <a:off x="277334" y="5326837"/>
            <a:ext cx="1409599" cy="830997"/>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Tham số đầu vào:</a:t>
            </a:r>
          </a:p>
        </p:txBody>
      </p:sp>
      <p:sp>
        <p:nvSpPr>
          <p:cNvPr id="22" name="TextBox 21">
            <a:extLst>
              <a:ext uri="{FF2B5EF4-FFF2-40B4-BE49-F238E27FC236}">
                <a16:creationId xmlns:a16="http://schemas.microsoft.com/office/drawing/2014/main" id="{41DCE748-946E-48A5-8FF1-CB5B8BC747A6}"/>
              </a:ext>
            </a:extLst>
          </p:cNvPr>
          <p:cNvSpPr txBox="1"/>
          <p:nvPr/>
        </p:nvSpPr>
        <p:spPr>
          <a:xfrm>
            <a:off x="7473822" y="5326837"/>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Không nhận self hay cls làm tham số.</a:t>
            </a:r>
            <a:endParaRPr lang="en-US" sz="2400" b="0" i="0" u="none" strike="noStrike">
              <a:solidFill>
                <a:srgbClr val="1B1B1B"/>
              </a:solidFill>
              <a:effectLst/>
              <a:latin typeface="Times New Roman" panose="02020603050405020304" pitchFamily="18" charset="0"/>
            </a:endParaRPr>
          </a:p>
        </p:txBody>
      </p:sp>
      <p:pic>
        <p:nvPicPr>
          <p:cNvPr id="23" name="Picture 22">
            <a:extLst>
              <a:ext uri="{FF2B5EF4-FFF2-40B4-BE49-F238E27FC236}">
                <a16:creationId xmlns:a16="http://schemas.microsoft.com/office/drawing/2014/main" id="{47DDFA1F-3595-4A73-921E-0209065B5CD6}"/>
              </a:ext>
            </a:extLst>
          </p:cNvPr>
          <p:cNvPicPr/>
          <p:nvPr/>
        </p:nvPicPr>
        <p:blipFill>
          <a:blip r:embed="rId2"/>
          <a:stretch>
            <a:fillRect/>
          </a:stretch>
        </p:blipFill>
        <p:spPr>
          <a:xfrm>
            <a:off x="2690955" y="3837011"/>
            <a:ext cx="3752761" cy="1489826"/>
          </a:xfrm>
          <a:prstGeom prst="rect">
            <a:avLst/>
          </a:prstGeom>
        </p:spPr>
      </p:pic>
      <p:pic>
        <p:nvPicPr>
          <p:cNvPr id="24" name="Picture 23">
            <a:extLst>
              <a:ext uri="{FF2B5EF4-FFF2-40B4-BE49-F238E27FC236}">
                <a16:creationId xmlns:a16="http://schemas.microsoft.com/office/drawing/2014/main" id="{7EF307D2-748E-4E5B-8B26-41877D64EF9D}"/>
              </a:ext>
            </a:extLst>
          </p:cNvPr>
          <p:cNvPicPr/>
          <p:nvPr/>
        </p:nvPicPr>
        <p:blipFill>
          <a:blip r:embed="rId3"/>
          <a:stretch>
            <a:fillRect/>
          </a:stretch>
        </p:blipFill>
        <p:spPr>
          <a:xfrm>
            <a:off x="8066940" y="3837011"/>
            <a:ext cx="3287593" cy="1492342"/>
          </a:xfrm>
          <a:prstGeom prst="rect">
            <a:avLst/>
          </a:prstGeom>
        </p:spPr>
      </p:pic>
    </p:spTree>
    <p:extLst>
      <p:ext uri="{BB962C8B-B14F-4D97-AF65-F5344CB8AC3E}">
        <p14:creationId xmlns:p14="http://schemas.microsoft.com/office/powerpoint/2010/main" val="95895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3800CA-9F5C-47B4-90C6-417530C5C53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82655F-8658-4E1D-8496-8A73C8F4DD6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5" name="TextBox 4">
            <a:extLst>
              <a:ext uri="{FF2B5EF4-FFF2-40B4-BE49-F238E27FC236}">
                <a16:creationId xmlns:a16="http://schemas.microsoft.com/office/drawing/2014/main" id="{FEF5FBE0-CDA9-4703-9200-ACAC0C31BC07}"/>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cxnSp>
        <p:nvCxnSpPr>
          <p:cNvPr id="6" name="Straight Connector 5">
            <a:extLst>
              <a:ext uri="{FF2B5EF4-FFF2-40B4-BE49-F238E27FC236}">
                <a16:creationId xmlns:a16="http://schemas.microsoft.com/office/drawing/2014/main" id="{59A5BD07-EE82-4893-942A-3E97C7627AD4}"/>
              </a:ext>
            </a:extLst>
          </p:cNvPr>
          <p:cNvCxnSpPr>
            <a:cxnSpLocks/>
          </p:cNvCxnSpPr>
          <p:nvPr/>
        </p:nvCxnSpPr>
        <p:spPr>
          <a:xfrm>
            <a:off x="7150359" y="1895282"/>
            <a:ext cx="0" cy="496271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81ADA4-8939-4A0F-992A-4EAA85A95E5B}"/>
              </a:ext>
            </a:extLst>
          </p:cNvPr>
          <p:cNvSpPr txBox="1"/>
          <p:nvPr/>
        </p:nvSpPr>
        <p:spPr>
          <a:xfrm>
            <a:off x="3200574" y="2230728"/>
            <a:ext cx="2624319"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Class Method </a:t>
            </a:r>
          </a:p>
        </p:txBody>
      </p:sp>
      <p:sp>
        <p:nvSpPr>
          <p:cNvPr id="8" name="TextBox 7">
            <a:extLst>
              <a:ext uri="{FF2B5EF4-FFF2-40B4-BE49-F238E27FC236}">
                <a16:creationId xmlns:a16="http://schemas.microsoft.com/office/drawing/2014/main" id="{8C678631-BD92-45E7-920E-84D95F11CE84}"/>
              </a:ext>
            </a:extLst>
          </p:cNvPr>
          <p:cNvSpPr txBox="1"/>
          <p:nvPr/>
        </p:nvSpPr>
        <p:spPr>
          <a:xfrm>
            <a:off x="8297071" y="2196469"/>
            <a:ext cx="282733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Static Method</a:t>
            </a:r>
          </a:p>
        </p:txBody>
      </p:sp>
      <p:sp>
        <p:nvSpPr>
          <p:cNvPr id="9" name="TextBox 8">
            <a:extLst>
              <a:ext uri="{FF2B5EF4-FFF2-40B4-BE49-F238E27FC236}">
                <a16:creationId xmlns:a16="http://schemas.microsoft.com/office/drawing/2014/main" id="{01F0985A-2915-41B5-9F24-FDBC744062E9}"/>
              </a:ext>
            </a:extLst>
          </p:cNvPr>
          <p:cNvSpPr txBox="1"/>
          <p:nvPr/>
        </p:nvSpPr>
        <p:spPr>
          <a:xfrm>
            <a:off x="2254899" y="2902988"/>
            <a:ext cx="4492492" cy="1569660"/>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a:t>
            </a:r>
            <a:r>
              <a:rPr lang="vi-VN" sz="2400">
                <a:solidFill>
                  <a:srgbClr val="1B1B1B"/>
                </a:solidFill>
                <a:latin typeface="Times New Roman" panose="02020603050405020304" pitchFamily="18" charset="0"/>
              </a:rPr>
              <a:t>ó thể truy cập các thuộc tính và sửa đổi trạng thái của lớp. Khi sửa đổi thì sẽ cập nhật cho tất cả các đối tượng của lớp đó</a:t>
            </a:r>
            <a:r>
              <a:rPr lang="en-US" sz="2400">
                <a:solidFill>
                  <a:srgbClr val="1B1B1B"/>
                </a:solidFill>
                <a:latin typeface="Times New Roman" panose="02020603050405020304" pitchFamily="18" charset="0"/>
              </a:rPr>
              <a:t>.</a:t>
            </a:r>
          </a:p>
        </p:txBody>
      </p:sp>
      <p:sp>
        <p:nvSpPr>
          <p:cNvPr id="11" name="TextBox 10">
            <a:extLst>
              <a:ext uri="{FF2B5EF4-FFF2-40B4-BE49-F238E27FC236}">
                <a16:creationId xmlns:a16="http://schemas.microsoft.com/office/drawing/2014/main" id="{2600BC90-682C-4C85-B881-DF7E70A5B3E8}"/>
              </a:ext>
            </a:extLst>
          </p:cNvPr>
          <p:cNvSpPr txBox="1"/>
          <p:nvPr/>
        </p:nvSpPr>
        <p:spPr>
          <a:xfrm>
            <a:off x="7464492" y="2902988"/>
            <a:ext cx="4492492"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Không thể truy cập hay sửa đổi trạng thái của lớp.</a:t>
            </a:r>
          </a:p>
        </p:txBody>
      </p:sp>
      <p:sp>
        <p:nvSpPr>
          <p:cNvPr id="13" name="TextBox 12">
            <a:extLst>
              <a:ext uri="{FF2B5EF4-FFF2-40B4-BE49-F238E27FC236}">
                <a16:creationId xmlns:a16="http://schemas.microsoft.com/office/drawing/2014/main" id="{36618120-C2CA-4CA3-B458-6B9920A2D8F3}"/>
              </a:ext>
            </a:extLst>
          </p:cNvPr>
          <p:cNvSpPr txBox="1"/>
          <p:nvPr/>
        </p:nvSpPr>
        <p:spPr>
          <a:xfrm>
            <a:off x="2254899" y="4549676"/>
            <a:ext cx="4492492" cy="1938992"/>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Thường được dùng để tạo factory methods. Nó sẽ trả về các đối tượng của lớp (giống như constructor) cho nhiều mục đích khác nhau.</a:t>
            </a:r>
            <a:endParaRPr lang="en-US" sz="2400" b="0" i="0" u="none" strike="noStrike">
              <a:solidFill>
                <a:srgbClr val="1B1B1B"/>
              </a:solidFill>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33970EF7-86C1-4483-8175-05AC6374DECC}"/>
              </a:ext>
            </a:extLst>
          </p:cNvPr>
          <p:cNvCxnSpPr>
            <a:cxnSpLocks/>
          </p:cNvCxnSpPr>
          <p:nvPr/>
        </p:nvCxnSpPr>
        <p:spPr>
          <a:xfrm>
            <a:off x="1984311" y="1895282"/>
            <a:ext cx="0" cy="4962718"/>
          </a:xfrm>
          <a:prstGeom prst="line">
            <a:avLst/>
          </a:prstGeom>
          <a:ln w="381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4F11CA3-2EFF-4387-98CD-435C8F3FB5BF}"/>
              </a:ext>
            </a:extLst>
          </p:cNvPr>
          <p:cNvSpPr txBox="1"/>
          <p:nvPr/>
        </p:nvSpPr>
        <p:spPr>
          <a:xfrm>
            <a:off x="265745" y="2902988"/>
            <a:ext cx="1409599" cy="830997"/>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Truy cập</a:t>
            </a:r>
            <a:r>
              <a:rPr lang="en-US" sz="2400" b="0" i="0" u="none" strike="noStrike">
                <a:solidFill>
                  <a:srgbClr val="1B1B1B"/>
                </a:solidFill>
                <a:effectLst/>
                <a:latin typeface="Times New Roman" panose="02020603050405020304" pitchFamily="18" charset="0"/>
              </a:rPr>
              <a:t>:	</a:t>
            </a:r>
          </a:p>
        </p:txBody>
      </p:sp>
      <p:sp>
        <p:nvSpPr>
          <p:cNvPr id="17" name="TextBox 16">
            <a:extLst>
              <a:ext uri="{FF2B5EF4-FFF2-40B4-BE49-F238E27FC236}">
                <a16:creationId xmlns:a16="http://schemas.microsoft.com/office/drawing/2014/main" id="{D793BA16-052B-450B-921C-FC2249D77B83}"/>
              </a:ext>
            </a:extLst>
          </p:cNvPr>
          <p:cNvSpPr txBox="1"/>
          <p:nvPr/>
        </p:nvSpPr>
        <p:spPr>
          <a:xfrm>
            <a:off x="304125" y="4549676"/>
            <a:ext cx="1409599" cy="461665"/>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Áp dụng</a:t>
            </a:r>
            <a:r>
              <a:rPr lang="en-US" sz="2400" b="0" i="0" u="none" strike="noStrike">
                <a:solidFill>
                  <a:srgbClr val="1B1B1B"/>
                </a:solidFill>
                <a:effectLst/>
                <a:latin typeface="Times New Roman" panose="02020603050405020304" pitchFamily="18" charset="0"/>
              </a:rPr>
              <a:t>:</a:t>
            </a:r>
          </a:p>
        </p:txBody>
      </p:sp>
      <p:sp>
        <p:nvSpPr>
          <p:cNvPr id="22" name="TextBox 21">
            <a:extLst>
              <a:ext uri="{FF2B5EF4-FFF2-40B4-BE49-F238E27FC236}">
                <a16:creationId xmlns:a16="http://schemas.microsoft.com/office/drawing/2014/main" id="{41DCE748-946E-48A5-8FF1-CB5B8BC747A6}"/>
              </a:ext>
            </a:extLst>
          </p:cNvPr>
          <p:cNvSpPr txBox="1"/>
          <p:nvPr/>
        </p:nvSpPr>
        <p:spPr>
          <a:xfrm>
            <a:off x="7476929" y="4495840"/>
            <a:ext cx="4492492" cy="2308324"/>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Gần như không can hệ gì đến lớp, nhưng nó vẫn tồn tại để tạo tính hợp lý khi sử dụng. Mục đích chính là tạo ra các utility methods (các nhóm hàm tiện ích) cho lớp.</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221291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433C68-EBBC-42AE-A990-20C9F40A4CE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6FEAC1-EF27-4A31-8AF8-B115722E6494}"/>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Static Method</a:t>
            </a:r>
          </a:p>
        </p:txBody>
      </p:sp>
      <p:sp>
        <p:nvSpPr>
          <p:cNvPr id="5" name="TextBox 4">
            <a:extLst>
              <a:ext uri="{FF2B5EF4-FFF2-40B4-BE49-F238E27FC236}">
                <a16:creationId xmlns:a16="http://schemas.microsoft.com/office/drawing/2014/main" id="{5D50FDF7-D47D-4642-BB17-E90B2F430012}"/>
              </a:ext>
            </a:extLst>
          </p:cNvPr>
          <p:cNvSpPr txBox="1"/>
          <p:nvPr/>
        </p:nvSpPr>
        <p:spPr>
          <a:xfrm>
            <a:off x="5301688" y="134401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6" name="Picture 5" descr="Text&#10;&#10;Description automatically generated">
            <a:extLst>
              <a:ext uri="{FF2B5EF4-FFF2-40B4-BE49-F238E27FC236}">
                <a16:creationId xmlns:a16="http://schemas.microsoft.com/office/drawing/2014/main" id="{8E5739FF-5125-4CEB-A1F7-AF4604DD1DDD}"/>
              </a:ext>
            </a:extLst>
          </p:cNvPr>
          <p:cNvPicPr/>
          <p:nvPr/>
        </p:nvPicPr>
        <p:blipFill>
          <a:blip r:embed="rId2"/>
          <a:stretch>
            <a:fillRect/>
          </a:stretch>
        </p:blipFill>
        <p:spPr>
          <a:xfrm>
            <a:off x="3124198" y="1998277"/>
            <a:ext cx="5943600" cy="4632960"/>
          </a:xfrm>
          <a:prstGeom prst="rect">
            <a:avLst/>
          </a:prstGeom>
        </p:spPr>
      </p:pic>
      <p:sp>
        <p:nvSpPr>
          <p:cNvPr id="7" name="Freeform 6">
            <a:extLst>
              <a:ext uri="{FF2B5EF4-FFF2-40B4-BE49-F238E27FC236}">
                <a16:creationId xmlns:a16="http://schemas.microsoft.com/office/drawing/2014/main" id="{F259ABEF-FEAA-4F2A-90E0-5AD00A170A5B}"/>
              </a:ext>
            </a:extLst>
          </p:cNvPr>
          <p:cNvSpPr/>
          <p:nvPr/>
        </p:nvSpPr>
        <p:spPr>
          <a:xfrm>
            <a:off x="9619861" y="1867237"/>
            <a:ext cx="2347118" cy="4763999"/>
          </a:xfrm>
          <a:custGeom>
            <a:avLst/>
            <a:gdLst>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21457 w 3349545"/>
              <a:gd name="connsiteY6" fmla="*/ 1457816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792907 w 3349545"/>
              <a:gd name="connsiteY22" fmla="*/ 1501358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792907 w 3349545"/>
              <a:gd name="connsiteY22" fmla="*/ 1501358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17400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700378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55550 w 3349545"/>
              <a:gd name="connsiteY26" fmla="*/ 1210166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0542 w 3349545"/>
              <a:gd name="connsiteY37" fmla="*/ 4660526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41273 w 3349545"/>
              <a:gd name="connsiteY38" fmla="*/ 4756392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805278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44197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07307 w 3349545"/>
              <a:gd name="connsiteY0" fmla="*/ 4707202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07307 w 3349545"/>
              <a:gd name="connsiteY4" fmla="*/ 4707202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 name="connsiteX0" fmla="*/ 2710028 w 3349545"/>
              <a:gd name="connsiteY0" fmla="*/ 4715366 h 6793483"/>
              <a:gd name="connsiteX1" fmla="*/ 2641993 w 3349545"/>
              <a:gd name="connsiteY1" fmla="*/ 4726252 h 6793483"/>
              <a:gd name="connsiteX2" fmla="*/ 2587564 w 3349545"/>
              <a:gd name="connsiteY2" fmla="*/ 4805174 h 6793483"/>
              <a:gd name="connsiteX3" fmla="*/ 2791671 w 3349545"/>
              <a:gd name="connsiteY3" fmla="*/ 4791567 h 6793483"/>
              <a:gd name="connsiteX4" fmla="*/ 2710028 w 3349545"/>
              <a:gd name="connsiteY4" fmla="*/ 4715366 h 6793483"/>
              <a:gd name="connsiteX5" fmla="*/ 1613293 w 3349545"/>
              <a:gd name="connsiteY5" fmla="*/ 1261872 h 6793483"/>
              <a:gd name="connsiteX6" fmla="*/ 1632343 w 3349545"/>
              <a:gd name="connsiteY6" fmla="*/ 1441488 h 6793483"/>
              <a:gd name="connsiteX7" fmla="*/ 1436400 w 3349545"/>
              <a:gd name="connsiteY7" fmla="*/ 2170830 h 6793483"/>
              <a:gd name="connsiteX8" fmla="*/ 1403743 w 3349545"/>
              <a:gd name="connsiteY8" fmla="*/ 2853908 h 6793483"/>
              <a:gd name="connsiteX9" fmla="*/ 1452728 w 3349545"/>
              <a:gd name="connsiteY9" fmla="*/ 2772266 h 6793483"/>
              <a:gd name="connsiteX10" fmla="*/ 1588800 w 3349545"/>
              <a:gd name="connsiteY10" fmla="*/ 2018430 h 6793483"/>
              <a:gd name="connsiteX11" fmla="*/ 1692214 w 3349545"/>
              <a:gd name="connsiteY11" fmla="*/ 1504080 h 6793483"/>
              <a:gd name="connsiteX12" fmla="*/ 1735757 w 3349545"/>
              <a:gd name="connsiteY12" fmla="*/ 1460537 h 6793483"/>
              <a:gd name="connsiteX13" fmla="*/ 1656834 w 3349545"/>
              <a:gd name="connsiteY13" fmla="*/ 1275480 h 6793483"/>
              <a:gd name="connsiteX14" fmla="*/ 1613293 w 3349545"/>
              <a:gd name="connsiteY14" fmla="*/ 1261872 h 6793483"/>
              <a:gd name="connsiteX15" fmla="*/ 1821237 w 3349545"/>
              <a:gd name="connsiteY15" fmla="*/ 16 h 6793483"/>
              <a:gd name="connsiteX16" fmla="*/ 2081275 w 3349545"/>
              <a:gd name="connsiteY16" fmla="*/ 68603 h 6793483"/>
              <a:gd name="connsiteX17" fmla="*/ 2243329 w 3349545"/>
              <a:gd name="connsiteY17" fmla="*/ 345059 h 6793483"/>
              <a:gd name="connsiteX18" fmla="*/ 2235166 w 3349545"/>
              <a:gd name="connsiteY18" fmla="*/ 680565 h 6793483"/>
              <a:gd name="connsiteX19" fmla="*/ 2244664 w 3349545"/>
              <a:gd name="connsiteY19" fmla="*/ 845493 h 6793483"/>
              <a:gd name="connsiteX20" fmla="*/ 2213804 w 3349545"/>
              <a:gd name="connsiteY20" fmla="*/ 971604 h 6793483"/>
              <a:gd name="connsiteX21" fmla="*/ 2233515 w 3349545"/>
              <a:gd name="connsiteY21" fmla="*/ 1080381 h 6793483"/>
              <a:gd name="connsiteX22" fmla="*/ 1803793 w 3349545"/>
              <a:gd name="connsiteY22" fmla="*/ 1485029 h 6793483"/>
              <a:gd name="connsiteX23" fmla="*/ 1811957 w 3349545"/>
              <a:gd name="connsiteY23" fmla="*/ 1580280 h 6793483"/>
              <a:gd name="connsiteX24" fmla="*/ 1782021 w 3349545"/>
              <a:gd name="connsiteY24" fmla="*/ 1672808 h 6793483"/>
              <a:gd name="connsiteX25" fmla="*/ 1809236 w 3349545"/>
              <a:gd name="connsiteY25" fmla="*/ 1993937 h 6793483"/>
              <a:gd name="connsiteX26" fmla="*/ 2247386 w 3349545"/>
              <a:gd name="connsiteY26" fmla="*/ 1204723 h 6793483"/>
              <a:gd name="connsiteX27" fmla="*/ 2234169 w 3349545"/>
              <a:gd name="connsiteY27" fmla="*/ 1083988 h 6793483"/>
              <a:gd name="connsiteX28" fmla="*/ 2240145 w 3349545"/>
              <a:gd name="connsiteY28" fmla="*/ 1116970 h 6793483"/>
              <a:gd name="connsiteX29" fmla="*/ 2394343 w 3349545"/>
              <a:gd name="connsiteY29" fmla="*/ 1275480 h 6793483"/>
              <a:gd name="connsiteX30" fmla="*/ 3090566 w 3349545"/>
              <a:gd name="connsiteY30" fmla="*/ 1914656 h 6793483"/>
              <a:gd name="connsiteX31" fmla="*/ 3055599 w 3349545"/>
              <a:gd name="connsiteY31" fmla="*/ 2631573 h 6793483"/>
              <a:gd name="connsiteX32" fmla="*/ 3066946 w 3349545"/>
              <a:gd name="connsiteY32" fmla="*/ 2864947 h 6793483"/>
              <a:gd name="connsiteX33" fmla="*/ 2926151 w 3349545"/>
              <a:gd name="connsiteY33" fmla="*/ 3411134 h 6793483"/>
              <a:gd name="connsiteX34" fmla="*/ 2941196 w 3349545"/>
              <a:gd name="connsiteY34" fmla="*/ 3532777 h 6793483"/>
              <a:gd name="connsiteX35" fmla="*/ 2758244 w 3349545"/>
              <a:gd name="connsiteY35" fmla="*/ 4396753 h 6793483"/>
              <a:gd name="connsiteX36" fmla="*/ 2707821 w 3349545"/>
              <a:gd name="connsiteY36" fmla="*/ 4516187 h 6793483"/>
              <a:gd name="connsiteX37" fmla="*/ 2713264 w 3349545"/>
              <a:gd name="connsiteY37" fmla="*/ 4633311 h 6793483"/>
              <a:gd name="connsiteX38" fmla="*/ 2873930 w 3349545"/>
              <a:gd name="connsiteY38" fmla="*/ 4778164 h 6793483"/>
              <a:gd name="connsiteX39" fmla="*/ 3309873 w 3349545"/>
              <a:gd name="connsiteY39" fmla="*/ 4773183 h 6793483"/>
              <a:gd name="connsiteX40" fmla="*/ 3333441 w 3349545"/>
              <a:gd name="connsiteY40" fmla="*/ 5729842 h 6793483"/>
              <a:gd name="connsiteX41" fmla="*/ 3003943 w 3349545"/>
              <a:gd name="connsiteY41" fmla="*/ 5885579 h 6793483"/>
              <a:gd name="connsiteX42" fmla="*/ 2954957 w 3349545"/>
              <a:gd name="connsiteY42" fmla="*/ 5950894 h 6793483"/>
              <a:gd name="connsiteX43" fmla="*/ 2884200 w 3349545"/>
              <a:gd name="connsiteY43" fmla="*/ 5945450 h 6793483"/>
              <a:gd name="connsiteX44" fmla="*/ 2879295 w 3349545"/>
              <a:gd name="connsiteY44" fmla="*/ 5916148 h 6793483"/>
              <a:gd name="connsiteX45" fmla="*/ 2863712 w 3349545"/>
              <a:gd name="connsiteY45" fmla="*/ 5920497 h 6793483"/>
              <a:gd name="connsiteX46" fmla="*/ 2487641 w 3349545"/>
              <a:gd name="connsiteY46" fmla="*/ 5978622 h 6793483"/>
              <a:gd name="connsiteX47" fmla="*/ 2210210 w 3349545"/>
              <a:gd name="connsiteY47" fmla="*/ 6651482 h 6793483"/>
              <a:gd name="connsiteX48" fmla="*/ 1928722 w 3349545"/>
              <a:gd name="connsiteY48" fmla="*/ 6793099 h 6793483"/>
              <a:gd name="connsiteX49" fmla="*/ 1818375 w 3349545"/>
              <a:gd name="connsiteY49" fmla="*/ 6601624 h 6793483"/>
              <a:gd name="connsiteX50" fmla="*/ 2029055 w 3349545"/>
              <a:gd name="connsiteY50" fmla="*/ 6142524 h 6793483"/>
              <a:gd name="connsiteX51" fmla="*/ 2031314 w 3349545"/>
              <a:gd name="connsiteY51" fmla="*/ 5974514 h 6793483"/>
              <a:gd name="connsiteX52" fmla="*/ 1689492 w 3349545"/>
              <a:gd name="connsiteY52" fmla="*/ 5949097 h 6793483"/>
              <a:gd name="connsiteX53" fmla="*/ 1385257 w 3349545"/>
              <a:gd name="connsiteY53" fmla="*/ 6100778 h 6793483"/>
              <a:gd name="connsiteX54" fmla="*/ 1166414 w 3349545"/>
              <a:gd name="connsiteY54" fmla="*/ 6116645 h 6793483"/>
              <a:gd name="connsiteX55" fmla="*/ 1045644 w 3349545"/>
              <a:gd name="connsiteY55" fmla="*/ 5995875 h 6793483"/>
              <a:gd name="connsiteX56" fmla="*/ 1435681 w 3349545"/>
              <a:gd name="connsiteY56" fmla="*/ 5734822 h 6793483"/>
              <a:gd name="connsiteX57" fmla="*/ 1481997 w 3349545"/>
              <a:gd name="connsiteY57" fmla="*/ 5531948 h 6793483"/>
              <a:gd name="connsiteX58" fmla="*/ 1264539 w 3349545"/>
              <a:gd name="connsiteY58" fmla="*/ 4136728 h 6793483"/>
              <a:gd name="connsiteX59" fmla="*/ 1173191 w 3349545"/>
              <a:gd name="connsiteY59" fmla="*/ 3908282 h 6793483"/>
              <a:gd name="connsiteX60" fmla="*/ 1266799 w 3349545"/>
              <a:gd name="connsiteY60" fmla="*/ 3338939 h 6793483"/>
              <a:gd name="connsiteX61" fmla="*/ 950753 w 3349545"/>
              <a:gd name="connsiteY61" fmla="*/ 3192290 h 6793483"/>
              <a:gd name="connsiteX62" fmla="*/ 512655 w 3349545"/>
              <a:gd name="connsiteY62" fmla="*/ 3096065 h 6793483"/>
              <a:gd name="connsiteX63" fmla="*/ 485389 w 3349545"/>
              <a:gd name="connsiteY63" fmla="*/ 2992957 h 6793483"/>
              <a:gd name="connsiteX64" fmla="*/ 364157 w 3349545"/>
              <a:gd name="connsiteY64" fmla="*/ 2985256 h 6793483"/>
              <a:gd name="connsiteX65" fmla="*/ 312861 w 3349545"/>
              <a:gd name="connsiteY65" fmla="*/ 2907157 h 6793483"/>
              <a:gd name="connsiteX66" fmla="*/ 0 w 3349545"/>
              <a:gd name="connsiteY66" fmla="*/ 2760045 h 6793483"/>
              <a:gd name="connsiteX67" fmla="*/ 328778 w 3349545"/>
              <a:gd name="connsiteY67" fmla="*/ 1963693 h 6793483"/>
              <a:gd name="connsiteX68" fmla="*/ 1109675 w 3349545"/>
              <a:gd name="connsiteY68" fmla="*/ 2286054 h 6793483"/>
              <a:gd name="connsiteX69" fmla="*/ 1183666 w 3349545"/>
              <a:gd name="connsiteY69" fmla="*/ 2122614 h 6793483"/>
              <a:gd name="connsiteX70" fmla="*/ 1204514 w 3349545"/>
              <a:gd name="connsiteY70" fmla="*/ 1954605 h 6793483"/>
              <a:gd name="connsiteX71" fmla="*/ 1239533 w 3349545"/>
              <a:gd name="connsiteY71" fmla="*/ 1364773 h 6793483"/>
              <a:gd name="connsiteX72" fmla="*/ 1597734 w 3349545"/>
              <a:gd name="connsiteY72" fmla="*/ 1208214 h 6793483"/>
              <a:gd name="connsiteX73" fmla="*/ 1444564 w 3349545"/>
              <a:gd name="connsiteY73" fmla="*/ 769294 h 6793483"/>
              <a:gd name="connsiteX74" fmla="*/ 1381151 w 3349545"/>
              <a:gd name="connsiteY74" fmla="*/ 327499 h 6793483"/>
              <a:gd name="connsiteX75" fmla="*/ 1666746 w 3349545"/>
              <a:gd name="connsiteY75" fmla="*/ 35022 h 6793483"/>
              <a:gd name="connsiteX76" fmla="*/ 1821237 w 3349545"/>
              <a:gd name="connsiteY76" fmla="*/ 16 h 679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349545" h="6793483">
                <a:moveTo>
                  <a:pt x="2710028" y="4715366"/>
                </a:moveTo>
                <a:cubicBezTo>
                  <a:pt x="2666485" y="4721716"/>
                  <a:pt x="2663764" y="4719902"/>
                  <a:pt x="2641993" y="4726252"/>
                </a:cubicBezTo>
                <a:cubicBezTo>
                  <a:pt x="2599357" y="4741673"/>
                  <a:pt x="2605707" y="4778867"/>
                  <a:pt x="2587564" y="4805174"/>
                </a:cubicBezTo>
                <a:lnTo>
                  <a:pt x="2791671" y="4791567"/>
                </a:lnTo>
                <a:cubicBezTo>
                  <a:pt x="2764457" y="4766167"/>
                  <a:pt x="2759013" y="4724437"/>
                  <a:pt x="2710028" y="4715366"/>
                </a:cubicBezTo>
                <a:close/>
                <a:moveTo>
                  <a:pt x="1613293" y="1261872"/>
                </a:moveTo>
                <a:cubicBezTo>
                  <a:pt x="1619643" y="1326279"/>
                  <a:pt x="1625993" y="1377081"/>
                  <a:pt x="1632343" y="1441488"/>
                </a:cubicBezTo>
                <a:cubicBezTo>
                  <a:pt x="1554329" y="1668273"/>
                  <a:pt x="1440937" y="2061066"/>
                  <a:pt x="1436400" y="2170830"/>
                </a:cubicBezTo>
                <a:lnTo>
                  <a:pt x="1403743" y="2853908"/>
                </a:lnTo>
                <a:lnTo>
                  <a:pt x="1452728" y="2772266"/>
                </a:lnTo>
                <a:cubicBezTo>
                  <a:pt x="1451367" y="2646173"/>
                  <a:pt x="1533918" y="2139080"/>
                  <a:pt x="1588800" y="2018430"/>
                </a:cubicBezTo>
                <a:cubicBezTo>
                  <a:pt x="1657289" y="1829745"/>
                  <a:pt x="1700832" y="1593888"/>
                  <a:pt x="1692214" y="1504080"/>
                </a:cubicBezTo>
                <a:lnTo>
                  <a:pt x="1735757" y="1460537"/>
                </a:lnTo>
                <a:cubicBezTo>
                  <a:pt x="1699471" y="1397037"/>
                  <a:pt x="1649577" y="1360752"/>
                  <a:pt x="1656834" y="1275480"/>
                </a:cubicBezTo>
                <a:cubicBezTo>
                  <a:pt x="1638692" y="1271851"/>
                  <a:pt x="1631435" y="1265501"/>
                  <a:pt x="1613293" y="1261872"/>
                </a:cubicBezTo>
                <a:close/>
                <a:moveTo>
                  <a:pt x="1821237" y="16"/>
                </a:moveTo>
                <a:cubicBezTo>
                  <a:pt x="1902601" y="820"/>
                  <a:pt x="1981308" y="30991"/>
                  <a:pt x="2081275" y="68603"/>
                </a:cubicBezTo>
                <a:lnTo>
                  <a:pt x="2243329" y="345059"/>
                </a:lnTo>
                <a:cubicBezTo>
                  <a:pt x="2257843" y="479572"/>
                  <a:pt x="2253309" y="578709"/>
                  <a:pt x="2235166" y="680565"/>
                </a:cubicBezTo>
                <a:cubicBezTo>
                  <a:pt x="2348328" y="681421"/>
                  <a:pt x="2277253" y="819211"/>
                  <a:pt x="2244664" y="845493"/>
                </a:cubicBezTo>
                <a:cubicBezTo>
                  <a:pt x="2233607" y="898372"/>
                  <a:pt x="2215464" y="930894"/>
                  <a:pt x="2213804" y="971604"/>
                </a:cubicBezTo>
                <a:lnTo>
                  <a:pt x="2233515" y="1080381"/>
                </a:lnTo>
                <a:cubicBezTo>
                  <a:pt x="2132672" y="1456957"/>
                  <a:pt x="1871779" y="1485947"/>
                  <a:pt x="1803793" y="1485029"/>
                </a:cubicBezTo>
                <a:cubicBezTo>
                  <a:pt x="1790185" y="1516779"/>
                  <a:pt x="1809236" y="1548530"/>
                  <a:pt x="1811957" y="1580280"/>
                </a:cubicBezTo>
                <a:lnTo>
                  <a:pt x="1782021" y="1672808"/>
                </a:lnTo>
                <a:lnTo>
                  <a:pt x="1809236" y="1993937"/>
                </a:lnTo>
                <a:cubicBezTo>
                  <a:pt x="1958007" y="1732680"/>
                  <a:pt x="2071401" y="1476865"/>
                  <a:pt x="2247386" y="1204723"/>
                </a:cubicBezTo>
                <a:cubicBezTo>
                  <a:pt x="2235885" y="1177294"/>
                  <a:pt x="2235134" y="1142364"/>
                  <a:pt x="2234169" y="1083988"/>
                </a:cubicBezTo>
                <a:lnTo>
                  <a:pt x="2240145" y="1116970"/>
                </a:lnTo>
                <a:cubicBezTo>
                  <a:pt x="2276131" y="1174419"/>
                  <a:pt x="2339691" y="1240503"/>
                  <a:pt x="2394343" y="1275480"/>
                </a:cubicBezTo>
                <a:cubicBezTo>
                  <a:pt x="2481651" y="1329506"/>
                  <a:pt x="3086039" y="1853286"/>
                  <a:pt x="3090566" y="1914656"/>
                </a:cubicBezTo>
                <a:lnTo>
                  <a:pt x="3055599" y="2631573"/>
                </a:lnTo>
                <a:cubicBezTo>
                  <a:pt x="3062103" y="2695757"/>
                  <a:pt x="3076771" y="2800763"/>
                  <a:pt x="3066946" y="2864947"/>
                </a:cubicBezTo>
                <a:lnTo>
                  <a:pt x="2926151" y="3411134"/>
                </a:lnTo>
                <a:cubicBezTo>
                  <a:pt x="2929352" y="3458032"/>
                  <a:pt x="2951603" y="3491322"/>
                  <a:pt x="2941196" y="3532777"/>
                </a:cubicBezTo>
                <a:cubicBezTo>
                  <a:pt x="2866605" y="3823490"/>
                  <a:pt x="2819228" y="4108761"/>
                  <a:pt x="2758244" y="4396753"/>
                </a:cubicBezTo>
                <a:cubicBezTo>
                  <a:pt x="2761394" y="4477385"/>
                  <a:pt x="2756379" y="4479098"/>
                  <a:pt x="2707821" y="4516187"/>
                </a:cubicBezTo>
                <a:cubicBezTo>
                  <a:pt x="2707821" y="4574278"/>
                  <a:pt x="2680607" y="4607877"/>
                  <a:pt x="2713264" y="4633311"/>
                </a:cubicBezTo>
                <a:cubicBezTo>
                  <a:pt x="2797662" y="4643495"/>
                  <a:pt x="2849403" y="4740766"/>
                  <a:pt x="2873930" y="4778164"/>
                </a:cubicBezTo>
                <a:lnTo>
                  <a:pt x="3309873" y="4773183"/>
                </a:lnTo>
                <a:cubicBezTo>
                  <a:pt x="3362179" y="4774570"/>
                  <a:pt x="3354613" y="5399162"/>
                  <a:pt x="3333441" y="5729842"/>
                </a:cubicBezTo>
                <a:cubicBezTo>
                  <a:pt x="3303437" y="5759983"/>
                  <a:pt x="3194512" y="5937081"/>
                  <a:pt x="3003943" y="5885579"/>
                </a:cubicBezTo>
                <a:cubicBezTo>
                  <a:pt x="2983986" y="5910980"/>
                  <a:pt x="2983078" y="5936379"/>
                  <a:pt x="2954957" y="5950894"/>
                </a:cubicBezTo>
                <a:cubicBezTo>
                  <a:pt x="2918671" y="5951802"/>
                  <a:pt x="2906879" y="5947265"/>
                  <a:pt x="2884200" y="5945450"/>
                </a:cubicBezTo>
                <a:cubicBezTo>
                  <a:pt x="2881799" y="5927645"/>
                  <a:pt x="2888584" y="5915965"/>
                  <a:pt x="2879295" y="5916148"/>
                </a:cubicBezTo>
                <a:lnTo>
                  <a:pt x="2863712" y="5920497"/>
                </a:lnTo>
                <a:lnTo>
                  <a:pt x="2487641" y="5978622"/>
                </a:lnTo>
                <a:cubicBezTo>
                  <a:pt x="2425100" y="6192023"/>
                  <a:pt x="2335344" y="6484345"/>
                  <a:pt x="2210210" y="6651482"/>
                </a:cubicBezTo>
                <a:cubicBezTo>
                  <a:pt x="2165367" y="6704131"/>
                  <a:pt x="1949073" y="6800321"/>
                  <a:pt x="1928722" y="6793099"/>
                </a:cubicBezTo>
                <a:cubicBezTo>
                  <a:pt x="1830254" y="6750138"/>
                  <a:pt x="1805265" y="6728949"/>
                  <a:pt x="1818375" y="6601624"/>
                </a:cubicBezTo>
                <a:cubicBezTo>
                  <a:pt x="1812402" y="6562891"/>
                  <a:pt x="1958828" y="6295557"/>
                  <a:pt x="2029055" y="6142524"/>
                </a:cubicBezTo>
                <a:cubicBezTo>
                  <a:pt x="2029808" y="6086521"/>
                  <a:pt x="2038726" y="6046845"/>
                  <a:pt x="2031314" y="5974514"/>
                </a:cubicBezTo>
                <a:cubicBezTo>
                  <a:pt x="1921002" y="5973299"/>
                  <a:pt x="1788918" y="5996576"/>
                  <a:pt x="1689492" y="5949097"/>
                </a:cubicBezTo>
                <a:cubicBezTo>
                  <a:pt x="1572659" y="6004193"/>
                  <a:pt x="1510254" y="6037517"/>
                  <a:pt x="1385257" y="6100778"/>
                </a:cubicBezTo>
                <a:cubicBezTo>
                  <a:pt x="1299609" y="6133282"/>
                  <a:pt x="1257504" y="6119520"/>
                  <a:pt x="1166414" y="6116645"/>
                </a:cubicBezTo>
                <a:cubicBezTo>
                  <a:pt x="1082614" y="6114488"/>
                  <a:pt x="1050523" y="6057904"/>
                  <a:pt x="1045644" y="5995875"/>
                </a:cubicBezTo>
                <a:cubicBezTo>
                  <a:pt x="1040492" y="5931536"/>
                  <a:pt x="1239446" y="5807326"/>
                  <a:pt x="1435681" y="5734822"/>
                </a:cubicBezTo>
                <a:cubicBezTo>
                  <a:pt x="1486498" y="5701668"/>
                  <a:pt x="1542759" y="5581431"/>
                  <a:pt x="1481997" y="5531948"/>
                </a:cubicBezTo>
                <a:cubicBezTo>
                  <a:pt x="1434911" y="5321781"/>
                  <a:pt x="1311625" y="4657138"/>
                  <a:pt x="1264539" y="4136728"/>
                </a:cubicBezTo>
                <a:cubicBezTo>
                  <a:pt x="1258583" y="4049693"/>
                  <a:pt x="1168261" y="3946331"/>
                  <a:pt x="1173191" y="3908282"/>
                </a:cubicBezTo>
                <a:lnTo>
                  <a:pt x="1266799" y="3338939"/>
                </a:lnTo>
                <a:lnTo>
                  <a:pt x="950753" y="3192290"/>
                </a:lnTo>
                <a:cubicBezTo>
                  <a:pt x="736685" y="3245486"/>
                  <a:pt x="623309" y="3151726"/>
                  <a:pt x="512655" y="3096065"/>
                </a:cubicBezTo>
                <a:cubicBezTo>
                  <a:pt x="481796" y="3061697"/>
                  <a:pt x="532578" y="3030048"/>
                  <a:pt x="485389" y="2992957"/>
                </a:cubicBezTo>
                <a:cubicBezTo>
                  <a:pt x="431371" y="2964083"/>
                  <a:pt x="396403" y="2995080"/>
                  <a:pt x="364157" y="2985256"/>
                </a:cubicBezTo>
                <a:cubicBezTo>
                  <a:pt x="333450" y="2975551"/>
                  <a:pt x="321796" y="2935912"/>
                  <a:pt x="312861" y="2907157"/>
                </a:cubicBezTo>
                <a:lnTo>
                  <a:pt x="0" y="2760045"/>
                </a:lnTo>
                <a:cubicBezTo>
                  <a:pt x="109593" y="2494594"/>
                  <a:pt x="303550" y="1986937"/>
                  <a:pt x="328778" y="1963693"/>
                </a:cubicBezTo>
                <a:cubicBezTo>
                  <a:pt x="374084" y="1918748"/>
                  <a:pt x="843933" y="2173157"/>
                  <a:pt x="1109675" y="2286054"/>
                </a:cubicBezTo>
                <a:cubicBezTo>
                  <a:pt x="1167903" y="2280559"/>
                  <a:pt x="1133602" y="2168930"/>
                  <a:pt x="1183666" y="2122614"/>
                </a:cubicBezTo>
                <a:cubicBezTo>
                  <a:pt x="1174287" y="2072054"/>
                  <a:pt x="1154022" y="2016051"/>
                  <a:pt x="1204514" y="1954605"/>
                </a:cubicBezTo>
                <a:cubicBezTo>
                  <a:pt x="1153594" y="1842358"/>
                  <a:pt x="1227860" y="1561384"/>
                  <a:pt x="1239533" y="1364773"/>
                </a:cubicBezTo>
                <a:cubicBezTo>
                  <a:pt x="1265497" y="1263600"/>
                  <a:pt x="1462913" y="1205973"/>
                  <a:pt x="1597734" y="1208214"/>
                </a:cubicBezTo>
                <a:cubicBezTo>
                  <a:pt x="1578839" y="1125749"/>
                  <a:pt x="1464332" y="880702"/>
                  <a:pt x="1444564" y="769294"/>
                </a:cubicBezTo>
                <a:cubicBezTo>
                  <a:pt x="1419352" y="627951"/>
                  <a:pt x="1349110" y="456228"/>
                  <a:pt x="1381151" y="327499"/>
                </a:cubicBezTo>
                <a:cubicBezTo>
                  <a:pt x="1383822" y="298949"/>
                  <a:pt x="1462689" y="109836"/>
                  <a:pt x="1666746" y="35022"/>
                </a:cubicBezTo>
                <a:cubicBezTo>
                  <a:pt x="1722644" y="9624"/>
                  <a:pt x="1772419" y="-466"/>
                  <a:pt x="1821237" y="16"/>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Tree>
    <p:extLst>
      <p:ext uri="{BB962C8B-B14F-4D97-AF65-F5344CB8AC3E}">
        <p14:creationId xmlns:p14="http://schemas.microsoft.com/office/powerpoint/2010/main" val="322492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04.</a:t>
            </a:r>
          </a:p>
          <a:p>
            <a:pPr algn="ctr"/>
            <a:r>
              <a:rPr lang="en-US" altLang="ko-KR" sz="3600" b="1">
                <a:solidFill>
                  <a:schemeClr val="bg1"/>
                </a:solidFill>
                <a:latin typeface="Constantia" panose="02030602050306030303" pitchFamily="18" charset="0"/>
                <a:cs typeface="Arial" pitchFamily="34" charset="0"/>
              </a:rPr>
              <a:t>Inheritance</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388056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EEDD8F-21EE-4529-B34B-786FC45A4E84}"/>
              </a:ext>
            </a:extLst>
          </p:cNvPr>
          <p:cNvGrpSpPr/>
          <p:nvPr/>
        </p:nvGrpSpPr>
        <p:grpSpPr>
          <a:xfrm>
            <a:off x="4916435" y="452404"/>
            <a:ext cx="6735633" cy="5922270"/>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F9525E3F-1288-4E47-9DDD-6E6E868E8798}"/>
              </a:ext>
            </a:extLst>
          </p:cNvPr>
          <p:cNvSpPr/>
          <p:nvPr/>
        </p:nvSpPr>
        <p:spPr>
          <a:xfrm>
            <a:off x="5549279" y="916252"/>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a:extLst>
              <a:ext uri="{FF2B5EF4-FFF2-40B4-BE49-F238E27FC236}">
                <a16:creationId xmlns:a16="http://schemas.microsoft.com/office/drawing/2014/main" id="{82D24387-E5FF-480F-9206-3F39D9ACA0B6}"/>
              </a:ext>
            </a:extLst>
          </p:cNvPr>
          <p:cNvSpPr/>
          <p:nvPr/>
        </p:nvSpPr>
        <p:spPr>
          <a:xfrm>
            <a:off x="5561800" y="317894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a:extLst>
              <a:ext uri="{FF2B5EF4-FFF2-40B4-BE49-F238E27FC236}">
                <a16:creationId xmlns:a16="http://schemas.microsoft.com/office/drawing/2014/main" id="{0121B5C0-EA29-4C42-8AD1-8236E7937277}"/>
              </a:ext>
            </a:extLst>
          </p:cNvPr>
          <p:cNvSpPr/>
          <p:nvPr/>
        </p:nvSpPr>
        <p:spPr>
          <a:xfrm>
            <a:off x="5549279" y="2174042"/>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E70691D3-6C9E-41D7-8BD4-95A5A370EDD5}"/>
              </a:ext>
            </a:extLst>
          </p:cNvPr>
          <p:cNvSpPr txBox="1"/>
          <p:nvPr/>
        </p:nvSpPr>
        <p:spPr>
          <a:xfrm>
            <a:off x="6373349" y="861775"/>
            <a:ext cx="5087578" cy="1338828"/>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Class, Object, Attribute, Method, Encapsulation, Access Modifier</a:t>
            </a:r>
            <a:endParaRPr lang="ko-KR" altLang="en-US" sz="2700" b="1" dirty="0">
              <a:solidFill>
                <a:schemeClr val="bg1"/>
              </a:solidFill>
              <a:latin typeface="Constantia" panose="02030602050306030303" pitchFamily="18" charset="0"/>
              <a:cs typeface="Arial" pitchFamily="34" charset="0"/>
            </a:endParaRPr>
          </a:p>
        </p:txBody>
      </p:sp>
      <p:sp>
        <p:nvSpPr>
          <p:cNvPr id="14" name="TextBox 13">
            <a:extLst>
              <a:ext uri="{FF2B5EF4-FFF2-40B4-BE49-F238E27FC236}">
                <a16:creationId xmlns:a16="http://schemas.microsoft.com/office/drawing/2014/main" id="{FB85A20E-BC2F-4902-9E49-A6913CBDEC02}"/>
              </a:ext>
            </a:extLst>
          </p:cNvPr>
          <p:cNvSpPr txBox="1"/>
          <p:nvPr/>
        </p:nvSpPr>
        <p:spPr>
          <a:xfrm>
            <a:off x="5596139" y="1052019"/>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01</a:t>
            </a:r>
            <a:endParaRPr lang="ko-KR" altLang="en-US" sz="2800" b="1" dirty="0">
              <a:solidFill>
                <a:schemeClr val="bg1"/>
              </a:solidFill>
              <a:cs typeface="Arial" pitchFamily="34" charset="0"/>
            </a:endParaRPr>
          </a:p>
        </p:txBody>
      </p:sp>
      <p:sp>
        <p:nvSpPr>
          <p:cNvPr id="27" name="TextBox 26">
            <a:extLst>
              <a:ext uri="{FF2B5EF4-FFF2-40B4-BE49-F238E27FC236}">
                <a16:creationId xmlns:a16="http://schemas.microsoft.com/office/drawing/2014/main" id="{EF6704C7-95E8-4D4D-9A59-9FAC0B6A5DE9}"/>
              </a:ext>
            </a:extLst>
          </p:cNvPr>
          <p:cNvSpPr txBox="1"/>
          <p:nvPr/>
        </p:nvSpPr>
        <p:spPr>
          <a:xfrm>
            <a:off x="295936" y="2752574"/>
            <a:ext cx="3994421" cy="2123658"/>
          </a:xfrm>
          <a:prstGeom prst="rect">
            <a:avLst/>
          </a:prstGeom>
          <a:noFill/>
        </p:spPr>
        <p:txBody>
          <a:bodyPr wrap="square" rtlCol="0">
            <a:spAutoFit/>
          </a:bodyPr>
          <a:lstStyle/>
          <a:p>
            <a:r>
              <a:rPr lang="en-US" sz="6600" b="1">
                <a:solidFill>
                  <a:schemeClr val="bg1"/>
                </a:solidFill>
                <a:latin typeface="Constantia" charset="0"/>
                <a:ea typeface="Constantia" charset="0"/>
                <a:cs typeface="Constantia" charset="0"/>
              </a:rPr>
              <a:t>Nội dung báo cáo</a:t>
            </a:r>
          </a:p>
        </p:txBody>
      </p:sp>
      <p:sp>
        <p:nvSpPr>
          <p:cNvPr id="28" name="Freeform 10">
            <a:extLst>
              <a:ext uri="{FF2B5EF4-FFF2-40B4-BE49-F238E27FC236}">
                <a16:creationId xmlns:a16="http://schemas.microsoft.com/office/drawing/2014/main" id="{575B7363-1E2E-4D74-B98B-50C9963A35A2}"/>
              </a:ext>
            </a:extLst>
          </p:cNvPr>
          <p:cNvSpPr>
            <a:spLocks noEditPoints="1"/>
          </p:cNvSpPr>
          <p:nvPr/>
        </p:nvSpPr>
        <p:spPr bwMode="auto">
          <a:xfrm>
            <a:off x="381637" y="174584"/>
            <a:ext cx="1946077" cy="2385605"/>
          </a:xfrm>
          <a:custGeom>
            <a:avLst/>
            <a:gdLst>
              <a:gd name="T0" fmla="*/ 951 w 2085"/>
              <a:gd name="T1" fmla="*/ 129 h 2560"/>
              <a:gd name="T2" fmla="*/ 822 w 2085"/>
              <a:gd name="T3" fmla="*/ 0 h 2560"/>
              <a:gd name="T4" fmla="*/ 641 w 2085"/>
              <a:gd name="T5" fmla="*/ 183 h 2560"/>
              <a:gd name="T6" fmla="*/ 476 w 2085"/>
              <a:gd name="T7" fmla="*/ 294 h 2560"/>
              <a:gd name="T8" fmla="*/ 1171 w 2085"/>
              <a:gd name="T9" fmla="*/ 294 h 2560"/>
              <a:gd name="T10" fmla="*/ 823 w 2085"/>
              <a:gd name="T11" fmla="*/ 183 h 2560"/>
              <a:gd name="T12" fmla="*/ 878 w 2085"/>
              <a:gd name="T13" fmla="*/ 128 h 2560"/>
              <a:gd name="T14" fmla="*/ 147 w 2085"/>
              <a:gd name="T15" fmla="*/ 2304 h 2560"/>
              <a:gd name="T16" fmla="*/ 110 w 2085"/>
              <a:gd name="T17" fmla="*/ 256 h 2560"/>
              <a:gd name="T18" fmla="*/ 585 w 2085"/>
              <a:gd name="T19" fmla="*/ 476 h 2560"/>
              <a:gd name="T20" fmla="*/ 1240 w 2085"/>
              <a:gd name="T21" fmla="*/ 256 h 2560"/>
              <a:gd name="T22" fmla="*/ 1646 w 2085"/>
              <a:gd name="T23" fmla="*/ 1502 h 2560"/>
              <a:gd name="T24" fmla="*/ 1463 w 2085"/>
              <a:gd name="T25" fmla="*/ 659 h 2560"/>
              <a:gd name="T26" fmla="*/ 1026 w 2085"/>
              <a:gd name="T27" fmla="*/ 2122 h 2560"/>
              <a:gd name="T28" fmla="*/ 1134 w 2085"/>
              <a:gd name="T29" fmla="*/ 2085 h 2560"/>
              <a:gd name="T30" fmla="*/ 1610 w 2085"/>
              <a:gd name="T31" fmla="*/ 1610 h 2560"/>
              <a:gd name="T32" fmla="*/ 1573 w 2085"/>
              <a:gd name="T33" fmla="*/ 2341 h 2560"/>
              <a:gd name="T34" fmla="*/ 1333 w 2085"/>
              <a:gd name="T35" fmla="*/ 2076 h 2560"/>
              <a:gd name="T36" fmla="*/ 1811 w 2085"/>
              <a:gd name="T37" fmla="*/ 1890 h 2560"/>
              <a:gd name="T38" fmla="*/ 1280 w 2085"/>
              <a:gd name="T39" fmla="*/ 1280 h 2560"/>
              <a:gd name="T40" fmla="*/ 659 w 2085"/>
              <a:gd name="T41" fmla="*/ 1207 h 2560"/>
              <a:gd name="T42" fmla="*/ 1317 w 2085"/>
              <a:gd name="T43" fmla="*/ 1207 h 2560"/>
              <a:gd name="T44" fmla="*/ 1280 w 2085"/>
              <a:gd name="T45" fmla="*/ 951 h 2560"/>
              <a:gd name="T46" fmla="*/ 659 w 2085"/>
              <a:gd name="T47" fmla="*/ 878 h 2560"/>
              <a:gd name="T48" fmla="*/ 1317 w 2085"/>
              <a:gd name="T49" fmla="*/ 878 h 2560"/>
              <a:gd name="T50" fmla="*/ 1098 w 2085"/>
              <a:gd name="T51" fmla="*/ 1573 h 2560"/>
              <a:gd name="T52" fmla="*/ 659 w 2085"/>
              <a:gd name="T53" fmla="*/ 1500 h 2560"/>
              <a:gd name="T54" fmla="*/ 1134 w 2085"/>
              <a:gd name="T55" fmla="*/ 1500 h 2560"/>
              <a:gd name="T56" fmla="*/ 1024 w 2085"/>
              <a:gd name="T57" fmla="*/ 1902 h 2560"/>
              <a:gd name="T58" fmla="*/ 659 w 2085"/>
              <a:gd name="T59" fmla="*/ 1829 h 2560"/>
              <a:gd name="T60" fmla="*/ 1061 w 2085"/>
              <a:gd name="T61" fmla="*/ 1829 h 2560"/>
              <a:gd name="T62" fmla="*/ 589 w 2085"/>
              <a:gd name="T63" fmla="*/ 816 h 2560"/>
              <a:gd name="T64" fmla="*/ 408 w 2085"/>
              <a:gd name="T65" fmla="*/ 971 h 2560"/>
              <a:gd name="T66" fmla="*/ 366 w 2085"/>
              <a:gd name="T67" fmla="*/ 852 h 2560"/>
              <a:gd name="T68" fmla="*/ 586 w 2085"/>
              <a:gd name="T69" fmla="*/ 769 h 2560"/>
              <a:gd name="T70" fmla="*/ 454 w 2085"/>
              <a:gd name="T71" fmla="*/ 1293 h 2560"/>
              <a:gd name="T72" fmla="*/ 324 w 2085"/>
              <a:gd name="T73" fmla="*/ 1230 h 2560"/>
              <a:gd name="T74" fmla="*/ 425 w 2085"/>
              <a:gd name="T75" fmla="*/ 1224 h 2560"/>
              <a:gd name="T76" fmla="*/ 589 w 2085"/>
              <a:gd name="T77" fmla="*/ 1141 h 2560"/>
              <a:gd name="T78" fmla="*/ 429 w 2085"/>
              <a:gd name="T79" fmla="*/ 1615 h 2560"/>
              <a:gd name="T80" fmla="*/ 318 w 2085"/>
              <a:gd name="T81" fmla="*/ 1493 h 2560"/>
              <a:gd name="T82" fmla="*/ 538 w 2085"/>
              <a:gd name="T83" fmla="*/ 1408 h 2560"/>
              <a:gd name="T84" fmla="*/ 589 w 2085"/>
              <a:gd name="T85" fmla="*/ 1766 h 2560"/>
              <a:gd name="T86" fmla="*/ 408 w 2085"/>
              <a:gd name="T87" fmla="*/ 1921 h 2560"/>
              <a:gd name="T88" fmla="*/ 366 w 2085"/>
              <a:gd name="T89" fmla="*/ 1801 h 2560"/>
              <a:gd name="T90" fmla="*/ 586 w 2085"/>
              <a:gd name="T91" fmla="*/ 1718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85" h="2560">
                <a:moveTo>
                  <a:pt x="1062" y="183"/>
                </a:moveTo>
                <a:cubicBezTo>
                  <a:pt x="1006" y="183"/>
                  <a:pt x="1006" y="183"/>
                  <a:pt x="1006" y="183"/>
                </a:cubicBezTo>
                <a:cubicBezTo>
                  <a:pt x="976" y="183"/>
                  <a:pt x="951" y="159"/>
                  <a:pt x="951" y="129"/>
                </a:cubicBezTo>
                <a:cubicBezTo>
                  <a:pt x="951" y="127"/>
                  <a:pt x="951" y="127"/>
                  <a:pt x="951" y="127"/>
                </a:cubicBezTo>
                <a:cubicBezTo>
                  <a:pt x="951" y="57"/>
                  <a:pt x="895" y="0"/>
                  <a:pt x="825" y="0"/>
                </a:cubicBezTo>
                <a:cubicBezTo>
                  <a:pt x="822" y="0"/>
                  <a:pt x="822" y="0"/>
                  <a:pt x="822" y="0"/>
                </a:cubicBezTo>
                <a:cubicBezTo>
                  <a:pt x="752" y="0"/>
                  <a:pt x="695" y="57"/>
                  <a:pt x="695" y="127"/>
                </a:cubicBezTo>
                <a:cubicBezTo>
                  <a:pt x="695" y="129"/>
                  <a:pt x="695" y="129"/>
                  <a:pt x="695" y="129"/>
                </a:cubicBezTo>
                <a:cubicBezTo>
                  <a:pt x="695" y="159"/>
                  <a:pt x="671" y="183"/>
                  <a:pt x="641" y="183"/>
                </a:cubicBezTo>
                <a:cubicBezTo>
                  <a:pt x="585" y="183"/>
                  <a:pt x="585" y="183"/>
                  <a:pt x="585" y="183"/>
                </a:cubicBezTo>
                <a:cubicBezTo>
                  <a:pt x="525" y="183"/>
                  <a:pt x="476" y="232"/>
                  <a:pt x="476" y="292"/>
                </a:cubicBezTo>
                <a:cubicBezTo>
                  <a:pt x="476" y="294"/>
                  <a:pt x="476" y="294"/>
                  <a:pt x="476" y="294"/>
                </a:cubicBezTo>
                <a:cubicBezTo>
                  <a:pt x="476" y="354"/>
                  <a:pt x="525" y="403"/>
                  <a:pt x="585" y="403"/>
                </a:cubicBezTo>
                <a:cubicBezTo>
                  <a:pt x="1062" y="403"/>
                  <a:pt x="1062" y="403"/>
                  <a:pt x="1062" y="403"/>
                </a:cubicBezTo>
                <a:cubicBezTo>
                  <a:pt x="1122" y="403"/>
                  <a:pt x="1171" y="354"/>
                  <a:pt x="1171" y="294"/>
                </a:cubicBezTo>
                <a:cubicBezTo>
                  <a:pt x="1171" y="292"/>
                  <a:pt x="1171" y="292"/>
                  <a:pt x="1171" y="292"/>
                </a:cubicBezTo>
                <a:cubicBezTo>
                  <a:pt x="1171" y="232"/>
                  <a:pt x="1122" y="183"/>
                  <a:pt x="1062" y="183"/>
                </a:cubicBezTo>
                <a:close/>
                <a:moveTo>
                  <a:pt x="823" y="183"/>
                </a:moveTo>
                <a:cubicBezTo>
                  <a:pt x="793" y="183"/>
                  <a:pt x="768" y="159"/>
                  <a:pt x="768" y="128"/>
                </a:cubicBezTo>
                <a:cubicBezTo>
                  <a:pt x="768" y="98"/>
                  <a:pt x="793" y="74"/>
                  <a:pt x="823" y="74"/>
                </a:cubicBezTo>
                <a:cubicBezTo>
                  <a:pt x="854" y="74"/>
                  <a:pt x="878" y="98"/>
                  <a:pt x="878" y="128"/>
                </a:cubicBezTo>
                <a:cubicBezTo>
                  <a:pt x="878" y="159"/>
                  <a:pt x="854" y="183"/>
                  <a:pt x="823" y="183"/>
                </a:cubicBezTo>
                <a:close/>
                <a:moveTo>
                  <a:pt x="1068" y="2304"/>
                </a:moveTo>
                <a:cubicBezTo>
                  <a:pt x="147" y="2304"/>
                  <a:pt x="147" y="2304"/>
                  <a:pt x="147" y="2304"/>
                </a:cubicBezTo>
                <a:cubicBezTo>
                  <a:pt x="66" y="2304"/>
                  <a:pt x="0" y="2239"/>
                  <a:pt x="0" y="2158"/>
                </a:cubicBezTo>
                <a:cubicBezTo>
                  <a:pt x="0" y="403"/>
                  <a:pt x="0" y="403"/>
                  <a:pt x="0" y="403"/>
                </a:cubicBezTo>
                <a:cubicBezTo>
                  <a:pt x="0" y="322"/>
                  <a:pt x="66" y="256"/>
                  <a:pt x="110" y="256"/>
                </a:cubicBezTo>
                <a:cubicBezTo>
                  <a:pt x="407" y="256"/>
                  <a:pt x="407" y="256"/>
                  <a:pt x="407" y="256"/>
                </a:cubicBezTo>
                <a:cubicBezTo>
                  <a:pt x="404" y="269"/>
                  <a:pt x="403" y="281"/>
                  <a:pt x="403" y="294"/>
                </a:cubicBezTo>
                <a:cubicBezTo>
                  <a:pt x="403" y="394"/>
                  <a:pt x="484" y="476"/>
                  <a:pt x="585" y="476"/>
                </a:cubicBezTo>
                <a:cubicBezTo>
                  <a:pt x="1062" y="476"/>
                  <a:pt x="1062" y="476"/>
                  <a:pt x="1062" y="476"/>
                </a:cubicBezTo>
                <a:cubicBezTo>
                  <a:pt x="1162" y="476"/>
                  <a:pt x="1244" y="394"/>
                  <a:pt x="1244" y="292"/>
                </a:cubicBezTo>
                <a:cubicBezTo>
                  <a:pt x="1244" y="280"/>
                  <a:pt x="1243" y="268"/>
                  <a:pt x="1240" y="256"/>
                </a:cubicBezTo>
                <a:cubicBezTo>
                  <a:pt x="1463" y="256"/>
                  <a:pt x="1463" y="256"/>
                  <a:pt x="1463" y="256"/>
                </a:cubicBezTo>
                <a:cubicBezTo>
                  <a:pt x="1581" y="256"/>
                  <a:pt x="1646" y="322"/>
                  <a:pt x="1646" y="403"/>
                </a:cubicBezTo>
                <a:cubicBezTo>
                  <a:pt x="1646" y="1502"/>
                  <a:pt x="1646" y="1502"/>
                  <a:pt x="1646" y="1502"/>
                </a:cubicBezTo>
                <a:cubicBezTo>
                  <a:pt x="1634" y="1501"/>
                  <a:pt x="1622" y="1500"/>
                  <a:pt x="1610" y="1500"/>
                </a:cubicBezTo>
                <a:cubicBezTo>
                  <a:pt x="1559" y="1500"/>
                  <a:pt x="1510" y="1507"/>
                  <a:pt x="1463" y="1519"/>
                </a:cubicBezTo>
                <a:cubicBezTo>
                  <a:pt x="1463" y="659"/>
                  <a:pt x="1463" y="659"/>
                  <a:pt x="1463" y="659"/>
                </a:cubicBezTo>
                <a:cubicBezTo>
                  <a:pt x="183" y="659"/>
                  <a:pt x="183" y="659"/>
                  <a:pt x="183" y="659"/>
                </a:cubicBezTo>
                <a:cubicBezTo>
                  <a:pt x="183" y="2122"/>
                  <a:pt x="183" y="2122"/>
                  <a:pt x="183" y="2122"/>
                </a:cubicBezTo>
                <a:cubicBezTo>
                  <a:pt x="1026" y="2122"/>
                  <a:pt x="1026" y="2122"/>
                  <a:pt x="1026" y="2122"/>
                </a:cubicBezTo>
                <a:cubicBezTo>
                  <a:pt x="1030" y="2186"/>
                  <a:pt x="1044" y="2247"/>
                  <a:pt x="1068" y="2304"/>
                </a:cubicBezTo>
                <a:close/>
                <a:moveTo>
                  <a:pt x="1610" y="1610"/>
                </a:moveTo>
                <a:cubicBezTo>
                  <a:pt x="1347" y="1610"/>
                  <a:pt x="1134" y="1822"/>
                  <a:pt x="1134" y="2085"/>
                </a:cubicBezTo>
                <a:cubicBezTo>
                  <a:pt x="1134" y="2348"/>
                  <a:pt x="1347" y="2560"/>
                  <a:pt x="1610" y="2560"/>
                </a:cubicBezTo>
                <a:cubicBezTo>
                  <a:pt x="1872" y="2560"/>
                  <a:pt x="2085" y="2348"/>
                  <a:pt x="2085" y="2085"/>
                </a:cubicBezTo>
                <a:cubicBezTo>
                  <a:pt x="2085" y="1822"/>
                  <a:pt x="1872" y="1610"/>
                  <a:pt x="1610" y="1610"/>
                </a:cubicBezTo>
                <a:close/>
                <a:moveTo>
                  <a:pt x="1920" y="1987"/>
                </a:moveTo>
                <a:cubicBezTo>
                  <a:pt x="1628" y="2316"/>
                  <a:pt x="1628" y="2316"/>
                  <a:pt x="1628" y="2316"/>
                </a:cubicBezTo>
                <a:cubicBezTo>
                  <a:pt x="1613" y="2333"/>
                  <a:pt x="1593" y="2341"/>
                  <a:pt x="1573" y="2341"/>
                </a:cubicBezTo>
                <a:cubicBezTo>
                  <a:pt x="1557" y="2341"/>
                  <a:pt x="1541" y="2336"/>
                  <a:pt x="1527" y="2325"/>
                </a:cubicBezTo>
                <a:cubicBezTo>
                  <a:pt x="1344" y="2179"/>
                  <a:pt x="1344" y="2179"/>
                  <a:pt x="1344" y="2179"/>
                </a:cubicBezTo>
                <a:cubicBezTo>
                  <a:pt x="1313" y="2153"/>
                  <a:pt x="1308" y="2107"/>
                  <a:pt x="1333" y="2076"/>
                </a:cubicBezTo>
                <a:cubicBezTo>
                  <a:pt x="1358" y="2044"/>
                  <a:pt x="1404" y="2039"/>
                  <a:pt x="1436" y="2064"/>
                </a:cubicBezTo>
                <a:cubicBezTo>
                  <a:pt x="1565" y="2167"/>
                  <a:pt x="1565" y="2167"/>
                  <a:pt x="1565" y="2167"/>
                </a:cubicBezTo>
                <a:cubicBezTo>
                  <a:pt x="1811" y="1890"/>
                  <a:pt x="1811" y="1890"/>
                  <a:pt x="1811" y="1890"/>
                </a:cubicBezTo>
                <a:cubicBezTo>
                  <a:pt x="1838" y="1860"/>
                  <a:pt x="1884" y="1857"/>
                  <a:pt x="1914" y="1884"/>
                </a:cubicBezTo>
                <a:cubicBezTo>
                  <a:pt x="1944" y="1911"/>
                  <a:pt x="1947" y="1957"/>
                  <a:pt x="1920" y="1987"/>
                </a:cubicBezTo>
                <a:close/>
                <a:moveTo>
                  <a:pt x="1280" y="1280"/>
                </a:moveTo>
                <a:cubicBezTo>
                  <a:pt x="695" y="1280"/>
                  <a:pt x="695" y="1280"/>
                  <a:pt x="695" y="1280"/>
                </a:cubicBezTo>
                <a:cubicBezTo>
                  <a:pt x="675" y="1280"/>
                  <a:pt x="659" y="1264"/>
                  <a:pt x="659" y="1244"/>
                </a:cubicBezTo>
                <a:cubicBezTo>
                  <a:pt x="659" y="1207"/>
                  <a:pt x="659" y="1207"/>
                  <a:pt x="659" y="1207"/>
                </a:cubicBezTo>
                <a:cubicBezTo>
                  <a:pt x="659" y="1187"/>
                  <a:pt x="675" y="1171"/>
                  <a:pt x="695" y="1171"/>
                </a:cubicBezTo>
                <a:cubicBezTo>
                  <a:pt x="1280" y="1171"/>
                  <a:pt x="1280" y="1171"/>
                  <a:pt x="1280" y="1171"/>
                </a:cubicBezTo>
                <a:cubicBezTo>
                  <a:pt x="1301" y="1171"/>
                  <a:pt x="1317" y="1187"/>
                  <a:pt x="1317" y="1207"/>
                </a:cubicBezTo>
                <a:cubicBezTo>
                  <a:pt x="1317" y="1244"/>
                  <a:pt x="1317" y="1244"/>
                  <a:pt x="1317" y="1244"/>
                </a:cubicBezTo>
                <a:cubicBezTo>
                  <a:pt x="1317" y="1264"/>
                  <a:pt x="1301" y="1280"/>
                  <a:pt x="1280" y="1280"/>
                </a:cubicBezTo>
                <a:close/>
                <a:moveTo>
                  <a:pt x="1280" y="951"/>
                </a:moveTo>
                <a:cubicBezTo>
                  <a:pt x="695" y="951"/>
                  <a:pt x="695" y="951"/>
                  <a:pt x="695" y="951"/>
                </a:cubicBezTo>
                <a:cubicBezTo>
                  <a:pt x="675" y="951"/>
                  <a:pt x="659" y="935"/>
                  <a:pt x="659" y="915"/>
                </a:cubicBezTo>
                <a:cubicBezTo>
                  <a:pt x="659" y="878"/>
                  <a:pt x="659" y="878"/>
                  <a:pt x="659" y="878"/>
                </a:cubicBezTo>
                <a:cubicBezTo>
                  <a:pt x="659" y="858"/>
                  <a:pt x="675" y="842"/>
                  <a:pt x="695" y="842"/>
                </a:cubicBezTo>
                <a:cubicBezTo>
                  <a:pt x="1280" y="842"/>
                  <a:pt x="1280" y="842"/>
                  <a:pt x="1280" y="842"/>
                </a:cubicBezTo>
                <a:cubicBezTo>
                  <a:pt x="1301" y="842"/>
                  <a:pt x="1317" y="858"/>
                  <a:pt x="1317" y="878"/>
                </a:cubicBezTo>
                <a:cubicBezTo>
                  <a:pt x="1317" y="915"/>
                  <a:pt x="1317" y="915"/>
                  <a:pt x="1317" y="915"/>
                </a:cubicBezTo>
                <a:cubicBezTo>
                  <a:pt x="1317" y="935"/>
                  <a:pt x="1301" y="951"/>
                  <a:pt x="1280" y="951"/>
                </a:cubicBezTo>
                <a:close/>
                <a:moveTo>
                  <a:pt x="1098" y="1573"/>
                </a:moveTo>
                <a:cubicBezTo>
                  <a:pt x="695" y="1573"/>
                  <a:pt x="695" y="1573"/>
                  <a:pt x="695" y="1573"/>
                </a:cubicBezTo>
                <a:cubicBezTo>
                  <a:pt x="675" y="1573"/>
                  <a:pt x="659" y="1557"/>
                  <a:pt x="659" y="1536"/>
                </a:cubicBezTo>
                <a:cubicBezTo>
                  <a:pt x="659" y="1500"/>
                  <a:pt x="659" y="1500"/>
                  <a:pt x="659" y="1500"/>
                </a:cubicBezTo>
                <a:cubicBezTo>
                  <a:pt x="659" y="1480"/>
                  <a:pt x="675" y="1463"/>
                  <a:pt x="695" y="1463"/>
                </a:cubicBezTo>
                <a:cubicBezTo>
                  <a:pt x="1098" y="1463"/>
                  <a:pt x="1098" y="1463"/>
                  <a:pt x="1098" y="1463"/>
                </a:cubicBezTo>
                <a:cubicBezTo>
                  <a:pt x="1118" y="1463"/>
                  <a:pt x="1134" y="1480"/>
                  <a:pt x="1134" y="1500"/>
                </a:cubicBezTo>
                <a:cubicBezTo>
                  <a:pt x="1134" y="1536"/>
                  <a:pt x="1134" y="1536"/>
                  <a:pt x="1134" y="1536"/>
                </a:cubicBezTo>
                <a:cubicBezTo>
                  <a:pt x="1134" y="1557"/>
                  <a:pt x="1118" y="1573"/>
                  <a:pt x="1098" y="1573"/>
                </a:cubicBezTo>
                <a:close/>
                <a:moveTo>
                  <a:pt x="1024" y="1902"/>
                </a:moveTo>
                <a:cubicBezTo>
                  <a:pt x="695" y="1902"/>
                  <a:pt x="695" y="1902"/>
                  <a:pt x="695" y="1902"/>
                </a:cubicBezTo>
                <a:cubicBezTo>
                  <a:pt x="675" y="1902"/>
                  <a:pt x="659" y="1886"/>
                  <a:pt x="659" y="1866"/>
                </a:cubicBezTo>
                <a:cubicBezTo>
                  <a:pt x="659" y="1829"/>
                  <a:pt x="659" y="1829"/>
                  <a:pt x="659" y="1829"/>
                </a:cubicBezTo>
                <a:cubicBezTo>
                  <a:pt x="659" y="1809"/>
                  <a:pt x="675" y="1792"/>
                  <a:pt x="695" y="1792"/>
                </a:cubicBezTo>
                <a:cubicBezTo>
                  <a:pt x="1024" y="1792"/>
                  <a:pt x="1024" y="1792"/>
                  <a:pt x="1024" y="1792"/>
                </a:cubicBezTo>
                <a:cubicBezTo>
                  <a:pt x="1045" y="1792"/>
                  <a:pt x="1061" y="1809"/>
                  <a:pt x="1061" y="1829"/>
                </a:cubicBezTo>
                <a:cubicBezTo>
                  <a:pt x="1061" y="1866"/>
                  <a:pt x="1061" y="1866"/>
                  <a:pt x="1061" y="1866"/>
                </a:cubicBezTo>
                <a:cubicBezTo>
                  <a:pt x="1061" y="1886"/>
                  <a:pt x="1045" y="1902"/>
                  <a:pt x="1024" y="1902"/>
                </a:cubicBezTo>
                <a:close/>
                <a:moveTo>
                  <a:pt x="589" y="816"/>
                </a:moveTo>
                <a:cubicBezTo>
                  <a:pt x="454" y="968"/>
                  <a:pt x="454" y="968"/>
                  <a:pt x="454" y="968"/>
                </a:cubicBezTo>
                <a:cubicBezTo>
                  <a:pt x="447" y="975"/>
                  <a:pt x="438" y="979"/>
                  <a:pt x="429" y="979"/>
                </a:cubicBezTo>
                <a:cubicBezTo>
                  <a:pt x="421" y="979"/>
                  <a:pt x="414" y="976"/>
                  <a:pt x="408" y="971"/>
                </a:cubicBezTo>
                <a:cubicBezTo>
                  <a:pt x="324" y="904"/>
                  <a:pt x="324" y="904"/>
                  <a:pt x="324" y="904"/>
                </a:cubicBezTo>
                <a:cubicBezTo>
                  <a:pt x="309" y="893"/>
                  <a:pt x="307" y="871"/>
                  <a:pt x="318" y="857"/>
                </a:cubicBezTo>
                <a:cubicBezTo>
                  <a:pt x="330" y="842"/>
                  <a:pt x="351" y="840"/>
                  <a:pt x="366" y="852"/>
                </a:cubicBezTo>
                <a:cubicBezTo>
                  <a:pt x="425" y="899"/>
                  <a:pt x="425" y="899"/>
                  <a:pt x="425" y="899"/>
                </a:cubicBezTo>
                <a:cubicBezTo>
                  <a:pt x="538" y="771"/>
                  <a:pt x="538" y="771"/>
                  <a:pt x="538" y="771"/>
                </a:cubicBezTo>
                <a:cubicBezTo>
                  <a:pt x="551" y="757"/>
                  <a:pt x="572" y="756"/>
                  <a:pt x="586" y="769"/>
                </a:cubicBezTo>
                <a:cubicBezTo>
                  <a:pt x="600" y="781"/>
                  <a:pt x="601" y="802"/>
                  <a:pt x="589" y="816"/>
                </a:cubicBezTo>
                <a:close/>
                <a:moveTo>
                  <a:pt x="589" y="1141"/>
                </a:moveTo>
                <a:cubicBezTo>
                  <a:pt x="454" y="1293"/>
                  <a:pt x="454" y="1293"/>
                  <a:pt x="454" y="1293"/>
                </a:cubicBezTo>
                <a:cubicBezTo>
                  <a:pt x="447" y="1300"/>
                  <a:pt x="438" y="1304"/>
                  <a:pt x="429" y="1304"/>
                </a:cubicBezTo>
                <a:cubicBezTo>
                  <a:pt x="421" y="1304"/>
                  <a:pt x="414" y="1302"/>
                  <a:pt x="408" y="1297"/>
                </a:cubicBezTo>
                <a:cubicBezTo>
                  <a:pt x="324" y="1230"/>
                  <a:pt x="324" y="1230"/>
                  <a:pt x="324" y="1230"/>
                </a:cubicBezTo>
                <a:cubicBezTo>
                  <a:pt x="309" y="1218"/>
                  <a:pt x="307" y="1197"/>
                  <a:pt x="318" y="1182"/>
                </a:cubicBezTo>
                <a:cubicBezTo>
                  <a:pt x="330" y="1168"/>
                  <a:pt x="351" y="1165"/>
                  <a:pt x="366" y="1177"/>
                </a:cubicBezTo>
                <a:cubicBezTo>
                  <a:pt x="425" y="1224"/>
                  <a:pt x="425" y="1224"/>
                  <a:pt x="425" y="1224"/>
                </a:cubicBezTo>
                <a:cubicBezTo>
                  <a:pt x="538" y="1097"/>
                  <a:pt x="538" y="1097"/>
                  <a:pt x="538" y="1097"/>
                </a:cubicBezTo>
                <a:cubicBezTo>
                  <a:pt x="551" y="1083"/>
                  <a:pt x="572" y="1082"/>
                  <a:pt x="586" y="1094"/>
                </a:cubicBezTo>
                <a:cubicBezTo>
                  <a:pt x="600" y="1106"/>
                  <a:pt x="601" y="1128"/>
                  <a:pt x="589" y="1141"/>
                </a:cubicBezTo>
                <a:close/>
                <a:moveTo>
                  <a:pt x="589" y="1453"/>
                </a:moveTo>
                <a:cubicBezTo>
                  <a:pt x="454" y="1604"/>
                  <a:pt x="454" y="1604"/>
                  <a:pt x="454" y="1604"/>
                </a:cubicBezTo>
                <a:cubicBezTo>
                  <a:pt x="447" y="1612"/>
                  <a:pt x="438" y="1615"/>
                  <a:pt x="429" y="1615"/>
                </a:cubicBezTo>
                <a:cubicBezTo>
                  <a:pt x="421" y="1615"/>
                  <a:pt x="414" y="1613"/>
                  <a:pt x="408" y="1608"/>
                </a:cubicBezTo>
                <a:cubicBezTo>
                  <a:pt x="324" y="1541"/>
                  <a:pt x="324" y="1541"/>
                  <a:pt x="324" y="1541"/>
                </a:cubicBezTo>
                <a:cubicBezTo>
                  <a:pt x="309" y="1529"/>
                  <a:pt x="307" y="1508"/>
                  <a:pt x="318" y="1493"/>
                </a:cubicBezTo>
                <a:cubicBezTo>
                  <a:pt x="330" y="1479"/>
                  <a:pt x="351" y="1476"/>
                  <a:pt x="366" y="1488"/>
                </a:cubicBezTo>
                <a:cubicBezTo>
                  <a:pt x="425" y="1535"/>
                  <a:pt x="425" y="1535"/>
                  <a:pt x="425" y="1535"/>
                </a:cubicBezTo>
                <a:cubicBezTo>
                  <a:pt x="538" y="1408"/>
                  <a:pt x="538" y="1408"/>
                  <a:pt x="538" y="1408"/>
                </a:cubicBezTo>
                <a:cubicBezTo>
                  <a:pt x="551" y="1394"/>
                  <a:pt x="572" y="1393"/>
                  <a:pt x="586" y="1405"/>
                </a:cubicBezTo>
                <a:cubicBezTo>
                  <a:pt x="600" y="1417"/>
                  <a:pt x="601" y="1439"/>
                  <a:pt x="589" y="1453"/>
                </a:cubicBezTo>
                <a:close/>
                <a:moveTo>
                  <a:pt x="589" y="1766"/>
                </a:moveTo>
                <a:cubicBezTo>
                  <a:pt x="454" y="1917"/>
                  <a:pt x="454" y="1917"/>
                  <a:pt x="454" y="1917"/>
                </a:cubicBezTo>
                <a:cubicBezTo>
                  <a:pt x="447" y="1925"/>
                  <a:pt x="438" y="1929"/>
                  <a:pt x="429" y="1929"/>
                </a:cubicBezTo>
                <a:cubicBezTo>
                  <a:pt x="421" y="1929"/>
                  <a:pt x="414" y="1926"/>
                  <a:pt x="408" y="1921"/>
                </a:cubicBezTo>
                <a:cubicBezTo>
                  <a:pt x="324" y="1854"/>
                  <a:pt x="324" y="1854"/>
                  <a:pt x="324" y="1854"/>
                </a:cubicBezTo>
                <a:cubicBezTo>
                  <a:pt x="309" y="1842"/>
                  <a:pt x="307" y="1821"/>
                  <a:pt x="318" y="1807"/>
                </a:cubicBezTo>
                <a:cubicBezTo>
                  <a:pt x="330" y="1792"/>
                  <a:pt x="351" y="1790"/>
                  <a:pt x="366" y="1801"/>
                </a:cubicBezTo>
                <a:cubicBezTo>
                  <a:pt x="425" y="1849"/>
                  <a:pt x="425" y="1849"/>
                  <a:pt x="425" y="1849"/>
                </a:cubicBezTo>
                <a:cubicBezTo>
                  <a:pt x="538" y="1721"/>
                  <a:pt x="538" y="1721"/>
                  <a:pt x="538" y="1721"/>
                </a:cubicBezTo>
                <a:cubicBezTo>
                  <a:pt x="551" y="1707"/>
                  <a:pt x="572" y="1706"/>
                  <a:pt x="586" y="1718"/>
                </a:cubicBezTo>
                <a:cubicBezTo>
                  <a:pt x="600" y="1731"/>
                  <a:pt x="601" y="1752"/>
                  <a:pt x="589" y="176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id-ID" sz="2800" b="1"/>
          </a:p>
        </p:txBody>
      </p:sp>
      <p:sp>
        <p:nvSpPr>
          <p:cNvPr id="34" name="TextBox 33">
            <a:extLst>
              <a:ext uri="{FF2B5EF4-FFF2-40B4-BE49-F238E27FC236}">
                <a16:creationId xmlns:a16="http://schemas.microsoft.com/office/drawing/2014/main" id="{F48AAE72-B8E4-4F15-A61B-22708FFF0FEB}"/>
              </a:ext>
            </a:extLst>
          </p:cNvPr>
          <p:cNvSpPr txBox="1"/>
          <p:nvPr/>
        </p:nvSpPr>
        <p:spPr>
          <a:xfrm>
            <a:off x="6398392" y="2319105"/>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Constructor, Destructor</a:t>
            </a:r>
            <a:endParaRPr lang="ko-KR" altLang="en-US" sz="2700" b="1" dirty="0">
              <a:solidFill>
                <a:schemeClr val="bg1"/>
              </a:solidFill>
              <a:latin typeface="Constantia" panose="02030602050306030303" pitchFamily="18" charset="0"/>
              <a:cs typeface="Arial" pitchFamily="34" charset="0"/>
            </a:endParaRPr>
          </a:p>
        </p:txBody>
      </p:sp>
      <p:sp>
        <p:nvSpPr>
          <p:cNvPr id="35" name="TextBox 34">
            <a:extLst>
              <a:ext uri="{FF2B5EF4-FFF2-40B4-BE49-F238E27FC236}">
                <a16:creationId xmlns:a16="http://schemas.microsoft.com/office/drawing/2014/main" id="{5CD92567-B6E0-4F7C-9409-890E17EBE648}"/>
              </a:ext>
            </a:extLst>
          </p:cNvPr>
          <p:cNvSpPr txBox="1"/>
          <p:nvPr/>
        </p:nvSpPr>
        <p:spPr>
          <a:xfrm>
            <a:off x="5594211" y="2293804"/>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02</a:t>
            </a:r>
            <a:endParaRPr lang="ko-KR" altLang="en-US" sz="2800" b="1" dirty="0">
              <a:solidFill>
                <a:schemeClr val="bg1"/>
              </a:solidFill>
              <a:cs typeface="Arial" pitchFamily="34" charset="0"/>
            </a:endParaRPr>
          </a:p>
        </p:txBody>
      </p:sp>
      <p:sp>
        <p:nvSpPr>
          <p:cNvPr id="38" name="TextBox 37">
            <a:extLst>
              <a:ext uri="{FF2B5EF4-FFF2-40B4-BE49-F238E27FC236}">
                <a16:creationId xmlns:a16="http://schemas.microsoft.com/office/drawing/2014/main" id="{765DE1B3-960B-450D-9AAC-5E44AB065CFC}"/>
              </a:ext>
            </a:extLst>
          </p:cNvPr>
          <p:cNvSpPr txBox="1"/>
          <p:nvPr/>
        </p:nvSpPr>
        <p:spPr>
          <a:xfrm>
            <a:off x="6398392" y="3093480"/>
            <a:ext cx="5087578" cy="923330"/>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Static Attribute, Static Method</a:t>
            </a:r>
            <a:endParaRPr lang="ko-KR" altLang="en-US" sz="2700" b="1" dirty="0">
              <a:solidFill>
                <a:schemeClr val="bg1"/>
              </a:solidFill>
              <a:latin typeface="Constantia" panose="02030602050306030303" pitchFamily="18" charset="0"/>
              <a:cs typeface="Arial" pitchFamily="34" charset="0"/>
            </a:endParaRPr>
          </a:p>
        </p:txBody>
      </p:sp>
      <p:sp>
        <p:nvSpPr>
          <p:cNvPr id="39" name="TextBox 38">
            <a:extLst>
              <a:ext uri="{FF2B5EF4-FFF2-40B4-BE49-F238E27FC236}">
                <a16:creationId xmlns:a16="http://schemas.microsoft.com/office/drawing/2014/main" id="{85E7125A-1884-4452-9A73-1E964CBD23F6}"/>
              </a:ext>
            </a:extLst>
          </p:cNvPr>
          <p:cNvSpPr txBox="1"/>
          <p:nvPr/>
        </p:nvSpPr>
        <p:spPr>
          <a:xfrm>
            <a:off x="5606732" y="3295925"/>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03</a:t>
            </a:r>
            <a:endParaRPr lang="ko-KR" altLang="en-US" sz="2800" b="1" dirty="0">
              <a:solidFill>
                <a:schemeClr val="bg1"/>
              </a:solidFill>
              <a:cs typeface="Arial" pitchFamily="34" charset="0"/>
            </a:endParaRPr>
          </a:p>
        </p:txBody>
      </p:sp>
      <p:sp>
        <p:nvSpPr>
          <p:cNvPr id="40" name="Oval 39">
            <a:extLst>
              <a:ext uri="{FF2B5EF4-FFF2-40B4-BE49-F238E27FC236}">
                <a16:creationId xmlns:a16="http://schemas.microsoft.com/office/drawing/2014/main" id="{E3D71D95-5684-4ABA-AC52-C458FC34DC5F}"/>
              </a:ext>
            </a:extLst>
          </p:cNvPr>
          <p:cNvSpPr/>
          <p:nvPr/>
        </p:nvSpPr>
        <p:spPr>
          <a:xfrm>
            <a:off x="5594211" y="4174214"/>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3327F969-36B3-4BA9-B82E-CCE5DCA96B0C}"/>
              </a:ext>
            </a:extLst>
          </p:cNvPr>
          <p:cNvSpPr txBox="1"/>
          <p:nvPr/>
        </p:nvSpPr>
        <p:spPr>
          <a:xfrm>
            <a:off x="6443324" y="4316495"/>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Inheritance</a:t>
            </a:r>
            <a:endParaRPr lang="ko-KR" altLang="en-US" sz="2700" b="1" dirty="0">
              <a:solidFill>
                <a:schemeClr val="bg1"/>
              </a:solidFill>
              <a:latin typeface="Constantia" panose="02030602050306030303" pitchFamily="18" charset="0"/>
              <a:cs typeface="Arial" pitchFamily="34" charset="0"/>
            </a:endParaRPr>
          </a:p>
        </p:txBody>
      </p:sp>
      <p:sp>
        <p:nvSpPr>
          <p:cNvPr id="42" name="TextBox 41">
            <a:extLst>
              <a:ext uri="{FF2B5EF4-FFF2-40B4-BE49-F238E27FC236}">
                <a16:creationId xmlns:a16="http://schemas.microsoft.com/office/drawing/2014/main" id="{7DE189D8-4283-4B11-9802-9420E58B2A17}"/>
              </a:ext>
            </a:extLst>
          </p:cNvPr>
          <p:cNvSpPr txBox="1"/>
          <p:nvPr/>
        </p:nvSpPr>
        <p:spPr>
          <a:xfrm>
            <a:off x="5639143" y="4291194"/>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04</a:t>
            </a:r>
            <a:endParaRPr lang="ko-KR" altLang="en-US" sz="2800" b="1" dirty="0">
              <a:solidFill>
                <a:schemeClr val="bg1"/>
              </a:solidFill>
              <a:cs typeface="Arial" pitchFamily="34" charset="0"/>
            </a:endParaRPr>
          </a:p>
        </p:txBody>
      </p:sp>
      <p:sp>
        <p:nvSpPr>
          <p:cNvPr id="43" name="Oval 42">
            <a:extLst>
              <a:ext uri="{FF2B5EF4-FFF2-40B4-BE49-F238E27FC236}">
                <a16:creationId xmlns:a16="http://schemas.microsoft.com/office/drawing/2014/main" id="{F9B4E128-66A0-4E7E-8271-D7CBEE0DFFC3}"/>
              </a:ext>
            </a:extLst>
          </p:cNvPr>
          <p:cNvSpPr/>
          <p:nvPr/>
        </p:nvSpPr>
        <p:spPr>
          <a:xfrm>
            <a:off x="5594211" y="5215914"/>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85C4538A-6DE0-415D-B285-3E836CACD434}"/>
              </a:ext>
            </a:extLst>
          </p:cNvPr>
          <p:cNvSpPr txBox="1"/>
          <p:nvPr/>
        </p:nvSpPr>
        <p:spPr>
          <a:xfrm>
            <a:off x="6443324" y="5358195"/>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Polymorphism</a:t>
            </a:r>
            <a:endParaRPr lang="ko-KR" altLang="en-US" sz="2700" b="1" dirty="0">
              <a:solidFill>
                <a:schemeClr val="bg1"/>
              </a:solidFill>
              <a:latin typeface="Constantia" panose="02030602050306030303" pitchFamily="18" charset="0"/>
              <a:cs typeface="Arial" pitchFamily="34" charset="0"/>
            </a:endParaRPr>
          </a:p>
        </p:txBody>
      </p:sp>
      <p:sp>
        <p:nvSpPr>
          <p:cNvPr id="45" name="TextBox 44">
            <a:extLst>
              <a:ext uri="{FF2B5EF4-FFF2-40B4-BE49-F238E27FC236}">
                <a16:creationId xmlns:a16="http://schemas.microsoft.com/office/drawing/2014/main" id="{472B2FA3-DAA2-4BBB-AF80-596E22B3064A}"/>
              </a:ext>
            </a:extLst>
          </p:cNvPr>
          <p:cNvSpPr txBox="1"/>
          <p:nvPr/>
        </p:nvSpPr>
        <p:spPr>
          <a:xfrm>
            <a:off x="5639143" y="5332894"/>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05</a:t>
            </a:r>
            <a:endParaRPr lang="ko-KR" altLang="en-US" sz="2800" b="1" dirty="0">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1000"/>
                                        <p:tgtEl>
                                          <p:spTgt spid="40"/>
                                        </p:tgtEl>
                                      </p:cBhvr>
                                    </p:animEffect>
                                    <p:anim calcmode="lin" valueType="num">
                                      <p:cBhvr>
                                        <p:cTn id="59" dur="1000" fill="hold"/>
                                        <p:tgtEl>
                                          <p:spTgt spid="40"/>
                                        </p:tgtEl>
                                        <p:attrNameLst>
                                          <p:attrName>ppt_x</p:attrName>
                                        </p:attrNameLst>
                                      </p:cBhvr>
                                      <p:tavLst>
                                        <p:tav tm="0">
                                          <p:val>
                                            <p:strVal val="#ppt_x"/>
                                          </p:val>
                                        </p:tav>
                                        <p:tav tm="100000">
                                          <p:val>
                                            <p:strVal val="#ppt_x"/>
                                          </p:val>
                                        </p:tav>
                                      </p:tavLst>
                                    </p:anim>
                                    <p:anim calcmode="lin" valueType="num">
                                      <p:cBhvr>
                                        <p:cTn id="60" dur="1000" fill="hold"/>
                                        <p:tgtEl>
                                          <p:spTgt spid="4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1000"/>
                                        <p:tgtEl>
                                          <p:spTgt spid="41"/>
                                        </p:tgtEl>
                                      </p:cBhvr>
                                    </p:animEffect>
                                    <p:anim calcmode="lin" valueType="num">
                                      <p:cBhvr>
                                        <p:cTn id="69" dur="1000" fill="hold"/>
                                        <p:tgtEl>
                                          <p:spTgt spid="41"/>
                                        </p:tgtEl>
                                        <p:attrNameLst>
                                          <p:attrName>ppt_x</p:attrName>
                                        </p:attrNameLst>
                                      </p:cBhvr>
                                      <p:tavLst>
                                        <p:tav tm="0">
                                          <p:val>
                                            <p:strVal val="#ppt_x"/>
                                          </p:val>
                                        </p:tav>
                                        <p:tav tm="100000">
                                          <p:val>
                                            <p:strVal val="#ppt_x"/>
                                          </p:val>
                                        </p:tav>
                                      </p:tavLst>
                                    </p:anim>
                                    <p:anim calcmode="lin" valueType="num">
                                      <p:cBhvr>
                                        <p:cTn id="7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1000"/>
                                        <p:tgtEl>
                                          <p:spTgt spid="45"/>
                                        </p:tgtEl>
                                      </p:cBhvr>
                                    </p:animEffect>
                                    <p:anim calcmode="lin" valueType="num">
                                      <p:cBhvr>
                                        <p:cTn id="76" dur="1000" fill="hold"/>
                                        <p:tgtEl>
                                          <p:spTgt spid="45"/>
                                        </p:tgtEl>
                                        <p:attrNameLst>
                                          <p:attrName>ppt_x</p:attrName>
                                        </p:attrNameLst>
                                      </p:cBhvr>
                                      <p:tavLst>
                                        <p:tav tm="0">
                                          <p:val>
                                            <p:strVal val="#ppt_x"/>
                                          </p:val>
                                        </p:tav>
                                        <p:tav tm="100000">
                                          <p:val>
                                            <p:strVal val="#ppt_x"/>
                                          </p:val>
                                        </p:tav>
                                      </p:tavLst>
                                    </p:anim>
                                    <p:anim calcmode="lin" valueType="num">
                                      <p:cBhvr>
                                        <p:cTn id="77" dur="1000" fill="hold"/>
                                        <p:tgtEl>
                                          <p:spTgt spid="4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1000"/>
                                        <p:tgtEl>
                                          <p:spTgt spid="43"/>
                                        </p:tgtEl>
                                      </p:cBhvr>
                                    </p:animEffect>
                                    <p:anim calcmode="lin" valueType="num">
                                      <p:cBhvr>
                                        <p:cTn id="81" dur="1000" fill="hold"/>
                                        <p:tgtEl>
                                          <p:spTgt spid="43"/>
                                        </p:tgtEl>
                                        <p:attrNameLst>
                                          <p:attrName>ppt_x</p:attrName>
                                        </p:attrNameLst>
                                      </p:cBhvr>
                                      <p:tavLst>
                                        <p:tav tm="0">
                                          <p:val>
                                            <p:strVal val="#ppt_x"/>
                                          </p:val>
                                        </p:tav>
                                        <p:tav tm="100000">
                                          <p:val>
                                            <p:strVal val="#ppt_x"/>
                                          </p:val>
                                        </p:tav>
                                      </p:tavLst>
                                    </p:anim>
                                    <p:anim calcmode="lin" valueType="num">
                                      <p:cBhvr>
                                        <p:cTn id="82" dur="1000" fill="hold"/>
                                        <p:tgtEl>
                                          <p:spTgt spid="4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000"/>
                                        <p:tgtEl>
                                          <p:spTgt spid="44"/>
                                        </p:tgtEl>
                                      </p:cBhvr>
                                    </p:animEffect>
                                    <p:anim calcmode="lin" valueType="num">
                                      <p:cBhvr>
                                        <p:cTn id="86" dur="1000" fill="hold"/>
                                        <p:tgtEl>
                                          <p:spTgt spid="44"/>
                                        </p:tgtEl>
                                        <p:attrNameLst>
                                          <p:attrName>ppt_x</p:attrName>
                                        </p:attrNameLst>
                                      </p:cBhvr>
                                      <p:tavLst>
                                        <p:tav tm="0">
                                          <p:val>
                                            <p:strVal val="#ppt_x"/>
                                          </p:val>
                                        </p:tav>
                                        <p:tav tm="100000">
                                          <p:val>
                                            <p:strVal val="#ppt_x"/>
                                          </p:val>
                                        </p:tav>
                                      </p:tavLst>
                                    </p:anim>
                                    <p:anim calcmode="lin" valueType="num">
                                      <p:cBhvr>
                                        <p:cTn id="8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p:bldP spid="14" grpId="0"/>
      <p:bldP spid="34" grpId="0"/>
      <p:bldP spid="35" grpId="0"/>
      <p:bldP spid="38" grpId="0"/>
      <p:bldP spid="39" grpId="0"/>
      <p:bldP spid="40" grpId="0" animBg="1"/>
      <p:bldP spid="41" grpId="0"/>
      <p:bldP spid="42" grpId="0"/>
      <p:bldP spid="43" grpId="0" animBg="1"/>
      <p:bldP spid="44" grpId="0"/>
      <p:bldP spid="4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376EB-7BB4-4227-A727-5C9D1AFCEDED}"/>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CF9AD1-F52C-48EA-B08A-CD99EDC20132}"/>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7" name="TextBox 6">
            <a:extLst>
              <a:ext uri="{FF2B5EF4-FFF2-40B4-BE49-F238E27FC236}">
                <a16:creationId xmlns:a16="http://schemas.microsoft.com/office/drawing/2014/main" id="{08F382BC-E86D-4AE2-9665-BF7A260F38EF}"/>
              </a:ext>
            </a:extLst>
          </p:cNvPr>
          <p:cNvSpPr txBox="1"/>
          <p:nvPr/>
        </p:nvSpPr>
        <p:spPr>
          <a:xfrm>
            <a:off x="791392" y="1620996"/>
            <a:ext cx="7250727"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Inheritance (</a:t>
            </a:r>
            <a:r>
              <a:rPr lang="vi-VN" sz="2400">
                <a:solidFill>
                  <a:srgbClr val="1B1B1B"/>
                </a:solidFill>
                <a:latin typeface="Times New Roman" panose="02020603050405020304" pitchFamily="18" charset="0"/>
              </a:rPr>
              <a:t>Tính kế thừa</a:t>
            </a:r>
            <a:r>
              <a:rPr lang="en-US" sz="2400">
                <a:solidFill>
                  <a:srgbClr val="1B1B1B"/>
                </a:solidFill>
                <a:latin typeface="Times New Roman" panose="02020603050405020304" pitchFamily="18" charset="0"/>
              </a:rPr>
              <a:t>)</a:t>
            </a:r>
            <a:r>
              <a:rPr lang="vi-VN" sz="2400">
                <a:solidFill>
                  <a:srgbClr val="1B1B1B"/>
                </a:solidFill>
                <a:latin typeface="Times New Roman" panose="02020603050405020304" pitchFamily="18" charset="0"/>
              </a:rPr>
              <a:t> là một trong những đặc tính quan trọng nhất của lập trình hướng đối tượng.</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8C9A0A7F-27CD-4D01-9C19-06029EE01826}"/>
              </a:ext>
            </a:extLst>
          </p:cNvPr>
          <p:cNvSpPr txBox="1"/>
          <p:nvPr/>
        </p:nvSpPr>
        <p:spPr>
          <a:xfrm>
            <a:off x="791391" y="2925324"/>
            <a:ext cx="7250728"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Nó là khả năng lấy một thuộc tính, đặc tính của một lớp cha để áp dụng lên lớp con.</a:t>
            </a:r>
            <a:endParaRPr lang="en-US" sz="2400" b="0" i="0" u="none" strike="noStrike">
              <a:solidFill>
                <a:srgbClr val="1B1B1B"/>
              </a:solidFill>
              <a:effectLst/>
              <a:latin typeface="Times New Roman" panose="02020603050405020304" pitchFamily="18" charset="0"/>
            </a:endParaRPr>
          </a:p>
        </p:txBody>
      </p:sp>
      <p:pic>
        <p:nvPicPr>
          <p:cNvPr id="9" name="Picture 8">
            <a:extLst>
              <a:ext uri="{FF2B5EF4-FFF2-40B4-BE49-F238E27FC236}">
                <a16:creationId xmlns:a16="http://schemas.microsoft.com/office/drawing/2014/main" id="{EAD3E7F6-485B-4F61-B034-DA9F2D920446}"/>
              </a:ext>
            </a:extLst>
          </p:cNvPr>
          <p:cNvPicPr>
            <a:picLocks noChangeAspect="1"/>
          </p:cNvPicPr>
          <p:nvPr/>
        </p:nvPicPr>
        <p:blipFill>
          <a:blip r:embed="rId2"/>
          <a:stretch>
            <a:fillRect/>
          </a:stretch>
        </p:blipFill>
        <p:spPr>
          <a:xfrm>
            <a:off x="8042121" y="2251109"/>
            <a:ext cx="4149879" cy="3406173"/>
          </a:xfrm>
          <a:prstGeom prst="rect">
            <a:avLst/>
          </a:prstGeom>
        </p:spPr>
      </p:pic>
      <p:sp>
        <p:nvSpPr>
          <p:cNvPr id="12" name="TextBox 11">
            <a:extLst>
              <a:ext uri="{FF2B5EF4-FFF2-40B4-BE49-F238E27FC236}">
                <a16:creationId xmlns:a16="http://schemas.microsoft.com/office/drawing/2014/main" id="{33EB06D8-AAA4-498B-AB52-D0323842EBB7}"/>
              </a:ext>
            </a:extLst>
          </p:cNvPr>
          <p:cNvSpPr txBox="1"/>
          <p:nvPr/>
        </p:nvSpPr>
        <p:spPr>
          <a:xfrm>
            <a:off x="791391" y="4120390"/>
            <a:ext cx="7250728"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Lớp kế thừa các thuộc tính từ một lớp khác được gọi là Lớp con hoặc Lớp dẫn xuấ</a:t>
            </a:r>
            <a:r>
              <a:rPr lang="en-US" sz="2400">
                <a:solidFill>
                  <a:srgbClr val="1B1B1B"/>
                </a:solidFill>
                <a:latin typeface="Times New Roman" panose="02020603050405020304" pitchFamily="18" charset="0"/>
              </a:rPr>
              <a:t>t.</a:t>
            </a:r>
          </a:p>
        </p:txBody>
      </p:sp>
      <p:sp>
        <p:nvSpPr>
          <p:cNvPr id="15" name="TextBox 14">
            <a:extLst>
              <a:ext uri="{FF2B5EF4-FFF2-40B4-BE49-F238E27FC236}">
                <a16:creationId xmlns:a16="http://schemas.microsoft.com/office/drawing/2014/main" id="{37135E81-D9BE-4CE3-AC05-2A153D090CAB}"/>
              </a:ext>
            </a:extLst>
          </p:cNvPr>
          <p:cNvSpPr txBox="1"/>
          <p:nvPr/>
        </p:nvSpPr>
        <p:spPr>
          <a:xfrm>
            <a:off x="819247" y="5315457"/>
            <a:ext cx="7250728"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Lớp có các thuộc tính được kế thừa bởi lớp con được gọi là Lớp cha hoặc Lớp cơ sở</a:t>
            </a:r>
            <a:r>
              <a:rPr lang="en-US" sz="2400">
                <a:solidFill>
                  <a:srgbClr val="1B1B1B"/>
                </a:solidFill>
                <a:latin typeface="Times New Roman" panose="02020603050405020304" pitchFamily="18" charset="0"/>
              </a:rPr>
              <a:t>.</a:t>
            </a:r>
            <a:endParaRPr lang="vi-VN" sz="2400">
              <a:solidFill>
                <a:srgbClr val="1B1B1B"/>
              </a:solidFill>
              <a:latin typeface="Times New Roman" panose="02020603050405020304" pitchFamily="18" charset="0"/>
            </a:endParaRPr>
          </a:p>
        </p:txBody>
      </p:sp>
      <p:sp>
        <p:nvSpPr>
          <p:cNvPr id="16" name="TextBox 15">
            <a:extLst>
              <a:ext uri="{FF2B5EF4-FFF2-40B4-BE49-F238E27FC236}">
                <a16:creationId xmlns:a16="http://schemas.microsoft.com/office/drawing/2014/main" id="{B685B884-3953-4820-9C67-8BE6F5E60D37}"/>
              </a:ext>
            </a:extLst>
          </p:cNvPr>
          <p:cNvSpPr txBox="1"/>
          <p:nvPr/>
        </p:nvSpPr>
        <p:spPr>
          <a:xfrm>
            <a:off x="9117475" y="2062266"/>
            <a:ext cx="2163235"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Lớp cha</a:t>
            </a:r>
          </a:p>
        </p:txBody>
      </p:sp>
      <p:sp>
        <p:nvSpPr>
          <p:cNvPr id="17" name="TextBox 16">
            <a:extLst>
              <a:ext uri="{FF2B5EF4-FFF2-40B4-BE49-F238E27FC236}">
                <a16:creationId xmlns:a16="http://schemas.microsoft.com/office/drawing/2014/main" id="{C5A52DEA-D267-4473-A40C-470080042031}"/>
              </a:ext>
            </a:extLst>
          </p:cNvPr>
          <p:cNvSpPr txBox="1"/>
          <p:nvPr/>
        </p:nvSpPr>
        <p:spPr>
          <a:xfrm>
            <a:off x="9035442" y="5829208"/>
            <a:ext cx="2163235"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Lớp con</a:t>
            </a:r>
          </a:p>
        </p:txBody>
      </p:sp>
      <p:cxnSp>
        <p:nvCxnSpPr>
          <p:cNvPr id="19" name="Straight Arrow Connector 18">
            <a:extLst>
              <a:ext uri="{FF2B5EF4-FFF2-40B4-BE49-F238E27FC236}">
                <a16:creationId xmlns:a16="http://schemas.microsoft.com/office/drawing/2014/main" id="{0E76907E-14E8-4A6E-93EB-8ACD3C70B8AA}"/>
              </a:ext>
            </a:extLst>
          </p:cNvPr>
          <p:cNvCxnSpPr>
            <a:cxnSpLocks/>
          </p:cNvCxnSpPr>
          <p:nvPr/>
        </p:nvCxnSpPr>
        <p:spPr>
          <a:xfrm flipH="1">
            <a:off x="10199092" y="5355771"/>
            <a:ext cx="999585" cy="5150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51EA88E-FC97-45B4-91ED-39C8A1676729}"/>
              </a:ext>
            </a:extLst>
          </p:cNvPr>
          <p:cNvCxnSpPr/>
          <p:nvPr/>
        </p:nvCxnSpPr>
        <p:spPr>
          <a:xfrm>
            <a:off x="9117475" y="5355771"/>
            <a:ext cx="1081617" cy="5150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89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par>
                                <p:cTn id="42" presetID="16" presetClass="entr" presetSubtype="21"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par>
                                <p:cTn id="45" presetID="16" presetClass="entr" presetSubtype="21"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8F4293-E803-4D62-884B-F3A0C4302F6B}"/>
              </a:ext>
            </a:extLst>
          </p:cNvPr>
          <p:cNvGrpSpPr/>
          <p:nvPr/>
        </p:nvGrpSpPr>
        <p:grpSpPr>
          <a:xfrm>
            <a:off x="1079489" y="2141088"/>
            <a:ext cx="2207512" cy="4142728"/>
            <a:chOff x="539552" y="1772816"/>
            <a:chExt cx="2088232" cy="3960440"/>
          </a:xfrm>
        </p:grpSpPr>
        <p:sp>
          <p:nvSpPr>
            <p:cNvPr id="4" name="Rounded Rectangle 3">
              <a:extLst>
                <a:ext uri="{FF2B5EF4-FFF2-40B4-BE49-F238E27FC236}">
                  <a16:creationId xmlns:a16="http://schemas.microsoft.com/office/drawing/2014/main" id="{13F1B093-90FE-4E9C-934D-7E5C3F4022ED}"/>
                </a:ext>
              </a:extLst>
            </p:cNvPr>
            <p:cNvSpPr/>
            <p:nvPr/>
          </p:nvSpPr>
          <p:spPr>
            <a:xfrm>
              <a:off x="539552" y="1772816"/>
              <a:ext cx="2088232" cy="3960440"/>
            </a:xfrm>
            <a:prstGeom prst="roundRect">
              <a:avLst>
                <a:gd name="adj" fmla="val 3866"/>
              </a:avLst>
            </a:prstGeom>
            <a:solidFill>
              <a:schemeClr val="bg1"/>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Rounded Rectangle 4">
              <a:extLst>
                <a:ext uri="{FF2B5EF4-FFF2-40B4-BE49-F238E27FC236}">
                  <a16:creationId xmlns:a16="http://schemas.microsoft.com/office/drawing/2014/main" id="{6F7011E0-EE4E-419A-B65A-F39D37C40697}"/>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11" name="Group 10">
            <a:extLst>
              <a:ext uri="{FF2B5EF4-FFF2-40B4-BE49-F238E27FC236}">
                <a16:creationId xmlns:a16="http://schemas.microsoft.com/office/drawing/2014/main" id="{83386AC2-7AEA-4C95-9038-1BE3937278AB}"/>
              </a:ext>
            </a:extLst>
          </p:cNvPr>
          <p:cNvGrpSpPr/>
          <p:nvPr/>
        </p:nvGrpSpPr>
        <p:grpSpPr>
          <a:xfrm>
            <a:off x="4992693" y="2141088"/>
            <a:ext cx="2207512" cy="4142728"/>
            <a:chOff x="539552" y="1772816"/>
            <a:chExt cx="2088232" cy="3960440"/>
          </a:xfrm>
        </p:grpSpPr>
        <p:sp>
          <p:nvSpPr>
            <p:cNvPr id="12" name="Rounded Rectangle 55">
              <a:extLst>
                <a:ext uri="{FF2B5EF4-FFF2-40B4-BE49-F238E27FC236}">
                  <a16:creationId xmlns:a16="http://schemas.microsoft.com/office/drawing/2014/main" id="{9D63B5A0-EE9A-408B-B2B4-7F1B95D0EAC3}"/>
                </a:ext>
              </a:extLst>
            </p:cNvPr>
            <p:cNvSpPr/>
            <p:nvPr/>
          </p:nvSpPr>
          <p:spPr>
            <a:xfrm>
              <a:off x="539552" y="1772816"/>
              <a:ext cx="2088232" cy="3960440"/>
            </a:xfrm>
            <a:prstGeom prst="roundRect">
              <a:avLst>
                <a:gd name="adj" fmla="val 3866"/>
              </a:avLst>
            </a:prstGeom>
            <a:solidFill>
              <a:schemeClr val="bg1"/>
            </a:solidFill>
            <a:ln w="254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 name="Rounded Rectangle 4">
              <a:extLst>
                <a:ext uri="{FF2B5EF4-FFF2-40B4-BE49-F238E27FC236}">
                  <a16:creationId xmlns:a16="http://schemas.microsoft.com/office/drawing/2014/main" id="{2AF570B4-24D8-40A9-828B-A3BE55A2F848}"/>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16" name="Group 15">
            <a:extLst>
              <a:ext uri="{FF2B5EF4-FFF2-40B4-BE49-F238E27FC236}">
                <a16:creationId xmlns:a16="http://schemas.microsoft.com/office/drawing/2014/main" id="{6ADB8A5F-01A7-4059-A9B7-D16EDC687B13}"/>
              </a:ext>
            </a:extLst>
          </p:cNvPr>
          <p:cNvGrpSpPr/>
          <p:nvPr/>
        </p:nvGrpSpPr>
        <p:grpSpPr>
          <a:xfrm>
            <a:off x="8905898" y="2143745"/>
            <a:ext cx="2207512" cy="4142728"/>
            <a:chOff x="539552" y="1772816"/>
            <a:chExt cx="2088232" cy="3960440"/>
          </a:xfrm>
        </p:grpSpPr>
        <p:sp>
          <p:nvSpPr>
            <p:cNvPr id="17" name="Rounded Rectangle 64">
              <a:extLst>
                <a:ext uri="{FF2B5EF4-FFF2-40B4-BE49-F238E27FC236}">
                  <a16:creationId xmlns:a16="http://schemas.microsoft.com/office/drawing/2014/main" id="{98387F7A-F58F-4F5A-8069-076F486F6D37}"/>
                </a:ext>
              </a:extLst>
            </p:cNvPr>
            <p:cNvSpPr/>
            <p:nvPr/>
          </p:nvSpPr>
          <p:spPr>
            <a:xfrm>
              <a:off x="539552" y="1772816"/>
              <a:ext cx="2088232" cy="3960440"/>
            </a:xfrm>
            <a:prstGeom prst="roundRect">
              <a:avLst>
                <a:gd name="adj" fmla="val 3866"/>
              </a:avLst>
            </a:prstGeom>
            <a:solidFill>
              <a:schemeClr val="bg1"/>
            </a:solid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8" name="Rounded Rectangle 4">
              <a:extLst>
                <a:ext uri="{FF2B5EF4-FFF2-40B4-BE49-F238E27FC236}">
                  <a16:creationId xmlns:a16="http://schemas.microsoft.com/office/drawing/2014/main" id="{20C26BC8-6649-4FE9-AF41-767FA9183BB5}"/>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6" name="Oval 5">
            <a:extLst>
              <a:ext uri="{FF2B5EF4-FFF2-40B4-BE49-F238E27FC236}">
                <a16:creationId xmlns:a16="http://schemas.microsoft.com/office/drawing/2014/main" id="{BE40A417-E2DC-4888-8853-EA0CA6A82911}"/>
              </a:ext>
            </a:extLst>
          </p:cNvPr>
          <p:cNvSpPr/>
          <p:nvPr/>
        </p:nvSpPr>
        <p:spPr>
          <a:xfrm>
            <a:off x="1697191" y="2645041"/>
            <a:ext cx="972108" cy="972108"/>
          </a:xfrm>
          <a:prstGeom prst="ellipse">
            <a:avLst/>
          </a:prstGeom>
          <a:solidFill>
            <a:schemeClr val="accent1"/>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TextBox 8">
            <a:extLst>
              <a:ext uri="{FF2B5EF4-FFF2-40B4-BE49-F238E27FC236}">
                <a16:creationId xmlns:a16="http://schemas.microsoft.com/office/drawing/2014/main" id="{89C2E041-B965-47E0-B127-B7DC6C8B96F5}"/>
              </a:ext>
            </a:extLst>
          </p:cNvPr>
          <p:cNvSpPr txBox="1"/>
          <p:nvPr/>
        </p:nvSpPr>
        <p:spPr>
          <a:xfrm>
            <a:off x="1282696" y="3714800"/>
            <a:ext cx="1801101" cy="276999"/>
          </a:xfrm>
          <a:prstGeom prst="rect">
            <a:avLst/>
          </a:prstGeom>
          <a:noFill/>
        </p:spPr>
        <p:txBody>
          <a:bodyPr wrap="square" lIns="108000" rIns="108000" rtlCol="0">
            <a:spAutoFit/>
          </a:bodyPr>
          <a:lstStyle/>
          <a:p>
            <a:pPr algn="ctr"/>
            <a:r>
              <a:rPr lang="en-US" altLang="ko-KR" sz="1200" b="1">
                <a:solidFill>
                  <a:schemeClr val="tx1">
                    <a:lumMod val="65000"/>
                    <a:lumOff val="35000"/>
                  </a:schemeClr>
                </a:solidFill>
              </a:rPr>
              <a:t>Attributes</a:t>
            </a:r>
            <a:endParaRPr lang="ko-KR" altLang="en-US" sz="1200" b="1" dirty="0">
              <a:solidFill>
                <a:schemeClr val="tx1">
                  <a:lumMod val="65000"/>
                  <a:lumOff val="35000"/>
                </a:schemeClr>
              </a:solidFill>
            </a:endParaRPr>
          </a:p>
        </p:txBody>
      </p:sp>
      <p:sp>
        <p:nvSpPr>
          <p:cNvPr id="10" name="TextBox 9">
            <a:extLst>
              <a:ext uri="{FF2B5EF4-FFF2-40B4-BE49-F238E27FC236}">
                <a16:creationId xmlns:a16="http://schemas.microsoft.com/office/drawing/2014/main" id="{E650154B-B1AF-4021-B032-C127108FDDCC}"/>
              </a:ext>
            </a:extLst>
          </p:cNvPr>
          <p:cNvSpPr txBox="1"/>
          <p:nvPr/>
        </p:nvSpPr>
        <p:spPr>
          <a:xfrm>
            <a:off x="1282696" y="2213097"/>
            <a:ext cx="1801101" cy="338554"/>
          </a:xfrm>
          <a:prstGeom prst="rect">
            <a:avLst/>
          </a:prstGeom>
          <a:noFill/>
        </p:spPr>
        <p:txBody>
          <a:bodyPr wrap="square" lIns="108000" rIns="108000" rtlCol="0">
            <a:spAutoFit/>
          </a:bodyPr>
          <a:lstStyle/>
          <a:p>
            <a:pPr algn="ctr"/>
            <a:r>
              <a:rPr lang="en-US" altLang="ko-KR" sz="1600" b="1">
                <a:solidFill>
                  <a:schemeClr val="bg1"/>
                </a:solidFill>
              </a:rPr>
              <a:t>Dog</a:t>
            </a:r>
            <a:endParaRPr lang="ko-KR" altLang="en-US" sz="1600" b="1" dirty="0">
              <a:solidFill>
                <a:schemeClr val="bg1"/>
              </a:solidFill>
            </a:endParaRPr>
          </a:p>
        </p:txBody>
      </p:sp>
      <p:sp>
        <p:nvSpPr>
          <p:cNvPr id="14" name="Oval 13">
            <a:extLst>
              <a:ext uri="{FF2B5EF4-FFF2-40B4-BE49-F238E27FC236}">
                <a16:creationId xmlns:a16="http://schemas.microsoft.com/office/drawing/2014/main" id="{D7234320-BDF5-4E34-AE51-860D4492890B}"/>
              </a:ext>
            </a:extLst>
          </p:cNvPr>
          <p:cNvSpPr/>
          <p:nvPr/>
        </p:nvSpPr>
        <p:spPr>
          <a:xfrm>
            <a:off x="5610395" y="2645041"/>
            <a:ext cx="972108" cy="972108"/>
          </a:xfrm>
          <a:prstGeom prst="ellipse">
            <a:avLst/>
          </a:prstGeom>
          <a:solidFill>
            <a:schemeClr val="accent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TextBox 14">
            <a:extLst>
              <a:ext uri="{FF2B5EF4-FFF2-40B4-BE49-F238E27FC236}">
                <a16:creationId xmlns:a16="http://schemas.microsoft.com/office/drawing/2014/main" id="{8DD68EC5-0E19-458D-97A9-16BBCF71107A}"/>
              </a:ext>
            </a:extLst>
          </p:cNvPr>
          <p:cNvSpPr txBox="1"/>
          <p:nvPr/>
        </p:nvSpPr>
        <p:spPr>
          <a:xfrm>
            <a:off x="5195449" y="2213097"/>
            <a:ext cx="1801101" cy="338554"/>
          </a:xfrm>
          <a:prstGeom prst="rect">
            <a:avLst/>
          </a:prstGeom>
          <a:noFill/>
        </p:spPr>
        <p:txBody>
          <a:bodyPr wrap="square" lIns="108000" rIns="108000" rtlCol="0">
            <a:spAutoFit/>
          </a:bodyPr>
          <a:lstStyle/>
          <a:p>
            <a:pPr algn="ctr"/>
            <a:r>
              <a:rPr lang="en-US" altLang="ko-KR" sz="1600" b="1">
                <a:solidFill>
                  <a:schemeClr val="bg1"/>
                </a:solidFill>
              </a:rPr>
              <a:t>Cat</a:t>
            </a:r>
            <a:endParaRPr lang="ko-KR" altLang="en-US" sz="1600" b="1" dirty="0">
              <a:solidFill>
                <a:schemeClr val="bg1"/>
              </a:solidFill>
            </a:endParaRPr>
          </a:p>
        </p:txBody>
      </p:sp>
      <p:sp>
        <p:nvSpPr>
          <p:cNvPr id="19" name="Oval 18">
            <a:extLst>
              <a:ext uri="{FF2B5EF4-FFF2-40B4-BE49-F238E27FC236}">
                <a16:creationId xmlns:a16="http://schemas.microsoft.com/office/drawing/2014/main" id="{AE2B95AC-A1F1-4F3D-B78D-32C35954749F}"/>
              </a:ext>
            </a:extLst>
          </p:cNvPr>
          <p:cNvSpPr/>
          <p:nvPr/>
        </p:nvSpPr>
        <p:spPr>
          <a:xfrm>
            <a:off x="9523600" y="2647698"/>
            <a:ext cx="972108" cy="972108"/>
          </a:xfrm>
          <a:prstGeom prst="ellipse">
            <a:avLst/>
          </a:prstGeom>
          <a:solidFill>
            <a:schemeClr val="accent3"/>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TextBox 19">
            <a:extLst>
              <a:ext uri="{FF2B5EF4-FFF2-40B4-BE49-F238E27FC236}">
                <a16:creationId xmlns:a16="http://schemas.microsoft.com/office/drawing/2014/main" id="{4F0B8372-D0BB-4E6B-959D-49C7D6C7363D}"/>
              </a:ext>
            </a:extLst>
          </p:cNvPr>
          <p:cNvSpPr txBox="1"/>
          <p:nvPr/>
        </p:nvSpPr>
        <p:spPr>
          <a:xfrm>
            <a:off x="9108654" y="2215754"/>
            <a:ext cx="1801101" cy="338554"/>
          </a:xfrm>
          <a:prstGeom prst="rect">
            <a:avLst/>
          </a:prstGeom>
          <a:noFill/>
        </p:spPr>
        <p:txBody>
          <a:bodyPr wrap="square" lIns="108000" rIns="108000" rtlCol="0">
            <a:spAutoFit/>
          </a:bodyPr>
          <a:lstStyle/>
          <a:p>
            <a:pPr algn="ctr"/>
            <a:r>
              <a:rPr lang="en-US" altLang="ko-KR" sz="1600" b="1">
                <a:solidFill>
                  <a:schemeClr val="bg1"/>
                </a:solidFill>
              </a:rPr>
              <a:t>Monkey</a:t>
            </a:r>
            <a:endParaRPr lang="ko-KR" altLang="en-US" sz="1600" b="1" dirty="0">
              <a:solidFill>
                <a:schemeClr val="bg1"/>
              </a:solidFill>
            </a:endParaRPr>
          </a:p>
        </p:txBody>
      </p:sp>
      <p:sp>
        <p:nvSpPr>
          <p:cNvPr id="39" name="TextBox 38">
            <a:extLst>
              <a:ext uri="{FF2B5EF4-FFF2-40B4-BE49-F238E27FC236}">
                <a16:creationId xmlns:a16="http://schemas.microsoft.com/office/drawing/2014/main" id="{7237F3C0-FD74-4CF0-8368-D1382920EC4A}"/>
              </a:ext>
            </a:extLst>
          </p:cNvPr>
          <p:cNvSpPr txBox="1"/>
          <p:nvPr/>
        </p:nvSpPr>
        <p:spPr>
          <a:xfrm>
            <a:off x="1282695" y="3996189"/>
            <a:ext cx="1801101" cy="1015663"/>
          </a:xfrm>
          <a:prstGeom prst="rect">
            <a:avLst/>
          </a:prstGeom>
          <a:noFill/>
        </p:spPr>
        <p:txBody>
          <a:bodyPr wrap="square" rtlCol="0">
            <a:spAutoFit/>
          </a:bodyPr>
          <a:lstStyle/>
          <a:p>
            <a:pPr algn="ctr"/>
            <a:r>
              <a:rPr lang="en-US" altLang="ko-KR" sz="1200">
                <a:solidFill>
                  <a:schemeClr val="tx1">
                    <a:lumMod val="75000"/>
                    <a:lumOff val="25000"/>
                  </a:schemeClr>
                </a:solidFill>
              </a:rPr>
              <a:t>name</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age</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height</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weight</a:t>
            </a:r>
            <a:endParaRPr lang="en-US" altLang="ko-KR" sz="1200" dirty="0">
              <a:solidFill>
                <a:schemeClr val="tx1">
                  <a:lumMod val="75000"/>
                  <a:lumOff val="25000"/>
                </a:schemeClr>
              </a:solidFill>
            </a:endParaRPr>
          </a:p>
          <a:p>
            <a:pPr marL="171450" indent="-171450" algn="ctr">
              <a:buFontTx/>
              <a:buChar char="-"/>
            </a:pPr>
            <a:endParaRPr lang="en-US" altLang="ko-KR" sz="1200">
              <a:solidFill>
                <a:schemeClr val="tx1">
                  <a:lumMod val="75000"/>
                  <a:lumOff val="25000"/>
                </a:schemeClr>
              </a:solidFill>
            </a:endParaRPr>
          </a:p>
        </p:txBody>
      </p:sp>
      <p:sp>
        <p:nvSpPr>
          <p:cNvPr id="40" name="TextBox 39">
            <a:extLst>
              <a:ext uri="{FF2B5EF4-FFF2-40B4-BE49-F238E27FC236}">
                <a16:creationId xmlns:a16="http://schemas.microsoft.com/office/drawing/2014/main" id="{E917D91C-2EAD-475D-8880-4E5A410621CD}"/>
              </a:ext>
            </a:extLst>
          </p:cNvPr>
          <p:cNvSpPr txBox="1"/>
          <p:nvPr/>
        </p:nvSpPr>
        <p:spPr>
          <a:xfrm>
            <a:off x="1279854" y="4855672"/>
            <a:ext cx="1801101" cy="276999"/>
          </a:xfrm>
          <a:prstGeom prst="rect">
            <a:avLst/>
          </a:prstGeom>
          <a:noFill/>
        </p:spPr>
        <p:txBody>
          <a:bodyPr wrap="square" lIns="108000" rIns="108000" rtlCol="0">
            <a:spAutoFit/>
          </a:bodyPr>
          <a:lstStyle/>
          <a:p>
            <a:pPr algn="ctr"/>
            <a:r>
              <a:rPr lang="en-US" altLang="ko-KR" sz="1200" b="1">
                <a:solidFill>
                  <a:schemeClr val="tx1">
                    <a:lumMod val="65000"/>
                    <a:lumOff val="35000"/>
                  </a:schemeClr>
                </a:solidFill>
              </a:rPr>
              <a:t>Methods</a:t>
            </a:r>
            <a:endParaRPr lang="ko-KR" altLang="en-US" sz="1200" b="1" dirty="0">
              <a:solidFill>
                <a:schemeClr val="tx1">
                  <a:lumMod val="65000"/>
                  <a:lumOff val="35000"/>
                </a:schemeClr>
              </a:solidFill>
            </a:endParaRPr>
          </a:p>
        </p:txBody>
      </p:sp>
      <p:sp>
        <p:nvSpPr>
          <p:cNvPr id="41" name="TextBox 40">
            <a:extLst>
              <a:ext uri="{FF2B5EF4-FFF2-40B4-BE49-F238E27FC236}">
                <a16:creationId xmlns:a16="http://schemas.microsoft.com/office/drawing/2014/main" id="{CF3BCB70-2ACB-43D6-A308-B69BFBB0299C}"/>
              </a:ext>
            </a:extLst>
          </p:cNvPr>
          <p:cNvSpPr txBox="1"/>
          <p:nvPr/>
        </p:nvSpPr>
        <p:spPr>
          <a:xfrm>
            <a:off x="1279853" y="5137061"/>
            <a:ext cx="1801101" cy="830997"/>
          </a:xfrm>
          <a:prstGeom prst="rect">
            <a:avLst/>
          </a:prstGeom>
          <a:noFill/>
        </p:spPr>
        <p:txBody>
          <a:bodyPr wrap="square" rtlCol="0">
            <a:spAutoFit/>
          </a:bodyPr>
          <a:lstStyle/>
          <a:p>
            <a:pPr algn="ctr"/>
            <a:r>
              <a:rPr lang="en-US" altLang="ko-KR" sz="1200">
                <a:solidFill>
                  <a:schemeClr val="tx1">
                    <a:lumMod val="75000"/>
                    <a:lumOff val="25000"/>
                  </a:schemeClr>
                </a:solidFill>
              </a:rPr>
              <a:t>run()</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eat()</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sleap()</a:t>
            </a:r>
            <a:endParaRPr lang="en-US" altLang="ko-KR" sz="1200" dirty="0">
              <a:solidFill>
                <a:schemeClr val="tx1">
                  <a:lumMod val="75000"/>
                  <a:lumOff val="25000"/>
                </a:schemeClr>
              </a:solidFill>
            </a:endParaRPr>
          </a:p>
          <a:p>
            <a:pPr marL="171450" indent="-171450" algn="ctr">
              <a:buFontTx/>
              <a:buChar char="-"/>
            </a:pPr>
            <a:endParaRPr lang="en-US" altLang="ko-KR" sz="1200">
              <a:solidFill>
                <a:schemeClr val="tx1">
                  <a:lumMod val="75000"/>
                  <a:lumOff val="25000"/>
                </a:schemeClr>
              </a:solidFill>
            </a:endParaRPr>
          </a:p>
        </p:txBody>
      </p:sp>
      <p:pic>
        <p:nvPicPr>
          <p:cNvPr id="43" name="Graphic 42" descr="Puppy with solid fill">
            <a:extLst>
              <a:ext uri="{FF2B5EF4-FFF2-40B4-BE49-F238E27FC236}">
                <a16:creationId xmlns:a16="http://schemas.microsoft.com/office/drawing/2014/main" id="{D1F04603-D2CD-4F60-8473-B25F2B227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3203" y="2649302"/>
            <a:ext cx="914400" cy="914400"/>
          </a:xfrm>
          <a:prstGeom prst="rect">
            <a:avLst/>
          </a:prstGeom>
        </p:spPr>
      </p:pic>
      <p:sp>
        <p:nvSpPr>
          <p:cNvPr id="44" name="TextBox 43">
            <a:extLst>
              <a:ext uri="{FF2B5EF4-FFF2-40B4-BE49-F238E27FC236}">
                <a16:creationId xmlns:a16="http://schemas.microsoft.com/office/drawing/2014/main" id="{CBDC88EF-D5C6-42A3-9E2D-96712059B616}"/>
              </a:ext>
            </a:extLst>
          </p:cNvPr>
          <p:cNvSpPr txBox="1"/>
          <p:nvPr/>
        </p:nvSpPr>
        <p:spPr>
          <a:xfrm>
            <a:off x="5195449" y="3719584"/>
            <a:ext cx="1801101" cy="276999"/>
          </a:xfrm>
          <a:prstGeom prst="rect">
            <a:avLst/>
          </a:prstGeom>
          <a:noFill/>
        </p:spPr>
        <p:txBody>
          <a:bodyPr wrap="square" lIns="108000" rIns="108000" rtlCol="0">
            <a:spAutoFit/>
          </a:bodyPr>
          <a:lstStyle/>
          <a:p>
            <a:pPr algn="ctr"/>
            <a:r>
              <a:rPr lang="en-US" altLang="ko-KR" sz="1200" b="1">
                <a:solidFill>
                  <a:schemeClr val="tx1">
                    <a:lumMod val="65000"/>
                    <a:lumOff val="35000"/>
                  </a:schemeClr>
                </a:solidFill>
              </a:rPr>
              <a:t>Attributes</a:t>
            </a:r>
            <a:endParaRPr lang="ko-KR" altLang="en-US" sz="1200" b="1" dirty="0">
              <a:solidFill>
                <a:schemeClr val="tx1">
                  <a:lumMod val="65000"/>
                  <a:lumOff val="35000"/>
                </a:schemeClr>
              </a:solidFill>
            </a:endParaRPr>
          </a:p>
        </p:txBody>
      </p:sp>
      <p:sp>
        <p:nvSpPr>
          <p:cNvPr id="45" name="TextBox 44">
            <a:extLst>
              <a:ext uri="{FF2B5EF4-FFF2-40B4-BE49-F238E27FC236}">
                <a16:creationId xmlns:a16="http://schemas.microsoft.com/office/drawing/2014/main" id="{44947B68-53DA-4633-B75B-AEA60BCCC50E}"/>
              </a:ext>
            </a:extLst>
          </p:cNvPr>
          <p:cNvSpPr txBox="1"/>
          <p:nvPr/>
        </p:nvSpPr>
        <p:spPr>
          <a:xfrm>
            <a:off x="5195448" y="4000973"/>
            <a:ext cx="1801101" cy="1015663"/>
          </a:xfrm>
          <a:prstGeom prst="rect">
            <a:avLst/>
          </a:prstGeom>
          <a:noFill/>
        </p:spPr>
        <p:txBody>
          <a:bodyPr wrap="square" rtlCol="0">
            <a:spAutoFit/>
          </a:bodyPr>
          <a:lstStyle/>
          <a:p>
            <a:pPr algn="ctr"/>
            <a:r>
              <a:rPr lang="en-US" altLang="ko-KR" sz="1200">
                <a:solidFill>
                  <a:schemeClr val="tx1">
                    <a:lumMod val="75000"/>
                    <a:lumOff val="25000"/>
                  </a:schemeClr>
                </a:solidFill>
              </a:rPr>
              <a:t>name</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age</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height</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weight</a:t>
            </a:r>
            <a:endParaRPr lang="en-US" altLang="ko-KR" sz="1200" dirty="0">
              <a:solidFill>
                <a:schemeClr val="tx1">
                  <a:lumMod val="75000"/>
                  <a:lumOff val="25000"/>
                </a:schemeClr>
              </a:solidFill>
            </a:endParaRPr>
          </a:p>
          <a:p>
            <a:pPr marL="171450" indent="-171450" algn="ctr">
              <a:buFontTx/>
              <a:buChar char="-"/>
            </a:pPr>
            <a:endParaRPr lang="en-US" altLang="ko-KR" sz="1200">
              <a:solidFill>
                <a:schemeClr val="tx1">
                  <a:lumMod val="75000"/>
                  <a:lumOff val="25000"/>
                </a:schemeClr>
              </a:solidFill>
            </a:endParaRPr>
          </a:p>
        </p:txBody>
      </p:sp>
      <p:sp>
        <p:nvSpPr>
          <p:cNvPr id="46" name="TextBox 45">
            <a:extLst>
              <a:ext uri="{FF2B5EF4-FFF2-40B4-BE49-F238E27FC236}">
                <a16:creationId xmlns:a16="http://schemas.microsoft.com/office/drawing/2014/main" id="{B5EB17DD-34AA-4416-8BB3-BF1BAE4DF7B1}"/>
              </a:ext>
            </a:extLst>
          </p:cNvPr>
          <p:cNvSpPr txBox="1"/>
          <p:nvPr/>
        </p:nvSpPr>
        <p:spPr>
          <a:xfrm>
            <a:off x="5192607" y="4860456"/>
            <a:ext cx="1801101" cy="276999"/>
          </a:xfrm>
          <a:prstGeom prst="rect">
            <a:avLst/>
          </a:prstGeom>
          <a:noFill/>
        </p:spPr>
        <p:txBody>
          <a:bodyPr wrap="square" lIns="108000" rIns="108000" rtlCol="0">
            <a:spAutoFit/>
          </a:bodyPr>
          <a:lstStyle/>
          <a:p>
            <a:pPr algn="ctr"/>
            <a:r>
              <a:rPr lang="en-US" altLang="ko-KR" sz="1200" b="1">
                <a:solidFill>
                  <a:schemeClr val="tx1">
                    <a:lumMod val="65000"/>
                    <a:lumOff val="35000"/>
                  </a:schemeClr>
                </a:solidFill>
              </a:rPr>
              <a:t>Methods</a:t>
            </a:r>
            <a:endParaRPr lang="ko-KR" altLang="en-US" sz="1200" b="1" dirty="0">
              <a:solidFill>
                <a:schemeClr val="tx1">
                  <a:lumMod val="65000"/>
                  <a:lumOff val="35000"/>
                </a:schemeClr>
              </a:solidFill>
            </a:endParaRPr>
          </a:p>
        </p:txBody>
      </p:sp>
      <p:sp>
        <p:nvSpPr>
          <p:cNvPr id="47" name="TextBox 46">
            <a:extLst>
              <a:ext uri="{FF2B5EF4-FFF2-40B4-BE49-F238E27FC236}">
                <a16:creationId xmlns:a16="http://schemas.microsoft.com/office/drawing/2014/main" id="{AFECA27E-F141-48F2-A183-112D8A8FFA7A}"/>
              </a:ext>
            </a:extLst>
          </p:cNvPr>
          <p:cNvSpPr txBox="1"/>
          <p:nvPr/>
        </p:nvSpPr>
        <p:spPr>
          <a:xfrm>
            <a:off x="5192606" y="5141845"/>
            <a:ext cx="1801101" cy="830997"/>
          </a:xfrm>
          <a:prstGeom prst="rect">
            <a:avLst/>
          </a:prstGeom>
          <a:noFill/>
        </p:spPr>
        <p:txBody>
          <a:bodyPr wrap="square" rtlCol="0">
            <a:spAutoFit/>
          </a:bodyPr>
          <a:lstStyle/>
          <a:p>
            <a:pPr algn="ctr"/>
            <a:r>
              <a:rPr lang="en-US" altLang="ko-KR" sz="1200">
                <a:solidFill>
                  <a:schemeClr val="tx1">
                    <a:lumMod val="75000"/>
                    <a:lumOff val="25000"/>
                  </a:schemeClr>
                </a:solidFill>
              </a:rPr>
              <a:t>run()</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eat()</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sleap()</a:t>
            </a:r>
            <a:endParaRPr lang="en-US" altLang="ko-KR" sz="1200" dirty="0">
              <a:solidFill>
                <a:schemeClr val="tx1">
                  <a:lumMod val="75000"/>
                  <a:lumOff val="25000"/>
                </a:schemeClr>
              </a:solidFill>
            </a:endParaRPr>
          </a:p>
          <a:p>
            <a:pPr marL="171450" indent="-171450" algn="ctr">
              <a:buFontTx/>
              <a:buChar char="-"/>
            </a:pPr>
            <a:endParaRPr lang="en-US" altLang="ko-KR" sz="1200">
              <a:solidFill>
                <a:schemeClr val="tx1">
                  <a:lumMod val="75000"/>
                  <a:lumOff val="25000"/>
                </a:schemeClr>
              </a:solidFill>
            </a:endParaRPr>
          </a:p>
        </p:txBody>
      </p:sp>
      <p:sp>
        <p:nvSpPr>
          <p:cNvPr id="48" name="TextBox 47">
            <a:extLst>
              <a:ext uri="{FF2B5EF4-FFF2-40B4-BE49-F238E27FC236}">
                <a16:creationId xmlns:a16="http://schemas.microsoft.com/office/drawing/2014/main" id="{9F859602-7948-40E5-A2FE-0B5F86FD7D63}"/>
              </a:ext>
            </a:extLst>
          </p:cNvPr>
          <p:cNvSpPr txBox="1"/>
          <p:nvPr/>
        </p:nvSpPr>
        <p:spPr>
          <a:xfrm>
            <a:off x="9107275" y="3726631"/>
            <a:ext cx="1801101" cy="276999"/>
          </a:xfrm>
          <a:prstGeom prst="rect">
            <a:avLst/>
          </a:prstGeom>
          <a:noFill/>
        </p:spPr>
        <p:txBody>
          <a:bodyPr wrap="square" lIns="108000" rIns="108000" rtlCol="0">
            <a:spAutoFit/>
          </a:bodyPr>
          <a:lstStyle/>
          <a:p>
            <a:pPr algn="ctr"/>
            <a:r>
              <a:rPr lang="en-US" altLang="ko-KR" sz="1200" b="1">
                <a:solidFill>
                  <a:schemeClr val="tx1">
                    <a:lumMod val="65000"/>
                    <a:lumOff val="35000"/>
                  </a:schemeClr>
                </a:solidFill>
              </a:rPr>
              <a:t>Attributes</a:t>
            </a:r>
            <a:endParaRPr lang="ko-KR" altLang="en-US" sz="1200" b="1" dirty="0">
              <a:solidFill>
                <a:schemeClr val="tx1">
                  <a:lumMod val="65000"/>
                  <a:lumOff val="35000"/>
                </a:schemeClr>
              </a:solidFill>
            </a:endParaRPr>
          </a:p>
        </p:txBody>
      </p:sp>
      <p:sp>
        <p:nvSpPr>
          <p:cNvPr id="49" name="TextBox 48">
            <a:extLst>
              <a:ext uri="{FF2B5EF4-FFF2-40B4-BE49-F238E27FC236}">
                <a16:creationId xmlns:a16="http://schemas.microsoft.com/office/drawing/2014/main" id="{826E370D-32F1-416D-9A0C-E5AFF99DDD61}"/>
              </a:ext>
            </a:extLst>
          </p:cNvPr>
          <p:cNvSpPr txBox="1"/>
          <p:nvPr/>
        </p:nvSpPr>
        <p:spPr>
          <a:xfrm>
            <a:off x="9107274" y="4008020"/>
            <a:ext cx="1801101" cy="1015663"/>
          </a:xfrm>
          <a:prstGeom prst="rect">
            <a:avLst/>
          </a:prstGeom>
          <a:noFill/>
        </p:spPr>
        <p:txBody>
          <a:bodyPr wrap="square" rtlCol="0">
            <a:spAutoFit/>
          </a:bodyPr>
          <a:lstStyle/>
          <a:p>
            <a:pPr algn="ctr"/>
            <a:r>
              <a:rPr lang="en-US" altLang="ko-KR" sz="1200">
                <a:solidFill>
                  <a:schemeClr val="tx1">
                    <a:lumMod val="75000"/>
                    <a:lumOff val="25000"/>
                  </a:schemeClr>
                </a:solidFill>
              </a:rPr>
              <a:t>name</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age</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height</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weight</a:t>
            </a:r>
            <a:endParaRPr lang="en-US" altLang="ko-KR" sz="1200" dirty="0">
              <a:solidFill>
                <a:schemeClr val="tx1">
                  <a:lumMod val="75000"/>
                  <a:lumOff val="25000"/>
                </a:schemeClr>
              </a:solidFill>
            </a:endParaRPr>
          </a:p>
          <a:p>
            <a:pPr marL="171450" indent="-171450" algn="ctr">
              <a:buFontTx/>
              <a:buChar char="-"/>
            </a:pPr>
            <a:endParaRPr lang="en-US" altLang="ko-KR" sz="1200">
              <a:solidFill>
                <a:schemeClr val="tx1">
                  <a:lumMod val="75000"/>
                  <a:lumOff val="25000"/>
                </a:schemeClr>
              </a:solidFill>
            </a:endParaRPr>
          </a:p>
        </p:txBody>
      </p:sp>
      <p:sp>
        <p:nvSpPr>
          <p:cNvPr id="50" name="TextBox 49">
            <a:extLst>
              <a:ext uri="{FF2B5EF4-FFF2-40B4-BE49-F238E27FC236}">
                <a16:creationId xmlns:a16="http://schemas.microsoft.com/office/drawing/2014/main" id="{492918E1-0112-49FE-A0B1-23B7EB0C43B5}"/>
              </a:ext>
            </a:extLst>
          </p:cNvPr>
          <p:cNvSpPr txBox="1"/>
          <p:nvPr/>
        </p:nvSpPr>
        <p:spPr>
          <a:xfrm>
            <a:off x="9104433" y="4867503"/>
            <a:ext cx="1801101" cy="276999"/>
          </a:xfrm>
          <a:prstGeom prst="rect">
            <a:avLst/>
          </a:prstGeom>
          <a:noFill/>
        </p:spPr>
        <p:txBody>
          <a:bodyPr wrap="square" lIns="108000" rIns="108000" rtlCol="0">
            <a:spAutoFit/>
          </a:bodyPr>
          <a:lstStyle/>
          <a:p>
            <a:pPr algn="ctr"/>
            <a:r>
              <a:rPr lang="en-US" altLang="ko-KR" sz="1200" b="1">
                <a:solidFill>
                  <a:schemeClr val="tx1">
                    <a:lumMod val="65000"/>
                    <a:lumOff val="35000"/>
                  </a:schemeClr>
                </a:solidFill>
              </a:rPr>
              <a:t>Methods</a:t>
            </a:r>
            <a:endParaRPr lang="ko-KR" altLang="en-US" sz="1200" b="1" dirty="0">
              <a:solidFill>
                <a:schemeClr val="tx1">
                  <a:lumMod val="65000"/>
                  <a:lumOff val="35000"/>
                </a:schemeClr>
              </a:solidFill>
            </a:endParaRPr>
          </a:p>
        </p:txBody>
      </p:sp>
      <p:sp>
        <p:nvSpPr>
          <p:cNvPr id="51" name="TextBox 50">
            <a:extLst>
              <a:ext uri="{FF2B5EF4-FFF2-40B4-BE49-F238E27FC236}">
                <a16:creationId xmlns:a16="http://schemas.microsoft.com/office/drawing/2014/main" id="{8E235073-5A96-4DDF-AEC5-EFDAB6C972A0}"/>
              </a:ext>
            </a:extLst>
          </p:cNvPr>
          <p:cNvSpPr txBox="1"/>
          <p:nvPr/>
        </p:nvSpPr>
        <p:spPr>
          <a:xfrm>
            <a:off x="9104432" y="5148892"/>
            <a:ext cx="1801101" cy="830997"/>
          </a:xfrm>
          <a:prstGeom prst="rect">
            <a:avLst/>
          </a:prstGeom>
          <a:noFill/>
        </p:spPr>
        <p:txBody>
          <a:bodyPr wrap="square" rtlCol="0">
            <a:spAutoFit/>
          </a:bodyPr>
          <a:lstStyle/>
          <a:p>
            <a:pPr algn="ctr"/>
            <a:r>
              <a:rPr lang="en-US" altLang="ko-KR" sz="1200">
                <a:solidFill>
                  <a:schemeClr val="tx1">
                    <a:lumMod val="75000"/>
                    <a:lumOff val="25000"/>
                  </a:schemeClr>
                </a:solidFill>
              </a:rPr>
              <a:t>run()</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eat()</a:t>
            </a:r>
            <a:endParaRPr lang="en-US" altLang="ko-KR" sz="1200" dirty="0">
              <a:solidFill>
                <a:schemeClr val="tx1">
                  <a:lumMod val="75000"/>
                  <a:lumOff val="25000"/>
                </a:schemeClr>
              </a:solidFill>
            </a:endParaRPr>
          </a:p>
          <a:p>
            <a:pPr algn="ctr"/>
            <a:r>
              <a:rPr lang="en-US" altLang="ko-KR" sz="1200">
                <a:solidFill>
                  <a:schemeClr val="tx1">
                    <a:lumMod val="75000"/>
                    <a:lumOff val="25000"/>
                  </a:schemeClr>
                </a:solidFill>
              </a:rPr>
              <a:t>sleap()</a:t>
            </a:r>
            <a:endParaRPr lang="en-US" altLang="ko-KR" sz="1200" dirty="0">
              <a:solidFill>
                <a:schemeClr val="tx1">
                  <a:lumMod val="75000"/>
                  <a:lumOff val="25000"/>
                </a:schemeClr>
              </a:solidFill>
            </a:endParaRPr>
          </a:p>
          <a:p>
            <a:pPr marL="171450" indent="-171450" algn="ctr">
              <a:buFontTx/>
              <a:buChar char="-"/>
            </a:pPr>
            <a:endParaRPr lang="en-US" altLang="ko-KR" sz="1200">
              <a:solidFill>
                <a:schemeClr val="tx1">
                  <a:lumMod val="75000"/>
                  <a:lumOff val="25000"/>
                </a:schemeClr>
              </a:solidFill>
            </a:endParaRPr>
          </a:p>
        </p:txBody>
      </p:sp>
      <p:pic>
        <p:nvPicPr>
          <p:cNvPr id="8" name="Graphic 7" descr="Kitten with solid fill">
            <a:extLst>
              <a:ext uri="{FF2B5EF4-FFF2-40B4-BE49-F238E27FC236}">
                <a16:creationId xmlns:a16="http://schemas.microsoft.com/office/drawing/2014/main" id="{D8D0BA0D-AC5C-489B-9F11-5DD37E5A3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0395" y="2640651"/>
            <a:ext cx="914400" cy="914400"/>
          </a:xfrm>
          <a:prstGeom prst="rect">
            <a:avLst/>
          </a:prstGeom>
        </p:spPr>
      </p:pic>
      <p:pic>
        <p:nvPicPr>
          <p:cNvPr id="27" name="Graphic 26" descr="Monkey with solid fill">
            <a:extLst>
              <a:ext uri="{FF2B5EF4-FFF2-40B4-BE49-F238E27FC236}">
                <a16:creationId xmlns:a16="http://schemas.microsoft.com/office/drawing/2014/main" id="{83B4C409-F239-4692-BA2D-70CCF76747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23600" y="2688935"/>
            <a:ext cx="914400" cy="914400"/>
          </a:xfrm>
          <a:prstGeom prst="rect">
            <a:avLst/>
          </a:prstGeom>
        </p:spPr>
      </p:pic>
      <p:sp>
        <p:nvSpPr>
          <p:cNvPr id="57" name="Rectangle 56">
            <a:extLst>
              <a:ext uri="{FF2B5EF4-FFF2-40B4-BE49-F238E27FC236}">
                <a16:creationId xmlns:a16="http://schemas.microsoft.com/office/drawing/2014/main" id="{28F6D507-9C9C-426B-9639-044C3D9F1534}"/>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71A08E-B0FD-454C-A0DD-956E7C5E7115}"/>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9" name="TextBox 58">
            <a:extLst>
              <a:ext uri="{FF2B5EF4-FFF2-40B4-BE49-F238E27FC236}">
                <a16:creationId xmlns:a16="http://schemas.microsoft.com/office/drawing/2014/main" id="{4B1559EF-8140-4A9B-8F19-B8C30A6C5648}"/>
              </a:ext>
            </a:extLst>
          </p:cNvPr>
          <p:cNvSpPr txBox="1"/>
          <p:nvPr/>
        </p:nvSpPr>
        <p:spPr>
          <a:xfrm>
            <a:off x="635289" y="1375496"/>
            <a:ext cx="10915733" cy="461665"/>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Bài toán: Tạo ra 3 lớp Dog, Cat và Monkey với các thuộc tính và phương thức như sau:</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415778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500"/>
                                        <p:tgtEl>
                                          <p:spTgt spid="8"/>
                                        </p:tgtEl>
                                      </p:cBhvr>
                                    </p:animEffect>
                                  </p:childTnLst>
                                </p:cTn>
                              </p:par>
                              <p:par>
                                <p:cTn id="81" presetID="10" presetClass="entr" presetSubtype="0"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4" grpId="0" animBg="1"/>
      <p:bldP spid="15" grpId="0"/>
      <p:bldP spid="19" grpId="0" animBg="1"/>
      <p:bldP spid="20" grpId="0"/>
      <p:bldP spid="39" grpId="0"/>
      <p:bldP spid="40" grpId="0"/>
      <p:bldP spid="41" grpId="0"/>
      <p:bldP spid="44" grpId="0"/>
      <p:bldP spid="45" grpId="0"/>
      <p:bldP spid="46" grpId="0"/>
      <p:bldP spid="47" grpId="0"/>
      <p:bldP spid="48" grpId="0"/>
      <p:bldP spid="49" grpId="0"/>
      <p:bldP spid="50" grpId="0"/>
      <p:bldP spid="51" grpId="0"/>
      <p:bldP spid="5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4E799B-29B0-49D7-AB8E-EF3058545CA8}"/>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E144B3F-3C21-4950-9953-A44BA1E79A79}"/>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10" name="TextBox 9">
            <a:extLst>
              <a:ext uri="{FF2B5EF4-FFF2-40B4-BE49-F238E27FC236}">
                <a16:creationId xmlns:a16="http://schemas.microsoft.com/office/drawing/2014/main" id="{29780DAF-17EF-4E6C-B0A2-F749CFCD4187}"/>
              </a:ext>
            </a:extLst>
          </p:cNvPr>
          <p:cNvSpPr txBox="1"/>
          <p:nvPr/>
        </p:nvSpPr>
        <p:spPr>
          <a:xfrm>
            <a:off x="5079912" y="1344018"/>
            <a:ext cx="2032173"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Đặt vấn đề</a:t>
            </a:r>
          </a:p>
        </p:txBody>
      </p:sp>
      <p:sp>
        <p:nvSpPr>
          <p:cNvPr id="12" name="TextBox 11">
            <a:extLst>
              <a:ext uri="{FF2B5EF4-FFF2-40B4-BE49-F238E27FC236}">
                <a16:creationId xmlns:a16="http://schemas.microsoft.com/office/drawing/2014/main" id="{C4B68F40-CC88-4D64-9780-C1397265874D}"/>
              </a:ext>
            </a:extLst>
          </p:cNvPr>
          <p:cNvSpPr txBox="1"/>
          <p:nvPr/>
        </p:nvSpPr>
        <p:spPr>
          <a:xfrm>
            <a:off x="791395" y="2063591"/>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Cả 3 lớp trên đều có chung thuộc tính và phương thức. Nếu ta tạo ra 3 lớp đó thì phải viết lặp lại 3 lần liên tục, rất bất tiện.</a:t>
            </a:r>
          </a:p>
        </p:txBody>
      </p:sp>
      <p:sp>
        <p:nvSpPr>
          <p:cNvPr id="13" name="TextBox 12">
            <a:extLst>
              <a:ext uri="{FF2B5EF4-FFF2-40B4-BE49-F238E27FC236}">
                <a16:creationId xmlns:a16="http://schemas.microsoft.com/office/drawing/2014/main" id="{820F50F0-A9CE-406B-9E28-10EDF13B00C0}"/>
              </a:ext>
            </a:extLst>
          </p:cNvPr>
          <p:cNvSpPr txBox="1"/>
          <p:nvPr/>
        </p:nvSpPr>
        <p:spPr>
          <a:xfrm>
            <a:off x="791393" y="324746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Hơn thế nữa, nếu muốn sửa lại code trong một phương thức nào đó thì phải sửa chúng cả ở 3 lớp sẽ rất tốn thời gian, và có thể dễ sai sót. </a:t>
            </a:r>
          </a:p>
        </p:txBody>
      </p:sp>
      <p:sp>
        <p:nvSpPr>
          <p:cNvPr id="15" name="TextBox 14">
            <a:extLst>
              <a:ext uri="{FF2B5EF4-FFF2-40B4-BE49-F238E27FC236}">
                <a16:creationId xmlns:a16="http://schemas.microsoft.com/office/drawing/2014/main" id="{54102230-AC13-45B2-AD2C-663A08E84722}"/>
              </a:ext>
            </a:extLst>
          </p:cNvPr>
          <p:cNvSpPr txBox="1"/>
          <p:nvPr/>
        </p:nvSpPr>
        <p:spPr>
          <a:xfrm>
            <a:off x="1978088" y="4431339"/>
            <a:ext cx="9422515" cy="1200329"/>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Áp dụng tính kế thừa để giải quyết vấn đề trên: Ta tạo ra một lớp Animal có các thuộc tính và phương thức của cả 3 lớp trên và cho 3 lớp Dog, Cat và Monkey kế thừa từ Animal.</a:t>
            </a:r>
            <a:endParaRPr lang="vi-VN" sz="2400">
              <a:solidFill>
                <a:srgbClr val="1B1B1B"/>
              </a:solidFill>
              <a:latin typeface="Times New Roman" panose="02020603050405020304" pitchFamily="18" charset="0"/>
            </a:endParaRPr>
          </a:p>
        </p:txBody>
      </p:sp>
      <p:sp>
        <p:nvSpPr>
          <p:cNvPr id="16" name="Striped Right Arrow 23">
            <a:extLst>
              <a:ext uri="{FF2B5EF4-FFF2-40B4-BE49-F238E27FC236}">
                <a16:creationId xmlns:a16="http://schemas.microsoft.com/office/drawing/2014/main" id="{C2FDF4F9-7EC0-4C96-BF17-2649C56C0496}"/>
              </a:ext>
            </a:extLst>
          </p:cNvPr>
          <p:cNvSpPr/>
          <p:nvPr/>
        </p:nvSpPr>
        <p:spPr>
          <a:xfrm>
            <a:off x="608430" y="4716972"/>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68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53" presetClass="entr" presetSubtype="16"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fltVal val="0"/>
                                          </p:val>
                                        </p:tav>
                                        <p:tav tm="100000">
                                          <p:val>
                                            <p:strVal val="#ppt_w"/>
                                          </p:val>
                                        </p:tav>
                                      </p:tavLst>
                                    </p:anim>
                                    <p:anim calcmode="lin" valueType="num">
                                      <p:cBhvr>
                                        <p:cTn id="27" dur="1000" fill="hold"/>
                                        <p:tgtEl>
                                          <p:spTgt spid="16"/>
                                        </p:tgtEl>
                                        <p:attrNameLst>
                                          <p:attrName>ppt_h</p:attrName>
                                        </p:attrNameLst>
                                      </p:cBhvr>
                                      <p:tavLst>
                                        <p:tav tm="0">
                                          <p:val>
                                            <p:fltVal val="0"/>
                                          </p:val>
                                        </p:tav>
                                        <p:tav tm="100000">
                                          <p:val>
                                            <p:strVal val="#ppt_h"/>
                                          </p:val>
                                        </p:tav>
                                      </p:tavLst>
                                    </p:anim>
                                    <p:animEffect transition="in" filter="fade">
                                      <p:cBhvr>
                                        <p:cTn id="2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095599-E0E1-41AA-B445-6BBA22B0C6DC}"/>
              </a:ext>
            </a:extLst>
          </p:cNvPr>
          <p:cNvPicPr>
            <a:picLocks noChangeAspect="1"/>
          </p:cNvPicPr>
          <p:nvPr/>
        </p:nvPicPr>
        <p:blipFill>
          <a:blip r:embed="rId2"/>
          <a:stretch>
            <a:fillRect/>
          </a:stretch>
        </p:blipFill>
        <p:spPr>
          <a:xfrm>
            <a:off x="2066360" y="1943352"/>
            <a:ext cx="8059275" cy="4744112"/>
          </a:xfrm>
          <a:prstGeom prst="rect">
            <a:avLst/>
          </a:prstGeom>
        </p:spPr>
      </p:pic>
      <p:sp>
        <p:nvSpPr>
          <p:cNvPr id="6" name="Rectangle 5">
            <a:extLst>
              <a:ext uri="{FF2B5EF4-FFF2-40B4-BE49-F238E27FC236}">
                <a16:creationId xmlns:a16="http://schemas.microsoft.com/office/drawing/2014/main" id="{18D0AEA1-CC23-4EA6-A390-F944A0B51D57}"/>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E407BF-055E-4415-943A-BA0EEF05BFCF}"/>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8" name="TextBox 7">
            <a:extLst>
              <a:ext uri="{FF2B5EF4-FFF2-40B4-BE49-F238E27FC236}">
                <a16:creationId xmlns:a16="http://schemas.microsoft.com/office/drawing/2014/main" id="{A1C4D4FD-3C0D-489D-9EC2-BF3140FD7F7C}"/>
              </a:ext>
            </a:extLst>
          </p:cNvPr>
          <p:cNvSpPr txBox="1"/>
          <p:nvPr/>
        </p:nvSpPr>
        <p:spPr>
          <a:xfrm>
            <a:off x="4852389" y="1354130"/>
            <a:ext cx="2487215"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Mô hình UML</a:t>
            </a:r>
          </a:p>
        </p:txBody>
      </p:sp>
      <p:grpSp>
        <p:nvGrpSpPr>
          <p:cNvPr id="9" name="Group 8">
            <a:extLst>
              <a:ext uri="{FF2B5EF4-FFF2-40B4-BE49-F238E27FC236}">
                <a16:creationId xmlns:a16="http://schemas.microsoft.com/office/drawing/2014/main" id="{5442A9AA-C5BA-48B9-8818-D1A880CFD178}"/>
              </a:ext>
            </a:extLst>
          </p:cNvPr>
          <p:cNvGrpSpPr/>
          <p:nvPr/>
        </p:nvGrpSpPr>
        <p:grpSpPr>
          <a:xfrm>
            <a:off x="86579" y="1354130"/>
            <a:ext cx="1935525" cy="5689242"/>
            <a:chOff x="7013832" y="2122467"/>
            <a:chExt cx="1741136" cy="5117859"/>
          </a:xfrm>
        </p:grpSpPr>
        <p:sp>
          <p:nvSpPr>
            <p:cNvPr id="10" name="Freeform 13">
              <a:extLst>
                <a:ext uri="{FF2B5EF4-FFF2-40B4-BE49-F238E27FC236}">
                  <a16:creationId xmlns:a16="http://schemas.microsoft.com/office/drawing/2014/main" id="{508F41D6-0D5B-4C85-9AC2-245A05E151BE}"/>
                </a:ext>
              </a:extLst>
            </p:cNvPr>
            <p:cNvSpPr/>
            <p:nvPr/>
          </p:nvSpPr>
          <p:spPr>
            <a:xfrm>
              <a:off x="8412262" y="4660678"/>
              <a:ext cx="213927" cy="439042"/>
            </a:xfrm>
            <a:custGeom>
              <a:avLst/>
              <a:gdLst/>
              <a:ahLst/>
              <a:cxnLst/>
              <a:rect l="l" t="t" r="r" b="b"/>
              <a:pathLst>
                <a:path w="221335" h="493253">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FDD3A2"/>
            </a:solidFill>
            <a:ln w="4594" cap="flat">
              <a:noFill/>
              <a:prstDash val="solid"/>
              <a:miter/>
            </a:ln>
          </p:spPr>
          <p:txBody>
            <a:bodyPr rtlCol="0" anchor="ctr"/>
            <a:lstStyle/>
            <a:p>
              <a:endParaRPr lang="ko-KR" altLang="en-US" dirty="0">
                <a:solidFill>
                  <a:schemeClr val="tx1"/>
                </a:solidFill>
              </a:endParaRPr>
            </a:p>
          </p:txBody>
        </p:sp>
        <p:sp>
          <p:nvSpPr>
            <p:cNvPr id="11" name="Freeform 21">
              <a:extLst>
                <a:ext uri="{FF2B5EF4-FFF2-40B4-BE49-F238E27FC236}">
                  <a16:creationId xmlns:a16="http://schemas.microsoft.com/office/drawing/2014/main" id="{05364CD3-7833-4385-BA80-1175C30E7597}"/>
                </a:ext>
              </a:extLst>
            </p:cNvPr>
            <p:cNvSpPr/>
            <p:nvPr/>
          </p:nvSpPr>
          <p:spPr>
            <a:xfrm>
              <a:off x="8458534" y="4749059"/>
              <a:ext cx="171275" cy="85000"/>
            </a:xfrm>
            <a:custGeom>
              <a:avLst/>
              <a:gdLst>
                <a:gd name="connsiteX0" fmla="*/ 176546 w 188144"/>
                <a:gd name="connsiteY0" fmla="*/ 11816 h 101390"/>
                <a:gd name="connsiteX1" fmla="*/ 181626 w 188144"/>
                <a:gd name="connsiteY1" fmla="*/ 98176 h 101390"/>
                <a:gd name="connsiteX2" fmla="*/ 156226 w 188144"/>
                <a:gd name="connsiteY2" fmla="*/ 82936 h 101390"/>
                <a:gd name="connsiteX3" fmla="*/ 105426 w 188144"/>
                <a:gd name="connsiteY3" fmla="*/ 82936 h 101390"/>
                <a:gd name="connsiteX4" fmla="*/ 49546 w 188144"/>
                <a:gd name="connsiteY4" fmla="*/ 88016 h 101390"/>
                <a:gd name="connsiteX5" fmla="*/ 3826 w 188144"/>
                <a:gd name="connsiteY5" fmla="*/ 98176 h 101390"/>
                <a:gd name="connsiteX6" fmla="*/ 8906 w 188144"/>
                <a:gd name="connsiteY6" fmla="*/ 52456 h 101390"/>
                <a:gd name="connsiteX7" fmla="*/ 59706 w 188144"/>
                <a:gd name="connsiteY7" fmla="*/ 6736 h 101390"/>
                <a:gd name="connsiteX8" fmla="*/ 176546 w 188144"/>
                <a:gd name="connsiteY8" fmla="*/ 11816 h 101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144" h="10139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Oval 11">
              <a:extLst>
                <a:ext uri="{FF2B5EF4-FFF2-40B4-BE49-F238E27FC236}">
                  <a16:creationId xmlns:a16="http://schemas.microsoft.com/office/drawing/2014/main" id="{A61E1763-7C68-4628-9EA1-2F062773AFA3}"/>
                </a:ext>
              </a:extLst>
            </p:cNvPr>
            <p:cNvSpPr/>
            <p:nvPr/>
          </p:nvSpPr>
          <p:spPr>
            <a:xfrm rot="1887332">
              <a:off x="7013832" y="6205716"/>
              <a:ext cx="1741136" cy="1034610"/>
            </a:xfrm>
            <a:prstGeom prst="ellipse">
              <a:avLst/>
            </a:prstGeom>
            <a:solidFill>
              <a:schemeClr val="tx1">
                <a:lumMod val="75000"/>
                <a:lumOff val="25000"/>
                <a:alpha val="4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Freeform 10">
              <a:extLst>
                <a:ext uri="{FF2B5EF4-FFF2-40B4-BE49-F238E27FC236}">
                  <a16:creationId xmlns:a16="http://schemas.microsoft.com/office/drawing/2014/main" id="{955FEDC0-B16A-496D-850E-4A4DD6CC38E7}"/>
                </a:ext>
              </a:extLst>
            </p:cNvPr>
            <p:cNvSpPr/>
            <p:nvPr/>
          </p:nvSpPr>
          <p:spPr>
            <a:xfrm>
              <a:off x="7871492" y="6511811"/>
              <a:ext cx="338819" cy="383243"/>
            </a:xfrm>
            <a:custGeom>
              <a:avLst/>
              <a:gdLst>
                <a:gd name="connsiteX0" fmla="*/ 295625 w 372189"/>
                <a:gd name="connsiteY0" fmla="*/ 926 h 457140"/>
                <a:gd name="connsiteX1" fmla="*/ 147988 w 372189"/>
                <a:gd name="connsiteY1" fmla="*/ 53313 h 457140"/>
                <a:gd name="connsiteX2" fmla="*/ 114650 w 372189"/>
                <a:gd name="connsiteY2" fmla="*/ 91413 h 457140"/>
                <a:gd name="connsiteX3" fmla="*/ 100363 w 372189"/>
                <a:gd name="connsiteY3" fmla="*/ 134276 h 457140"/>
                <a:gd name="connsiteX4" fmla="*/ 67025 w 372189"/>
                <a:gd name="connsiteY4" fmla="*/ 181901 h 457140"/>
                <a:gd name="connsiteX5" fmla="*/ 81313 w 372189"/>
                <a:gd name="connsiteY5" fmla="*/ 239051 h 457140"/>
                <a:gd name="connsiteX6" fmla="*/ 57500 w 372189"/>
                <a:gd name="connsiteY6" fmla="*/ 286676 h 457140"/>
                <a:gd name="connsiteX7" fmla="*/ 38450 w 372189"/>
                <a:gd name="connsiteY7" fmla="*/ 310488 h 457140"/>
                <a:gd name="connsiteX8" fmla="*/ 24163 w 372189"/>
                <a:gd name="connsiteY8" fmla="*/ 348588 h 457140"/>
                <a:gd name="connsiteX9" fmla="*/ 5113 w 372189"/>
                <a:gd name="connsiteY9" fmla="*/ 391451 h 457140"/>
                <a:gd name="connsiteX10" fmla="*/ 14638 w 372189"/>
                <a:gd name="connsiteY10" fmla="*/ 453363 h 457140"/>
                <a:gd name="connsiteX11" fmla="*/ 152750 w 372189"/>
                <a:gd name="connsiteY11" fmla="*/ 448601 h 457140"/>
                <a:gd name="connsiteX12" fmla="*/ 276575 w 372189"/>
                <a:gd name="connsiteY12" fmla="*/ 434313 h 457140"/>
                <a:gd name="connsiteX13" fmla="*/ 333725 w 372189"/>
                <a:gd name="connsiteY13" fmla="*/ 391451 h 457140"/>
                <a:gd name="connsiteX14" fmla="*/ 338488 w 372189"/>
                <a:gd name="connsiteY14" fmla="*/ 320013 h 457140"/>
                <a:gd name="connsiteX15" fmla="*/ 357538 w 372189"/>
                <a:gd name="connsiteY15" fmla="*/ 339063 h 457140"/>
                <a:gd name="connsiteX16" fmla="*/ 371825 w 372189"/>
                <a:gd name="connsiteY16" fmla="*/ 310488 h 457140"/>
                <a:gd name="connsiteX17" fmla="*/ 367063 w 372189"/>
                <a:gd name="connsiteY17" fmla="*/ 229526 h 457140"/>
                <a:gd name="connsiteX18" fmla="*/ 357538 w 372189"/>
                <a:gd name="connsiteY18" fmla="*/ 177138 h 457140"/>
                <a:gd name="connsiteX19" fmla="*/ 343250 w 372189"/>
                <a:gd name="connsiteY19" fmla="*/ 100938 h 457140"/>
                <a:gd name="connsiteX20" fmla="*/ 295625 w 372189"/>
                <a:gd name="connsiteY20" fmla="*/ 926 h 45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2189" h="45714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700" dirty="0"/>
                <a:t> </a:t>
              </a:r>
              <a:endParaRPr lang="ko-KR" altLang="en-US" sz="2700" dirty="0"/>
            </a:p>
          </p:txBody>
        </p:sp>
        <p:sp>
          <p:nvSpPr>
            <p:cNvPr id="14" name="Freeform 11">
              <a:extLst>
                <a:ext uri="{FF2B5EF4-FFF2-40B4-BE49-F238E27FC236}">
                  <a16:creationId xmlns:a16="http://schemas.microsoft.com/office/drawing/2014/main" id="{EE49E0AF-B812-4E47-B0B7-33EBDC1180D7}"/>
                </a:ext>
              </a:extLst>
            </p:cNvPr>
            <p:cNvSpPr/>
            <p:nvPr/>
          </p:nvSpPr>
          <p:spPr>
            <a:xfrm>
              <a:off x="7527368" y="6114256"/>
              <a:ext cx="318048" cy="522103"/>
            </a:xfrm>
            <a:custGeom>
              <a:avLst/>
              <a:gdLst>
                <a:gd name="connsiteX0" fmla="*/ 245016 w 349372"/>
                <a:gd name="connsiteY0" fmla="*/ 3649 h 622774"/>
                <a:gd name="connsiteX1" fmla="*/ 325979 w 349372"/>
                <a:gd name="connsiteY1" fmla="*/ 32224 h 622774"/>
                <a:gd name="connsiteX2" fmla="*/ 345029 w 349372"/>
                <a:gd name="connsiteY2" fmla="*/ 136999 h 622774"/>
                <a:gd name="connsiteX3" fmla="*/ 345029 w 349372"/>
                <a:gd name="connsiteY3" fmla="*/ 160812 h 622774"/>
                <a:gd name="connsiteX4" fmla="*/ 297404 w 349372"/>
                <a:gd name="connsiteY4" fmla="*/ 251299 h 622774"/>
                <a:gd name="connsiteX5" fmla="*/ 283116 w 349372"/>
                <a:gd name="connsiteY5" fmla="*/ 256062 h 622774"/>
                <a:gd name="connsiteX6" fmla="*/ 273591 w 349372"/>
                <a:gd name="connsiteY6" fmla="*/ 313212 h 622774"/>
                <a:gd name="connsiteX7" fmla="*/ 273591 w 349372"/>
                <a:gd name="connsiteY7" fmla="*/ 360837 h 622774"/>
                <a:gd name="connsiteX8" fmla="*/ 278354 w 349372"/>
                <a:gd name="connsiteY8" fmla="*/ 413224 h 622774"/>
                <a:gd name="connsiteX9" fmla="*/ 259304 w 349372"/>
                <a:gd name="connsiteY9" fmla="*/ 498949 h 622774"/>
                <a:gd name="connsiteX10" fmla="*/ 235491 w 349372"/>
                <a:gd name="connsiteY10" fmla="*/ 551337 h 622774"/>
                <a:gd name="connsiteX11" fmla="*/ 168816 w 349372"/>
                <a:gd name="connsiteY11" fmla="*/ 598962 h 622774"/>
                <a:gd name="connsiteX12" fmla="*/ 92616 w 349372"/>
                <a:gd name="connsiteY12" fmla="*/ 622774 h 622774"/>
                <a:gd name="connsiteX13" fmla="*/ 21179 w 349372"/>
                <a:gd name="connsiteY13" fmla="*/ 598962 h 622774"/>
                <a:gd name="connsiteX14" fmla="*/ 2129 w 349372"/>
                <a:gd name="connsiteY14" fmla="*/ 556099 h 622774"/>
                <a:gd name="connsiteX15" fmla="*/ 6891 w 349372"/>
                <a:gd name="connsiteY15" fmla="*/ 465612 h 622774"/>
                <a:gd name="connsiteX16" fmla="*/ 59279 w 349372"/>
                <a:gd name="connsiteY16" fmla="*/ 346549 h 622774"/>
                <a:gd name="connsiteX17" fmla="*/ 106904 w 349372"/>
                <a:gd name="connsiteY17" fmla="*/ 227487 h 622774"/>
                <a:gd name="connsiteX18" fmla="*/ 130716 w 349372"/>
                <a:gd name="connsiteY18" fmla="*/ 151287 h 622774"/>
                <a:gd name="connsiteX19" fmla="*/ 168816 w 349372"/>
                <a:gd name="connsiteY19" fmla="*/ 17937 h 622774"/>
                <a:gd name="connsiteX20" fmla="*/ 245016 w 349372"/>
                <a:gd name="connsiteY20" fmla="*/ 3649 h 62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372" h="622774">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p>
          </p:txBody>
        </p:sp>
        <p:sp>
          <p:nvSpPr>
            <p:cNvPr id="15" name="Freeform 12">
              <a:extLst>
                <a:ext uri="{FF2B5EF4-FFF2-40B4-BE49-F238E27FC236}">
                  <a16:creationId xmlns:a16="http://schemas.microsoft.com/office/drawing/2014/main" id="{036071EC-77A3-4440-B71E-38AD794C266E}"/>
                </a:ext>
              </a:extLst>
            </p:cNvPr>
            <p:cNvSpPr/>
            <p:nvPr/>
          </p:nvSpPr>
          <p:spPr>
            <a:xfrm>
              <a:off x="7555077" y="4361350"/>
              <a:ext cx="899136" cy="2260582"/>
            </a:xfrm>
            <a:custGeom>
              <a:avLst/>
              <a:gdLst>
                <a:gd name="connsiteX0" fmla="*/ 905141 w 987690"/>
                <a:gd name="connsiteY0" fmla="*/ 46672 h 2696464"/>
                <a:gd name="connsiteX1" fmla="*/ 786078 w 987690"/>
                <a:gd name="connsiteY1" fmla="*/ 3810 h 2696464"/>
                <a:gd name="connsiteX2" fmla="*/ 409841 w 987690"/>
                <a:gd name="connsiteY2" fmla="*/ 8572 h 2696464"/>
                <a:gd name="connsiteX3" fmla="*/ 166953 w 987690"/>
                <a:gd name="connsiteY3" fmla="*/ 60960 h 2696464"/>
                <a:gd name="connsiteX4" fmla="*/ 52653 w 987690"/>
                <a:gd name="connsiteY4" fmla="*/ 137160 h 2696464"/>
                <a:gd name="connsiteX5" fmla="*/ 28841 w 987690"/>
                <a:gd name="connsiteY5" fmla="*/ 284797 h 2696464"/>
                <a:gd name="connsiteX6" fmla="*/ 266 w 987690"/>
                <a:gd name="connsiteY6" fmla="*/ 513397 h 2696464"/>
                <a:gd name="connsiteX7" fmla="*/ 14553 w 987690"/>
                <a:gd name="connsiteY7" fmla="*/ 589597 h 2696464"/>
                <a:gd name="connsiteX8" fmla="*/ 14553 w 987690"/>
                <a:gd name="connsiteY8" fmla="*/ 661035 h 2696464"/>
                <a:gd name="connsiteX9" fmla="*/ 28841 w 987690"/>
                <a:gd name="connsiteY9" fmla="*/ 761047 h 2696464"/>
                <a:gd name="connsiteX10" fmla="*/ 38366 w 987690"/>
                <a:gd name="connsiteY10" fmla="*/ 861060 h 2696464"/>
                <a:gd name="connsiteX11" fmla="*/ 43128 w 987690"/>
                <a:gd name="connsiteY11" fmla="*/ 956310 h 2696464"/>
                <a:gd name="connsiteX12" fmla="*/ 52653 w 987690"/>
                <a:gd name="connsiteY12" fmla="*/ 1046797 h 2696464"/>
                <a:gd name="connsiteX13" fmla="*/ 38366 w 987690"/>
                <a:gd name="connsiteY13" fmla="*/ 1122997 h 2696464"/>
                <a:gd name="connsiteX14" fmla="*/ 66941 w 987690"/>
                <a:gd name="connsiteY14" fmla="*/ 1175385 h 2696464"/>
                <a:gd name="connsiteX15" fmla="*/ 76466 w 987690"/>
                <a:gd name="connsiteY15" fmla="*/ 1265872 h 2696464"/>
                <a:gd name="connsiteX16" fmla="*/ 43128 w 987690"/>
                <a:gd name="connsiteY16" fmla="*/ 1389697 h 2696464"/>
                <a:gd name="connsiteX17" fmla="*/ 47891 w 987690"/>
                <a:gd name="connsiteY17" fmla="*/ 1442085 h 2696464"/>
                <a:gd name="connsiteX18" fmla="*/ 28841 w 987690"/>
                <a:gd name="connsiteY18" fmla="*/ 1537335 h 2696464"/>
                <a:gd name="connsiteX19" fmla="*/ 19316 w 987690"/>
                <a:gd name="connsiteY19" fmla="*/ 1642110 h 2696464"/>
                <a:gd name="connsiteX20" fmla="*/ 38366 w 987690"/>
                <a:gd name="connsiteY20" fmla="*/ 1780222 h 2696464"/>
                <a:gd name="connsiteX21" fmla="*/ 38366 w 987690"/>
                <a:gd name="connsiteY21" fmla="*/ 1942147 h 2696464"/>
                <a:gd name="connsiteX22" fmla="*/ 52653 w 987690"/>
                <a:gd name="connsiteY22" fmla="*/ 2042160 h 2696464"/>
                <a:gd name="connsiteX23" fmla="*/ 43128 w 987690"/>
                <a:gd name="connsiteY23" fmla="*/ 2085022 h 2696464"/>
                <a:gd name="connsiteX24" fmla="*/ 76466 w 987690"/>
                <a:gd name="connsiteY24" fmla="*/ 2189797 h 2696464"/>
                <a:gd name="connsiteX25" fmla="*/ 109803 w 987690"/>
                <a:gd name="connsiteY25" fmla="*/ 2299335 h 2696464"/>
                <a:gd name="connsiteX26" fmla="*/ 166953 w 987690"/>
                <a:gd name="connsiteY26" fmla="*/ 2337435 h 2696464"/>
                <a:gd name="connsiteX27" fmla="*/ 243153 w 987690"/>
                <a:gd name="connsiteY27" fmla="*/ 2246947 h 2696464"/>
                <a:gd name="connsiteX28" fmla="*/ 300303 w 987690"/>
                <a:gd name="connsiteY28" fmla="*/ 2142172 h 2696464"/>
                <a:gd name="connsiteX29" fmla="*/ 295541 w 987690"/>
                <a:gd name="connsiteY29" fmla="*/ 2032635 h 2696464"/>
                <a:gd name="connsiteX30" fmla="*/ 319353 w 987690"/>
                <a:gd name="connsiteY30" fmla="*/ 1842135 h 2696464"/>
                <a:gd name="connsiteX31" fmla="*/ 328878 w 987690"/>
                <a:gd name="connsiteY31" fmla="*/ 1723072 h 2696464"/>
                <a:gd name="connsiteX32" fmla="*/ 328878 w 987690"/>
                <a:gd name="connsiteY32" fmla="*/ 1604010 h 2696464"/>
                <a:gd name="connsiteX33" fmla="*/ 343166 w 987690"/>
                <a:gd name="connsiteY33" fmla="*/ 1503997 h 2696464"/>
                <a:gd name="connsiteX34" fmla="*/ 362216 w 987690"/>
                <a:gd name="connsiteY34" fmla="*/ 1475422 h 2696464"/>
                <a:gd name="connsiteX35" fmla="*/ 366978 w 987690"/>
                <a:gd name="connsiteY35" fmla="*/ 1432560 h 2696464"/>
                <a:gd name="connsiteX36" fmla="*/ 381266 w 987690"/>
                <a:gd name="connsiteY36" fmla="*/ 1418272 h 2696464"/>
                <a:gd name="connsiteX37" fmla="*/ 362216 w 987690"/>
                <a:gd name="connsiteY37" fmla="*/ 1337310 h 2696464"/>
                <a:gd name="connsiteX38" fmla="*/ 390791 w 987690"/>
                <a:gd name="connsiteY38" fmla="*/ 1237297 h 2696464"/>
                <a:gd name="connsiteX39" fmla="*/ 419366 w 987690"/>
                <a:gd name="connsiteY39" fmla="*/ 1199197 h 2696464"/>
                <a:gd name="connsiteX40" fmla="*/ 419366 w 987690"/>
                <a:gd name="connsiteY40" fmla="*/ 1046797 h 2696464"/>
                <a:gd name="connsiteX41" fmla="*/ 438416 w 987690"/>
                <a:gd name="connsiteY41" fmla="*/ 994410 h 2696464"/>
                <a:gd name="connsiteX42" fmla="*/ 443178 w 987690"/>
                <a:gd name="connsiteY42" fmla="*/ 899160 h 2696464"/>
                <a:gd name="connsiteX43" fmla="*/ 462228 w 987690"/>
                <a:gd name="connsiteY43" fmla="*/ 822960 h 2696464"/>
                <a:gd name="connsiteX44" fmla="*/ 481278 w 987690"/>
                <a:gd name="connsiteY44" fmla="*/ 784860 h 2696464"/>
                <a:gd name="connsiteX45" fmla="*/ 486041 w 987690"/>
                <a:gd name="connsiteY45" fmla="*/ 913447 h 2696464"/>
                <a:gd name="connsiteX46" fmla="*/ 509853 w 987690"/>
                <a:gd name="connsiteY46" fmla="*/ 1027747 h 2696464"/>
                <a:gd name="connsiteX47" fmla="*/ 519378 w 987690"/>
                <a:gd name="connsiteY47" fmla="*/ 1127760 h 2696464"/>
                <a:gd name="connsiteX48" fmla="*/ 500328 w 987690"/>
                <a:gd name="connsiteY48" fmla="*/ 1284922 h 2696464"/>
                <a:gd name="connsiteX49" fmla="*/ 519378 w 987690"/>
                <a:gd name="connsiteY49" fmla="*/ 1323022 h 2696464"/>
                <a:gd name="connsiteX50" fmla="*/ 514616 w 987690"/>
                <a:gd name="connsiteY50" fmla="*/ 1437322 h 2696464"/>
                <a:gd name="connsiteX51" fmla="*/ 509853 w 987690"/>
                <a:gd name="connsiteY51" fmla="*/ 1503997 h 2696464"/>
                <a:gd name="connsiteX52" fmla="*/ 538428 w 987690"/>
                <a:gd name="connsiteY52" fmla="*/ 1556385 h 2696464"/>
                <a:gd name="connsiteX53" fmla="*/ 524141 w 987690"/>
                <a:gd name="connsiteY53" fmla="*/ 1637347 h 2696464"/>
                <a:gd name="connsiteX54" fmla="*/ 543191 w 987690"/>
                <a:gd name="connsiteY54" fmla="*/ 1718310 h 2696464"/>
                <a:gd name="connsiteX55" fmla="*/ 519378 w 987690"/>
                <a:gd name="connsiteY55" fmla="*/ 1799272 h 2696464"/>
                <a:gd name="connsiteX56" fmla="*/ 514616 w 987690"/>
                <a:gd name="connsiteY56" fmla="*/ 2004060 h 2696464"/>
                <a:gd name="connsiteX57" fmla="*/ 486041 w 987690"/>
                <a:gd name="connsiteY57" fmla="*/ 2170747 h 2696464"/>
                <a:gd name="connsiteX58" fmla="*/ 481278 w 987690"/>
                <a:gd name="connsiteY58" fmla="*/ 2256472 h 2696464"/>
                <a:gd name="connsiteX59" fmla="*/ 514616 w 987690"/>
                <a:gd name="connsiteY59" fmla="*/ 2351722 h 2696464"/>
                <a:gd name="connsiteX60" fmla="*/ 524141 w 987690"/>
                <a:gd name="connsiteY60" fmla="*/ 2385060 h 2696464"/>
                <a:gd name="connsiteX61" fmla="*/ 462228 w 987690"/>
                <a:gd name="connsiteY61" fmla="*/ 2475547 h 2696464"/>
                <a:gd name="connsiteX62" fmla="*/ 428891 w 987690"/>
                <a:gd name="connsiteY62" fmla="*/ 2513647 h 2696464"/>
                <a:gd name="connsiteX63" fmla="*/ 457466 w 987690"/>
                <a:gd name="connsiteY63" fmla="*/ 2570797 h 2696464"/>
                <a:gd name="connsiteX64" fmla="*/ 438416 w 987690"/>
                <a:gd name="connsiteY64" fmla="*/ 2642235 h 2696464"/>
                <a:gd name="connsiteX65" fmla="*/ 505091 w 987690"/>
                <a:gd name="connsiteY65" fmla="*/ 2651760 h 2696464"/>
                <a:gd name="connsiteX66" fmla="*/ 614628 w 987690"/>
                <a:gd name="connsiteY66" fmla="*/ 2675572 h 2696464"/>
                <a:gd name="connsiteX67" fmla="*/ 690828 w 987690"/>
                <a:gd name="connsiteY67" fmla="*/ 2694622 h 2696464"/>
                <a:gd name="connsiteX68" fmla="*/ 743216 w 987690"/>
                <a:gd name="connsiteY68" fmla="*/ 2627947 h 2696464"/>
                <a:gd name="connsiteX69" fmla="*/ 757503 w 987690"/>
                <a:gd name="connsiteY69" fmla="*/ 2532697 h 2696464"/>
                <a:gd name="connsiteX70" fmla="*/ 743216 w 987690"/>
                <a:gd name="connsiteY70" fmla="*/ 2485072 h 2696464"/>
                <a:gd name="connsiteX71" fmla="*/ 743216 w 987690"/>
                <a:gd name="connsiteY71" fmla="*/ 2437447 h 2696464"/>
                <a:gd name="connsiteX72" fmla="*/ 795603 w 987690"/>
                <a:gd name="connsiteY72" fmla="*/ 2356485 h 2696464"/>
                <a:gd name="connsiteX73" fmla="*/ 809891 w 987690"/>
                <a:gd name="connsiteY73" fmla="*/ 2223135 h 2696464"/>
                <a:gd name="connsiteX74" fmla="*/ 819416 w 987690"/>
                <a:gd name="connsiteY74" fmla="*/ 2094547 h 2696464"/>
                <a:gd name="connsiteX75" fmla="*/ 838466 w 987690"/>
                <a:gd name="connsiteY75" fmla="*/ 1913572 h 2696464"/>
                <a:gd name="connsiteX76" fmla="*/ 862278 w 987690"/>
                <a:gd name="connsiteY76" fmla="*/ 1699260 h 2696464"/>
                <a:gd name="connsiteX77" fmla="*/ 857516 w 987690"/>
                <a:gd name="connsiteY77" fmla="*/ 1608772 h 2696464"/>
                <a:gd name="connsiteX78" fmla="*/ 871803 w 987690"/>
                <a:gd name="connsiteY78" fmla="*/ 1484947 h 2696464"/>
                <a:gd name="connsiteX79" fmla="*/ 895616 w 987690"/>
                <a:gd name="connsiteY79" fmla="*/ 1170622 h 2696464"/>
                <a:gd name="connsiteX80" fmla="*/ 924191 w 987690"/>
                <a:gd name="connsiteY80" fmla="*/ 908685 h 2696464"/>
                <a:gd name="connsiteX81" fmla="*/ 914666 w 987690"/>
                <a:gd name="connsiteY81" fmla="*/ 780097 h 2696464"/>
                <a:gd name="connsiteX82" fmla="*/ 948003 w 987690"/>
                <a:gd name="connsiteY82" fmla="*/ 613410 h 2696464"/>
                <a:gd name="connsiteX83" fmla="*/ 981341 w 987690"/>
                <a:gd name="connsiteY83" fmla="*/ 441960 h 2696464"/>
                <a:gd name="connsiteX84" fmla="*/ 981341 w 987690"/>
                <a:gd name="connsiteY84" fmla="*/ 337185 h 2696464"/>
                <a:gd name="connsiteX85" fmla="*/ 981341 w 987690"/>
                <a:gd name="connsiteY85" fmla="*/ 137160 h 2696464"/>
                <a:gd name="connsiteX86" fmla="*/ 905141 w 987690"/>
                <a:gd name="connsiteY86" fmla="*/ 46672 h 269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987690" h="2696464">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Freeform 14">
              <a:extLst>
                <a:ext uri="{FF2B5EF4-FFF2-40B4-BE49-F238E27FC236}">
                  <a16:creationId xmlns:a16="http://schemas.microsoft.com/office/drawing/2014/main" id="{BEDB6FDB-3173-446F-8C17-BCE494A460E0}"/>
                </a:ext>
              </a:extLst>
            </p:cNvPr>
            <p:cNvSpPr/>
            <p:nvPr/>
          </p:nvSpPr>
          <p:spPr>
            <a:xfrm>
              <a:off x="7222050" y="2122467"/>
              <a:ext cx="311628" cy="627483"/>
            </a:xfrm>
            <a:custGeom>
              <a:avLst/>
              <a:gdLst>
                <a:gd name="connsiteX0" fmla="*/ 108599 w 342320"/>
                <a:gd name="connsiteY0" fmla="*/ 748119 h 748473"/>
                <a:gd name="connsiteX1" fmla="*/ 154319 w 342320"/>
                <a:gd name="connsiteY1" fmla="*/ 529679 h 748473"/>
                <a:gd name="connsiteX2" fmla="*/ 149239 w 342320"/>
                <a:gd name="connsiteY2" fmla="*/ 443319 h 748473"/>
                <a:gd name="connsiteX3" fmla="*/ 159399 w 342320"/>
                <a:gd name="connsiteY3" fmla="*/ 377279 h 748473"/>
                <a:gd name="connsiteX4" fmla="*/ 179719 w 342320"/>
                <a:gd name="connsiteY4" fmla="*/ 341719 h 748473"/>
                <a:gd name="connsiteX5" fmla="*/ 210199 w 342320"/>
                <a:gd name="connsiteY5" fmla="*/ 301079 h 748473"/>
                <a:gd name="connsiteX6" fmla="*/ 230519 w 342320"/>
                <a:gd name="connsiteY6" fmla="*/ 295999 h 748473"/>
                <a:gd name="connsiteX7" fmla="*/ 276239 w 342320"/>
                <a:gd name="connsiteY7" fmla="*/ 255359 h 748473"/>
                <a:gd name="connsiteX8" fmla="*/ 306719 w 342320"/>
                <a:gd name="connsiteY8" fmla="*/ 219799 h 748473"/>
                <a:gd name="connsiteX9" fmla="*/ 337199 w 342320"/>
                <a:gd name="connsiteY9" fmla="*/ 148679 h 748473"/>
                <a:gd name="connsiteX10" fmla="*/ 342279 w 342320"/>
                <a:gd name="connsiteY10" fmla="*/ 87719 h 748473"/>
                <a:gd name="connsiteX11" fmla="*/ 337199 w 342320"/>
                <a:gd name="connsiteY11" fmla="*/ 67399 h 748473"/>
                <a:gd name="connsiteX12" fmla="*/ 311799 w 342320"/>
                <a:gd name="connsiteY12" fmla="*/ 52159 h 748473"/>
                <a:gd name="connsiteX13" fmla="*/ 281319 w 342320"/>
                <a:gd name="connsiteY13" fmla="*/ 21679 h 748473"/>
                <a:gd name="connsiteX14" fmla="*/ 260999 w 342320"/>
                <a:gd name="connsiteY14" fmla="*/ 16599 h 748473"/>
                <a:gd name="connsiteX15" fmla="*/ 225439 w 342320"/>
                <a:gd name="connsiteY15" fmla="*/ 16599 h 748473"/>
                <a:gd name="connsiteX16" fmla="*/ 154319 w 342320"/>
                <a:gd name="connsiteY16" fmla="*/ 6439 h 748473"/>
                <a:gd name="connsiteX17" fmla="*/ 113679 w 342320"/>
                <a:gd name="connsiteY17" fmla="*/ 1359 h 748473"/>
                <a:gd name="connsiteX18" fmla="*/ 93359 w 342320"/>
                <a:gd name="connsiteY18" fmla="*/ 31839 h 748473"/>
                <a:gd name="connsiteX19" fmla="*/ 93359 w 342320"/>
                <a:gd name="connsiteY19" fmla="*/ 67399 h 748473"/>
                <a:gd name="connsiteX20" fmla="*/ 78119 w 342320"/>
                <a:gd name="connsiteY20" fmla="*/ 123279 h 748473"/>
                <a:gd name="connsiteX21" fmla="*/ 47639 w 342320"/>
                <a:gd name="connsiteY21" fmla="*/ 168999 h 748473"/>
                <a:gd name="connsiteX22" fmla="*/ 37479 w 342320"/>
                <a:gd name="connsiteY22" fmla="*/ 265519 h 748473"/>
                <a:gd name="connsiteX23" fmla="*/ 22239 w 342320"/>
                <a:gd name="connsiteY23" fmla="*/ 321399 h 748473"/>
                <a:gd name="connsiteX24" fmla="*/ 6999 w 342320"/>
                <a:gd name="connsiteY24" fmla="*/ 397599 h 748473"/>
                <a:gd name="connsiteX25" fmla="*/ 6999 w 342320"/>
                <a:gd name="connsiteY25" fmla="*/ 473799 h 748473"/>
                <a:gd name="connsiteX26" fmla="*/ 108599 w 342320"/>
                <a:gd name="connsiteY26" fmla="*/ 748119 h 74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2320" h="748473">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FDD3A2"/>
            </a:solidFill>
            <a:ln w="4594" cap="flat">
              <a:noFill/>
              <a:prstDash val="solid"/>
              <a:miter/>
            </a:ln>
          </p:spPr>
          <p:txBody>
            <a:bodyPr rtlCol="0" anchor="ctr"/>
            <a:lstStyle/>
            <a:p>
              <a:endParaRPr lang="ko-KR" altLang="en-US" dirty="0">
                <a:solidFill>
                  <a:schemeClr val="tx1"/>
                </a:solidFill>
              </a:endParaRPr>
            </a:p>
          </p:txBody>
        </p:sp>
        <p:sp>
          <p:nvSpPr>
            <p:cNvPr id="17" name="Freeform 15">
              <a:extLst>
                <a:ext uri="{FF2B5EF4-FFF2-40B4-BE49-F238E27FC236}">
                  <a16:creationId xmlns:a16="http://schemas.microsoft.com/office/drawing/2014/main" id="{1808B999-93CA-4860-89C5-6F7CAC11FE9C}"/>
                </a:ext>
              </a:extLst>
            </p:cNvPr>
            <p:cNvSpPr/>
            <p:nvPr/>
          </p:nvSpPr>
          <p:spPr>
            <a:xfrm>
              <a:off x="7789698" y="2761073"/>
              <a:ext cx="476261" cy="639635"/>
            </a:xfrm>
            <a:custGeom>
              <a:avLst/>
              <a:gdLst>
                <a:gd name="connsiteX0" fmla="*/ 17663 w 523167"/>
                <a:gd name="connsiteY0" fmla="*/ 221230 h 762969"/>
                <a:gd name="connsiteX1" fmla="*/ 79 w 523167"/>
                <a:gd name="connsiteY1" fmla="*/ 268123 h 762969"/>
                <a:gd name="connsiteX2" fmla="*/ 11802 w 523167"/>
                <a:gd name="connsiteY2" fmla="*/ 332600 h 762969"/>
                <a:gd name="connsiteX3" fmla="*/ 26456 w 523167"/>
                <a:gd name="connsiteY3" fmla="*/ 370700 h 762969"/>
                <a:gd name="connsiteX4" fmla="*/ 58694 w 523167"/>
                <a:gd name="connsiteY4" fmla="*/ 385353 h 762969"/>
                <a:gd name="connsiteX5" fmla="*/ 67487 w 523167"/>
                <a:gd name="connsiteY5" fmla="*/ 432246 h 762969"/>
                <a:gd name="connsiteX6" fmla="*/ 85071 w 523167"/>
                <a:gd name="connsiteY6" fmla="*/ 485000 h 762969"/>
                <a:gd name="connsiteX7" fmla="*/ 108517 w 523167"/>
                <a:gd name="connsiteY7" fmla="*/ 523100 h 762969"/>
                <a:gd name="connsiteX8" fmla="*/ 102656 w 523167"/>
                <a:gd name="connsiteY8" fmla="*/ 549476 h 762969"/>
                <a:gd name="connsiteX9" fmla="*/ 140756 w 523167"/>
                <a:gd name="connsiteY9" fmla="*/ 678430 h 762969"/>
                <a:gd name="connsiteX10" fmla="*/ 249194 w 523167"/>
                <a:gd name="connsiteY10" fmla="*/ 760492 h 762969"/>
                <a:gd name="connsiteX11" fmla="*/ 351771 w 523167"/>
                <a:gd name="connsiteY11" fmla="*/ 734115 h 762969"/>
                <a:gd name="connsiteX12" fmla="*/ 404525 w 523167"/>
                <a:gd name="connsiteY12" fmla="*/ 657915 h 762969"/>
                <a:gd name="connsiteX13" fmla="*/ 392802 w 523167"/>
                <a:gd name="connsiteY13" fmla="*/ 602230 h 762969"/>
                <a:gd name="connsiteX14" fmla="*/ 389871 w 523167"/>
                <a:gd name="connsiteY14" fmla="*/ 567061 h 762969"/>
                <a:gd name="connsiteX15" fmla="*/ 404525 w 523167"/>
                <a:gd name="connsiteY15" fmla="*/ 517238 h 762969"/>
                <a:gd name="connsiteX16" fmla="*/ 433833 w 523167"/>
                <a:gd name="connsiteY16" fmla="*/ 461553 h 762969"/>
                <a:gd name="connsiteX17" fmla="*/ 454348 w 523167"/>
                <a:gd name="connsiteY17" fmla="*/ 414661 h 762969"/>
                <a:gd name="connsiteX18" fmla="*/ 460210 w 523167"/>
                <a:gd name="connsiteY18" fmla="*/ 376561 h 762969"/>
                <a:gd name="connsiteX19" fmla="*/ 480725 w 523167"/>
                <a:gd name="connsiteY19" fmla="*/ 379492 h 762969"/>
                <a:gd name="connsiteX20" fmla="*/ 501240 w 523167"/>
                <a:gd name="connsiteY20" fmla="*/ 353115 h 762969"/>
                <a:gd name="connsiteX21" fmla="*/ 521756 w 523167"/>
                <a:gd name="connsiteY21" fmla="*/ 297430 h 762969"/>
                <a:gd name="connsiteX22" fmla="*/ 518825 w 523167"/>
                <a:gd name="connsiteY22" fmla="*/ 238815 h 762969"/>
                <a:gd name="connsiteX23" fmla="*/ 498310 w 523167"/>
                <a:gd name="connsiteY23" fmla="*/ 203646 h 762969"/>
                <a:gd name="connsiteX24" fmla="*/ 489517 w 523167"/>
                <a:gd name="connsiteY24" fmla="*/ 206576 h 762969"/>
                <a:gd name="connsiteX25" fmla="*/ 445556 w 523167"/>
                <a:gd name="connsiteY25" fmla="*/ 142100 h 762969"/>
                <a:gd name="connsiteX26" fmla="*/ 445556 w 523167"/>
                <a:gd name="connsiteY26" fmla="*/ 80553 h 762969"/>
                <a:gd name="connsiteX27" fmla="*/ 369356 w 523167"/>
                <a:gd name="connsiteY27" fmla="*/ 24869 h 762969"/>
                <a:gd name="connsiteX28" fmla="*/ 211094 w 523167"/>
                <a:gd name="connsiteY28" fmla="*/ 1423 h 762969"/>
                <a:gd name="connsiteX29" fmla="*/ 82140 w 523167"/>
                <a:gd name="connsiteY29" fmla="*/ 16076 h 762969"/>
                <a:gd name="connsiteX30" fmla="*/ 41110 w 523167"/>
                <a:gd name="connsiteY30" fmla="*/ 124515 h 762969"/>
                <a:gd name="connsiteX31" fmla="*/ 17663 w 523167"/>
                <a:gd name="connsiteY31" fmla="*/ 221230 h 76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3167" h="762969">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FDD3A2"/>
            </a:solidFill>
            <a:ln w="4594" cap="flat">
              <a:noFill/>
              <a:prstDash val="solid"/>
              <a:miter/>
            </a:ln>
          </p:spPr>
          <p:txBody>
            <a:bodyPr rtlCol="0" anchor="ctr"/>
            <a:lstStyle/>
            <a:p>
              <a:endParaRPr lang="ko-KR" altLang="en-US" dirty="0">
                <a:solidFill>
                  <a:schemeClr val="tx1"/>
                </a:solidFill>
              </a:endParaRPr>
            </a:p>
          </p:txBody>
        </p:sp>
        <p:sp>
          <p:nvSpPr>
            <p:cNvPr id="18" name="Freeform 16">
              <a:extLst>
                <a:ext uri="{FF2B5EF4-FFF2-40B4-BE49-F238E27FC236}">
                  <a16:creationId xmlns:a16="http://schemas.microsoft.com/office/drawing/2014/main" id="{1EAAA2AD-C327-4B8C-834A-C7F29A6F6F20}"/>
                </a:ext>
              </a:extLst>
            </p:cNvPr>
            <p:cNvSpPr/>
            <p:nvPr/>
          </p:nvSpPr>
          <p:spPr>
            <a:xfrm>
              <a:off x="7784162" y="2634935"/>
              <a:ext cx="469926" cy="400821"/>
            </a:xfrm>
            <a:custGeom>
              <a:avLst/>
              <a:gdLst>
                <a:gd name="connsiteX0" fmla="*/ 50121 w 516208"/>
                <a:gd name="connsiteY0" fmla="*/ 477197 h 478107"/>
                <a:gd name="connsiteX1" fmla="*/ 26675 w 516208"/>
                <a:gd name="connsiteY1" fmla="*/ 371689 h 478107"/>
                <a:gd name="connsiteX2" fmla="*/ 12021 w 516208"/>
                <a:gd name="connsiteY2" fmla="*/ 345312 h 478107"/>
                <a:gd name="connsiteX3" fmla="*/ 298 w 516208"/>
                <a:gd name="connsiteY3" fmla="*/ 313074 h 478107"/>
                <a:gd name="connsiteX4" fmla="*/ 3229 w 516208"/>
                <a:gd name="connsiteY4" fmla="*/ 277905 h 478107"/>
                <a:gd name="connsiteX5" fmla="*/ 298 w 516208"/>
                <a:gd name="connsiteY5" fmla="*/ 231012 h 478107"/>
                <a:gd name="connsiteX6" fmla="*/ 6160 w 516208"/>
                <a:gd name="connsiteY6" fmla="*/ 184120 h 478107"/>
                <a:gd name="connsiteX7" fmla="*/ 23744 w 516208"/>
                <a:gd name="connsiteY7" fmla="*/ 134297 h 478107"/>
                <a:gd name="connsiteX8" fmla="*/ 64775 w 516208"/>
                <a:gd name="connsiteY8" fmla="*/ 90335 h 478107"/>
                <a:gd name="connsiteX9" fmla="*/ 102875 w 516208"/>
                <a:gd name="connsiteY9" fmla="*/ 52235 h 478107"/>
                <a:gd name="connsiteX10" fmla="*/ 179075 w 516208"/>
                <a:gd name="connsiteY10" fmla="*/ 25859 h 478107"/>
                <a:gd name="connsiteX11" fmla="*/ 214244 w 516208"/>
                <a:gd name="connsiteY11" fmla="*/ 2412 h 478107"/>
                <a:gd name="connsiteX12" fmla="*/ 281652 w 516208"/>
                <a:gd name="connsiteY12" fmla="*/ 2412 h 478107"/>
                <a:gd name="connsiteX13" fmla="*/ 357852 w 516208"/>
                <a:gd name="connsiteY13" fmla="*/ 17066 h 478107"/>
                <a:gd name="connsiteX14" fmla="*/ 401814 w 516208"/>
                <a:gd name="connsiteY14" fmla="*/ 52235 h 478107"/>
                <a:gd name="connsiteX15" fmla="*/ 454568 w 516208"/>
                <a:gd name="connsiteY15" fmla="*/ 81543 h 478107"/>
                <a:gd name="connsiteX16" fmla="*/ 498529 w 516208"/>
                <a:gd name="connsiteY16" fmla="*/ 140159 h 478107"/>
                <a:gd name="connsiteX17" fmla="*/ 507321 w 516208"/>
                <a:gd name="connsiteY17" fmla="*/ 207566 h 478107"/>
                <a:gd name="connsiteX18" fmla="*/ 516114 w 516208"/>
                <a:gd name="connsiteY18" fmla="*/ 266182 h 478107"/>
                <a:gd name="connsiteX19" fmla="*/ 501460 w 516208"/>
                <a:gd name="connsiteY19" fmla="*/ 324797 h 478107"/>
                <a:gd name="connsiteX20" fmla="*/ 495598 w 516208"/>
                <a:gd name="connsiteY20" fmla="*/ 354105 h 478107"/>
                <a:gd name="connsiteX21" fmla="*/ 489737 w 516208"/>
                <a:gd name="connsiteY21" fmla="*/ 403928 h 478107"/>
                <a:gd name="connsiteX22" fmla="*/ 475083 w 516208"/>
                <a:gd name="connsiteY22" fmla="*/ 444959 h 478107"/>
                <a:gd name="connsiteX23" fmla="*/ 457498 w 516208"/>
                <a:gd name="connsiteY23" fmla="*/ 380482 h 478107"/>
                <a:gd name="connsiteX24" fmla="*/ 448706 w 516208"/>
                <a:gd name="connsiteY24" fmla="*/ 351174 h 478107"/>
                <a:gd name="connsiteX25" fmla="*/ 422329 w 516208"/>
                <a:gd name="connsiteY25" fmla="*/ 304282 h 478107"/>
                <a:gd name="connsiteX26" fmla="*/ 419398 w 516208"/>
                <a:gd name="connsiteY26" fmla="*/ 248597 h 478107"/>
                <a:gd name="connsiteX27" fmla="*/ 381298 w 516208"/>
                <a:gd name="connsiteY27" fmla="*/ 225151 h 478107"/>
                <a:gd name="connsiteX28" fmla="*/ 357852 w 516208"/>
                <a:gd name="connsiteY28" fmla="*/ 233943 h 478107"/>
                <a:gd name="connsiteX29" fmla="*/ 322683 w 516208"/>
                <a:gd name="connsiteY29" fmla="*/ 216359 h 478107"/>
                <a:gd name="connsiteX30" fmla="*/ 278721 w 516208"/>
                <a:gd name="connsiteY30" fmla="*/ 228082 h 478107"/>
                <a:gd name="connsiteX31" fmla="*/ 249414 w 516208"/>
                <a:gd name="connsiteY31" fmla="*/ 236874 h 478107"/>
                <a:gd name="connsiteX32" fmla="*/ 199591 w 516208"/>
                <a:gd name="connsiteY32" fmla="*/ 231012 h 478107"/>
                <a:gd name="connsiteX33" fmla="*/ 143906 w 516208"/>
                <a:gd name="connsiteY33" fmla="*/ 242735 h 478107"/>
                <a:gd name="connsiteX34" fmla="*/ 111668 w 516208"/>
                <a:gd name="connsiteY34" fmla="*/ 245666 h 478107"/>
                <a:gd name="connsiteX35" fmla="*/ 94083 w 516208"/>
                <a:gd name="connsiteY35" fmla="*/ 260320 h 478107"/>
                <a:gd name="connsiteX36" fmla="*/ 88221 w 516208"/>
                <a:gd name="connsiteY36" fmla="*/ 304282 h 478107"/>
                <a:gd name="connsiteX37" fmla="*/ 67706 w 516208"/>
                <a:gd name="connsiteY37" fmla="*/ 333589 h 478107"/>
                <a:gd name="connsiteX38" fmla="*/ 67706 w 516208"/>
                <a:gd name="connsiteY38" fmla="*/ 418582 h 478107"/>
                <a:gd name="connsiteX39" fmla="*/ 50121 w 516208"/>
                <a:gd name="connsiteY39" fmla="*/ 477197 h 4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6208" h="478107">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Freeform 17">
              <a:extLst>
                <a:ext uri="{FF2B5EF4-FFF2-40B4-BE49-F238E27FC236}">
                  <a16:creationId xmlns:a16="http://schemas.microsoft.com/office/drawing/2014/main" id="{BDBECB72-3282-43FD-8830-7C3FDE61A7BE}"/>
                </a:ext>
              </a:extLst>
            </p:cNvPr>
            <p:cNvSpPr/>
            <p:nvPr/>
          </p:nvSpPr>
          <p:spPr>
            <a:xfrm>
              <a:off x="7623292" y="3200026"/>
              <a:ext cx="821698" cy="1266733"/>
            </a:xfrm>
            <a:custGeom>
              <a:avLst/>
              <a:gdLst>
                <a:gd name="connsiteX0" fmla="*/ 285568 w 902625"/>
                <a:gd name="connsiteY0" fmla="*/ 1267 h 1510983"/>
                <a:gd name="connsiteX1" fmla="*/ 294712 w 902625"/>
                <a:gd name="connsiteY1" fmla="*/ 68323 h 1510983"/>
                <a:gd name="connsiteX2" fmla="*/ 352624 w 902625"/>
                <a:gd name="connsiteY2" fmla="*/ 117091 h 1510983"/>
                <a:gd name="connsiteX3" fmla="*/ 410536 w 902625"/>
                <a:gd name="connsiteY3" fmla="*/ 171955 h 1510983"/>
                <a:gd name="connsiteX4" fmla="*/ 462352 w 902625"/>
                <a:gd name="connsiteY4" fmla="*/ 184147 h 1510983"/>
                <a:gd name="connsiteX5" fmla="*/ 529408 w 902625"/>
                <a:gd name="connsiteY5" fmla="*/ 150619 h 1510983"/>
                <a:gd name="connsiteX6" fmla="*/ 584272 w 902625"/>
                <a:gd name="connsiteY6" fmla="*/ 104899 h 1510983"/>
                <a:gd name="connsiteX7" fmla="*/ 593416 w 902625"/>
                <a:gd name="connsiteY7" fmla="*/ 83563 h 1510983"/>
                <a:gd name="connsiteX8" fmla="*/ 581224 w 902625"/>
                <a:gd name="connsiteY8" fmla="*/ 65275 h 1510983"/>
                <a:gd name="connsiteX9" fmla="*/ 608656 w 902625"/>
                <a:gd name="connsiteY9" fmla="*/ 101851 h 1510983"/>
                <a:gd name="connsiteX10" fmla="*/ 608656 w 902625"/>
                <a:gd name="connsiteY10" fmla="*/ 138427 h 1510983"/>
                <a:gd name="connsiteX11" fmla="*/ 605608 w 902625"/>
                <a:gd name="connsiteY11" fmla="*/ 175003 h 1510983"/>
                <a:gd name="connsiteX12" fmla="*/ 654376 w 902625"/>
                <a:gd name="connsiteY12" fmla="*/ 217675 h 1510983"/>
                <a:gd name="connsiteX13" fmla="*/ 761056 w 902625"/>
                <a:gd name="connsiteY13" fmla="*/ 406651 h 1510983"/>
                <a:gd name="connsiteX14" fmla="*/ 773248 w 902625"/>
                <a:gd name="connsiteY14" fmla="*/ 836419 h 1510983"/>
                <a:gd name="connsiteX15" fmla="*/ 861640 w 902625"/>
                <a:gd name="connsiteY15" fmla="*/ 1214371 h 1510983"/>
                <a:gd name="connsiteX16" fmla="*/ 901264 w 902625"/>
                <a:gd name="connsiteY16" fmla="*/ 1397251 h 1510983"/>
                <a:gd name="connsiteX17" fmla="*/ 815920 w 902625"/>
                <a:gd name="connsiteY17" fmla="*/ 1427731 h 1510983"/>
                <a:gd name="connsiteX18" fmla="*/ 742768 w 902625"/>
                <a:gd name="connsiteY18" fmla="*/ 1436875 h 1510983"/>
                <a:gd name="connsiteX19" fmla="*/ 681808 w 902625"/>
                <a:gd name="connsiteY19" fmla="*/ 1433827 h 1510983"/>
                <a:gd name="connsiteX20" fmla="*/ 559888 w 902625"/>
                <a:gd name="connsiteY20" fmla="*/ 1461259 h 1510983"/>
                <a:gd name="connsiteX21" fmla="*/ 434920 w 902625"/>
                <a:gd name="connsiteY21" fmla="*/ 1491739 h 1510983"/>
                <a:gd name="connsiteX22" fmla="*/ 355672 w 902625"/>
                <a:gd name="connsiteY22" fmla="*/ 1506979 h 1510983"/>
                <a:gd name="connsiteX23" fmla="*/ 230704 w 902625"/>
                <a:gd name="connsiteY23" fmla="*/ 1510027 h 1510983"/>
                <a:gd name="connsiteX24" fmla="*/ 133168 w 902625"/>
                <a:gd name="connsiteY24" fmla="*/ 1506979 h 1510983"/>
                <a:gd name="connsiteX25" fmla="*/ 14296 w 902625"/>
                <a:gd name="connsiteY25" fmla="*/ 1470403 h 1510983"/>
                <a:gd name="connsiteX26" fmla="*/ 5152 w 902625"/>
                <a:gd name="connsiteY26" fmla="*/ 1196083 h 1510983"/>
                <a:gd name="connsiteX27" fmla="*/ 41728 w 902625"/>
                <a:gd name="connsiteY27" fmla="*/ 702307 h 1510983"/>
                <a:gd name="connsiteX28" fmla="*/ 145360 w 902625"/>
                <a:gd name="connsiteY28" fmla="*/ 226819 h 1510983"/>
                <a:gd name="connsiteX29" fmla="*/ 245944 w 902625"/>
                <a:gd name="connsiteY29" fmla="*/ 40891 h 1510983"/>
                <a:gd name="connsiteX30" fmla="*/ 285568 w 902625"/>
                <a:gd name="connsiteY30" fmla="*/ 1267 h 151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625" h="1510983">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Freeform 18">
              <a:extLst>
                <a:ext uri="{FF2B5EF4-FFF2-40B4-BE49-F238E27FC236}">
                  <a16:creationId xmlns:a16="http://schemas.microsoft.com/office/drawing/2014/main" id="{054A7652-2DFA-41F4-9EF4-2261217FEC8E}"/>
                </a:ext>
              </a:extLst>
            </p:cNvPr>
            <p:cNvSpPr/>
            <p:nvPr/>
          </p:nvSpPr>
          <p:spPr>
            <a:xfrm>
              <a:off x="7953489" y="3344091"/>
              <a:ext cx="338943" cy="1011835"/>
            </a:xfrm>
            <a:custGeom>
              <a:avLst/>
              <a:gdLst>
                <a:gd name="connsiteX0" fmla="*/ 60010 w 372325"/>
                <a:gd name="connsiteY0" fmla="*/ 111 h 1206936"/>
                <a:gd name="connsiteX1" fmla="*/ 2098 w 372325"/>
                <a:gd name="connsiteY1" fmla="*/ 42783 h 1206936"/>
                <a:gd name="connsiteX2" fmla="*/ 14290 w 372325"/>
                <a:gd name="connsiteY2" fmla="*/ 79359 h 1206936"/>
                <a:gd name="connsiteX3" fmla="*/ 29530 w 372325"/>
                <a:gd name="connsiteY3" fmla="*/ 97647 h 1206936"/>
                <a:gd name="connsiteX4" fmla="*/ 44770 w 372325"/>
                <a:gd name="connsiteY4" fmla="*/ 122031 h 1206936"/>
                <a:gd name="connsiteX5" fmla="*/ 29530 w 372325"/>
                <a:gd name="connsiteY5" fmla="*/ 170799 h 1206936"/>
                <a:gd name="connsiteX6" fmla="*/ 32578 w 372325"/>
                <a:gd name="connsiteY6" fmla="*/ 259191 h 1206936"/>
                <a:gd name="connsiteX7" fmla="*/ 50866 w 372325"/>
                <a:gd name="connsiteY7" fmla="*/ 393303 h 1206936"/>
                <a:gd name="connsiteX8" fmla="*/ 133162 w 372325"/>
                <a:gd name="connsiteY8" fmla="*/ 926703 h 1206936"/>
                <a:gd name="connsiteX9" fmla="*/ 166690 w 372325"/>
                <a:gd name="connsiteY9" fmla="*/ 1097391 h 1206936"/>
                <a:gd name="connsiteX10" fmla="*/ 178882 w 372325"/>
                <a:gd name="connsiteY10" fmla="*/ 1124823 h 1206936"/>
                <a:gd name="connsiteX11" fmla="*/ 227650 w 372325"/>
                <a:gd name="connsiteY11" fmla="*/ 1158351 h 1206936"/>
                <a:gd name="connsiteX12" fmla="*/ 297754 w 372325"/>
                <a:gd name="connsiteY12" fmla="*/ 1201023 h 1206936"/>
                <a:gd name="connsiteX13" fmla="*/ 316042 w 372325"/>
                <a:gd name="connsiteY13" fmla="*/ 1191879 h 1206936"/>
                <a:gd name="connsiteX14" fmla="*/ 367858 w 372325"/>
                <a:gd name="connsiteY14" fmla="*/ 1066911 h 1206936"/>
                <a:gd name="connsiteX15" fmla="*/ 367858 w 372325"/>
                <a:gd name="connsiteY15" fmla="*/ 1036431 h 1206936"/>
                <a:gd name="connsiteX16" fmla="*/ 352618 w 372325"/>
                <a:gd name="connsiteY16" fmla="*/ 990711 h 1206936"/>
                <a:gd name="connsiteX17" fmla="*/ 306898 w 372325"/>
                <a:gd name="connsiteY17" fmla="*/ 810879 h 1206936"/>
                <a:gd name="connsiteX18" fmla="*/ 230698 w 372325"/>
                <a:gd name="connsiteY18" fmla="*/ 457311 h 1206936"/>
                <a:gd name="connsiteX19" fmla="*/ 188026 w 372325"/>
                <a:gd name="connsiteY19" fmla="*/ 289671 h 1206936"/>
                <a:gd name="connsiteX20" fmla="*/ 166690 w 372325"/>
                <a:gd name="connsiteY20" fmla="*/ 210423 h 1206936"/>
                <a:gd name="connsiteX21" fmla="*/ 142306 w 372325"/>
                <a:gd name="connsiteY21" fmla="*/ 173847 h 1206936"/>
                <a:gd name="connsiteX22" fmla="*/ 124018 w 372325"/>
                <a:gd name="connsiteY22" fmla="*/ 131175 h 1206936"/>
                <a:gd name="connsiteX23" fmla="*/ 117922 w 372325"/>
                <a:gd name="connsiteY23" fmla="*/ 100695 h 1206936"/>
                <a:gd name="connsiteX24" fmla="*/ 148402 w 372325"/>
                <a:gd name="connsiteY24" fmla="*/ 82407 h 1206936"/>
                <a:gd name="connsiteX25" fmla="*/ 154498 w 372325"/>
                <a:gd name="connsiteY25" fmla="*/ 54975 h 1206936"/>
                <a:gd name="connsiteX26" fmla="*/ 136210 w 372325"/>
                <a:gd name="connsiteY26" fmla="*/ 30591 h 1206936"/>
                <a:gd name="connsiteX27" fmla="*/ 60010 w 372325"/>
                <a:gd name="connsiteY27" fmla="*/ 111 h 12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2325" h="1206936">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p>
          </p:txBody>
        </p:sp>
        <p:sp>
          <p:nvSpPr>
            <p:cNvPr id="21" name="Freeform 19">
              <a:extLst>
                <a:ext uri="{FF2B5EF4-FFF2-40B4-BE49-F238E27FC236}">
                  <a16:creationId xmlns:a16="http://schemas.microsoft.com/office/drawing/2014/main" id="{2D1B0E8E-9D8D-44E1-9ADA-4DA08514BBBA}"/>
                </a:ext>
              </a:extLst>
            </p:cNvPr>
            <p:cNvSpPr/>
            <p:nvPr/>
          </p:nvSpPr>
          <p:spPr>
            <a:xfrm>
              <a:off x="8176012" y="3285666"/>
              <a:ext cx="456714" cy="1617539"/>
            </a:xfrm>
            <a:custGeom>
              <a:avLst/>
              <a:gdLst>
                <a:gd name="connsiteX0" fmla="*/ 217 w 501695"/>
                <a:gd name="connsiteY0" fmla="*/ 1783 h 1929431"/>
                <a:gd name="connsiteX1" fmla="*/ 44332 w 501695"/>
                <a:gd name="connsiteY1" fmla="*/ 73973 h 1929431"/>
                <a:gd name="connsiteX2" fmla="*/ 96469 w 501695"/>
                <a:gd name="connsiteY2" fmla="*/ 122099 h 1929431"/>
                <a:gd name="connsiteX3" fmla="*/ 196732 w 501695"/>
                <a:gd name="connsiteY3" fmla="*/ 154183 h 1929431"/>
                <a:gd name="connsiteX4" fmla="*/ 317048 w 501695"/>
                <a:gd name="connsiteY4" fmla="*/ 238405 h 1929431"/>
                <a:gd name="connsiteX5" fmla="*/ 353143 w 501695"/>
                <a:gd name="connsiteY5" fmla="*/ 270489 h 1929431"/>
                <a:gd name="connsiteX6" fmla="*/ 365175 w 501695"/>
                <a:gd name="connsiteY6" fmla="*/ 358720 h 1929431"/>
                <a:gd name="connsiteX7" fmla="*/ 369185 w 501695"/>
                <a:gd name="connsiteY7" fmla="*/ 406847 h 1929431"/>
                <a:gd name="connsiteX8" fmla="*/ 369185 w 501695"/>
                <a:gd name="connsiteY8" fmla="*/ 454973 h 1929431"/>
                <a:gd name="connsiteX9" fmla="*/ 381217 w 501695"/>
                <a:gd name="connsiteY9" fmla="*/ 527162 h 1929431"/>
                <a:gd name="connsiteX10" fmla="*/ 401269 w 501695"/>
                <a:gd name="connsiteY10" fmla="*/ 579299 h 1929431"/>
                <a:gd name="connsiteX11" fmla="*/ 397259 w 501695"/>
                <a:gd name="connsiteY11" fmla="*/ 631436 h 1929431"/>
                <a:gd name="connsiteX12" fmla="*/ 409290 w 501695"/>
                <a:gd name="connsiteY12" fmla="*/ 707636 h 1929431"/>
                <a:gd name="connsiteX13" fmla="*/ 433353 w 501695"/>
                <a:gd name="connsiteY13" fmla="*/ 852015 h 1929431"/>
                <a:gd name="connsiteX14" fmla="*/ 449396 w 501695"/>
                <a:gd name="connsiteY14" fmla="*/ 1020457 h 1929431"/>
                <a:gd name="connsiteX15" fmla="*/ 461427 w 501695"/>
                <a:gd name="connsiteY15" fmla="*/ 1060562 h 1929431"/>
                <a:gd name="connsiteX16" fmla="*/ 469448 w 501695"/>
                <a:gd name="connsiteY16" fmla="*/ 1092647 h 1929431"/>
                <a:gd name="connsiteX17" fmla="*/ 473459 w 501695"/>
                <a:gd name="connsiteY17" fmla="*/ 1220983 h 1929431"/>
                <a:gd name="connsiteX18" fmla="*/ 489501 w 501695"/>
                <a:gd name="connsiteY18" fmla="*/ 1401457 h 1929431"/>
                <a:gd name="connsiteX19" fmla="*/ 493511 w 501695"/>
                <a:gd name="connsiteY19" fmla="*/ 1545836 h 1929431"/>
                <a:gd name="connsiteX20" fmla="*/ 501532 w 501695"/>
                <a:gd name="connsiteY20" fmla="*/ 1706257 h 1929431"/>
                <a:gd name="connsiteX21" fmla="*/ 493511 w 501695"/>
                <a:gd name="connsiteY21" fmla="*/ 1798499 h 1929431"/>
                <a:gd name="connsiteX22" fmla="*/ 441375 w 501695"/>
                <a:gd name="connsiteY22" fmla="*/ 1782457 h 1929431"/>
                <a:gd name="connsiteX23" fmla="*/ 369185 w 501695"/>
                <a:gd name="connsiteY23" fmla="*/ 1782457 h 1929431"/>
                <a:gd name="connsiteX24" fmla="*/ 345122 w 501695"/>
                <a:gd name="connsiteY24" fmla="*/ 1874699 h 1929431"/>
                <a:gd name="connsiteX25" fmla="*/ 260901 w 501695"/>
                <a:gd name="connsiteY25" fmla="*/ 1926836 h 1929431"/>
                <a:gd name="connsiteX26" fmla="*/ 280953 w 501695"/>
                <a:gd name="connsiteY26" fmla="*/ 1794489 h 1929431"/>
                <a:gd name="connsiteX27" fmla="*/ 292985 w 501695"/>
                <a:gd name="connsiteY27" fmla="*/ 1694226 h 1929431"/>
                <a:gd name="connsiteX28" fmla="*/ 264911 w 501695"/>
                <a:gd name="connsiteY28" fmla="*/ 1618026 h 1929431"/>
                <a:gd name="connsiteX29" fmla="*/ 260901 w 501695"/>
                <a:gd name="connsiteY29" fmla="*/ 1469636 h 1929431"/>
                <a:gd name="connsiteX30" fmla="*/ 216785 w 501695"/>
                <a:gd name="connsiteY30" fmla="*/ 1313226 h 1929431"/>
                <a:gd name="connsiteX31" fmla="*/ 160638 w 501695"/>
                <a:gd name="connsiteY31" fmla="*/ 1092647 h 1929431"/>
                <a:gd name="connsiteX32" fmla="*/ 124543 w 501695"/>
                <a:gd name="connsiteY32" fmla="*/ 952278 h 1929431"/>
                <a:gd name="connsiteX33" fmla="*/ 112511 w 501695"/>
                <a:gd name="connsiteY33" fmla="*/ 663520 h 1929431"/>
                <a:gd name="connsiteX34" fmla="*/ 48343 w 501695"/>
                <a:gd name="connsiteY34" fmla="*/ 334657 h 1929431"/>
                <a:gd name="connsiteX35" fmla="*/ 28290 w 501695"/>
                <a:gd name="connsiteY35" fmla="*/ 154183 h 1929431"/>
                <a:gd name="connsiteX36" fmla="*/ 217 w 501695"/>
                <a:gd name="connsiteY36" fmla="*/ 1783 h 192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01695" h="1929431">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Freeform 20">
              <a:extLst>
                <a:ext uri="{FF2B5EF4-FFF2-40B4-BE49-F238E27FC236}">
                  <a16:creationId xmlns:a16="http://schemas.microsoft.com/office/drawing/2014/main" id="{F52C31B6-6D10-46C3-8FAE-F0675CA979BC}"/>
                </a:ext>
              </a:extLst>
            </p:cNvPr>
            <p:cNvSpPr/>
            <p:nvPr/>
          </p:nvSpPr>
          <p:spPr>
            <a:xfrm>
              <a:off x="7169893" y="2519585"/>
              <a:ext cx="747215" cy="2075722"/>
            </a:xfrm>
            <a:custGeom>
              <a:avLst/>
              <a:gdLst>
                <a:gd name="connsiteX0" fmla="*/ 46647 w 820807"/>
                <a:gd name="connsiteY0" fmla="*/ 1178 h 2475960"/>
                <a:gd name="connsiteX1" fmla="*/ 90762 w 820807"/>
                <a:gd name="connsiteY1" fmla="*/ 117484 h 2475960"/>
                <a:gd name="connsiteX2" fmla="*/ 154931 w 820807"/>
                <a:gd name="connsiteY2" fmla="*/ 117484 h 2475960"/>
                <a:gd name="connsiteX3" fmla="*/ 207068 w 820807"/>
                <a:gd name="connsiteY3" fmla="*/ 93421 h 2475960"/>
                <a:gd name="connsiteX4" fmla="*/ 239152 w 820807"/>
                <a:gd name="connsiteY4" fmla="*/ 53315 h 2475960"/>
                <a:gd name="connsiteX5" fmla="*/ 247173 w 820807"/>
                <a:gd name="connsiteY5" fmla="*/ 41284 h 2475960"/>
                <a:gd name="connsiteX6" fmla="*/ 239152 w 820807"/>
                <a:gd name="connsiteY6" fmla="*/ 69357 h 2475960"/>
                <a:gd name="connsiteX7" fmla="*/ 239152 w 820807"/>
                <a:gd name="connsiteY7" fmla="*/ 149568 h 2475960"/>
                <a:gd name="connsiteX8" fmla="*/ 247173 w 820807"/>
                <a:gd name="connsiteY8" fmla="*/ 217747 h 2475960"/>
                <a:gd name="connsiteX9" fmla="*/ 239152 w 820807"/>
                <a:gd name="connsiteY9" fmla="*/ 326031 h 2475960"/>
                <a:gd name="connsiteX10" fmla="*/ 251184 w 820807"/>
                <a:gd name="connsiteY10" fmla="*/ 406242 h 2475960"/>
                <a:gd name="connsiteX11" fmla="*/ 247173 w 820807"/>
                <a:gd name="connsiteY11" fmla="*/ 494473 h 2475960"/>
                <a:gd name="connsiteX12" fmla="*/ 315352 w 820807"/>
                <a:gd name="connsiteY12" fmla="*/ 622810 h 2475960"/>
                <a:gd name="connsiteX13" fmla="*/ 391552 w 820807"/>
                <a:gd name="connsiteY13" fmla="*/ 735105 h 2475960"/>
                <a:gd name="connsiteX14" fmla="*/ 431657 w 820807"/>
                <a:gd name="connsiteY14" fmla="*/ 779221 h 2475960"/>
                <a:gd name="connsiteX15" fmla="*/ 447699 w 820807"/>
                <a:gd name="connsiteY15" fmla="*/ 743126 h 2475960"/>
                <a:gd name="connsiteX16" fmla="*/ 491815 w 820807"/>
                <a:gd name="connsiteY16" fmla="*/ 739115 h 2475960"/>
                <a:gd name="connsiteX17" fmla="*/ 572026 w 820807"/>
                <a:gd name="connsiteY17" fmla="*/ 763178 h 2475960"/>
                <a:gd name="connsiteX18" fmla="*/ 640205 w 820807"/>
                <a:gd name="connsiteY18" fmla="*/ 811305 h 2475960"/>
                <a:gd name="connsiteX19" fmla="*/ 684320 w 820807"/>
                <a:gd name="connsiteY19" fmla="*/ 839378 h 2475960"/>
                <a:gd name="connsiteX20" fmla="*/ 728436 w 820807"/>
                <a:gd name="connsiteY20" fmla="*/ 851410 h 2475960"/>
                <a:gd name="connsiteX21" fmla="*/ 760520 w 820807"/>
                <a:gd name="connsiteY21" fmla="*/ 827347 h 2475960"/>
                <a:gd name="connsiteX22" fmla="*/ 780573 w 820807"/>
                <a:gd name="connsiteY22" fmla="*/ 795263 h 2475960"/>
                <a:gd name="connsiteX23" fmla="*/ 780573 w 820807"/>
                <a:gd name="connsiteY23" fmla="*/ 871463 h 2475960"/>
                <a:gd name="connsiteX24" fmla="*/ 804636 w 820807"/>
                <a:gd name="connsiteY24" fmla="*/ 943652 h 2475960"/>
                <a:gd name="connsiteX25" fmla="*/ 816668 w 820807"/>
                <a:gd name="connsiteY25" fmla="*/ 999800 h 2475960"/>
                <a:gd name="connsiteX26" fmla="*/ 820678 w 820807"/>
                <a:gd name="connsiteY26" fmla="*/ 1051936 h 2475960"/>
                <a:gd name="connsiteX27" fmla="*/ 812657 w 820807"/>
                <a:gd name="connsiteY27" fmla="*/ 1140168 h 2475960"/>
                <a:gd name="connsiteX28" fmla="*/ 792605 w 820807"/>
                <a:gd name="connsiteY28" fmla="*/ 1264494 h 2475960"/>
                <a:gd name="connsiteX29" fmla="*/ 728436 w 820807"/>
                <a:gd name="connsiteY29" fmla="*/ 1384810 h 2475960"/>
                <a:gd name="connsiteX30" fmla="*/ 668278 w 820807"/>
                <a:gd name="connsiteY30" fmla="*/ 1521168 h 2475960"/>
                <a:gd name="connsiteX31" fmla="*/ 628173 w 820807"/>
                <a:gd name="connsiteY31" fmla="*/ 1621431 h 2475960"/>
                <a:gd name="connsiteX32" fmla="*/ 588068 w 820807"/>
                <a:gd name="connsiteY32" fmla="*/ 1833989 h 2475960"/>
                <a:gd name="connsiteX33" fmla="*/ 576036 w 820807"/>
                <a:gd name="connsiteY33" fmla="*/ 2042536 h 2475960"/>
                <a:gd name="connsiteX34" fmla="*/ 572026 w 820807"/>
                <a:gd name="connsiteY34" fmla="*/ 2303221 h 2475960"/>
                <a:gd name="connsiteX35" fmla="*/ 539941 w 820807"/>
                <a:gd name="connsiteY35" fmla="*/ 2443589 h 2475960"/>
                <a:gd name="connsiteX36" fmla="*/ 515878 w 820807"/>
                <a:gd name="connsiteY36" fmla="*/ 2475673 h 2475960"/>
                <a:gd name="connsiteX37" fmla="*/ 443689 w 820807"/>
                <a:gd name="connsiteY37" fmla="*/ 2455621 h 2475960"/>
                <a:gd name="connsiteX38" fmla="*/ 415615 w 820807"/>
                <a:gd name="connsiteY38" fmla="*/ 2395463 h 2475960"/>
                <a:gd name="connsiteX39" fmla="*/ 395562 w 820807"/>
                <a:gd name="connsiteY39" fmla="*/ 2231031 h 2475960"/>
                <a:gd name="connsiteX40" fmla="*/ 383531 w 820807"/>
                <a:gd name="connsiteY40" fmla="*/ 2046547 h 2475960"/>
                <a:gd name="connsiteX41" fmla="*/ 379520 w 820807"/>
                <a:gd name="connsiteY41" fmla="*/ 1918210 h 2475960"/>
                <a:gd name="connsiteX42" fmla="*/ 383531 w 820807"/>
                <a:gd name="connsiteY42" fmla="*/ 1886126 h 2475960"/>
                <a:gd name="connsiteX43" fmla="*/ 367489 w 820807"/>
                <a:gd name="connsiteY43" fmla="*/ 1878105 h 2475960"/>
                <a:gd name="connsiteX44" fmla="*/ 383531 w 820807"/>
                <a:gd name="connsiteY44" fmla="*/ 1805915 h 2475960"/>
                <a:gd name="connsiteX45" fmla="*/ 395562 w 820807"/>
                <a:gd name="connsiteY45" fmla="*/ 1725705 h 2475960"/>
                <a:gd name="connsiteX46" fmla="*/ 399573 w 820807"/>
                <a:gd name="connsiteY46" fmla="*/ 1613410 h 2475960"/>
                <a:gd name="connsiteX47" fmla="*/ 395562 w 820807"/>
                <a:gd name="connsiteY47" fmla="*/ 1517157 h 2475960"/>
                <a:gd name="connsiteX48" fmla="*/ 383531 w 820807"/>
                <a:gd name="connsiteY48" fmla="*/ 1364757 h 2475960"/>
                <a:gd name="connsiteX49" fmla="*/ 351447 w 820807"/>
                <a:gd name="connsiteY49" fmla="*/ 1280536 h 2475960"/>
                <a:gd name="connsiteX50" fmla="*/ 327384 w 820807"/>
                <a:gd name="connsiteY50" fmla="*/ 1152200 h 2475960"/>
                <a:gd name="connsiteX51" fmla="*/ 291289 w 820807"/>
                <a:gd name="connsiteY51" fmla="*/ 1084021 h 2475960"/>
                <a:gd name="connsiteX52" fmla="*/ 183005 w 820807"/>
                <a:gd name="connsiteY52" fmla="*/ 971726 h 2475960"/>
                <a:gd name="connsiteX53" fmla="*/ 146910 w 820807"/>
                <a:gd name="connsiteY53" fmla="*/ 887505 h 2475960"/>
                <a:gd name="connsiteX54" fmla="*/ 74720 w 820807"/>
                <a:gd name="connsiteY54" fmla="*/ 743126 h 2475960"/>
                <a:gd name="connsiteX55" fmla="*/ 50657 w 820807"/>
                <a:gd name="connsiteY55" fmla="*/ 695000 h 2475960"/>
                <a:gd name="connsiteX56" fmla="*/ 30605 w 820807"/>
                <a:gd name="connsiteY56" fmla="*/ 642863 h 2475960"/>
                <a:gd name="connsiteX57" fmla="*/ 14562 w 820807"/>
                <a:gd name="connsiteY57" fmla="*/ 486452 h 2475960"/>
                <a:gd name="connsiteX58" fmla="*/ 6541 w 820807"/>
                <a:gd name="connsiteY58" fmla="*/ 374157 h 2475960"/>
                <a:gd name="connsiteX59" fmla="*/ 2531 w 820807"/>
                <a:gd name="connsiteY59" fmla="*/ 261863 h 2475960"/>
                <a:gd name="connsiteX60" fmla="*/ 2531 w 820807"/>
                <a:gd name="connsiteY60" fmla="*/ 249831 h 2475960"/>
                <a:gd name="connsiteX61" fmla="*/ 34615 w 820807"/>
                <a:gd name="connsiteY61" fmla="*/ 129515 h 2475960"/>
                <a:gd name="connsiteX62" fmla="*/ 46647 w 820807"/>
                <a:gd name="connsiteY62" fmla="*/ 61336 h 2475960"/>
                <a:gd name="connsiteX63" fmla="*/ 46647 w 820807"/>
                <a:gd name="connsiteY63" fmla="*/ 1178 h 247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20807" h="247596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Freeform 22">
              <a:extLst>
                <a:ext uri="{FF2B5EF4-FFF2-40B4-BE49-F238E27FC236}">
                  <a16:creationId xmlns:a16="http://schemas.microsoft.com/office/drawing/2014/main" id="{C7A608AA-52EF-492F-BC66-8355ECD8B82C}"/>
                </a:ext>
              </a:extLst>
            </p:cNvPr>
            <p:cNvSpPr/>
            <p:nvPr/>
          </p:nvSpPr>
          <p:spPr>
            <a:xfrm>
              <a:off x="7210179" y="2487003"/>
              <a:ext cx="182503" cy="211637"/>
            </a:xfrm>
            <a:custGeom>
              <a:avLst/>
              <a:gdLst>
                <a:gd name="connsiteX0" fmla="*/ 196595 w 198015"/>
                <a:gd name="connsiteY0" fmla="*/ 136842 h 252445"/>
                <a:gd name="connsiteX1" fmla="*/ 176275 w 198015"/>
                <a:gd name="connsiteY1" fmla="*/ 86042 h 252445"/>
                <a:gd name="connsiteX2" fmla="*/ 181355 w 198015"/>
                <a:gd name="connsiteY2" fmla="*/ 40322 h 252445"/>
                <a:gd name="connsiteX3" fmla="*/ 155955 w 198015"/>
                <a:gd name="connsiteY3" fmla="*/ 9842 h 252445"/>
                <a:gd name="connsiteX4" fmla="*/ 155955 w 198015"/>
                <a:gd name="connsiteY4" fmla="*/ 50482 h 252445"/>
                <a:gd name="connsiteX5" fmla="*/ 110235 w 198015"/>
                <a:gd name="connsiteY5" fmla="*/ 65722 h 252445"/>
                <a:gd name="connsiteX6" fmla="*/ 64515 w 198015"/>
                <a:gd name="connsiteY6" fmla="*/ 65722 h 252445"/>
                <a:gd name="connsiteX7" fmla="*/ 23875 w 198015"/>
                <a:gd name="connsiteY7" fmla="*/ 20002 h 252445"/>
                <a:gd name="connsiteX8" fmla="*/ 3555 w 198015"/>
                <a:gd name="connsiteY8" fmla="*/ 4762 h 252445"/>
                <a:gd name="connsiteX9" fmla="*/ 3555 w 198015"/>
                <a:gd name="connsiteY9" fmla="*/ 101282 h 252445"/>
                <a:gd name="connsiteX10" fmla="*/ 39115 w 198015"/>
                <a:gd name="connsiteY10" fmla="*/ 243522 h 252445"/>
                <a:gd name="connsiteX11" fmla="*/ 130555 w 198015"/>
                <a:gd name="connsiteY11" fmla="*/ 228282 h 252445"/>
                <a:gd name="connsiteX12" fmla="*/ 196595 w 198015"/>
                <a:gd name="connsiteY12" fmla="*/ 136842 h 252445"/>
                <a:gd name="connsiteX0" fmla="*/ 196595 w 200477"/>
                <a:gd name="connsiteY0" fmla="*/ 136842 h 252445"/>
                <a:gd name="connsiteX1" fmla="*/ 191515 w 200477"/>
                <a:gd name="connsiteY1" fmla="*/ 80962 h 252445"/>
                <a:gd name="connsiteX2" fmla="*/ 181355 w 200477"/>
                <a:gd name="connsiteY2" fmla="*/ 40322 h 252445"/>
                <a:gd name="connsiteX3" fmla="*/ 155955 w 200477"/>
                <a:gd name="connsiteY3" fmla="*/ 9842 h 252445"/>
                <a:gd name="connsiteX4" fmla="*/ 155955 w 200477"/>
                <a:gd name="connsiteY4" fmla="*/ 50482 h 252445"/>
                <a:gd name="connsiteX5" fmla="*/ 110235 w 200477"/>
                <a:gd name="connsiteY5" fmla="*/ 65722 h 252445"/>
                <a:gd name="connsiteX6" fmla="*/ 64515 w 200477"/>
                <a:gd name="connsiteY6" fmla="*/ 65722 h 252445"/>
                <a:gd name="connsiteX7" fmla="*/ 23875 w 200477"/>
                <a:gd name="connsiteY7" fmla="*/ 20002 h 252445"/>
                <a:gd name="connsiteX8" fmla="*/ 3555 w 200477"/>
                <a:gd name="connsiteY8" fmla="*/ 4762 h 252445"/>
                <a:gd name="connsiteX9" fmla="*/ 3555 w 200477"/>
                <a:gd name="connsiteY9" fmla="*/ 101282 h 252445"/>
                <a:gd name="connsiteX10" fmla="*/ 39115 w 200477"/>
                <a:gd name="connsiteY10" fmla="*/ 243522 h 252445"/>
                <a:gd name="connsiteX11" fmla="*/ 130555 w 200477"/>
                <a:gd name="connsiteY11" fmla="*/ 228282 h 252445"/>
                <a:gd name="connsiteX12" fmla="*/ 196595 w 200477"/>
                <a:gd name="connsiteY12" fmla="*/ 136842 h 25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77" h="252445">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extLst>
      <p:ext uri="{BB962C8B-B14F-4D97-AF65-F5344CB8AC3E}">
        <p14:creationId xmlns:p14="http://schemas.microsoft.com/office/powerpoint/2010/main" val="22070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CF2F7B9-8720-4441-9CFF-D7A2732B4372}"/>
              </a:ext>
            </a:extLst>
          </p:cNvPr>
          <p:cNvSpPr/>
          <p:nvPr/>
        </p:nvSpPr>
        <p:spPr>
          <a:xfrm>
            <a:off x="304174" y="2372993"/>
            <a:ext cx="2553480" cy="4319388"/>
          </a:xfrm>
          <a:prstGeom prst="ellipse">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ounded Rectangle 1">
            <a:extLst>
              <a:ext uri="{FF2B5EF4-FFF2-40B4-BE49-F238E27FC236}">
                <a16:creationId xmlns:a16="http://schemas.microsoft.com/office/drawing/2014/main" id="{26861DA0-347E-491E-A717-492B4718DC0B}"/>
              </a:ext>
            </a:extLst>
          </p:cNvPr>
          <p:cNvSpPr/>
          <p:nvPr/>
        </p:nvSpPr>
        <p:spPr>
          <a:xfrm>
            <a:off x="949611" y="38311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0" name="Oval 179">
            <a:extLst>
              <a:ext uri="{FF2B5EF4-FFF2-40B4-BE49-F238E27FC236}">
                <a16:creationId xmlns:a16="http://schemas.microsoft.com/office/drawing/2014/main" id="{9B9FC5C4-973B-432A-BC28-D57C1982EAA3}"/>
              </a:ext>
            </a:extLst>
          </p:cNvPr>
          <p:cNvSpPr/>
          <p:nvPr/>
        </p:nvSpPr>
        <p:spPr>
          <a:xfrm flipH="1">
            <a:off x="1476455" y="3749296"/>
            <a:ext cx="261716" cy="261716"/>
          </a:xfrm>
          <a:prstGeom prst="ellipse">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81" name="Rounded Rectangle 8">
            <a:extLst>
              <a:ext uri="{FF2B5EF4-FFF2-40B4-BE49-F238E27FC236}">
                <a16:creationId xmlns:a16="http://schemas.microsoft.com/office/drawing/2014/main" id="{203E7020-EB72-4D35-A018-1B39E3554A79}"/>
              </a:ext>
            </a:extLst>
          </p:cNvPr>
          <p:cNvSpPr/>
          <p:nvPr/>
        </p:nvSpPr>
        <p:spPr>
          <a:xfrm>
            <a:off x="977243" y="4211051"/>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5"/>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82" name="그룹 6">
            <a:extLst>
              <a:ext uri="{FF2B5EF4-FFF2-40B4-BE49-F238E27FC236}">
                <a16:creationId xmlns:a16="http://schemas.microsoft.com/office/drawing/2014/main" id="{2243F71A-1F7C-4CF8-93F6-FB128B6AE66D}"/>
              </a:ext>
            </a:extLst>
          </p:cNvPr>
          <p:cNvGrpSpPr/>
          <p:nvPr/>
        </p:nvGrpSpPr>
        <p:grpSpPr>
          <a:xfrm>
            <a:off x="977243" y="4635935"/>
            <a:ext cx="1260140" cy="1155482"/>
            <a:chOff x="602568" y="4345057"/>
            <a:chExt cx="1260140" cy="1155482"/>
          </a:xfrm>
        </p:grpSpPr>
        <p:sp>
          <p:nvSpPr>
            <p:cNvPr id="183" name="TextBox 182">
              <a:extLst>
                <a:ext uri="{FF2B5EF4-FFF2-40B4-BE49-F238E27FC236}">
                  <a16:creationId xmlns:a16="http://schemas.microsoft.com/office/drawing/2014/main" id="{00B54924-4FE0-49EC-A242-74F9D4F724D6}"/>
                </a:ext>
              </a:extLst>
            </p:cNvPr>
            <p:cNvSpPr txBox="1"/>
            <p:nvPr/>
          </p:nvSpPr>
          <p:spPr>
            <a:xfrm>
              <a:off x="602568" y="4345057"/>
              <a:ext cx="1260140" cy="276999"/>
            </a:xfrm>
            <a:prstGeom prst="rect">
              <a:avLst/>
            </a:prstGeom>
            <a:noFill/>
          </p:spPr>
          <p:txBody>
            <a:bodyPr wrap="square" rtlCol="0">
              <a:spAutoFit/>
            </a:bodyPr>
            <a:lstStyle/>
            <a:p>
              <a:pPr algn="ctr"/>
              <a:r>
                <a:rPr lang="en-US" altLang="ko-KR" sz="1200" b="1">
                  <a:solidFill>
                    <a:schemeClr val="bg1"/>
                  </a:solidFill>
                  <a:cs typeface="Calibri" pitchFamily="34" charset="0"/>
                </a:rPr>
                <a:t>Đơn kế thừa</a:t>
              </a:r>
              <a:endParaRPr lang="ko-KR" altLang="en-US" sz="1200" b="1" dirty="0">
                <a:solidFill>
                  <a:schemeClr val="bg1"/>
                </a:solidFill>
                <a:cs typeface="Calibri" pitchFamily="34" charset="0"/>
              </a:endParaRPr>
            </a:p>
          </p:txBody>
        </p:sp>
        <p:sp>
          <p:nvSpPr>
            <p:cNvPr id="184" name="TextBox 183">
              <a:extLst>
                <a:ext uri="{FF2B5EF4-FFF2-40B4-BE49-F238E27FC236}">
                  <a16:creationId xmlns:a16="http://schemas.microsoft.com/office/drawing/2014/main" id="{CAB4D319-D7EF-4117-A13E-0A56EFEFA7C4}"/>
                </a:ext>
              </a:extLst>
            </p:cNvPr>
            <p:cNvSpPr txBox="1"/>
            <p:nvPr/>
          </p:nvSpPr>
          <p:spPr>
            <a:xfrm>
              <a:off x="602568" y="4669542"/>
              <a:ext cx="1260140" cy="830997"/>
            </a:xfrm>
            <a:prstGeom prst="rect">
              <a:avLst/>
            </a:prstGeom>
            <a:noFill/>
          </p:spPr>
          <p:txBody>
            <a:bodyPr wrap="square" rtlCol="0">
              <a:spAutoFit/>
            </a:bodyPr>
            <a:lstStyle/>
            <a:p>
              <a:pPr algn="ctr"/>
              <a:r>
                <a:rPr lang="en-US" altLang="ko-KR" sz="1200">
                  <a:solidFill>
                    <a:schemeClr val="bg1"/>
                  </a:solidFill>
                </a:rPr>
                <a:t>Một lớp chỉ được kế thừa từ duy nhất một lớp cha</a:t>
              </a:r>
              <a:endParaRPr lang="ko-KR" altLang="en-US" sz="1200" dirty="0">
                <a:solidFill>
                  <a:schemeClr val="bg1"/>
                </a:solidFill>
              </a:endParaRPr>
            </a:p>
          </p:txBody>
        </p:sp>
      </p:grpSp>
      <p:sp>
        <p:nvSpPr>
          <p:cNvPr id="185" name="TextBox 184">
            <a:extLst>
              <a:ext uri="{FF2B5EF4-FFF2-40B4-BE49-F238E27FC236}">
                <a16:creationId xmlns:a16="http://schemas.microsoft.com/office/drawing/2014/main" id="{DE24C30A-ED94-4AF0-A937-C9CBD5EC75A9}"/>
              </a:ext>
            </a:extLst>
          </p:cNvPr>
          <p:cNvSpPr txBox="1"/>
          <p:nvPr/>
        </p:nvSpPr>
        <p:spPr>
          <a:xfrm>
            <a:off x="797709" y="2922776"/>
            <a:ext cx="1619208" cy="707886"/>
          </a:xfrm>
          <a:prstGeom prst="rect">
            <a:avLst/>
          </a:prstGeom>
          <a:noFill/>
        </p:spPr>
        <p:txBody>
          <a:bodyPr wrap="square" rtlCol="0">
            <a:spAutoFit/>
          </a:bodyPr>
          <a:lstStyle/>
          <a:p>
            <a:pPr algn="ctr"/>
            <a:r>
              <a:rPr lang="en-US" altLang="ko-KR" sz="2000" b="1">
                <a:solidFill>
                  <a:schemeClr val="tx1">
                    <a:lumMod val="65000"/>
                    <a:lumOff val="35000"/>
                  </a:schemeClr>
                </a:solidFill>
                <a:cs typeface="Calibri" pitchFamily="34" charset="0"/>
              </a:rPr>
              <a:t>Single Inheritance</a:t>
            </a:r>
            <a:endParaRPr lang="ko-KR" altLang="en-US" sz="2000" b="1" dirty="0">
              <a:solidFill>
                <a:schemeClr val="tx1">
                  <a:lumMod val="65000"/>
                  <a:lumOff val="35000"/>
                </a:schemeClr>
              </a:solidFill>
              <a:cs typeface="Calibri" pitchFamily="34" charset="0"/>
            </a:endParaRPr>
          </a:p>
        </p:txBody>
      </p:sp>
      <p:sp>
        <p:nvSpPr>
          <p:cNvPr id="186" name="Oval 185">
            <a:extLst>
              <a:ext uri="{FF2B5EF4-FFF2-40B4-BE49-F238E27FC236}">
                <a16:creationId xmlns:a16="http://schemas.microsoft.com/office/drawing/2014/main" id="{3D456F3C-8D0D-4099-9DA0-CB834FD8DFCE}"/>
              </a:ext>
            </a:extLst>
          </p:cNvPr>
          <p:cNvSpPr/>
          <p:nvPr/>
        </p:nvSpPr>
        <p:spPr>
          <a:xfrm flipH="1">
            <a:off x="5941515" y="3742001"/>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87" name="Rounded Rectangle 8">
            <a:extLst>
              <a:ext uri="{FF2B5EF4-FFF2-40B4-BE49-F238E27FC236}">
                <a16:creationId xmlns:a16="http://schemas.microsoft.com/office/drawing/2014/main" id="{5484C237-B792-4B1D-BCB7-632A6B77319B}"/>
              </a:ext>
            </a:extLst>
          </p:cNvPr>
          <p:cNvSpPr/>
          <p:nvPr/>
        </p:nvSpPr>
        <p:spPr>
          <a:xfrm>
            <a:off x="5442303" y="4211051"/>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88" name="그룹 9">
            <a:extLst>
              <a:ext uri="{FF2B5EF4-FFF2-40B4-BE49-F238E27FC236}">
                <a16:creationId xmlns:a16="http://schemas.microsoft.com/office/drawing/2014/main" id="{A420C6D2-FCFE-425E-9B4F-EC6BACBFF3CE}"/>
              </a:ext>
            </a:extLst>
          </p:cNvPr>
          <p:cNvGrpSpPr/>
          <p:nvPr/>
        </p:nvGrpSpPr>
        <p:grpSpPr>
          <a:xfrm>
            <a:off x="5442301" y="4635935"/>
            <a:ext cx="1260142" cy="1302047"/>
            <a:chOff x="3967626" y="4345057"/>
            <a:chExt cx="1260142" cy="1302047"/>
          </a:xfrm>
        </p:grpSpPr>
        <p:sp>
          <p:nvSpPr>
            <p:cNvPr id="189" name="TextBox 188">
              <a:extLst>
                <a:ext uri="{FF2B5EF4-FFF2-40B4-BE49-F238E27FC236}">
                  <a16:creationId xmlns:a16="http://schemas.microsoft.com/office/drawing/2014/main" id="{7486215C-3AA9-4D29-A08C-A972C9734471}"/>
                </a:ext>
              </a:extLst>
            </p:cNvPr>
            <p:cNvSpPr txBox="1"/>
            <p:nvPr/>
          </p:nvSpPr>
          <p:spPr>
            <a:xfrm>
              <a:off x="3967628" y="4345057"/>
              <a:ext cx="1260140" cy="461665"/>
            </a:xfrm>
            <a:prstGeom prst="rect">
              <a:avLst/>
            </a:prstGeom>
            <a:noFill/>
          </p:spPr>
          <p:txBody>
            <a:bodyPr wrap="square" rtlCol="0">
              <a:spAutoFit/>
            </a:bodyPr>
            <a:lstStyle/>
            <a:p>
              <a:pPr algn="ctr"/>
              <a:r>
                <a:rPr lang="en-US" altLang="ko-KR" sz="1200" b="1">
                  <a:solidFill>
                    <a:schemeClr val="bg1"/>
                  </a:solidFill>
                  <a:cs typeface="Calibri" pitchFamily="34" charset="0"/>
                </a:rPr>
                <a:t>Kế thừa đa cấp</a:t>
              </a:r>
              <a:endParaRPr lang="ko-KR" altLang="en-US" sz="1200" b="1" dirty="0">
                <a:solidFill>
                  <a:schemeClr val="bg1"/>
                </a:solidFill>
                <a:cs typeface="Calibri" pitchFamily="34" charset="0"/>
              </a:endParaRPr>
            </a:p>
          </p:txBody>
        </p:sp>
        <p:sp>
          <p:nvSpPr>
            <p:cNvPr id="190" name="TextBox 189">
              <a:extLst>
                <a:ext uri="{FF2B5EF4-FFF2-40B4-BE49-F238E27FC236}">
                  <a16:creationId xmlns:a16="http://schemas.microsoft.com/office/drawing/2014/main" id="{0FB30913-C0F5-4C24-8113-2E0AA4A19ECC}"/>
                </a:ext>
              </a:extLst>
            </p:cNvPr>
            <p:cNvSpPr txBox="1"/>
            <p:nvPr/>
          </p:nvSpPr>
          <p:spPr>
            <a:xfrm>
              <a:off x="3967626" y="4816107"/>
              <a:ext cx="1260140" cy="830997"/>
            </a:xfrm>
            <a:prstGeom prst="rect">
              <a:avLst/>
            </a:prstGeom>
            <a:noFill/>
          </p:spPr>
          <p:txBody>
            <a:bodyPr wrap="square" rtlCol="0">
              <a:spAutoFit/>
            </a:bodyPr>
            <a:lstStyle/>
            <a:p>
              <a:pPr algn="ctr"/>
              <a:r>
                <a:rPr lang="en-US" altLang="ko-KR" sz="1200">
                  <a:solidFill>
                    <a:schemeClr val="bg1"/>
                  </a:solidFill>
                </a:rPr>
                <a:t>Một lớp con được tạo từ một lớp con khác</a:t>
              </a:r>
              <a:endParaRPr lang="ko-KR" altLang="en-US" sz="1200" dirty="0">
                <a:solidFill>
                  <a:schemeClr val="bg1"/>
                </a:solidFill>
              </a:endParaRPr>
            </a:p>
          </p:txBody>
        </p:sp>
      </p:grpSp>
      <p:sp>
        <p:nvSpPr>
          <p:cNvPr id="191" name="TextBox 190">
            <a:extLst>
              <a:ext uri="{FF2B5EF4-FFF2-40B4-BE49-F238E27FC236}">
                <a16:creationId xmlns:a16="http://schemas.microsoft.com/office/drawing/2014/main" id="{AA0FA020-B604-4335-8D2D-950AFEB23DE9}"/>
              </a:ext>
            </a:extLst>
          </p:cNvPr>
          <p:cNvSpPr txBox="1"/>
          <p:nvPr/>
        </p:nvSpPr>
        <p:spPr>
          <a:xfrm>
            <a:off x="5205714" y="2922776"/>
            <a:ext cx="1733318" cy="707886"/>
          </a:xfrm>
          <a:prstGeom prst="rect">
            <a:avLst/>
          </a:prstGeom>
          <a:noFill/>
        </p:spPr>
        <p:txBody>
          <a:bodyPr wrap="square" rtlCol="0">
            <a:spAutoFit/>
          </a:bodyPr>
          <a:lstStyle/>
          <a:p>
            <a:pPr algn="ctr"/>
            <a:r>
              <a:rPr lang="en-US" altLang="ko-KR" sz="2000" b="1">
                <a:solidFill>
                  <a:schemeClr val="tx1">
                    <a:lumMod val="65000"/>
                    <a:lumOff val="35000"/>
                  </a:schemeClr>
                </a:solidFill>
                <a:cs typeface="Calibri" pitchFamily="34" charset="0"/>
              </a:rPr>
              <a:t>Multilevel</a:t>
            </a:r>
          </a:p>
          <a:p>
            <a:pPr algn="ctr"/>
            <a:r>
              <a:rPr lang="en-US" altLang="ko-KR" sz="2000" b="1">
                <a:solidFill>
                  <a:schemeClr val="tx1">
                    <a:lumMod val="65000"/>
                    <a:lumOff val="35000"/>
                  </a:schemeClr>
                </a:solidFill>
                <a:cs typeface="Calibri" pitchFamily="34" charset="0"/>
              </a:rPr>
              <a:t>Inheritance</a:t>
            </a:r>
            <a:endParaRPr lang="ko-KR" altLang="en-US" sz="2000" b="1" dirty="0">
              <a:solidFill>
                <a:schemeClr val="tx1">
                  <a:lumMod val="65000"/>
                  <a:lumOff val="35000"/>
                </a:schemeClr>
              </a:solidFill>
              <a:cs typeface="Calibri" pitchFamily="34" charset="0"/>
            </a:endParaRPr>
          </a:p>
        </p:txBody>
      </p:sp>
      <p:sp>
        <p:nvSpPr>
          <p:cNvPr id="192" name="Oval 191">
            <a:extLst>
              <a:ext uri="{FF2B5EF4-FFF2-40B4-BE49-F238E27FC236}">
                <a16:creationId xmlns:a16="http://schemas.microsoft.com/office/drawing/2014/main" id="{C8E57561-3AEB-4191-B2CE-37DD3F652F2B}"/>
              </a:ext>
            </a:extLst>
          </p:cNvPr>
          <p:cNvSpPr/>
          <p:nvPr/>
        </p:nvSpPr>
        <p:spPr>
          <a:xfrm flipH="1">
            <a:off x="10406573" y="3747334"/>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93" name="Rounded Rectangle 8">
            <a:extLst>
              <a:ext uri="{FF2B5EF4-FFF2-40B4-BE49-F238E27FC236}">
                <a16:creationId xmlns:a16="http://schemas.microsoft.com/office/drawing/2014/main" id="{EB437316-F402-400E-B9C3-DEA1A03AE808}"/>
              </a:ext>
            </a:extLst>
          </p:cNvPr>
          <p:cNvSpPr/>
          <p:nvPr/>
        </p:nvSpPr>
        <p:spPr>
          <a:xfrm>
            <a:off x="9907361" y="4211051"/>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94" name="그룹 26">
            <a:extLst>
              <a:ext uri="{FF2B5EF4-FFF2-40B4-BE49-F238E27FC236}">
                <a16:creationId xmlns:a16="http://schemas.microsoft.com/office/drawing/2014/main" id="{3897B279-0474-45F2-A0BE-F67B762C4687}"/>
              </a:ext>
            </a:extLst>
          </p:cNvPr>
          <p:cNvGrpSpPr/>
          <p:nvPr/>
        </p:nvGrpSpPr>
        <p:grpSpPr>
          <a:xfrm>
            <a:off x="9907361" y="4635935"/>
            <a:ext cx="1260140" cy="1340148"/>
            <a:chOff x="7332687" y="4345057"/>
            <a:chExt cx="1260140" cy="1340148"/>
          </a:xfrm>
        </p:grpSpPr>
        <p:sp>
          <p:nvSpPr>
            <p:cNvPr id="195" name="TextBox 194">
              <a:extLst>
                <a:ext uri="{FF2B5EF4-FFF2-40B4-BE49-F238E27FC236}">
                  <a16:creationId xmlns:a16="http://schemas.microsoft.com/office/drawing/2014/main" id="{E0C3A672-DEBF-41A7-86C9-D596AF02F8A9}"/>
                </a:ext>
              </a:extLst>
            </p:cNvPr>
            <p:cNvSpPr txBox="1"/>
            <p:nvPr/>
          </p:nvSpPr>
          <p:spPr>
            <a:xfrm>
              <a:off x="7332687" y="4345057"/>
              <a:ext cx="1260140" cy="276999"/>
            </a:xfrm>
            <a:prstGeom prst="rect">
              <a:avLst/>
            </a:prstGeom>
            <a:noFill/>
          </p:spPr>
          <p:txBody>
            <a:bodyPr wrap="square" rtlCol="0">
              <a:spAutoFit/>
            </a:bodyPr>
            <a:lstStyle/>
            <a:p>
              <a:pPr algn="ctr"/>
              <a:r>
                <a:rPr lang="en-US" altLang="ko-KR" sz="1200" b="1">
                  <a:solidFill>
                    <a:schemeClr val="bg1"/>
                  </a:solidFill>
                  <a:cs typeface="Calibri" pitchFamily="34" charset="0"/>
                </a:rPr>
                <a:t>Kế thừa lai</a:t>
              </a:r>
              <a:endParaRPr lang="ko-KR" altLang="en-US" sz="1200" b="1" dirty="0">
                <a:solidFill>
                  <a:schemeClr val="bg1"/>
                </a:solidFill>
                <a:cs typeface="Calibri" pitchFamily="34" charset="0"/>
              </a:endParaRPr>
            </a:p>
          </p:txBody>
        </p:sp>
        <p:sp>
          <p:nvSpPr>
            <p:cNvPr id="196" name="TextBox 195">
              <a:extLst>
                <a:ext uri="{FF2B5EF4-FFF2-40B4-BE49-F238E27FC236}">
                  <a16:creationId xmlns:a16="http://schemas.microsoft.com/office/drawing/2014/main" id="{5169DB67-47D1-4D6C-9894-072705FE7275}"/>
                </a:ext>
              </a:extLst>
            </p:cNvPr>
            <p:cNvSpPr txBox="1"/>
            <p:nvPr/>
          </p:nvSpPr>
          <p:spPr>
            <a:xfrm>
              <a:off x="7332687" y="4669542"/>
              <a:ext cx="1260140" cy="1015663"/>
            </a:xfrm>
            <a:prstGeom prst="rect">
              <a:avLst/>
            </a:prstGeom>
            <a:noFill/>
          </p:spPr>
          <p:txBody>
            <a:bodyPr wrap="square" rtlCol="0">
              <a:spAutoFit/>
            </a:bodyPr>
            <a:lstStyle/>
            <a:p>
              <a:pPr algn="ctr"/>
              <a:r>
                <a:rPr lang="en-US" altLang="ko-KR" sz="1200">
                  <a:solidFill>
                    <a:schemeClr val="bg1"/>
                  </a:solidFill>
                </a:rPr>
                <a:t>Được thực hiện bằng cách kết hợp nhiều hơn một loại thừa kế</a:t>
              </a:r>
              <a:endParaRPr lang="ko-KR" altLang="en-US" sz="1200" dirty="0">
                <a:solidFill>
                  <a:schemeClr val="bg1"/>
                </a:solidFill>
              </a:endParaRPr>
            </a:p>
          </p:txBody>
        </p:sp>
      </p:grpSp>
      <p:sp>
        <p:nvSpPr>
          <p:cNvPr id="197" name="TextBox 196">
            <a:extLst>
              <a:ext uri="{FF2B5EF4-FFF2-40B4-BE49-F238E27FC236}">
                <a16:creationId xmlns:a16="http://schemas.microsoft.com/office/drawing/2014/main" id="{D3DA9988-F104-452F-9229-5F37C7B991AD}"/>
              </a:ext>
            </a:extLst>
          </p:cNvPr>
          <p:cNvSpPr txBox="1"/>
          <p:nvPr/>
        </p:nvSpPr>
        <p:spPr>
          <a:xfrm>
            <a:off x="9727829" y="2922776"/>
            <a:ext cx="1619208" cy="707886"/>
          </a:xfrm>
          <a:prstGeom prst="rect">
            <a:avLst/>
          </a:prstGeom>
          <a:noFill/>
        </p:spPr>
        <p:txBody>
          <a:bodyPr wrap="square" rtlCol="0">
            <a:spAutoFit/>
          </a:bodyPr>
          <a:lstStyle/>
          <a:p>
            <a:pPr algn="ctr"/>
            <a:r>
              <a:rPr lang="en-US" altLang="ko-KR" sz="2000" b="1">
                <a:solidFill>
                  <a:schemeClr val="tx1">
                    <a:lumMod val="65000"/>
                    <a:lumOff val="35000"/>
                  </a:schemeClr>
                </a:solidFill>
                <a:cs typeface="Calibri" pitchFamily="34" charset="0"/>
              </a:rPr>
              <a:t>Hybrid Inheritance </a:t>
            </a:r>
            <a:endParaRPr lang="ko-KR" altLang="en-US" sz="2000" b="1" dirty="0">
              <a:solidFill>
                <a:schemeClr val="tx1">
                  <a:lumMod val="65000"/>
                  <a:lumOff val="35000"/>
                </a:schemeClr>
              </a:solidFill>
              <a:cs typeface="Calibri" pitchFamily="34" charset="0"/>
            </a:endParaRPr>
          </a:p>
        </p:txBody>
      </p:sp>
      <p:sp>
        <p:nvSpPr>
          <p:cNvPr id="198" name="Oval 197">
            <a:extLst>
              <a:ext uri="{FF2B5EF4-FFF2-40B4-BE49-F238E27FC236}">
                <a16:creationId xmlns:a16="http://schemas.microsoft.com/office/drawing/2014/main" id="{ADE8540B-E2A1-4508-A1E6-5F5EF544977B}"/>
              </a:ext>
            </a:extLst>
          </p:cNvPr>
          <p:cNvSpPr/>
          <p:nvPr/>
        </p:nvSpPr>
        <p:spPr>
          <a:xfrm rot="10800000" flipH="1">
            <a:off x="3708985" y="3743132"/>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99" name="Rounded Rectangle 8">
            <a:extLst>
              <a:ext uri="{FF2B5EF4-FFF2-40B4-BE49-F238E27FC236}">
                <a16:creationId xmlns:a16="http://schemas.microsoft.com/office/drawing/2014/main" id="{C7B57B69-F8FE-4A19-A7DE-6F7A380F8454}"/>
              </a:ext>
            </a:extLst>
          </p:cNvPr>
          <p:cNvSpPr/>
          <p:nvPr/>
        </p:nvSpPr>
        <p:spPr>
          <a:xfrm rot="10800000">
            <a:off x="3209773" y="1470861"/>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00" name="그룹 5">
            <a:extLst>
              <a:ext uri="{FF2B5EF4-FFF2-40B4-BE49-F238E27FC236}">
                <a16:creationId xmlns:a16="http://schemas.microsoft.com/office/drawing/2014/main" id="{B5E307B4-3A20-424E-BB1C-D8D793D88C0F}"/>
              </a:ext>
            </a:extLst>
          </p:cNvPr>
          <p:cNvGrpSpPr/>
          <p:nvPr/>
        </p:nvGrpSpPr>
        <p:grpSpPr>
          <a:xfrm>
            <a:off x="3209773" y="1603860"/>
            <a:ext cx="1260140" cy="1140285"/>
            <a:chOff x="2286794" y="1617783"/>
            <a:chExt cx="1260140" cy="1140285"/>
          </a:xfrm>
        </p:grpSpPr>
        <p:sp>
          <p:nvSpPr>
            <p:cNvPr id="201" name="TextBox 200">
              <a:extLst>
                <a:ext uri="{FF2B5EF4-FFF2-40B4-BE49-F238E27FC236}">
                  <a16:creationId xmlns:a16="http://schemas.microsoft.com/office/drawing/2014/main" id="{E1CE25D3-C294-4334-800E-1AF12B46929F}"/>
                </a:ext>
              </a:extLst>
            </p:cNvPr>
            <p:cNvSpPr txBox="1"/>
            <p:nvPr/>
          </p:nvSpPr>
          <p:spPr>
            <a:xfrm>
              <a:off x="2286794" y="1617783"/>
              <a:ext cx="1260140" cy="276999"/>
            </a:xfrm>
            <a:prstGeom prst="rect">
              <a:avLst/>
            </a:prstGeom>
            <a:noFill/>
          </p:spPr>
          <p:txBody>
            <a:bodyPr wrap="square" rtlCol="0">
              <a:spAutoFit/>
            </a:bodyPr>
            <a:lstStyle/>
            <a:p>
              <a:pPr algn="ctr"/>
              <a:r>
                <a:rPr lang="en-US" altLang="ko-KR" sz="1200" b="1">
                  <a:solidFill>
                    <a:schemeClr val="bg1"/>
                  </a:solidFill>
                  <a:cs typeface="Calibri" pitchFamily="34" charset="0"/>
                </a:rPr>
                <a:t>Đa kế thừa</a:t>
              </a:r>
              <a:endParaRPr lang="ko-KR" altLang="en-US" sz="1200" b="1" dirty="0">
                <a:solidFill>
                  <a:schemeClr val="bg1"/>
                </a:solidFill>
                <a:cs typeface="Calibri" pitchFamily="34" charset="0"/>
              </a:endParaRPr>
            </a:p>
          </p:txBody>
        </p:sp>
        <p:sp>
          <p:nvSpPr>
            <p:cNvPr id="202" name="TextBox 201">
              <a:extLst>
                <a:ext uri="{FF2B5EF4-FFF2-40B4-BE49-F238E27FC236}">
                  <a16:creationId xmlns:a16="http://schemas.microsoft.com/office/drawing/2014/main" id="{A4147C10-1E5F-4416-A9C9-3BFA832EA69F}"/>
                </a:ext>
              </a:extLst>
            </p:cNvPr>
            <p:cNvSpPr txBox="1"/>
            <p:nvPr/>
          </p:nvSpPr>
          <p:spPr>
            <a:xfrm>
              <a:off x="2286794" y="1927071"/>
              <a:ext cx="1260140" cy="830997"/>
            </a:xfrm>
            <a:prstGeom prst="rect">
              <a:avLst/>
            </a:prstGeom>
            <a:noFill/>
          </p:spPr>
          <p:txBody>
            <a:bodyPr wrap="square" rtlCol="0">
              <a:spAutoFit/>
            </a:bodyPr>
            <a:lstStyle/>
            <a:p>
              <a:pPr algn="ctr"/>
              <a:r>
                <a:rPr lang="en-US" altLang="ko-KR" sz="1200">
                  <a:solidFill>
                    <a:schemeClr val="bg1"/>
                  </a:solidFill>
                </a:rPr>
                <a:t>Một lớp có thể kế thừa từ nhiều hơn một lớp cơ sở</a:t>
              </a:r>
              <a:endParaRPr lang="ko-KR" altLang="en-US" sz="1200" dirty="0">
                <a:solidFill>
                  <a:schemeClr val="bg1"/>
                </a:solidFill>
              </a:endParaRPr>
            </a:p>
          </p:txBody>
        </p:sp>
      </p:grpSp>
      <p:sp>
        <p:nvSpPr>
          <p:cNvPr id="203" name="TextBox 202">
            <a:extLst>
              <a:ext uri="{FF2B5EF4-FFF2-40B4-BE49-F238E27FC236}">
                <a16:creationId xmlns:a16="http://schemas.microsoft.com/office/drawing/2014/main" id="{CEF8AD70-1294-402C-9452-7E1D2D68A052}"/>
              </a:ext>
            </a:extLst>
          </p:cNvPr>
          <p:cNvSpPr txBox="1"/>
          <p:nvPr/>
        </p:nvSpPr>
        <p:spPr>
          <a:xfrm>
            <a:off x="3009438" y="4178744"/>
            <a:ext cx="1660807" cy="707886"/>
          </a:xfrm>
          <a:prstGeom prst="rect">
            <a:avLst/>
          </a:prstGeom>
          <a:noFill/>
        </p:spPr>
        <p:txBody>
          <a:bodyPr wrap="square" rtlCol="0">
            <a:spAutoFit/>
          </a:bodyPr>
          <a:lstStyle/>
          <a:p>
            <a:pPr algn="ctr"/>
            <a:r>
              <a:rPr lang="en-US" altLang="ko-KR" sz="2000" b="1">
                <a:solidFill>
                  <a:schemeClr val="tx1">
                    <a:lumMod val="65000"/>
                    <a:lumOff val="35000"/>
                  </a:schemeClr>
                </a:solidFill>
                <a:cs typeface="Calibri" pitchFamily="34" charset="0"/>
              </a:rPr>
              <a:t>Multiple</a:t>
            </a:r>
          </a:p>
          <a:p>
            <a:pPr algn="ctr"/>
            <a:r>
              <a:rPr lang="en-US" altLang="ko-KR" sz="2000" b="1">
                <a:solidFill>
                  <a:schemeClr val="tx1">
                    <a:lumMod val="65000"/>
                    <a:lumOff val="35000"/>
                  </a:schemeClr>
                </a:solidFill>
                <a:cs typeface="Calibri" pitchFamily="34" charset="0"/>
              </a:rPr>
              <a:t>Inheritance</a:t>
            </a:r>
            <a:endParaRPr lang="ko-KR" altLang="en-US" sz="2000" b="1" dirty="0">
              <a:solidFill>
                <a:schemeClr val="tx1">
                  <a:lumMod val="65000"/>
                  <a:lumOff val="35000"/>
                </a:schemeClr>
              </a:solidFill>
              <a:cs typeface="Calibri" pitchFamily="34" charset="0"/>
            </a:endParaRPr>
          </a:p>
        </p:txBody>
      </p:sp>
      <p:sp>
        <p:nvSpPr>
          <p:cNvPr id="204" name="Oval 203">
            <a:extLst>
              <a:ext uri="{FF2B5EF4-FFF2-40B4-BE49-F238E27FC236}">
                <a16:creationId xmlns:a16="http://schemas.microsoft.com/office/drawing/2014/main" id="{C7E0D45A-53D9-4D15-BE69-5ED8F2962C11}"/>
              </a:ext>
            </a:extLst>
          </p:cNvPr>
          <p:cNvSpPr/>
          <p:nvPr/>
        </p:nvSpPr>
        <p:spPr>
          <a:xfrm rot="10800000" flipH="1">
            <a:off x="8174045" y="3742298"/>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05" name="Rounded Rectangle 8">
            <a:extLst>
              <a:ext uri="{FF2B5EF4-FFF2-40B4-BE49-F238E27FC236}">
                <a16:creationId xmlns:a16="http://schemas.microsoft.com/office/drawing/2014/main" id="{8E464A0F-8E57-41CB-BD36-84568D147685}"/>
              </a:ext>
            </a:extLst>
          </p:cNvPr>
          <p:cNvSpPr/>
          <p:nvPr/>
        </p:nvSpPr>
        <p:spPr>
          <a:xfrm rot="10800000">
            <a:off x="7674833" y="1485719"/>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06" name="그룹 2">
            <a:extLst>
              <a:ext uri="{FF2B5EF4-FFF2-40B4-BE49-F238E27FC236}">
                <a16:creationId xmlns:a16="http://schemas.microsoft.com/office/drawing/2014/main" id="{DCAF6133-5EBC-4311-BC6E-65FDA1605BAF}"/>
              </a:ext>
            </a:extLst>
          </p:cNvPr>
          <p:cNvGrpSpPr/>
          <p:nvPr/>
        </p:nvGrpSpPr>
        <p:grpSpPr>
          <a:xfrm>
            <a:off x="7674833" y="1618718"/>
            <a:ext cx="1260140" cy="1474761"/>
            <a:chOff x="5688124" y="1632641"/>
            <a:chExt cx="1260140" cy="1474761"/>
          </a:xfrm>
        </p:grpSpPr>
        <p:sp>
          <p:nvSpPr>
            <p:cNvPr id="207" name="TextBox 206">
              <a:extLst>
                <a:ext uri="{FF2B5EF4-FFF2-40B4-BE49-F238E27FC236}">
                  <a16:creationId xmlns:a16="http://schemas.microsoft.com/office/drawing/2014/main" id="{C1C18E43-78BD-4297-8E69-0655123E5A76}"/>
                </a:ext>
              </a:extLst>
            </p:cNvPr>
            <p:cNvSpPr txBox="1"/>
            <p:nvPr/>
          </p:nvSpPr>
          <p:spPr>
            <a:xfrm>
              <a:off x="5688124" y="1632641"/>
              <a:ext cx="1260140" cy="461665"/>
            </a:xfrm>
            <a:prstGeom prst="rect">
              <a:avLst/>
            </a:prstGeom>
            <a:noFill/>
          </p:spPr>
          <p:txBody>
            <a:bodyPr wrap="square" rtlCol="0">
              <a:spAutoFit/>
            </a:bodyPr>
            <a:lstStyle/>
            <a:p>
              <a:pPr algn="ctr"/>
              <a:r>
                <a:rPr lang="en-US" altLang="ko-KR" sz="1200" b="1">
                  <a:solidFill>
                    <a:schemeClr val="bg1"/>
                  </a:solidFill>
                  <a:cs typeface="Calibri" pitchFamily="34" charset="0"/>
                </a:rPr>
                <a:t>Kế thừa phân cấp</a:t>
              </a:r>
              <a:endParaRPr lang="ko-KR" altLang="en-US" sz="1200" b="1" dirty="0">
                <a:solidFill>
                  <a:schemeClr val="bg1"/>
                </a:solidFill>
                <a:cs typeface="Calibri" pitchFamily="34" charset="0"/>
              </a:endParaRPr>
            </a:p>
          </p:txBody>
        </p:sp>
        <p:sp>
          <p:nvSpPr>
            <p:cNvPr id="208" name="TextBox 207">
              <a:extLst>
                <a:ext uri="{FF2B5EF4-FFF2-40B4-BE49-F238E27FC236}">
                  <a16:creationId xmlns:a16="http://schemas.microsoft.com/office/drawing/2014/main" id="{1FCAE4F0-CC2A-498D-9308-AD52F5F01B4B}"/>
                </a:ext>
              </a:extLst>
            </p:cNvPr>
            <p:cNvSpPr txBox="1"/>
            <p:nvPr/>
          </p:nvSpPr>
          <p:spPr>
            <a:xfrm>
              <a:off x="5688124" y="2091739"/>
              <a:ext cx="1260140" cy="1015663"/>
            </a:xfrm>
            <a:prstGeom prst="rect">
              <a:avLst/>
            </a:prstGeom>
            <a:noFill/>
          </p:spPr>
          <p:txBody>
            <a:bodyPr wrap="square" rtlCol="0">
              <a:spAutoFit/>
            </a:bodyPr>
            <a:lstStyle/>
            <a:p>
              <a:pPr algn="ctr"/>
              <a:r>
                <a:rPr lang="en-US" altLang="ko-KR" sz="1200">
                  <a:solidFill>
                    <a:schemeClr val="bg1"/>
                  </a:solidFill>
                </a:rPr>
                <a:t>Có nhiều hơn một lớp con được kế thừa từ một lớp cha duy nhất</a:t>
              </a:r>
              <a:endParaRPr lang="ko-KR" altLang="en-US" sz="1200" dirty="0">
                <a:solidFill>
                  <a:schemeClr val="bg1"/>
                </a:solidFill>
              </a:endParaRPr>
            </a:p>
          </p:txBody>
        </p:sp>
      </p:grpSp>
      <p:sp>
        <p:nvSpPr>
          <p:cNvPr id="209" name="TextBox 208">
            <a:extLst>
              <a:ext uri="{FF2B5EF4-FFF2-40B4-BE49-F238E27FC236}">
                <a16:creationId xmlns:a16="http://schemas.microsoft.com/office/drawing/2014/main" id="{0053E225-6961-4286-8ABC-226513B8FA7B}"/>
              </a:ext>
            </a:extLst>
          </p:cNvPr>
          <p:cNvSpPr txBox="1"/>
          <p:nvPr/>
        </p:nvSpPr>
        <p:spPr>
          <a:xfrm>
            <a:off x="7474500" y="4178744"/>
            <a:ext cx="1660806" cy="707886"/>
          </a:xfrm>
          <a:prstGeom prst="rect">
            <a:avLst/>
          </a:prstGeom>
          <a:noFill/>
        </p:spPr>
        <p:txBody>
          <a:bodyPr wrap="square" rtlCol="0">
            <a:spAutoFit/>
          </a:bodyPr>
          <a:lstStyle/>
          <a:p>
            <a:pPr algn="ctr"/>
            <a:r>
              <a:rPr lang="en-US" altLang="ko-KR" sz="2000" b="1">
                <a:solidFill>
                  <a:schemeClr val="tx1">
                    <a:lumMod val="65000"/>
                    <a:lumOff val="35000"/>
                  </a:schemeClr>
                </a:solidFill>
                <a:cs typeface="Calibri" pitchFamily="34" charset="0"/>
              </a:rPr>
              <a:t>Hierarchical Inheritance </a:t>
            </a:r>
            <a:endParaRPr lang="ko-KR" altLang="en-US" sz="2000" b="1" dirty="0">
              <a:solidFill>
                <a:schemeClr val="tx1">
                  <a:lumMod val="65000"/>
                  <a:lumOff val="35000"/>
                </a:schemeClr>
              </a:solidFill>
              <a:cs typeface="Calibri" pitchFamily="34" charset="0"/>
            </a:endParaRPr>
          </a:p>
        </p:txBody>
      </p:sp>
      <p:sp>
        <p:nvSpPr>
          <p:cNvPr id="36" name="Rectangle 35">
            <a:extLst>
              <a:ext uri="{FF2B5EF4-FFF2-40B4-BE49-F238E27FC236}">
                <a16:creationId xmlns:a16="http://schemas.microsoft.com/office/drawing/2014/main" id="{7EB180B5-D5C6-415E-B3FC-EC5327AD15B1}"/>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560461D-0B58-42DC-97AC-B39F8936855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38" name="TextBox 37">
            <a:extLst>
              <a:ext uri="{FF2B5EF4-FFF2-40B4-BE49-F238E27FC236}">
                <a16:creationId xmlns:a16="http://schemas.microsoft.com/office/drawing/2014/main" id="{1AB886FC-74CA-4BE5-8EDE-40C6387E6AD5}"/>
              </a:ext>
            </a:extLst>
          </p:cNvPr>
          <p:cNvSpPr txBox="1"/>
          <p:nvPr/>
        </p:nvSpPr>
        <p:spPr>
          <a:xfrm>
            <a:off x="4477371" y="1354130"/>
            <a:ext cx="3237252"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Các loại kế thừa</a:t>
            </a:r>
          </a:p>
        </p:txBody>
      </p:sp>
      <p:sp>
        <p:nvSpPr>
          <p:cNvPr id="9" name="Explosion: 14 Points 8">
            <a:extLst>
              <a:ext uri="{FF2B5EF4-FFF2-40B4-BE49-F238E27FC236}">
                <a16:creationId xmlns:a16="http://schemas.microsoft.com/office/drawing/2014/main" id="{1E1E778F-7555-4B99-B9FD-12BEAB0C87B1}"/>
              </a:ext>
            </a:extLst>
          </p:cNvPr>
          <p:cNvSpPr/>
          <p:nvPr/>
        </p:nvSpPr>
        <p:spPr>
          <a:xfrm>
            <a:off x="141831" y="36238"/>
            <a:ext cx="3431794" cy="2277438"/>
          </a:xfrm>
          <a:prstGeom prst="irregularSeal2">
            <a:avLst/>
          </a:prstGeom>
          <a:solidFill>
            <a:srgbClr val="92D050"/>
          </a:solidFill>
          <a:ln w="28575"/>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atin typeface="Constantia" panose="02030602050306030303" pitchFamily="18" charset="0"/>
              </a:rPr>
              <a:t>Ở đây ta chỉ bàn về Single Inheritance</a:t>
            </a:r>
          </a:p>
        </p:txBody>
      </p:sp>
    </p:spTree>
    <p:extLst>
      <p:ext uri="{BB962C8B-B14F-4D97-AF65-F5344CB8AC3E}">
        <p14:creationId xmlns:p14="http://schemas.microsoft.com/office/powerpoint/2010/main" val="368567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5"/>
                                        </p:tgtEl>
                                        <p:attrNameLst>
                                          <p:attrName>style.visibility</p:attrName>
                                        </p:attrNameLst>
                                      </p:cBhvr>
                                      <p:to>
                                        <p:strVal val="visible"/>
                                      </p:to>
                                    </p:set>
                                    <p:animEffect transition="in" filter="fade">
                                      <p:cBhvr>
                                        <p:cTn id="10" dur="500"/>
                                        <p:tgtEl>
                                          <p:spTgt spid="1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fade">
                                      <p:cBhvr>
                                        <p:cTn id="13" dur="500"/>
                                        <p:tgtEl>
                                          <p:spTgt spid="1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3"/>
                                        </p:tgtEl>
                                        <p:attrNameLst>
                                          <p:attrName>style.visibility</p:attrName>
                                        </p:attrNameLst>
                                      </p:cBhvr>
                                      <p:to>
                                        <p:strVal val="visible"/>
                                      </p:to>
                                    </p:set>
                                    <p:animEffect transition="in" filter="fade">
                                      <p:cBhvr>
                                        <p:cTn id="18" dur="500"/>
                                        <p:tgtEl>
                                          <p:spTgt spid="20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fade">
                                      <p:cBhvr>
                                        <p:cTn id="21" dur="500"/>
                                        <p:tgtEl>
                                          <p:spTgt spid="1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500"/>
                                        <p:tgtEl>
                                          <p:spTgt spid="1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7"/>
                                        </p:tgtEl>
                                        <p:attrNameLst>
                                          <p:attrName>style.visibility</p:attrName>
                                        </p:attrNameLst>
                                      </p:cBhvr>
                                      <p:to>
                                        <p:strVal val="visible"/>
                                      </p:to>
                                    </p:set>
                                    <p:animEffect transition="in" filter="fade">
                                      <p:cBhvr>
                                        <p:cTn id="29" dur="500"/>
                                        <p:tgtEl>
                                          <p:spTgt spid="18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6"/>
                                        </p:tgtEl>
                                        <p:attrNameLst>
                                          <p:attrName>style.visibility</p:attrName>
                                        </p:attrNameLst>
                                      </p:cBhvr>
                                      <p:to>
                                        <p:strVal val="visible"/>
                                      </p:to>
                                    </p:set>
                                    <p:animEffect transition="in" filter="fade">
                                      <p:cBhvr>
                                        <p:cTn id="32" dur="500"/>
                                        <p:tgtEl>
                                          <p:spTgt spid="18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1"/>
                                        </p:tgtEl>
                                        <p:attrNameLst>
                                          <p:attrName>style.visibility</p:attrName>
                                        </p:attrNameLst>
                                      </p:cBhvr>
                                      <p:to>
                                        <p:strVal val="visible"/>
                                      </p:to>
                                    </p:set>
                                    <p:animEffect transition="in" filter="fade">
                                      <p:cBhvr>
                                        <p:cTn id="35" dur="500"/>
                                        <p:tgtEl>
                                          <p:spTgt spid="19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4"/>
                                        </p:tgtEl>
                                        <p:attrNameLst>
                                          <p:attrName>style.visibility</p:attrName>
                                        </p:attrNameLst>
                                      </p:cBhvr>
                                      <p:to>
                                        <p:strVal val="visible"/>
                                      </p:to>
                                    </p:set>
                                    <p:animEffect transition="in" filter="fade">
                                      <p:cBhvr>
                                        <p:cTn id="40" dur="500"/>
                                        <p:tgtEl>
                                          <p:spTgt spid="2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9"/>
                                        </p:tgtEl>
                                        <p:attrNameLst>
                                          <p:attrName>style.visibility</p:attrName>
                                        </p:attrNameLst>
                                      </p:cBhvr>
                                      <p:to>
                                        <p:strVal val="visible"/>
                                      </p:to>
                                    </p:set>
                                    <p:animEffect transition="in" filter="fade">
                                      <p:cBhvr>
                                        <p:cTn id="43" dur="500"/>
                                        <p:tgtEl>
                                          <p:spTgt spid="20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5"/>
                                        </p:tgtEl>
                                        <p:attrNameLst>
                                          <p:attrName>style.visibility</p:attrName>
                                        </p:attrNameLst>
                                      </p:cBhvr>
                                      <p:to>
                                        <p:strVal val="visible"/>
                                      </p:to>
                                    </p:set>
                                    <p:animEffect transition="in" filter="fade">
                                      <p:cBhvr>
                                        <p:cTn id="46" dur="500"/>
                                        <p:tgtEl>
                                          <p:spTgt spid="20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97"/>
                                        </p:tgtEl>
                                        <p:attrNameLst>
                                          <p:attrName>style.visibility</p:attrName>
                                        </p:attrNameLst>
                                      </p:cBhvr>
                                      <p:to>
                                        <p:strVal val="visible"/>
                                      </p:to>
                                    </p:set>
                                    <p:animEffect transition="in" filter="fade">
                                      <p:cBhvr>
                                        <p:cTn id="51" dur="500"/>
                                        <p:tgtEl>
                                          <p:spTgt spid="1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2"/>
                                        </p:tgtEl>
                                        <p:attrNameLst>
                                          <p:attrName>style.visibility</p:attrName>
                                        </p:attrNameLst>
                                      </p:cBhvr>
                                      <p:to>
                                        <p:strVal val="visible"/>
                                      </p:to>
                                    </p:set>
                                    <p:animEffect transition="in" filter="fade">
                                      <p:cBhvr>
                                        <p:cTn id="54" dur="500"/>
                                        <p:tgtEl>
                                          <p:spTgt spid="19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3"/>
                                        </p:tgtEl>
                                        <p:attrNameLst>
                                          <p:attrName>style.visibility</p:attrName>
                                        </p:attrNameLst>
                                      </p:cBhvr>
                                      <p:to>
                                        <p:strVal val="visible"/>
                                      </p:to>
                                    </p:set>
                                    <p:animEffect transition="in" filter="fade">
                                      <p:cBhvr>
                                        <p:cTn id="57" dur="500"/>
                                        <p:tgtEl>
                                          <p:spTgt spid="1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0" grpId="0" animBg="1"/>
      <p:bldP spid="181" grpId="0" animBg="1"/>
      <p:bldP spid="185" grpId="0"/>
      <p:bldP spid="186" grpId="0" animBg="1"/>
      <p:bldP spid="187" grpId="0" animBg="1"/>
      <p:bldP spid="191" grpId="0"/>
      <p:bldP spid="192" grpId="0" animBg="1"/>
      <p:bldP spid="193" grpId="0" animBg="1"/>
      <p:bldP spid="197" grpId="0"/>
      <p:bldP spid="198" grpId="0" animBg="1"/>
      <p:bldP spid="199" grpId="0" animBg="1"/>
      <p:bldP spid="203" grpId="0"/>
      <p:bldP spid="204" grpId="0" animBg="1"/>
      <p:bldP spid="205" grpId="0" animBg="1"/>
      <p:bldP spid="209" grpId="0"/>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0139A9-E980-400A-B9D7-05B3B37BED18}"/>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276EF2-7BAB-4F5B-9EFF-267FD1087FEA}"/>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38120162-CE50-4ADD-872C-20AA5B1663B5}"/>
              </a:ext>
            </a:extLst>
          </p:cNvPr>
          <p:cNvSpPr txBox="1"/>
          <p:nvPr/>
        </p:nvSpPr>
        <p:spPr>
          <a:xfrm>
            <a:off x="4477371" y="1354130"/>
            <a:ext cx="3237252"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Cú pháp</a:t>
            </a:r>
          </a:p>
        </p:txBody>
      </p:sp>
      <p:cxnSp>
        <p:nvCxnSpPr>
          <p:cNvPr id="6" name="Straight Connector 5">
            <a:extLst>
              <a:ext uri="{FF2B5EF4-FFF2-40B4-BE49-F238E27FC236}">
                <a16:creationId xmlns:a16="http://schemas.microsoft.com/office/drawing/2014/main" id="{DC8D7810-D4F5-49C9-A9D4-FFFFA12A5EE4}"/>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BD440A2-4F86-4B0F-8766-A522A9E4D62C}"/>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9" name="TextBox 8">
            <a:extLst>
              <a:ext uri="{FF2B5EF4-FFF2-40B4-BE49-F238E27FC236}">
                <a16:creationId xmlns:a16="http://schemas.microsoft.com/office/drawing/2014/main" id="{E6D39DB2-F3BB-4710-9E2E-FEEB1ED1C713}"/>
              </a:ext>
            </a:extLst>
          </p:cNvPr>
          <p:cNvSpPr txBox="1"/>
          <p:nvPr/>
        </p:nvSpPr>
        <p:spPr>
          <a:xfrm>
            <a:off x="549841" y="4719104"/>
            <a:ext cx="5012246" cy="1569660"/>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Trong đó:</a:t>
            </a:r>
          </a:p>
          <a:p>
            <a:pPr algn="just"/>
            <a:r>
              <a:rPr lang="en-US" sz="2400">
                <a:solidFill>
                  <a:srgbClr val="1B1B1B"/>
                </a:solidFill>
                <a:latin typeface="Times New Roman" panose="02020603050405020304" pitchFamily="18" charset="0"/>
              </a:rPr>
              <a:t>Subclass_name: tên lớp con </a:t>
            </a:r>
          </a:p>
          <a:p>
            <a:pPr algn="just"/>
            <a:r>
              <a:rPr lang="en-US" sz="2400">
                <a:solidFill>
                  <a:srgbClr val="1B1B1B"/>
                </a:solidFill>
                <a:latin typeface="Times New Roman" panose="02020603050405020304" pitchFamily="18" charset="0"/>
              </a:rPr>
              <a:t>Base_class_name: tên lớp cha</a:t>
            </a:r>
          </a:p>
          <a:p>
            <a:pPr algn="just"/>
            <a:r>
              <a:rPr lang="en-US" sz="2400">
                <a:solidFill>
                  <a:srgbClr val="1B1B1B"/>
                </a:solidFill>
                <a:latin typeface="Times New Roman" panose="02020603050405020304" pitchFamily="18" charset="0"/>
              </a:rPr>
              <a:t>access_mode: phạm vi kế thừa</a:t>
            </a:r>
            <a:endParaRPr lang="en-US" sz="2400" b="0" i="0" u="none" strike="noStrike">
              <a:solidFill>
                <a:srgbClr val="1B1B1B"/>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4F6DBCB3-DA80-4F8A-B219-33685C5683D3}"/>
              </a:ext>
            </a:extLst>
          </p:cNvPr>
          <p:cNvSpPr txBox="1"/>
          <p:nvPr/>
        </p:nvSpPr>
        <p:spPr>
          <a:xfrm>
            <a:off x="6673819" y="4719104"/>
            <a:ext cx="5091749" cy="1569660"/>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a:t>
            </a:r>
            <a:r>
              <a:rPr lang="vi-VN" sz="2400">
                <a:solidFill>
                  <a:srgbClr val="1B1B1B"/>
                </a:solidFill>
                <a:latin typeface="Times New Roman" panose="02020603050405020304" pitchFamily="18" charset="0"/>
              </a:rPr>
              <a:t>lass Object được xem là gốc của mọi class. Trong Python 3.x, “class A(object)” và “class A” là giống nhau.</a:t>
            </a:r>
          </a:p>
        </p:txBody>
      </p:sp>
      <p:pic>
        <p:nvPicPr>
          <p:cNvPr id="11" name="Picture 10" descr="Text&#10;&#10;Description automatically generated">
            <a:extLst>
              <a:ext uri="{FF2B5EF4-FFF2-40B4-BE49-F238E27FC236}">
                <a16:creationId xmlns:a16="http://schemas.microsoft.com/office/drawing/2014/main" id="{F63870CA-CF7B-44CA-93D8-C8F21AC0A3F6}"/>
              </a:ext>
            </a:extLst>
          </p:cNvPr>
          <p:cNvPicPr/>
          <p:nvPr/>
        </p:nvPicPr>
        <p:blipFill>
          <a:blip r:embed="rId2"/>
          <a:stretch>
            <a:fillRect/>
          </a:stretch>
        </p:blipFill>
        <p:spPr>
          <a:xfrm>
            <a:off x="1176791" y="2905064"/>
            <a:ext cx="3679873" cy="1359999"/>
          </a:xfrm>
          <a:prstGeom prst="rect">
            <a:avLst/>
          </a:prstGeom>
        </p:spPr>
      </p:pic>
      <p:pic>
        <p:nvPicPr>
          <p:cNvPr id="12" name="Picture 11">
            <a:extLst>
              <a:ext uri="{FF2B5EF4-FFF2-40B4-BE49-F238E27FC236}">
                <a16:creationId xmlns:a16="http://schemas.microsoft.com/office/drawing/2014/main" id="{2E7C25CB-5A69-4989-A1FA-B5450ED08604}"/>
              </a:ext>
            </a:extLst>
          </p:cNvPr>
          <p:cNvPicPr/>
          <p:nvPr/>
        </p:nvPicPr>
        <p:blipFill>
          <a:blip r:embed="rId3"/>
          <a:stretch>
            <a:fillRect/>
          </a:stretch>
        </p:blipFill>
        <p:spPr>
          <a:xfrm>
            <a:off x="6263185" y="3045185"/>
            <a:ext cx="2987589" cy="1147665"/>
          </a:xfrm>
          <a:prstGeom prst="rect">
            <a:avLst/>
          </a:prstGeom>
        </p:spPr>
      </p:pic>
      <p:pic>
        <p:nvPicPr>
          <p:cNvPr id="13" name="Picture 12">
            <a:extLst>
              <a:ext uri="{FF2B5EF4-FFF2-40B4-BE49-F238E27FC236}">
                <a16:creationId xmlns:a16="http://schemas.microsoft.com/office/drawing/2014/main" id="{D607FF17-897D-46B1-8E0B-97FFC577F7C9}"/>
              </a:ext>
            </a:extLst>
          </p:cNvPr>
          <p:cNvPicPr/>
          <p:nvPr/>
        </p:nvPicPr>
        <p:blipFill>
          <a:blip r:embed="rId4"/>
          <a:stretch>
            <a:fillRect/>
          </a:stretch>
        </p:blipFill>
        <p:spPr>
          <a:xfrm>
            <a:off x="9479568" y="2774036"/>
            <a:ext cx="2286000" cy="1924050"/>
          </a:xfrm>
          <a:prstGeom prst="rect">
            <a:avLst/>
          </a:prstGeom>
        </p:spPr>
      </p:pic>
      <p:sp>
        <p:nvSpPr>
          <p:cNvPr id="14" name="TextBox 13">
            <a:extLst>
              <a:ext uri="{FF2B5EF4-FFF2-40B4-BE49-F238E27FC236}">
                <a16:creationId xmlns:a16="http://schemas.microsoft.com/office/drawing/2014/main" id="{DCF611A9-D14D-4ABB-9D90-D296085F82C9}"/>
              </a:ext>
            </a:extLst>
          </p:cNvPr>
          <p:cNvSpPr txBox="1"/>
          <p:nvPr/>
        </p:nvSpPr>
        <p:spPr>
          <a:xfrm>
            <a:off x="2177996" y="218647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Tree>
    <p:extLst>
      <p:ext uri="{BB962C8B-B14F-4D97-AF65-F5344CB8AC3E}">
        <p14:creationId xmlns:p14="http://schemas.microsoft.com/office/powerpoint/2010/main" val="16614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4477371" y="1354130"/>
            <a:ext cx="3237252"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Phạm vi kế thừa</a:t>
            </a:r>
          </a:p>
        </p:txBody>
      </p:sp>
      <p:cxnSp>
        <p:nvCxnSpPr>
          <p:cNvPr id="6" name="Straight Connector 5">
            <a:extLst>
              <a:ext uri="{FF2B5EF4-FFF2-40B4-BE49-F238E27FC236}">
                <a16:creationId xmlns:a16="http://schemas.microsoft.com/office/drawing/2014/main" id="{438EDE0A-B337-4049-A54E-B91AF2D14961}"/>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DDD776-BB83-4F8C-913C-DD30A49434B2}"/>
              </a:ext>
            </a:extLst>
          </p:cNvPr>
          <p:cNvSpPr txBox="1"/>
          <p:nvPr/>
        </p:nvSpPr>
        <p:spPr>
          <a:xfrm>
            <a:off x="2177996"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8" name="TextBox 7">
            <a:extLst>
              <a:ext uri="{FF2B5EF4-FFF2-40B4-BE49-F238E27FC236}">
                <a16:creationId xmlns:a16="http://schemas.microsoft.com/office/drawing/2014/main" id="{6CB2D317-B63E-4593-900C-55516695BD6D}"/>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graphicFrame>
        <p:nvGraphicFramePr>
          <p:cNvPr id="13" name="Table 12">
            <a:extLst>
              <a:ext uri="{FF2B5EF4-FFF2-40B4-BE49-F238E27FC236}">
                <a16:creationId xmlns:a16="http://schemas.microsoft.com/office/drawing/2014/main" id="{9E0858F6-C788-41E8-8DAE-E81A0A978C28}"/>
              </a:ext>
            </a:extLst>
          </p:cNvPr>
          <p:cNvGraphicFramePr>
            <a:graphicFrameLocks noGrp="1"/>
          </p:cNvGraphicFramePr>
          <p:nvPr>
            <p:extLst>
              <p:ext uri="{D42A27DB-BD31-4B8C-83A1-F6EECF244321}">
                <p14:modId xmlns:p14="http://schemas.microsoft.com/office/powerpoint/2010/main" val="3163563775"/>
              </p:ext>
            </p:extLst>
          </p:nvPr>
        </p:nvGraphicFramePr>
        <p:xfrm>
          <a:off x="549791" y="2905064"/>
          <a:ext cx="5003284" cy="2296160"/>
        </p:xfrm>
        <a:graphic>
          <a:graphicData uri="http://schemas.openxmlformats.org/drawingml/2006/table">
            <a:tbl>
              <a:tblPr firstRow="1" bandRow="1">
                <a:tableStyleId>{21E4AEA4-8DFA-4A89-87EB-49C32662AFE0}</a:tableStyleId>
              </a:tblPr>
              <a:tblGrid>
                <a:gridCol w="1250821">
                  <a:extLst>
                    <a:ext uri="{9D8B030D-6E8A-4147-A177-3AD203B41FA5}">
                      <a16:colId xmlns:a16="http://schemas.microsoft.com/office/drawing/2014/main" val="3332585240"/>
                    </a:ext>
                  </a:extLst>
                </a:gridCol>
                <a:gridCol w="1250821">
                  <a:extLst>
                    <a:ext uri="{9D8B030D-6E8A-4147-A177-3AD203B41FA5}">
                      <a16:colId xmlns:a16="http://schemas.microsoft.com/office/drawing/2014/main" val="2360727384"/>
                    </a:ext>
                  </a:extLst>
                </a:gridCol>
                <a:gridCol w="1250821">
                  <a:extLst>
                    <a:ext uri="{9D8B030D-6E8A-4147-A177-3AD203B41FA5}">
                      <a16:colId xmlns:a16="http://schemas.microsoft.com/office/drawing/2014/main" val="469580043"/>
                    </a:ext>
                  </a:extLst>
                </a:gridCol>
                <a:gridCol w="1250821">
                  <a:extLst>
                    <a:ext uri="{9D8B030D-6E8A-4147-A177-3AD203B41FA5}">
                      <a16:colId xmlns:a16="http://schemas.microsoft.com/office/drawing/2014/main" val="1061640686"/>
                    </a:ext>
                  </a:extLst>
                </a:gridCol>
              </a:tblGrid>
              <a:tr h="370840">
                <a:tc rowSpan="2">
                  <a:txBody>
                    <a:bodyPr/>
                    <a:lstStyle/>
                    <a:p>
                      <a:pPr algn="ctr"/>
                      <a:r>
                        <a:rPr lang="en-US"/>
                        <a:t>Phạm vi truy cập lớp cha</a:t>
                      </a:r>
                    </a:p>
                  </a:txBody>
                  <a:tcPr anchor="ctr"/>
                </a:tc>
                <a:tc gridSpan="3">
                  <a:txBody>
                    <a:bodyPr/>
                    <a:lstStyle/>
                    <a:p>
                      <a:pPr algn="ctr"/>
                      <a:r>
                        <a:rPr lang="en-US"/>
                        <a:t>Phạm vi kế thừa</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70552"/>
                  </a:ext>
                </a:extLst>
              </a:tr>
              <a:tr h="370840">
                <a:tc vMerge="1">
                  <a:txBody>
                    <a:bodyPr/>
                    <a:lstStyle/>
                    <a:p>
                      <a:endParaRPr lang="en-US"/>
                    </a:p>
                  </a:txBody>
                  <a:tcPr/>
                </a:tc>
                <a:tc>
                  <a:txBody>
                    <a:bodyPr/>
                    <a:lstStyle/>
                    <a:p>
                      <a:pPr algn="ctr"/>
                      <a:r>
                        <a:rPr lang="en-US"/>
                        <a:t>Public</a:t>
                      </a:r>
                    </a:p>
                  </a:txBody>
                  <a:tcPr anchor="ctr"/>
                </a:tc>
                <a:tc>
                  <a:txBody>
                    <a:bodyPr/>
                    <a:lstStyle/>
                    <a:p>
                      <a:pPr algn="ctr"/>
                      <a:r>
                        <a:rPr lang="en-US"/>
                        <a:t>Protected</a:t>
                      </a:r>
                    </a:p>
                  </a:txBody>
                  <a:tcPr anchor="ctr"/>
                </a:tc>
                <a:tc>
                  <a:txBody>
                    <a:bodyPr/>
                    <a:lstStyle/>
                    <a:p>
                      <a:pPr algn="ctr"/>
                      <a:r>
                        <a:rPr lang="en-US"/>
                        <a:t>Private</a:t>
                      </a:r>
                    </a:p>
                  </a:txBody>
                  <a:tcPr anchor="ctr"/>
                </a:tc>
                <a:extLst>
                  <a:ext uri="{0D108BD9-81ED-4DB2-BD59-A6C34878D82A}">
                    <a16:rowId xmlns:a16="http://schemas.microsoft.com/office/drawing/2014/main" val="2038725473"/>
                  </a:ext>
                </a:extLst>
              </a:tr>
              <a:tr h="370840">
                <a:tc>
                  <a:txBody>
                    <a:bodyPr/>
                    <a:lstStyle/>
                    <a:p>
                      <a:pPr algn="ctr"/>
                      <a:r>
                        <a:rPr lang="en-US"/>
                        <a:t>Public</a:t>
                      </a:r>
                    </a:p>
                  </a:txBody>
                  <a:tcPr anchor="ctr"/>
                </a:tc>
                <a:tc>
                  <a:txBody>
                    <a:bodyPr/>
                    <a:lstStyle/>
                    <a:p>
                      <a:pPr algn="ctr"/>
                      <a:r>
                        <a:rPr lang="en-US"/>
                        <a:t>Public</a:t>
                      </a:r>
                    </a:p>
                  </a:txBody>
                  <a:tcPr anchor="ctr"/>
                </a:tc>
                <a:tc>
                  <a:txBody>
                    <a:bodyPr/>
                    <a:lstStyle/>
                    <a:p>
                      <a:pPr algn="ctr"/>
                      <a:r>
                        <a:rPr lang="en-US"/>
                        <a:t>Protected</a:t>
                      </a:r>
                    </a:p>
                  </a:txBody>
                  <a:tcPr anchor="ctr"/>
                </a:tc>
                <a:tc>
                  <a:txBody>
                    <a:bodyPr/>
                    <a:lstStyle/>
                    <a:p>
                      <a:pPr algn="ctr"/>
                      <a:r>
                        <a:rPr lang="en-US"/>
                        <a:t>Private</a:t>
                      </a:r>
                    </a:p>
                  </a:txBody>
                  <a:tcPr anchor="ctr"/>
                </a:tc>
                <a:extLst>
                  <a:ext uri="{0D108BD9-81ED-4DB2-BD59-A6C34878D82A}">
                    <a16:rowId xmlns:a16="http://schemas.microsoft.com/office/drawing/2014/main" val="2887777768"/>
                  </a:ext>
                </a:extLst>
              </a:tr>
              <a:tr h="370840">
                <a:tc>
                  <a:txBody>
                    <a:bodyPr/>
                    <a:lstStyle/>
                    <a:p>
                      <a:pPr algn="ctr"/>
                      <a:r>
                        <a:rPr lang="en-US"/>
                        <a:t>Protected</a:t>
                      </a:r>
                    </a:p>
                  </a:txBody>
                  <a:tcPr anchor="ctr"/>
                </a:tc>
                <a:tc>
                  <a:txBody>
                    <a:bodyPr/>
                    <a:lstStyle/>
                    <a:p>
                      <a:pPr algn="ctr"/>
                      <a:r>
                        <a:rPr lang="en-US"/>
                        <a:t>Protected</a:t>
                      </a:r>
                    </a:p>
                  </a:txBody>
                  <a:tcPr anchor="ctr"/>
                </a:tc>
                <a:tc>
                  <a:txBody>
                    <a:bodyPr/>
                    <a:lstStyle/>
                    <a:p>
                      <a:pPr algn="ctr"/>
                      <a:r>
                        <a:rPr lang="en-US"/>
                        <a:t>Protected</a:t>
                      </a:r>
                    </a:p>
                  </a:txBody>
                  <a:tcPr anchor="ctr"/>
                </a:tc>
                <a:tc>
                  <a:txBody>
                    <a:bodyPr/>
                    <a:lstStyle/>
                    <a:p>
                      <a:pPr algn="ctr"/>
                      <a:r>
                        <a:rPr lang="en-US"/>
                        <a:t>Private</a:t>
                      </a:r>
                    </a:p>
                  </a:txBody>
                  <a:tcPr anchor="ctr"/>
                </a:tc>
                <a:extLst>
                  <a:ext uri="{0D108BD9-81ED-4DB2-BD59-A6C34878D82A}">
                    <a16:rowId xmlns:a16="http://schemas.microsoft.com/office/drawing/2014/main" val="4162523121"/>
                  </a:ext>
                </a:extLst>
              </a:tr>
              <a:tr h="370840">
                <a:tc>
                  <a:txBody>
                    <a:bodyPr/>
                    <a:lstStyle/>
                    <a:p>
                      <a:pPr algn="ctr"/>
                      <a:r>
                        <a:rPr lang="en-US"/>
                        <a:t>Private</a:t>
                      </a:r>
                    </a:p>
                  </a:txBody>
                  <a:tcPr anchor="ctr"/>
                </a:tc>
                <a:tc>
                  <a:txBody>
                    <a:bodyPr/>
                    <a:lstStyle/>
                    <a:p>
                      <a:pPr algn="ctr"/>
                      <a:r>
                        <a:rPr lang="en-US"/>
                        <a:t>Không truy cập được</a:t>
                      </a:r>
                    </a:p>
                  </a:txBody>
                  <a:tcPr anchor="ctr"/>
                </a:tc>
                <a:tc>
                  <a:txBody>
                    <a:bodyPr/>
                    <a:lstStyle/>
                    <a:p>
                      <a:pPr algn="ctr"/>
                      <a:r>
                        <a:rPr lang="en-US"/>
                        <a:t>Không truy cập được</a:t>
                      </a:r>
                    </a:p>
                  </a:txBody>
                  <a:tcPr anchor="ctr"/>
                </a:tc>
                <a:tc>
                  <a:txBody>
                    <a:bodyPr/>
                    <a:lstStyle/>
                    <a:p>
                      <a:pPr algn="ctr"/>
                      <a:r>
                        <a:rPr lang="en-US"/>
                        <a:t>Không truy cập được</a:t>
                      </a:r>
                    </a:p>
                  </a:txBody>
                  <a:tcPr anchor="ctr"/>
                </a:tc>
                <a:extLst>
                  <a:ext uri="{0D108BD9-81ED-4DB2-BD59-A6C34878D82A}">
                    <a16:rowId xmlns:a16="http://schemas.microsoft.com/office/drawing/2014/main" val="2816429139"/>
                  </a:ext>
                </a:extLst>
              </a:tr>
            </a:tbl>
          </a:graphicData>
        </a:graphic>
      </p:graphicFrame>
      <p:sp>
        <p:nvSpPr>
          <p:cNvPr id="14" name="TextBox 13">
            <a:extLst>
              <a:ext uri="{FF2B5EF4-FFF2-40B4-BE49-F238E27FC236}">
                <a16:creationId xmlns:a16="http://schemas.microsoft.com/office/drawing/2014/main" id="{25F901A5-6858-4E80-82D9-6BDB636E94E7}"/>
              </a:ext>
            </a:extLst>
          </p:cNvPr>
          <p:cNvSpPr txBox="1"/>
          <p:nvPr/>
        </p:nvSpPr>
        <p:spPr>
          <a:xfrm>
            <a:off x="6638926" y="2905064"/>
            <a:ext cx="5091749"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Chỉ có 1 phạm vi kế thừa duy nhất (có thể xem giống như Public bên C++).</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293218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866191" y="1349256"/>
            <a:ext cx="10459616"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Thêm mới thuộc tính và phương thức</a:t>
            </a:r>
          </a:p>
        </p:txBody>
      </p:sp>
      <p:cxnSp>
        <p:nvCxnSpPr>
          <p:cNvPr id="6" name="Straight Connector 5">
            <a:extLst>
              <a:ext uri="{FF2B5EF4-FFF2-40B4-BE49-F238E27FC236}">
                <a16:creationId xmlns:a16="http://schemas.microsoft.com/office/drawing/2014/main" id="{438EDE0A-B337-4049-A54E-B91AF2D14961}"/>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DDD776-BB83-4F8C-913C-DD30A49434B2}"/>
              </a:ext>
            </a:extLst>
          </p:cNvPr>
          <p:cNvSpPr txBox="1"/>
          <p:nvPr/>
        </p:nvSpPr>
        <p:spPr>
          <a:xfrm>
            <a:off x="2177996"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8" name="TextBox 7">
            <a:extLst>
              <a:ext uri="{FF2B5EF4-FFF2-40B4-BE49-F238E27FC236}">
                <a16:creationId xmlns:a16="http://schemas.microsoft.com/office/drawing/2014/main" id="{6CB2D317-B63E-4593-900C-55516695BD6D}"/>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1" name="Picture 10">
            <a:extLst>
              <a:ext uri="{FF2B5EF4-FFF2-40B4-BE49-F238E27FC236}">
                <a16:creationId xmlns:a16="http://schemas.microsoft.com/office/drawing/2014/main" id="{7AFC92BC-AA8D-41D3-BA30-D95C723ED309}"/>
              </a:ext>
            </a:extLst>
          </p:cNvPr>
          <p:cNvPicPr/>
          <p:nvPr/>
        </p:nvPicPr>
        <p:blipFill>
          <a:blip r:embed="rId2"/>
          <a:stretch>
            <a:fillRect/>
          </a:stretch>
        </p:blipFill>
        <p:spPr>
          <a:xfrm>
            <a:off x="1045813" y="2905064"/>
            <a:ext cx="3852986" cy="3386785"/>
          </a:xfrm>
          <a:prstGeom prst="rect">
            <a:avLst/>
          </a:prstGeom>
        </p:spPr>
      </p:pic>
      <p:pic>
        <p:nvPicPr>
          <p:cNvPr id="12" name="Picture 11">
            <a:extLst>
              <a:ext uri="{FF2B5EF4-FFF2-40B4-BE49-F238E27FC236}">
                <a16:creationId xmlns:a16="http://schemas.microsoft.com/office/drawing/2014/main" id="{94A17149-23D7-4587-9441-CF3231CAE574}"/>
              </a:ext>
            </a:extLst>
          </p:cNvPr>
          <p:cNvPicPr/>
          <p:nvPr/>
        </p:nvPicPr>
        <p:blipFill>
          <a:blip r:embed="rId3"/>
          <a:stretch>
            <a:fillRect/>
          </a:stretch>
        </p:blipFill>
        <p:spPr>
          <a:xfrm>
            <a:off x="7308789" y="2757229"/>
            <a:ext cx="3837398" cy="3682454"/>
          </a:xfrm>
          <a:prstGeom prst="rect">
            <a:avLst/>
          </a:prstGeom>
        </p:spPr>
      </p:pic>
    </p:spTree>
    <p:extLst>
      <p:ext uri="{BB962C8B-B14F-4D97-AF65-F5344CB8AC3E}">
        <p14:creationId xmlns:p14="http://schemas.microsoft.com/office/powerpoint/2010/main" val="190343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Constructor, Destructor</a:t>
            </a:r>
          </a:p>
        </p:txBody>
      </p:sp>
      <p:cxnSp>
        <p:nvCxnSpPr>
          <p:cNvPr id="6" name="Straight Connector 5">
            <a:extLst>
              <a:ext uri="{FF2B5EF4-FFF2-40B4-BE49-F238E27FC236}">
                <a16:creationId xmlns:a16="http://schemas.microsoft.com/office/drawing/2014/main" id="{438EDE0A-B337-4049-A54E-B91AF2D14961}"/>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DDD776-BB83-4F8C-913C-DD30A49434B2}"/>
              </a:ext>
            </a:extLst>
          </p:cNvPr>
          <p:cNvSpPr txBox="1"/>
          <p:nvPr/>
        </p:nvSpPr>
        <p:spPr>
          <a:xfrm>
            <a:off x="2177996"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8" name="TextBox 7">
            <a:extLst>
              <a:ext uri="{FF2B5EF4-FFF2-40B4-BE49-F238E27FC236}">
                <a16:creationId xmlns:a16="http://schemas.microsoft.com/office/drawing/2014/main" id="{6CB2D317-B63E-4593-900C-55516695BD6D}"/>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4" name="TextBox 13">
            <a:extLst>
              <a:ext uri="{FF2B5EF4-FFF2-40B4-BE49-F238E27FC236}">
                <a16:creationId xmlns:a16="http://schemas.microsoft.com/office/drawing/2014/main" id="{25F901A5-6858-4E80-82D9-6BDB636E94E7}"/>
              </a:ext>
            </a:extLst>
          </p:cNvPr>
          <p:cNvSpPr txBox="1"/>
          <p:nvPr/>
        </p:nvSpPr>
        <p:spPr>
          <a:xfrm>
            <a:off x="6638926" y="2905064"/>
            <a:ext cx="5091749" cy="2677656"/>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a:t>
            </a:r>
            <a:r>
              <a:rPr lang="vi-VN" sz="2400">
                <a:solidFill>
                  <a:srgbClr val="1B1B1B"/>
                </a:solidFill>
                <a:latin typeface="Times New Roman" panose="02020603050405020304" pitchFamily="18" charset="0"/>
              </a:rPr>
              <a:t>hi cons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a:t>
            </a:r>
            <a:r>
              <a:rPr lang="en-US" sz="2400">
                <a:solidFill>
                  <a:srgbClr val="1B1B1B"/>
                </a:solidFill>
                <a:latin typeface="Times New Roman" panose="02020603050405020304" pitchFamily="18" charset="0"/>
              </a:rPr>
              <a:t>hoặc</a:t>
            </a:r>
            <a:r>
              <a:rPr lang="vi-VN" sz="2400">
                <a:solidFill>
                  <a:srgbClr val="1B1B1B"/>
                </a:solidFill>
                <a:latin typeface="Times New Roman" panose="02020603050405020304" pitchFamily="18" charset="0"/>
              </a:rPr>
              <a:t> des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được override</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lại thì toàn bộ </a:t>
            </a:r>
            <a:r>
              <a:rPr lang="en-US" sz="2400">
                <a:solidFill>
                  <a:srgbClr val="1B1B1B"/>
                </a:solidFill>
                <a:latin typeface="Times New Roman" panose="02020603050405020304" pitchFamily="18" charset="0"/>
              </a:rPr>
              <a:t>mã code bên</a:t>
            </a:r>
            <a:r>
              <a:rPr lang="vi-VN" sz="2400">
                <a:solidFill>
                  <a:srgbClr val="1B1B1B"/>
                </a:solidFill>
                <a:latin typeface="Times New Roman" panose="02020603050405020304" pitchFamily="18" charset="0"/>
              </a:rPr>
              <a:t> trong hàm đó sẽ bị thay đổi hết.</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Để gọi đến cons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a:t>
            </a:r>
            <a:r>
              <a:rPr lang="en-US" sz="2400">
                <a:solidFill>
                  <a:srgbClr val="1B1B1B"/>
                </a:solidFill>
                <a:latin typeface="Times New Roman" panose="02020603050405020304" pitchFamily="18" charset="0"/>
              </a:rPr>
              <a:t>hay</a:t>
            </a:r>
            <a:r>
              <a:rPr lang="vi-VN" sz="2400">
                <a:solidFill>
                  <a:srgbClr val="1B1B1B"/>
                </a:solidFill>
                <a:latin typeface="Times New Roman" panose="02020603050405020304" pitchFamily="18" charset="0"/>
              </a:rPr>
              <a:t> des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của lớp cha phải thông qua hàm super() hoặc dùng tên lớp cha với đối số self để sử dụng.</a:t>
            </a:r>
          </a:p>
        </p:txBody>
      </p:sp>
      <p:sp>
        <p:nvSpPr>
          <p:cNvPr id="10" name="TextBox 9">
            <a:extLst>
              <a:ext uri="{FF2B5EF4-FFF2-40B4-BE49-F238E27FC236}">
                <a16:creationId xmlns:a16="http://schemas.microsoft.com/office/drawing/2014/main" id="{A3EF0141-9373-4E1F-A948-8CB296E8450D}"/>
              </a:ext>
            </a:extLst>
          </p:cNvPr>
          <p:cNvSpPr txBox="1"/>
          <p:nvPr/>
        </p:nvSpPr>
        <p:spPr>
          <a:xfrm>
            <a:off x="540829" y="2905064"/>
            <a:ext cx="5012246" cy="1938992"/>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K</a:t>
            </a:r>
            <a:r>
              <a:rPr lang="vi-VN" sz="2400">
                <a:solidFill>
                  <a:srgbClr val="1B1B1B"/>
                </a:solidFill>
                <a:latin typeface="Times New Roman" panose="02020603050405020304" pitchFamily="18" charset="0"/>
              </a:rPr>
              <a:t>hi cons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a:t>
            </a:r>
            <a:r>
              <a:rPr lang="en-US" sz="2400">
                <a:solidFill>
                  <a:srgbClr val="1B1B1B"/>
                </a:solidFill>
                <a:latin typeface="Times New Roman" panose="02020603050405020304" pitchFamily="18" charset="0"/>
              </a:rPr>
              <a:t>hoặc</a:t>
            </a:r>
            <a:r>
              <a:rPr lang="vi-VN" sz="2400">
                <a:solidFill>
                  <a:srgbClr val="1B1B1B"/>
                </a:solidFill>
                <a:latin typeface="Times New Roman" panose="02020603050405020304" pitchFamily="18" charset="0"/>
              </a:rPr>
              <a:t> des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được override</a:t>
            </a:r>
            <a:r>
              <a:rPr lang="en-US" sz="2400">
                <a:solidFill>
                  <a:srgbClr val="1B1B1B"/>
                </a:solidFill>
                <a:latin typeface="Times New Roman" panose="02020603050405020304" pitchFamily="18" charset="0"/>
              </a:rPr>
              <a:t> (ghi đè)</a:t>
            </a:r>
            <a:r>
              <a:rPr lang="vi-VN" sz="2400">
                <a:solidFill>
                  <a:srgbClr val="1B1B1B"/>
                </a:solidFill>
                <a:latin typeface="Times New Roman" panose="02020603050405020304" pitchFamily="18" charset="0"/>
              </a:rPr>
              <a:t> lại thì </a:t>
            </a:r>
            <a:r>
              <a:rPr lang="en-US" sz="2400">
                <a:solidFill>
                  <a:srgbClr val="1B1B1B"/>
                </a:solidFill>
                <a:latin typeface="Times New Roman" panose="02020603050405020304" pitchFamily="18" charset="0"/>
              </a:rPr>
              <a:t>trình biên dịch</a:t>
            </a:r>
            <a:r>
              <a:rPr lang="vi-VN" sz="2400">
                <a:solidFill>
                  <a:srgbClr val="1B1B1B"/>
                </a:solidFill>
                <a:latin typeface="Times New Roman" panose="02020603050405020304" pitchFamily="18" charset="0"/>
              </a:rPr>
              <a:t> sẽ mặc định gọi đến default cons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a:t>
            </a:r>
            <a:r>
              <a:rPr lang="en-US" sz="2400">
                <a:solidFill>
                  <a:srgbClr val="1B1B1B"/>
                </a:solidFill>
                <a:latin typeface="Times New Roman" panose="02020603050405020304" pitchFamily="18" charset="0"/>
              </a:rPr>
              <a:t>hoặc</a:t>
            </a:r>
            <a:r>
              <a:rPr lang="vi-VN" sz="2400">
                <a:solidFill>
                  <a:srgbClr val="1B1B1B"/>
                </a:solidFill>
                <a:latin typeface="Times New Roman" panose="02020603050405020304" pitchFamily="18" charset="0"/>
              </a:rPr>
              <a:t> default des</a:t>
            </a:r>
            <a:r>
              <a:rPr lang="en-US" sz="2400">
                <a:solidFill>
                  <a:srgbClr val="1B1B1B"/>
                </a:solidFill>
                <a:latin typeface="Times New Roman" panose="02020603050405020304" pitchFamily="18" charset="0"/>
              </a:rPr>
              <a:t>tructor</a:t>
            </a:r>
            <a:r>
              <a:rPr lang="vi-VN" sz="2400">
                <a:solidFill>
                  <a:srgbClr val="1B1B1B"/>
                </a:solidFill>
                <a:latin typeface="Times New Roman" panose="02020603050405020304" pitchFamily="18" charset="0"/>
              </a:rPr>
              <a:t> của lớp cha để thực hiện</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224159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Constructor, Destructor</a:t>
            </a:r>
          </a:p>
        </p:txBody>
      </p:sp>
      <p:cxnSp>
        <p:nvCxnSpPr>
          <p:cNvPr id="6" name="Straight Connector 5">
            <a:extLst>
              <a:ext uri="{FF2B5EF4-FFF2-40B4-BE49-F238E27FC236}">
                <a16:creationId xmlns:a16="http://schemas.microsoft.com/office/drawing/2014/main" id="{438EDE0A-B337-4049-A54E-B91AF2D14961}"/>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DDD776-BB83-4F8C-913C-DD30A49434B2}"/>
              </a:ext>
            </a:extLst>
          </p:cNvPr>
          <p:cNvSpPr txBox="1"/>
          <p:nvPr/>
        </p:nvSpPr>
        <p:spPr>
          <a:xfrm>
            <a:off x="2177996"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8" name="TextBox 7">
            <a:extLst>
              <a:ext uri="{FF2B5EF4-FFF2-40B4-BE49-F238E27FC236}">
                <a16:creationId xmlns:a16="http://schemas.microsoft.com/office/drawing/2014/main" id="{6CB2D317-B63E-4593-900C-55516695BD6D}"/>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
        <p:nvSpPr>
          <p:cNvPr id="14" name="TextBox 13">
            <a:extLst>
              <a:ext uri="{FF2B5EF4-FFF2-40B4-BE49-F238E27FC236}">
                <a16:creationId xmlns:a16="http://schemas.microsoft.com/office/drawing/2014/main" id="{25F901A5-6858-4E80-82D9-6BDB636E94E7}"/>
              </a:ext>
            </a:extLst>
          </p:cNvPr>
          <p:cNvSpPr txBox="1"/>
          <p:nvPr/>
        </p:nvSpPr>
        <p:spPr>
          <a:xfrm>
            <a:off x="6638926" y="2905064"/>
            <a:ext cx="5091749" cy="1200329"/>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Thứ tự thực hiện: Tùy thuộc vào code bên trong các hàm đó được override lại như thế nào.	</a:t>
            </a:r>
            <a:endParaRPr lang="vi-VN" sz="2400">
              <a:solidFill>
                <a:srgbClr val="1B1B1B"/>
              </a:solidFill>
              <a:latin typeface="Times New Roman" panose="02020603050405020304" pitchFamily="18" charset="0"/>
            </a:endParaRPr>
          </a:p>
        </p:txBody>
      </p:sp>
      <p:sp>
        <p:nvSpPr>
          <p:cNvPr id="10" name="TextBox 9">
            <a:extLst>
              <a:ext uri="{FF2B5EF4-FFF2-40B4-BE49-F238E27FC236}">
                <a16:creationId xmlns:a16="http://schemas.microsoft.com/office/drawing/2014/main" id="{A3EF0141-9373-4E1F-A948-8CB296E8450D}"/>
              </a:ext>
            </a:extLst>
          </p:cNvPr>
          <p:cNvSpPr txBox="1"/>
          <p:nvPr/>
        </p:nvSpPr>
        <p:spPr>
          <a:xfrm>
            <a:off x="540829" y="2905064"/>
            <a:ext cx="5012246" cy="1938992"/>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Thứ tự thực hiện:</a:t>
            </a:r>
          </a:p>
          <a:p>
            <a:pPr algn="just"/>
            <a:r>
              <a:rPr lang="en-US" sz="2400">
                <a:solidFill>
                  <a:srgbClr val="1B1B1B"/>
                </a:solidFill>
                <a:latin typeface="Times New Roman" panose="02020603050405020304" pitchFamily="18" charset="0"/>
              </a:rPr>
              <a:t>- Constructor: gọi đến constructor lớp cha trước rồi đến constructor lớp con.</a:t>
            </a:r>
            <a:endParaRPr lang="en-US" sz="2400" b="0" i="0" u="none" strike="noStrike">
              <a:solidFill>
                <a:srgbClr val="1B1B1B"/>
              </a:solidFill>
              <a:effectLst/>
              <a:latin typeface="Times New Roman" panose="02020603050405020304" pitchFamily="18" charset="0"/>
            </a:endParaRPr>
          </a:p>
          <a:p>
            <a:pPr algn="just"/>
            <a:r>
              <a:rPr lang="en-US" sz="2400">
                <a:solidFill>
                  <a:srgbClr val="1B1B1B"/>
                </a:solidFill>
                <a:latin typeface="Times New Roman" panose="02020603050405020304" pitchFamily="18" charset="0"/>
              </a:rPr>
              <a:t>- Destructor: gọi đến destructor lớp con trước rồi đến destructor lớp cha.</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CF65D017-5096-43C5-BA2E-247469872BF0}"/>
              </a:ext>
            </a:extLst>
          </p:cNvPr>
          <p:cNvSpPr txBox="1"/>
          <p:nvPr/>
        </p:nvSpPr>
        <p:spPr>
          <a:xfrm>
            <a:off x="540829" y="5045647"/>
            <a:ext cx="5012246"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Có thể tùy chọn constructor của lớp cha để áp dụng cho lớp con.</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97442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1793591"/>
            <a:ext cx="6304085" cy="2862322"/>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01.</a:t>
            </a:r>
          </a:p>
          <a:p>
            <a:pPr algn="ctr"/>
            <a:r>
              <a:rPr lang="en-US" altLang="ko-KR" sz="3600" b="1">
                <a:solidFill>
                  <a:schemeClr val="bg1"/>
                </a:solidFill>
                <a:latin typeface="Constantia" panose="02030602050306030303" pitchFamily="18" charset="0"/>
                <a:cs typeface="Arial" pitchFamily="34" charset="0"/>
              </a:rPr>
              <a:t>Class, Object, Attribute, Method, Encapsulation, Access Modifier</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28220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6568411-5710-4953-B7DC-1E9F43A63482}"/>
              </a:ext>
            </a:extLst>
          </p:cNvPr>
          <p:cNvGrpSpPr/>
          <p:nvPr/>
        </p:nvGrpSpPr>
        <p:grpSpPr>
          <a:xfrm>
            <a:off x="94126" y="2714954"/>
            <a:ext cx="2064504" cy="1951309"/>
            <a:chOff x="5248647" y="1608813"/>
            <a:chExt cx="970807" cy="846777"/>
          </a:xfrm>
        </p:grpSpPr>
        <p:sp>
          <p:nvSpPr>
            <p:cNvPr id="20" name="Oval 19">
              <a:extLst>
                <a:ext uri="{FF2B5EF4-FFF2-40B4-BE49-F238E27FC236}">
                  <a16:creationId xmlns:a16="http://schemas.microsoft.com/office/drawing/2014/main" id="{40F82423-A342-4873-8069-053D5283A64D}"/>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21" name="Oval 20">
              <a:extLst>
                <a:ext uri="{FF2B5EF4-FFF2-40B4-BE49-F238E27FC236}">
                  <a16:creationId xmlns:a16="http://schemas.microsoft.com/office/drawing/2014/main" id="{0F84A096-B391-4F5B-9EAD-8425E4E03587}"/>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Constructor, Destructor</a:t>
            </a:r>
          </a:p>
        </p:txBody>
      </p:sp>
      <p:sp>
        <p:nvSpPr>
          <p:cNvPr id="7" name="TextBox 6">
            <a:extLst>
              <a:ext uri="{FF2B5EF4-FFF2-40B4-BE49-F238E27FC236}">
                <a16:creationId xmlns:a16="http://schemas.microsoft.com/office/drawing/2014/main" id="{D4DDD776-BB83-4F8C-913C-DD30A49434B2}"/>
              </a:ext>
            </a:extLst>
          </p:cNvPr>
          <p:cNvSpPr txBox="1"/>
          <p:nvPr/>
        </p:nvSpPr>
        <p:spPr>
          <a:xfrm>
            <a:off x="438129" y="3437907"/>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pic>
        <p:nvPicPr>
          <p:cNvPr id="13" name="Picture 12">
            <a:extLst>
              <a:ext uri="{FF2B5EF4-FFF2-40B4-BE49-F238E27FC236}">
                <a16:creationId xmlns:a16="http://schemas.microsoft.com/office/drawing/2014/main" id="{025DFBC5-7DD2-4EE6-AD6D-05F5C6CEC371}"/>
              </a:ext>
            </a:extLst>
          </p:cNvPr>
          <p:cNvPicPr/>
          <p:nvPr/>
        </p:nvPicPr>
        <p:blipFill>
          <a:blip r:embed="rId2"/>
          <a:stretch>
            <a:fillRect/>
          </a:stretch>
        </p:blipFill>
        <p:spPr>
          <a:xfrm>
            <a:off x="2295960" y="1787164"/>
            <a:ext cx="4413565" cy="3806890"/>
          </a:xfrm>
          <a:prstGeom prst="rect">
            <a:avLst/>
          </a:prstGeom>
        </p:spPr>
      </p:pic>
      <p:pic>
        <p:nvPicPr>
          <p:cNvPr id="15" name="Picture 14">
            <a:extLst>
              <a:ext uri="{FF2B5EF4-FFF2-40B4-BE49-F238E27FC236}">
                <a16:creationId xmlns:a16="http://schemas.microsoft.com/office/drawing/2014/main" id="{02D51E75-7DD2-428B-8E05-881D39D9FABF}"/>
              </a:ext>
            </a:extLst>
          </p:cNvPr>
          <p:cNvPicPr/>
          <p:nvPr/>
        </p:nvPicPr>
        <p:blipFill>
          <a:blip r:embed="rId3"/>
          <a:stretch>
            <a:fillRect/>
          </a:stretch>
        </p:blipFill>
        <p:spPr>
          <a:xfrm>
            <a:off x="6984185" y="1787164"/>
            <a:ext cx="4995026" cy="3806890"/>
          </a:xfrm>
          <a:prstGeom prst="rect">
            <a:avLst/>
          </a:prstGeom>
        </p:spPr>
      </p:pic>
      <p:pic>
        <p:nvPicPr>
          <p:cNvPr id="16" name="Picture 15">
            <a:extLst>
              <a:ext uri="{FF2B5EF4-FFF2-40B4-BE49-F238E27FC236}">
                <a16:creationId xmlns:a16="http://schemas.microsoft.com/office/drawing/2014/main" id="{F7B04759-9513-468B-8E5F-8D14D1FDC6EA}"/>
              </a:ext>
            </a:extLst>
          </p:cNvPr>
          <p:cNvPicPr/>
          <p:nvPr/>
        </p:nvPicPr>
        <p:blipFill>
          <a:blip r:embed="rId4"/>
          <a:stretch>
            <a:fillRect/>
          </a:stretch>
        </p:blipFill>
        <p:spPr>
          <a:xfrm>
            <a:off x="3381685" y="5686463"/>
            <a:ext cx="2827035" cy="1105535"/>
          </a:xfrm>
          <a:prstGeom prst="rect">
            <a:avLst/>
          </a:prstGeom>
        </p:spPr>
      </p:pic>
      <p:pic>
        <p:nvPicPr>
          <p:cNvPr id="17" name="Picture 16">
            <a:extLst>
              <a:ext uri="{FF2B5EF4-FFF2-40B4-BE49-F238E27FC236}">
                <a16:creationId xmlns:a16="http://schemas.microsoft.com/office/drawing/2014/main" id="{C769D675-36FF-45B3-85EF-476D0171665A}"/>
              </a:ext>
            </a:extLst>
          </p:cNvPr>
          <p:cNvPicPr/>
          <p:nvPr/>
        </p:nvPicPr>
        <p:blipFill>
          <a:blip r:embed="rId5"/>
          <a:stretch>
            <a:fillRect/>
          </a:stretch>
        </p:blipFill>
        <p:spPr>
          <a:xfrm>
            <a:off x="7974255" y="5750774"/>
            <a:ext cx="2827035" cy="965558"/>
          </a:xfrm>
          <a:prstGeom prst="rect">
            <a:avLst/>
          </a:prstGeom>
        </p:spPr>
      </p:pic>
      <p:sp>
        <p:nvSpPr>
          <p:cNvPr id="18" name="Striped Right Arrow 23">
            <a:extLst>
              <a:ext uri="{FF2B5EF4-FFF2-40B4-BE49-F238E27FC236}">
                <a16:creationId xmlns:a16="http://schemas.microsoft.com/office/drawing/2014/main" id="{138A6A1D-998F-41B3-BF39-A5DCAA6885D9}"/>
              </a:ext>
            </a:extLst>
          </p:cNvPr>
          <p:cNvSpPr/>
          <p:nvPr/>
        </p:nvSpPr>
        <p:spPr>
          <a:xfrm>
            <a:off x="6386951" y="5965130"/>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25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par>
                                <p:cTn id="31" presetID="53" presetClass="entr" presetSubtype="16"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Constructor, Destructor</a:t>
            </a:r>
          </a:p>
        </p:txBody>
      </p:sp>
      <p:pic>
        <p:nvPicPr>
          <p:cNvPr id="11" name="Picture 10">
            <a:extLst>
              <a:ext uri="{FF2B5EF4-FFF2-40B4-BE49-F238E27FC236}">
                <a16:creationId xmlns:a16="http://schemas.microsoft.com/office/drawing/2014/main" id="{5B796799-AB19-4224-B8E9-317BB0A4D4F8}"/>
              </a:ext>
            </a:extLst>
          </p:cNvPr>
          <p:cNvPicPr/>
          <p:nvPr/>
        </p:nvPicPr>
        <p:blipFill>
          <a:blip r:embed="rId2"/>
          <a:stretch>
            <a:fillRect/>
          </a:stretch>
        </p:blipFill>
        <p:spPr>
          <a:xfrm>
            <a:off x="2341983" y="2074067"/>
            <a:ext cx="4623331" cy="4399624"/>
          </a:xfrm>
          <a:prstGeom prst="rect">
            <a:avLst/>
          </a:prstGeom>
        </p:spPr>
      </p:pic>
      <p:pic>
        <p:nvPicPr>
          <p:cNvPr id="12" name="Picture 11" descr="Text&#10;&#10;Description automatically generated">
            <a:extLst>
              <a:ext uri="{FF2B5EF4-FFF2-40B4-BE49-F238E27FC236}">
                <a16:creationId xmlns:a16="http://schemas.microsoft.com/office/drawing/2014/main" id="{219093ED-AE10-4974-9045-6F2A9FEF6F60}"/>
              </a:ext>
            </a:extLst>
          </p:cNvPr>
          <p:cNvPicPr/>
          <p:nvPr/>
        </p:nvPicPr>
        <p:blipFill>
          <a:blip r:embed="rId3"/>
          <a:stretch>
            <a:fillRect/>
          </a:stretch>
        </p:blipFill>
        <p:spPr>
          <a:xfrm>
            <a:off x="8824658" y="3250782"/>
            <a:ext cx="2316092" cy="985500"/>
          </a:xfrm>
          <a:prstGeom prst="rect">
            <a:avLst/>
          </a:prstGeom>
        </p:spPr>
      </p:pic>
      <p:sp>
        <p:nvSpPr>
          <p:cNvPr id="14" name="Striped Right Arrow 23">
            <a:extLst>
              <a:ext uri="{FF2B5EF4-FFF2-40B4-BE49-F238E27FC236}">
                <a16:creationId xmlns:a16="http://schemas.microsoft.com/office/drawing/2014/main" id="{B90F826F-E133-4214-8F1C-75E529D841E2}"/>
              </a:ext>
            </a:extLst>
          </p:cNvPr>
          <p:cNvSpPr/>
          <p:nvPr/>
        </p:nvSpPr>
        <p:spPr>
          <a:xfrm>
            <a:off x="7259986" y="3429000"/>
            <a:ext cx="1270000"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108E684-29BA-4603-AE44-EB6C47E600EE}"/>
              </a:ext>
            </a:extLst>
          </p:cNvPr>
          <p:cNvGrpSpPr/>
          <p:nvPr/>
        </p:nvGrpSpPr>
        <p:grpSpPr>
          <a:xfrm>
            <a:off x="94126" y="2714954"/>
            <a:ext cx="2064504" cy="1951309"/>
            <a:chOff x="5248647" y="1608813"/>
            <a:chExt cx="970807" cy="846777"/>
          </a:xfrm>
        </p:grpSpPr>
        <p:sp>
          <p:nvSpPr>
            <p:cNvPr id="26" name="Oval 25">
              <a:extLst>
                <a:ext uri="{FF2B5EF4-FFF2-40B4-BE49-F238E27FC236}">
                  <a16:creationId xmlns:a16="http://schemas.microsoft.com/office/drawing/2014/main" id="{41999B69-2C8E-4D04-9B7F-88B9B8A828ED}"/>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D8E8C42F-E98F-49A3-B1C5-66167AAE12DD}"/>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28" name="TextBox 27">
            <a:extLst>
              <a:ext uri="{FF2B5EF4-FFF2-40B4-BE49-F238E27FC236}">
                <a16:creationId xmlns:a16="http://schemas.microsoft.com/office/drawing/2014/main" id="{FA20968E-3CD2-48A7-88D6-5CF0DDB474F9}"/>
              </a:ext>
            </a:extLst>
          </p:cNvPr>
          <p:cNvSpPr txBox="1"/>
          <p:nvPr/>
        </p:nvSpPr>
        <p:spPr>
          <a:xfrm>
            <a:off x="438129" y="3437907"/>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spTree>
    <p:extLst>
      <p:ext uri="{BB962C8B-B14F-4D97-AF65-F5344CB8AC3E}">
        <p14:creationId xmlns:p14="http://schemas.microsoft.com/office/powerpoint/2010/main" val="9503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par>
                                <p:cTn id="17" presetID="53" presetClass="entr" presetSubtype="16"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Overriding</a:t>
            </a:r>
          </a:p>
        </p:txBody>
      </p:sp>
      <p:sp>
        <p:nvSpPr>
          <p:cNvPr id="12" name="TextBox 11">
            <a:extLst>
              <a:ext uri="{FF2B5EF4-FFF2-40B4-BE49-F238E27FC236}">
                <a16:creationId xmlns:a16="http://schemas.microsoft.com/office/drawing/2014/main" id="{7C72438C-BB4D-47D4-A676-430D9CA4AD6F}"/>
              </a:ext>
            </a:extLst>
          </p:cNvPr>
          <p:cNvSpPr txBox="1"/>
          <p:nvPr/>
        </p:nvSpPr>
        <p:spPr>
          <a:xfrm>
            <a:off x="791394" y="1959118"/>
            <a:ext cx="10609210" cy="1569660"/>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Overriding (ghi đè phương thức): </a:t>
            </a:r>
            <a:r>
              <a:rPr lang="vi-VN" sz="2400">
                <a:solidFill>
                  <a:srgbClr val="1B1B1B"/>
                </a:solidFill>
                <a:latin typeface="Times New Roman" panose="02020603050405020304" pitchFamily="18" charset="0"/>
              </a:rPr>
              <a:t>là một tính năng cho phép một lớp con cung cấp một triển khai cụ thể của phương thức đã được cung cấp bởi một trong các lớp cha của nó. Nói dễ hiểu hơn, nếu lớp con có một hoặc nhiều phương thức giống với một trong các lớp cha của nó, thì đó là ghi đè phương thức.</a:t>
            </a:r>
            <a:endParaRPr lang="en-US" sz="2400" b="0" i="0" u="none" strike="noStrike">
              <a:solidFill>
                <a:srgbClr val="1B1B1B"/>
              </a:solidFill>
              <a:effectLst/>
              <a:latin typeface="Times New Roman" panose="02020603050405020304" pitchFamily="18" charset="0"/>
            </a:endParaRPr>
          </a:p>
        </p:txBody>
      </p:sp>
      <p:pic>
        <p:nvPicPr>
          <p:cNvPr id="9" name="Picture 8">
            <a:extLst>
              <a:ext uri="{FF2B5EF4-FFF2-40B4-BE49-F238E27FC236}">
                <a16:creationId xmlns:a16="http://schemas.microsoft.com/office/drawing/2014/main" id="{059F4DAE-DA24-4907-85B3-8EF341E84FAF}"/>
              </a:ext>
            </a:extLst>
          </p:cNvPr>
          <p:cNvPicPr>
            <a:picLocks noChangeAspect="1"/>
          </p:cNvPicPr>
          <p:nvPr/>
        </p:nvPicPr>
        <p:blipFill>
          <a:blip r:embed="rId2"/>
          <a:stretch>
            <a:fillRect/>
          </a:stretch>
        </p:blipFill>
        <p:spPr>
          <a:xfrm>
            <a:off x="2577065" y="3615420"/>
            <a:ext cx="7392432" cy="2743583"/>
          </a:xfrm>
          <a:prstGeom prst="rect">
            <a:avLst/>
          </a:prstGeom>
        </p:spPr>
      </p:pic>
    </p:spTree>
    <p:extLst>
      <p:ext uri="{BB962C8B-B14F-4D97-AF65-F5344CB8AC3E}">
        <p14:creationId xmlns:p14="http://schemas.microsoft.com/office/powerpoint/2010/main" val="320565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C5478B-635F-4DE0-AB29-DB2B3FC7C02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6101F3-AFCC-43E3-B60B-10EE014C78F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Inheritance</a:t>
            </a:r>
          </a:p>
        </p:txBody>
      </p:sp>
      <p:sp>
        <p:nvSpPr>
          <p:cNvPr id="5" name="TextBox 4">
            <a:extLst>
              <a:ext uri="{FF2B5EF4-FFF2-40B4-BE49-F238E27FC236}">
                <a16:creationId xmlns:a16="http://schemas.microsoft.com/office/drawing/2014/main" id="{E94E11DF-C2DD-4BC7-B42E-666AB98A7211}"/>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Overriding</a:t>
            </a:r>
          </a:p>
        </p:txBody>
      </p:sp>
      <p:cxnSp>
        <p:nvCxnSpPr>
          <p:cNvPr id="6" name="Straight Connector 5">
            <a:extLst>
              <a:ext uri="{FF2B5EF4-FFF2-40B4-BE49-F238E27FC236}">
                <a16:creationId xmlns:a16="http://schemas.microsoft.com/office/drawing/2014/main" id="{438EDE0A-B337-4049-A54E-B91AF2D14961}"/>
              </a:ext>
            </a:extLst>
          </p:cNvPr>
          <p:cNvCxnSpPr>
            <a:cxnSpLocks/>
          </p:cNvCxnSpPr>
          <p:nvPr/>
        </p:nvCxnSpPr>
        <p:spPr>
          <a:xfrm>
            <a:off x="6096000" y="2015412"/>
            <a:ext cx="0" cy="4842588"/>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4DDD776-BB83-4F8C-913C-DD30A49434B2}"/>
              </a:ext>
            </a:extLst>
          </p:cNvPr>
          <p:cNvSpPr txBox="1"/>
          <p:nvPr/>
        </p:nvSpPr>
        <p:spPr>
          <a:xfrm>
            <a:off x="2177996"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a:t>
            </a:r>
          </a:p>
        </p:txBody>
      </p:sp>
      <p:sp>
        <p:nvSpPr>
          <p:cNvPr id="8" name="TextBox 7">
            <a:extLst>
              <a:ext uri="{FF2B5EF4-FFF2-40B4-BE49-F238E27FC236}">
                <a16:creationId xmlns:a16="http://schemas.microsoft.com/office/drawing/2014/main" id="{6CB2D317-B63E-4593-900C-55516695BD6D}"/>
              </a:ext>
            </a:extLst>
          </p:cNvPr>
          <p:cNvSpPr txBox="1"/>
          <p:nvPr/>
        </p:nvSpPr>
        <p:spPr>
          <a:xfrm>
            <a:off x="8425384" y="2180253"/>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Python</a:t>
            </a:r>
          </a:p>
        </p:txBody>
      </p:sp>
      <p:pic>
        <p:nvPicPr>
          <p:cNvPr id="12" name="Picture 11">
            <a:extLst>
              <a:ext uri="{FF2B5EF4-FFF2-40B4-BE49-F238E27FC236}">
                <a16:creationId xmlns:a16="http://schemas.microsoft.com/office/drawing/2014/main" id="{A9E9B7FC-4640-4766-A214-D1F19DE9F063}"/>
              </a:ext>
            </a:extLst>
          </p:cNvPr>
          <p:cNvPicPr/>
          <p:nvPr/>
        </p:nvPicPr>
        <p:blipFill>
          <a:blip r:embed="rId2"/>
          <a:stretch>
            <a:fillRect/>
          </a:stretch>
        </p:blipFill>
        <p:spPr>
          <a:xfrm>
            <a:off x="571823" y="2703473"/>
            <a:ext cx="4800965" cy="4063385"/>
          </a:xfrm>
          <a:prstGeom prst="rect">
            <a:avLst/>
          </a:prstGeom>
        </p:spPr>
      </p:pic>
      <p:pic>
        <p:nvPicPr>
          <p:cNvPr id="13" name="Picture 12">
            <a:extLst>
              <a:ext uri="{FF2B5EF4-FFF2-40B4-BE49-F238E27FC236}">
                <a16:creationId xmlns:a16="http://schemas.microsoft.com/office/drawing/2014/main" id="{4D1F3969-09E2-4639-9348-00DE4BFD8D91}"/>
              </a:ext>
            </a:extLst>
          </p:cNvPr>
          <p:cNvPicPr/>
          <p:nvPr/>
        </p:nvPicPr>
        <p:blipFill>
          <a:blip r:embed="rId3"/>
          <a:stretch>
            <a:fillRect/>
          </a:stretch>
        </p:blipFill>
        <p:spPr>
          <a:xfrm>
            <a:off x="6482688" y="2703473"/>
            <a:ext cx="5348527" cy="4063385"/>
          </a:xfrm>
          <a:prstGeom prst="rect">
            <a:avLst/>
          </a:prstGeom>
        </p:spPr>
      </p:pic>
    </p:spTree>
    <p:extLst>
      <p:ext uri="{BB962C8B-B14F-4D97-AF65-F5344CB8AC3E}">
        <p14:creationId xmlns:p14="http://schemas.microsoft.com/office/powerpoint/2010/main" val="51913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05.</a:t>
            </a:r>
          </a:p>
          <a:p>
            <a:pPr algn="ctr"/>
            <a:r>
              <a:rPr lang="en-US" altLang="ko-KR" sz="3600" b="1">
                <a:solidFill>
                  <a:schemeClr val="bg1"/>
                </a:solidFill>
                <a:latin typeface="Constantia" panose="02030602050306030303" pitchFamily="18" charset="0"/>
                <a:cs typeface="Arial" pitchFamily="34" charset="0"/>
              </a:rPr>
              <a:t>Polymorphism</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148492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FD71E0-2394-44C8-8B42-2B6F2D311A7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5DCC30-71CE-4086-813D-7677F7B154B7}"/>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784407E9-7FB2-44C2-949E-24D9D53FD7EA}"/>
              </a:ext>
            </a:extLst>
          </p:cNvPr>
          <p:cNvSpPr txBox="1"/>
          <p:nvPr/>
        </p:nvSpPr>
        <p:spPr>
          <a:xfrm>
            <a:off x="791394" y="1591983"/>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Polymorphism (Tính đa hình): là tính năng cho phép các đối tượng khác nhau thực thi chức năng giống nhau theo những cách khác nhau.</a:t>
            </a:r>
            <a:endParaRPr lang="en-US" sz="2400" b="0" i="0" u="none" strike="noStrike">
              <a:solidFill>
                <a:srgbClr val="1B1B1B"/>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ECBAFB62-854A-4636-9BCC-0731628750A6}"/>
              </a:ext>
            </a:extLst>
          </p:cNvPr>
          <p:cNvSpPr txBox="1"/>
          <p:nvPr/>
        </p:nvSpPr>
        <p:spPr>
          <a:xfrm>
            <a:off x="791394" y="2867298"/>
            <a:ext cx="10609210" cy="2308324"/>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Ví dụ: </a:t>
            </a:r>
          </a:p>
          <a:p>
            <a:pPr marL="342900" indent="-342900" algn="just">
              <a:buFontTx/>
              <a:buChar char="-"/>
            </a:pPr>
            <a:r>
              <a:rPr lang="vi-VN" sz="2400">
                <a:solidFill>
                  <a:srgbClr val="1B1B1B"/>
                </a:solidFill>
                <a:latin typeface="Times New Roman" panose="02020603050405020304" pitchFamily="18" charset="0"/>
              </a:rPr>
              <a:t>Chó và mèo cùng nghe mệnh lệnh “kêu đi” từ người chủ. Chó sẽ “gâu gâu” còn mèo lại kêu “meo meo”.</a:t>
            </a:r>
            <a:endParaRPr lang="en-US" sz="2400">
              <a:solidFill>
                <a:srgbClr val="1B1B1B"/>
              </a:solidFill>
              <a:latin typeface="Times New Roman" panose="02020603050405020304" pitchFamily="18" charset="0"/>
            </a:endParaRPr>
          </a:p>
          <a:p>
            <a:pPr marL="342900" indent="-342900" algn="just">
              <a:buFontTx/>
              <a:buChar char="-"/>
            </a:pPr>
            <a:r>
              <a:rPr lang="vi-VN" sz="2400">
                <a:solidFill>
                  <a:srgbClr val="1B1B1B"/>
                </a:solidFill>
                <a:latin typeface="Times New Roman" panose="02020603050405020304" pitchFamily="18" charset="0"/>
              </a:rPr>
              <a:t>Ở lớp smartphone, mỗi một dòng máy đều kế thừa các thành phần của lớp cha nhưng iPhone chạy trên hệ điều hành iOS, còn Samsung lại chạy trên hệ điều hành Android.</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235543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C8CBE6-263D-4409-946C-7AAB6F5E9FE1}"/>
              </a:ext>
            </a:extLst>
          </p:cNvPr>
          <p:cNvPicPr>
            <a:picLocks noChangeAspect="1"/>
          </p:cNvPicPr>
          <p:nvPr/>
        </p:nvPicPr>
        <p:blipFill>
          <a:blip r:embed="rId2"/>
          <a:stretch>
            <a:fillRect/>
          </a:stretch>
        </p:blipFill>
        <p:spPr>
          <a:xfrm>
            <a:off x="4099716" y="3509640"/>
            <a:ext cx="1655406" cy="2048634"/>
          </a:xfrm>
          <a:prstGeom prst="rect">
            <a:avLst/>
          </a:prstGeom>
        </p:spPr>
      </p:pic>
      <p:pic>
        <p:nvPicPr>
          <p:cNvPr id="6" name="Picture 5">
            <a:extLst>
              <a:ext uri="{FF2B5EF4-FFF2-40B4-BE49-F238E27FC236}">
                <a16:creationId xmlns:a16="http://schemas.microsoft.com/office/drawing/2014/main" id="{7E276BCF-922F-4DB7-A14D-9057A004BEA3}"/>
              </a:ext>
            </a:extLst>
          </p:cNvPr>
          <p:cNvPicPr>
            <a:picLocks noChangeAspect="1"/>
          </p:cNvPicPr>
          <p:nvPr/>
        </p:nvPicPr>
        <p:blipFill>
          <a:blip r:embed="rId3"/>
          <a:stretch>
            <a:fillRect/>
          </a:stretch>
        </p:blipFill>
        <p:spPr>
          <a:xfrm>
            <a:off x="685097" y="3517641"/>
            <a:ext cx="1588622" cy="2040633"/>
          </a:xfrm>
          <a:prstGeom prst="rect">
            <a:avLst/>
          </a:prstGeom>
        </p:spPr>
      </p:pic>
      <p:sp>
        <p:nvSpPr>
          <p:cNvPr id="7" name="TextBox 6">
            <a:extLst>
              <a:ext uri="{FF2B5EF4-FFF2-40B4-BE49-F238E27FC236}">
                <a16:creationId xmlns:a16="http://schemas.microsoft.com/office/drawing/2014/main" id="{85708B11-391D-4D0D-AF67-024AFECB567F}"/>
              </a:ext>
            </a:extLst>
          </p:cNvPr>
          <p:cNvSpPr txBox="1"/>
          <p:nvPr/>
        </p:nvSpPr>
        <p:spPr>
          <a:xfrm>
            <a:off x="685098" y="5772538"/>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Iphone</a:t>
            </a:r>
          </a:p>
        </p:txBody>
      </p:sp>
      <p:sp>
        <p:nvSpPr>
          <p:cNvPr id="8" name="TextBox 7">
            <a:extLst>
              <a:ext uri="{FF2B5EF4-FFF2-40B4-BE49-F238E27FC236}">
                <a16:creationId xmlns:a16="http://schemas.microsoft.com/office/drawing/2014/main" id="{04D4F3FF-B46B-4866-9A56-4ADE3CB7883F}"/>
              </a:ext>
            </a:extLst>
          </p:cNvPr>
          <p:cNvSpPr txBox="1"/>
          <p:nvPr/>
        </p:nvSpPr>
        <p:spPr>
          <a:xfrm>
            <a:off x="4099716" y="5772538"/>
            <a:ext cx="173775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Samsung</a:t>
            </a:r>
          </a:p>
        </p:txBody>
      </p:sp>
      <p:sp>
        <p:nvSpPr>
          <p:cNvPr id="9" name="TextBox 8">
            <a:extLst>
              <a:ext uri="{FF2B5EF4-FFF2-40B4-BE49-F238E27FC236}">
                <a16:creationId xmlns:a16="http://schemas.microsoft.com/office/drawing/2014/main" id="{E9FFB1CB-6C1A-4292-A431-0EE835341475}"/>
              </a:ext>
            </a:extLst>
          </p:cNvPr>
          <p:cNvSpPr txBox="1"/>
          <p:nvPr/>
        </p:nvSpPr>
        <p:spPr>
          <a:xfrm>
            <a:off x="1923426" y="1961246"/>
            <a:ext cx="2536606"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Smartphone</a:t>
            </a:r>
          </a:p>
        </p:txBody>
      </p:sp>
      <p:sp>
        <p:nvSpPr>
          <p:cNvPr id="10" name="Rectangle 9">
            <a:extLst>
              <a:ext uri="{FF2B5EF4-FFF2-40B4-BE49-F238E27FC236}">
                <a16:creationId xmlns:a16="http://schemas.microsoft.com/office/drawing/2014/main" id="{83BE8ABD-AC2F-41F3-AF37-64B18E2F190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E493E68-2B12-4430-A2F4-E6EB0E85EAD6}"/>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12" name="Speech Bubble: Oval 11">
            <a:extLst>
              <a:ext uri="{FF2B5EF4-FFF2-40B4-BE49-F238E27FC236}">
                <a16:creationId xmlns:a16="http://schemas.microsoft.com/office/drawing/2014/main" id="{154D1CC5-62B6-4A83-ADDB-F5A21EE0A01C}"/>
              </a:ext>
            </a:extLst>
          </p:cNvPr>
          <p:cNvSpPr/>
          <p:nvPr/>
        </p:nvSpPr>
        <p:spPr>
          <a:xfrm>
            <a:off x="4137036" y="1295927"/>
            <a:ext cx="1498653" cy="665428"/>
          </a:xfrm>
          <a:prstGeom prst="wedgeEllipseCallout">
            <a:avLst>
              <a:gd name="adj1" fmla="val -46982"/>
              <a:gd name="adj2" fmla="val 61098"/>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a:t>OS ?</a:t>
            </a:r>
          </a:p>
        </p:txBody>
      </p:sp>
      <p:sp>
        <p:nvSpPr>
          <p:cNvPr id="13" name="Speech Bubble: Rectangle with Corners Rounded 12">
            <a:extLst>
              <a:ext uri="{FF2B5EF4-FFF2-40B4-BE49-F238E27FC236}">
                <a16:creationId xmlns:a16="http://schemas.microsoft.com/office/drawing/2014/main" id="{420E12B6-A1EF-47AD-823C-4BF666AEBFEF}"/>
              </a:ext>
            </a:extLst>
          </p:cNvPr>
          <p:cNvSpPr/>
          <p:nvPr/>
        </p:nvSpPr>
        <p:spPr>
          <a:xfrm>
            <a:off x="1479408" y="2690729"/>
            <a:ext cx="1357098" cy="612648"/>
          </a:xfrm>
          <a:prstGeom prst="wedgeRoundRectCallout">
            <a:avLst>
              <a:gd name="adj1" fmla="val -45584"/>
              <a:gd name="adj2" fmla="val 74684"/>
              <a:gd name="adj3" fmla="val 16667"/>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t>iOS</a:t>
            </a:r>
          </a:p>
        </p:txBody>
      </p:sp>
      <p:sp>
        <p:nvSpPr>
          <p:cNvPr id="14" name="Speech Bubble: Rectangle with Corners Rounded 13">
            <a:extLst>
              <a:ext uri="{FF2B5EF4-FFF2-40B4-BE49-F238E27FC236}">
                <a16:creationId xmlns:a16="http://schemas.microsoft.com/office/drawing/2014/main" id="{CE649E6A-EEEE-4D8A-BB36-F2E4815C71FA}"/>
              </a:ext>
            </a:extLst>
          </p:cNvPr>
          <p:cNvSpPr/>
          <p:nvPr/>
        </p:nvSpPr>
        <p:spPr>
          <a:xfrm>
            <a:off x="3781483" y="2690729"/>
            <a:ext cx="1357098" cy="612648"/>
          </a:xfrm>
          <a:prstGeom prst="wedgeRoundRectCallout">
            <a:avLst>
              <a:gd name="adj1" fmla="val 38984"/>
              <a:gd name="adj2" fmla="val 74684"/>
              <a:gd name="adj3" fmla="val 16667"/>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t>Android</a:t>
            </a:r>
          </a:p>
        </p:txBody>
      </p:sp>
      <p:pic>
        <p:nvPicPr>
          <p:cNvPr id="15" name="Picture 14">
            <a:extLst>
              <a:ext uri="{FF2B5EF4-FFF2-40B4-BE49-F238E27FC236}">
                <a16:creationId xmlns:a16="http://schemas.microsoft.com/office/drawing/2014/main" id="{EE7DA517-A705-46F3-A23F-25AD59944286}"/>
              </a:ext>
            </a:extLst>
          </p:cNvPr>
          <p:cNvPicPr>
            <a:picLocks noChangeAspect="1"/>
          </p:cNvPicPr>
          <p:nvPr/>
        </p:nvPicPr>
        <p:blipFill>
          <a:blip r:embed="rId4"/>
          <a:stretch>
            <a:fillRect/>
          </a:stretch>
        </p:blipFill>
        <p:spPr>
          <a:xfrm>
            <a:off x="6436881" y="1473209"/>
            <a:ext cx="5139140" cy="4591689"/>
          </a:xfrm>
          <a:prstGeom prst="rect">
            <a:avLst/>
          </a:prstGeom>
        </p:spPr>
      </p:pic>
      <p:cxnSp>
        <p:nvCxnSpPr>
          <p:cNvPr id="16" name="Straight Connector 15">
            <a:extLst>
              <a:ext uri="{FF2B5EF4-FFF2-40B4-BE49-F238E27FC236}">
                <a16:creationId xmlns:a16="http://schemas.microsoft.com/office/drawing/2014/main" id="{2398E0BB-65E1-49A2-BFA2-289F2B78976F}"/>
              </a:ext>
            </a:extLst>
          </p:cNvPr>
          <p:cNvCxnSpPr>
            <a:cxnSpLocks/>
            <a:stCxn id="10" idx="2"/>
          </p:cNvCxnSpPr>
          <p:nvPr/>
        </p:nvCxnSpPr>
        <p:spPr>
          <a:xfrm>
            <a:off x="6096000" y="1147665"/>
            <a:ext cx="0" cy="5710335"/>
          </a:xfrm>
          <a:prstGeom prst="line">
            <a:avLst/>
          </a:prstGeom>
          <a:ln w="38100"/>
        </p:spPr>
        <p:style>
          <a:lnRef idx="1">
            <a:schemeClr val="dk1"/>
          </a:lnRef>
          <a:fillRef idx="0">
            <a:schemeClr val="dk1"/>
          </a:fillRef>
          <a:effectRef idx="0">
            <a:schemeClr val="dk1"/>
          </a:effectRef>
          <a:fontRef idx="minor">
            <a:schemeClr val="tx1"/>
          </a:fontRef>
        </p:style>
      </p:cxnSp>
      <p:sp>
        <p:nvSpPr>
          <p:cNvPr id="18" name="Round Same Side Corner Rectangle 11">
            <a:extLst>
              <a:ext uri="{FF2B5EF4-FFF2-40B4-BE49-F238E27FC236}">
                <a16:creationId xmlns:a16="http://schemas.microsoft.com/office/drawing/2014/main" id="{8974B5EA-366E-4AAB-953E-B4D0FB30BE6C}"/>
              </a:ext>
            </a:extLst>
          </p:cNvPr>
          <p:cNvSpPr/>
          <p:nvPr/>
        </p:nvSpPr>
        <p:spPr>
          <a:xfrm rot="14051618" flipH="1">
            <a:off x="10594936" y="5545544"/>
            <a:ext cx="1374655" cy="95269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689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animBg="1"/>
      <p:bldP spid="13" grpId="0" animBg="1"/>
      <p:bldP spid="14" grpId="0" animBg="1"/>
      <p:bldP spid="1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sp>
        <p:nvSpPr>
          <p:cNvPr id="9" name="TextBox 8">
            <a:extLst>
              <a:ext uri="{FF2B5EF4-FFF2-40B4-BE49-F238E27FC236}">
                <a16:creationId xmlns:a16="http://schemas.microsoft.com/office/drawing/2014/main" id="{225CAC0E-61D2-4CBD-A71C-A162AE9D9FD7}"/>
              </a:ext>
            </a:extLst>
          </p:cNvPr>
          <p:cNvSpPr txBox="1"/>
          <p:nvPr/>
        </p:nvSpPr>
        <p:spPr>
          <a:xfrm>
            <a:off x="791395" y="2074067"/>
            <a:ext cx="10609210" cy="1200329"/>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Trong C++, Polymorphism (tính đa hình) tập trung xoay quanh con trỏ và kế thừa của lớp. </a:t>
            </a:r>
            <a:r>
              <a:rPr lang="vi-VN" sz="2400">
                <a:solidFill>
                  <a:srgbClr val="1B1B1B"/>
                </a:solidFill>
                <a:latin typeface="Times New Roman" panose="02020603050405020304" pitchFamily="18" charset="0"/>
              </a:rPr>
              <a:t>Sự kế thừa trong C++ cho phép có sự tương ứng giữa lớp cơ sở và các lớp dẫn xuất trong sơ đồ thừa kế:</a:t>
            </a:r>
            <a:endParaRPr lang="en-US" sz="2400" b="0" i="0" u="none" strike="noStrike">
              <a:solidFill>
                <a:srgbClr val="1B1B1B"/>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533B5E6C-8A5E-480C-BC62-4CD8D0B854F5}"/>
              </a:ext>
            </a:extLst>
          </p:cNvPr>
          <p:cNvSpPr txBox="1"/>
          <p:nvPr/>
        </p:nvSpPr>
        <p:spPr>
          <a:xfrm>
            <a:off x="791395" y="3475987"/>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Một con trỏ có kiểu lớp cơ sở luôn có thể trỏ đến địa chỉ của một đối tượng của lớp dẫn xuất. </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4496C689-8924-4E79-8720-BD1718B5D08F}"/>
              </a:ext>
            </a:extLst>
          </p:cNvPr>
          <p:cNvSpPr txBox="1"/>
          <p:nvPr/>
        </p:nvSpPr>
        <p:spPr>
          <a:xfrm>
            <a:off x="791394" y="4508575"/>
            <a:ext cx="10609210"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Tuy nhiên, khi thực hiện lời gọi một phương thức của lớp, trình biên dịch sẽ quan tâm đến kiểu của con trỏ chứ không phải đối tượng mà con trỏ đang trỏ tới</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phương thức của lớp mà con trỏ có kiểu được gọi chứ không phải phương thức của đối tượng mà con trỏ đang trỏ tới được gọi.</a:t>
            </a:r>
            <a:r>
              <a:rPr lang="en-US" sz="2400">
                <a:solidFill>
                  <a:srgbClr val="1B1B1B"/>
                </a:solidFill>
                <a:latin typeface="Times New Roman" panose="02020603050405020304" pitchFamily="18" charset="0"/>
              </a:rPr>
              <a:t> </a:t>
            </a:r>
            <a:endParaRPr lang="vi-VN" sz="2400">
              <a:solidFill>
                <a:srgbClr val="1B1B1B"/>
              </a:solidFill>
              <a:latin typeface="Times New Roman" panose="02020603050405020304" pitchFamily="18" charset="0"/>
            </a:endParaRPr>
          </a:p>
        </p:txBody>
      </p:sp>
    </p:spTree>
    <p:extLst>
      <p:ext uri="{BB962C8B-B14F-4D97-AF65-F5344CB8AC3E}">
        <p14:creationId xmlns:p14="http://schemas.microsoft.com/office/powerpoint/2010/main" val="23987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pic>
        <p:nvPicPr>
          <p:cNvPr id="8" name="Picture 7" descr="Text&#10;&#10;Description automatically generated">
            <a:extLst>
              <a:ext uri="{FF2B5EF4-FFF2-40B4-BE49-F238E27FC236}">
                <a16:creationId xmlns:a16="http://schemas.microsoft.com/office/drawing/2014/main" id="{82FBB08B-FC05-45CC-ABFF-67201BE86063}"/>
              </a:ext>
            </a:extLst>
          </p:cNvPr>
          <p:cNvPicPr/>
          <p:nvPr/>
        </p:nvPicPr>
        <p:blipFill>
          <a:blip r:embed="rId2"/>
          <a:stretch>
            <a:fillRect/>
          </a:stretch>
        </p:blipFill>
        <p:spPr>
          <a:xfrm>
            <a:off x="381000" y="2074067"/>
            <a:ext cx="5943600" cy="4149090"/>
          </a:xfrm>
          <a:prstGeom prst="rect">
            <a:avLst/>
          </a:prstGeom>
        </p:spPr>
      </p:pic>
      <p:sp>
        <p:nvSpPr>
          <p:cNvPr id="14" name="TextBox 13">
            <a:extLst>
              <a:ext uri="{FF2B5EF4-FFF2-40B4-BE49-F238E27FC236}">
                <a16:creationId xmlns:a16="http://schemas.microsoft.com/office/drawing/2014/main" id="{05D46683-B372-4C1D-BE39-530F475AC7E3}"/>
              </a:ext>
            </a:extLst>
          </p:cNvPr>
          <p:cNvSpPr txBox="1"/>
          <p:nvPr/>
        </p:nvSpPr>
        <p:spPr>
          <a:xfrm>
            <a:off x="6719251" y="2074067"/>
            <a:ext cx="5091749"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Chương trình gọi đến phương thức show() của lớp Animal mà không gọi đến phương thức show() của lớp Dog</a:t>
            </a:r>
            <a:r>
              <a:rPr lang="en-US" sz="2400">
                <a:solidFill>
                  <a:srgbClr val="1B1B1B"/>
                </a:solidFill>
                <a:latin typeface="Times New Roman" panose="02020603050405020304" pitchFamily="18" charset="0"/>
              </a:rPr>
              <a:t> !!!</a:t>
            </a:r>
            <a:endParaRPr lang="vi-VN" sz="2400">
              <a:solidFill>
                <a:srgbClr val="1B1B1B"/>
              </a:solidFill>
              <a:latin typeface="Times New Roman" panose="02020603050405020304" pitchFamily="18" charset="0"/>
            </a:endParaRPr>
          </a:p>
        </p:txBody>
      </p:sp>
      <p:sp>
        <p:nvSpPr>
          <p:cNvPr id="15" name="Striped Right Arrow 23">
            <a:extLst>
              <a:ext uri="{FF2B5EF4-FFF2-40B4-BE49-F238E27FC236}">
                <a16:creationId xmlns:a16="http://schemas.microsoft.com/office/drawing/2014/main" id="{527D81BE-A6DD-4C91-AF5A-C5A312B5502B}"/>
              </a:ext>
            </a:extLst>
          </p:cNvPr>
          <p:cNvSpPr/>
          <p:nvPr/>
        </p:nvSpPr>
        <p:spPr>
          <a:xfrm>
            <a:off x="6512767" y="3834079"/>
            <a:ext cx="615821"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AE62C99-3D02-436D-8B9C-D8AB4D1C4586}"/>
              </a:ext>
            </a:extLst>
          </p:cNvPr>
          <p:cNvSpPr txBox="1"/>
          <p:nvPr/>
        </p:nvSpPr>
        <p:spPr>
          <a:xfrm>
            <a:off x="7128588" y="3845318"/>
            <a:ext cx="4682411" cy="1569660"/>
          </a:xfrm>
          <a:prstGeom prst="rect">
            <a:avLst/>
          </a:prstGeom>
          <a:noFill/>
        </p:spPr>
        <p:txBody>
          <a:bodyPr wrap="square">
            <a:spAutoFit/>
          </a:bodyPr>
          <a:lstStyle/>
          <a:p>
            <a:pPr algn="just"/>
            <a:r>
              <a:rPr lang="vi-VN" sz="2400">
                <a:solidFill>
                  <a:srgbClr val="1B1B1B"/>
                </a:solidFill>
                <a:latin typeface="Times New Roman" panose="02020603050405020304" pitchFamily="18" charset="0"/>
              </a:rPr>
              <a:t>Cách giải quyết: Để chương trình gọi đến phương thức show() của lớp Dog ta sẽ sử dụng virtual function (hàm ảo).</a:t>
            </a:r>
          </a:p>
        </p:txBody>
      </p:sp>
    </p:spTree>
    <p:extLst>
      <p:ext uri="{BB962C8B-B14F-4D97-AF65-F5344CB8AC3E}">
        <p14:creationId xmlns:p14="http://schemas.microsoft.com/office/powerpoint/2010/main" val="156345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Effect transition="in" filter="fade">
                                      <p:cBhvr>
                                        <p:cTn id="23" dur="1000"/>
                                        <p:tgtEl>
                                          <p:spTgt spid="15"/>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94126" y="2714954"/>
            <a:ext cx="2064504" cy="1951309"/>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400388" y="3242162"/>
            <a:ext cx="1758242"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Virtual</a:t>
            </a:r>
          </a:p>
          <a:p>
            <a:pPr algn="ctr"/>
            <a:r>
              <a:rPr lang="en-US" sz="2800" b="1">
                <a:solidFill>
                  <a:schemeClr val="accent1"/>
                </a:solidFill>
                <a:latin typeface="Constantia" charset="0"/>
                <a:ea typeface="Constantia" charset="0"/>
                <a:cs typeface="Constantia" charset="0"/>
              </a:rPr>
              <a:t>Function</a:t>
            </a:r>
          </a:p>
        </p:txBody>
      </p:sp>
      <p:sp>
        <p:nvSpPr>
          <p:cNvPr id="15" name="TextBox 14">
            <a:extLst>
              <a:ext uri="{FF2B5EF4-FFF2-40B4-BE49-F238E27FC236}">
                <a16:creationId xmlns:a16="http://schemas.microsoft.com/office/drawing/2014/main" id="{3538098F-032C-4989-95DD-6A45650D1B30}"/>
              </a:ext>
            </a:extLst>
          </p:cNvPr>
          <p:cNvSpPr txBox="1"/>
          <p:nvPr/>
        </p:nvSpPr>
        <p:spPr>
          <a:xfrm>
            <a:off x="2201132" y="2074067"/>
            <a:ext cx="959048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Khi khai báo </a:t>
            </a:r>
            <a:r>
              <a:rPr lang="en-US" sz="2400">
                <a:solidFill>
                  <a:srgbClr val="1B1B1B"/>
                </a:solidFill>
                <a:latin typeface="Times New Roman" panose="02020603050405020304" pitchFamily="18" charset="0"/>
              </a:rPr>
              <a:t>virtual function (hàm ảo)</a:t>
            </a:r>
            <a:r>
              <a:rPr lang="vi-VN" sz="2400">
                <a:solidFill>
                  <a:srgbClr val="1B1B1B"/>
                </a:solidFill>
                <a:latin typeface="Times New Roman" panose="02020603050405020304" pitchFamily="18" charset="0"/>
              </a:rPr>
              <a:t> với từ khóa virtual nghĩa là hàm này sẽ được gọi theo loại đối tượng được trỏ (hoặc tham chiếu), chứ không phải theo loại của con trỏ (hoặc tham chiếu).</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F50196A2-E2A3-49EC-B4FF-98C800C12DDB}"/>
              </a:ext>
            </a:extLst>
          </p:cNvPr>
          <p:cNvSpPr txBox="1"/>
          <p:nvPr/>
        </p:nvSpPr>
        <p:spPr>
          <a:xfrm>
            <a:off x="2201132" y="3583605"/>
            <a:ext cx="9590480"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Áp dụng cơ chế liên kết động để gọi đúng hàm mà con trỏ đang trỏ đến: Khi nhận thấy có khai báo virtual trong lớp cơ sở, compiler sẽ thêm vào mỗi đối tượng của lớp cơ sở và các lớp dẫn xuất của nó một con trỏ chỉ đến bảng phương thức ảo (virtual function table).</a:t>
            </a:r>
          </a:p>
        </p:txBody>
      </p:sp>
    </p:spTree>
    <p:extLst>
      <p:ext uri="{BB962C8B-B14F-4D97-AF65-F5344CB8AC3E}">
        <p14:creationId xmlns:p14="http://schemas.microsoft.com/office/powerpoint/2010/main" val="319342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2B7142-8E15-45C8-8F4E-5BA12A068813}"/>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0F83F3-A308-4B38-9C5C-28438823B530}"/>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Class, Object</a:t>
            </a:r>
          </a:p>
        </p:txBody>
      </p:sp>
      <p:sp>
        <p:nvSpPr>
          <p:cNvPr id="5" name="TextBox 4">
            <a:extLst>
              <a:ext uri="{FF2B5EF4-FFF2-40B4-BE49-F238E27FC236}">
                <a16:creationId xmlns:a16="http://schemas.microsoft.com/office/drawing/2014/main" id="{7F551C01-9118-47F8-B015-2195FF346893}"/>
              </a:ext>
            </a:extLst>
          </p:cNvPr>
          <p:cNvSpPr txBox="1"/>
          <p:nvPr/>
        </p:nvSpPr>
        <p:spPr>
          <a:xfrm>
            <a:off x="791395" y="1837424"/>
            <a:ext cx="10609210" cy="1200329"/>
          </a:xfrm>
          <a:prstGeom prst="rect">
            <a:avLst/>
          </a:prstGeom>
          <a:noFill/>
        </p:spPr>
        <p:txBody>
          <a:bodyPr wrap="square" rtlCol="0">
            <a:spAutoFit/>
          </a:bodyPr>
          <a:lstStyle/>
          <a:p>
            <a:pPr marL="457200" indent="-4572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Class (Lớp): Mỗi lớp, hay lớp đối tượng được dùng để mô hình hóa một nhóm các thực thể cùng loại trong thế giới thực</a:t>
            </a:r>
            <a:r>
              <a:rPr lang="en-US" sz="2400">
                <a:latin typeface="Times New Roman" panose="02020603050405020304" pitchFamily="18" charset="0"/>
                <a:cs typeface="Times New Roman" panose="02020603050405020304" pitchFamily="18" charset="0"/>
              </a:rPr>
              <a:t>. Có thể coi lớp là một khuôn dùng làm hình mẫu cho các thực thể đó.</a:t>
            </a:r>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08461F-5BFD-48D0-A68C-C8F8A4637072}"/>
              </a:ext>
            </a:extLst>
          </p:cNvPr>
          <p:cNvSpPr txBox="1"/>
          <p:nvPr/>
        </p:nvSpPr>
        <p:spPr>
          <a:xfrm>
            <a:off x="791395" y="3767604"/>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Object (Đối tượng): Mỗi đối tượng được dùng để chỉ một thực thể cụ thể thuộc về một lớp nào đó. Mỗi đối tượng thuộc về một lớp còn được gọi là một thể hiện (instance) hay một “phần tử điển hình” của lớp đó.</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360064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94126" y="2714954"/>
            <a:ext cx="2064504" cy="1951309"/>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400388" y="3242162"/>
            <a:ext cx="1758242"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Virtual</a:t>
            </a:r>
          </a:p>
          <a:p>
            <a:pPr algn="ctr"/>
            <a:r>
              <a:rPr lang="en-US" sz="2800" b="1">
                <a:solidFill>
                  <a:schemeClr val="accent1"/>
                </a:solidFill>
                <a:latin typeface="Constantia" charset="0"/>
                <a:ea typeface="Constantia" charset="0"/>
                <a:cs typeface="Constantia" charset="0"/>
              </a:rPr>
              <a:t>Function</a:t>
            </a:r>
          </a:p>
        </p:txBody>
      </p:sp>
      <p:pic>
        <p:nvPicPr>
          <p:cNvPr id="11" name="Picture 10" descr="Text&#10;&#10;Description automatically generated">
            <a:extLst>
              <a:ext uri="{FF2B5EF4-FFF2-40B4-BE49-F238E27FC236}">
                <a16:creationId xmlns:a16="http://schemas.microsoft.com/office/drawing/2014/main" id="{2679681B-A2DC-4006-9DDC-854D5DC20587}"/>
              </a:ext>
            </a:extLst>
          </p:cNvPr>
          <p:cNvPicPr/>
          <p:nvPr/>
        </p:nvPicPr>
        <p:blipFill>
          <a:blip r:embed="rId2"/>
          <a:stretch>
            <a:fillRect/>
          </a:stretch>
        </p:blipFill>
        <p:spPr>
          <a:xfrm>
            <a:off x="2648339" y="1872476"/>
            <a:ext cx="4286250" cy="2333625"/>
          </a:xfrm>
          <a:prstGeom prst="rect">
            <a:avLst/>
          </a:prstGeom>
        </p:spPr>
      </p:pic>
      <p:pic>
        <p:nvPicPr>
          <p:cNvPr id="17" name="Picture 16" descr="Text&#10;&#10;Description automatically generated">
            <a:extLst>
              <a:ext uri="{FF2B5EF4-FFF2-40B4-BE49-F238E27FC236}">
                <a16:creationId xmlns:a16="http://schemas.microsoft.com/office/drawing/2014/main" id="{3E0BB309-610A-482F-8977-0DD74413F778}"/>
              </a:ext>
            </a:extLst>
          </p:cNvPr>
          <p:cNvPicPr/>
          <p:nvPr/>
        </p:nvPicPr>
        <p:blipFill>
          <a:blip r:embed="rId3"/>
          <a:stretch>
            <a:fillRect/>
          </a:stretch>
        </p:blipFill>
        <p:spPr>
          <a:xfrm>
            <a:off x="2648339" y="4341931"/>
            <a:ext cx="5943600" cy="2333625"/>
          </a:xfrm>
          <a:prstGeom prst="rect">
            <a:avLst/>
          </a:prstGeom>
        </p:spPr>
      </p:pic>
      <p:sp>
        <p:nvSpPr>
          <p:cNvPr id="6" name="Rectangle: Rounded Corners 5">
            <a:extLst>
              <a:ext uri="{FF2B5EF4-FFF2-40B4-BE49-F238E27FC236}">
                <a16:creationId xmlns:a16="http://schemas.microsoft.com/office/drawing/2014/main" id="{D23590CE-17D7-4B11-A278-7C5E436DA4C3}"/>
              </a:ext>
            </a:extLst>
          </p:cNvPr>
          <p:cNvSpPr/>
          <p:nvPr/>
        </p:nvSpPr>
        <p:spPr>
          <a:xfrm>
            <a:off x="9345408" y="2274178"/>
            <a:ext cx="2360644" cy="1530220"/>
          </a:xfrm>
          <a:prstGeom prst="round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Cho từ khóa virtual trước hàm show() của lớp Animal</a:t>
            </a:r>
          </a:p>
        </p:txBody>
      </p:sp>
      <p:sp>
        <p:nvSpPr>
          <p:cNvPr id="19" name="Rectangle: Rounded Corners 18">
            <a:extLst>
              <a:ext uri="{FF2B5EF4-FFF2-40B4-BE49-F238E27FC236}">
                <a16:creationId xmlns:a16="http://schemas.microsoft.com/office/drawing/2014/main" id="{7334A52D-5532-4278-BD75-704807A48FAC}"/>
              </a:ext>
            </a:extLst>
          </p:cNvPr>
          <p:cNvSpPr/>
          <p:nvPr/>
        </p:nvSpPr>
        <p:spPr>
          <a:xfrm>
            <a:off x="9345408" y="4743633"/>
            <a:ext cx="2360644" cy="1530220"/>
          </a:xfrm>
          <a:prstGeom prst="round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Đã in ra đúng hàm show() của lớp Dog.</a:t>
            </a:r>
          </a:p>
        </p:txBody>
      </p:sp>
      <p:cxnSp>
        <p:nvCxnSpPr>
          <p:cNvPr id="22" name="Straight Arrow Connector 21">
            <a:extLst>
              <a:ext uri="{FF2B5EF4-FFF2-40B4-BE49-F238E27FC236}">
                <a16:creationId xmlns:a16="http://schemas.microsoft.com/office/drawing/2014/main" id="{51CBA71B-8CD9-4729-9B86-E64C9BDB1223}"/>
              </a:ext>
            </a:extLst>
          </p:cNvPr>
          <p:cNvCxnSpPr>
            <a:cxnSpLocks/>
            <a:stCxn id="11" idx="3"/>
            <a:endCxn id="6" idx="1"/>
          </p:cNvCxnSpPr>
          <p:nvPr/>
        </p:nvCxnSpPr>
        <p:spPr>
          <a:xfrm flipV="1">
            <a:off x="6934589" y="3039288"/>
            <a:ext cx="241081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8BB7C8F-B7B1-4372-835E-54B81A9D956A}"/>
              </a:ext>
            </a:extLst>
          </p:cNvPr>
          <p:cNvCxnSpPr>
            <a:cxnSpLocks/>
            <a:stCxn id="17" idx="3"/>
            <a:endCxn id="19" idx="1"/>
          </p:cNvCxnSpPr>
          <p:nvPr/>
        </p:nvCxnSpPr>
        <p:spPr>
          <a:xfrm flipV="1">
            <a:off x="8591939" y="5508743"/>
            <a:ext cx="75346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993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94126" y="2714954"/>
            <a:ext cx="2064504" cy="1951309"/>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400388" y="2905064"/>
            <a:ext cx="1758242" cy="1384995"/>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Pure Virtual</a:t>
            </a:r>
          </a:p>
          <a:p>
            <a:pPr algn="ctr"/>
            <a:r>
              <a:rPr lang="en-US" sz="2800" b="1">
                <a:solidFill>
                  <a:schemeClr val="accent1"/>
                </a:solidFill>
                <a:latin typeface="Constantia" charset="0"/>
                <a:ea typeface="Constantia" charset="0"/>
                <a:cs typeface="Constantia" charset="0"/>
              </a:rPr>
              <a:t>Function</a:t>
            </a:r>
          </a:p>
        </p:txBody>
      </p:sp>
      <p:sp>
        <p:nvSpPr>
          <p:cNvPr id="15" name="TextBox 14">
            <a:extLst>
              <a:ext uri="{FF2B5EF4-FFF2-40B4-BE49-F238E27FC236}">
                <a16:creationId xmlns:a16="http://schemas.microsoft.com/office/drawing/2014/main" id="{3538098F-032C-4989-95DD-6A45650D1B30}"/>
              </a:ext>
            </a:extLst>
          </p:cNvPr>
          <p:cNvSpPr txBox="1"/>
          <p:nvPr/>
        </p:nvSpPr>
        <p:spPr>
          <a:xfrm>
            <a:off x="2201132" y="2074067"/>
            <a:ext cx="959048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Pure virtual function (hàm thuần ảo): chỉ dùng hàm ảo tại lớp cơ sở để khai báo, chứ không có cài đặt bất kì câu lệnh nào bên trong hàm đó.</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F50196A2-E2A3-49EC-B4FF-98C800C12DDB}"/>
              </a:ext>
            </a:extLst>
          </p:cNvPr>
          <p:cNvSpPr txBox="1"/>
          <p:nvPr/>
        </p:nvSpPr>
        <p:spPr>
          <a:xfrm>
            <a:off x="2201132" y="3082484"/>
            <a:ext cx="959048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Cú pháp: virtual functionName() = 0;</a:t>
            </a:r>
            <a:endParaRPr lang="vi-VN" sz="2400">
              <a:solidFill>
                <a:srgbClr val="1B1B1B"/>
              </a:solidFill>
              <a:latin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9186A301-2C5E-48D7-B46F-CFB658E69EC7}"/>
              </a:ext>
            </a:extLst>
          </p:cNvPr>
          <p:cNvPicPr/>
          <p:nvPr/>
        </p:nvPicPr>
        <p:blipFill>
          <a:blip r:embed="rId2"/>
          <a:stretch>
            <a:fillRect/>
          </a:stretch>
        </p:blipFill>
        <p:spPr>
          <a:xfrm>
            <a:off x="3695797" y="3946850"/>
            <a:ext cx="4800406" cy="2604115"/>
          </a:xfrm>
          <a:prstGeom prst="rect">
            <a:avLst/>
          </a:prstGeom>
        </p:spPr>
      </p:pic>
    </p:spTree>
    <p:extLst>
      <p:ext uri="{BB962C8B-B14F-4D97-AF65-F5344CB8AC3E}">
        <p14:creationId xmlns:p14="http://schemas.microsoft.com/office/powerpoint/2010/main" val="222322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94126" y="2714954"/>
            <a:ext cx="2064504" cy="1951309"/>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400388" y="3228043"/>
            <a:ext cx="1758242"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Abstract </a:t>
            </a:r>
          </a:p>
          <a:p>
            <a:pPr algn="ctr"/>
            <a:r>
              <a:rPr lang="en-US" sz="2800" b="1">
                <a:solidFill>
                  <a:schemeClr val="accent1"/>
                </a:solidFill>
                <a:latin typeface="Constantia" charset="0"/>
                <a:ea typeface="Constantia" charset="0"/>
                <a:cs typeface="Constantia" charset="0"/>
              </a:rPr>
              <a:t>Class</a:t>
            </a:r>
          </a:p>
        </p:txBody>
      </p:sp>
      <p:sp>
        <p:nvSpPr>
          <p:cNvPr id="15" name="TextBox 14">
            <a:extLst>
              <a:ext uri="{FF2B5EF4-FFF2-40B4-BE49-F238E27FC236}">
                <a16:creationId xmlns:a16="http://schemas.microsoft.com/office/drawing/2014/main" id="{3538098F-032C-4989-95DD-6A45650D1B30}"/>
              </a:ext>
            </a:extLst>
          </p:cNvPr>
          <p:cNvSpPr txBox="1"/>
          <p:nvPr/>
        </p:nvSpPr>
        <p:spPr>
          <a:xfrm>
            <a:off x="2201131" y="2074067"/>
            <a:ext cx="9590481"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Abstract Class (</a:t>
            </a:r>
            <a:r>
              <a:rPr lang="en-US" sz="2400">
                <a:solidFill>
                  <a:srgbClr val="1B1B1B"/>
                </a:solidFill>
                <a:latin typeface="Times New Roman" panose="02020603050405020304" pitchFamily="18" charset="0"/>
              </a:rPr>
              <a:t>L</a:t>
            </a:r>
            <a:r>
              <a:rPr lang="vi-VN" sz="2400">
                <a:solidFill>
                  <a:srgbClr val="1B1B1B"/>
                </a:solidFill>
                <a:latin typeface="Times New Roman" panose="02020603050405020304" pitchFamily="18" charset="0"/>
              </a:rPr>
              <a:t>ớp trừu tượng): 1 lớp được xem là lớp trừu tượng nếu có ít nhất 1 hàm thuần ảo bên trong lớp đó.</a:t>
            </a:r>
            <a:endParaRPr lang="en-US" sz="2400" b="0" i="0" u="none" strike="noStrike">
              <a:solidFill>
                <a:srgbClr val="1B1B1B"/>
              </a:solidFill>
              <a:effectLst/>
              <a:latin typeface="Times New Roman" panose="02020603050405020304" pitchFamily="18" charset="0"/>
            </a:endParaRPr>
          </a:p>
        </p:txBody>
      </p:sp>
      <p:sp>
        <p:nvSpPr>
          <p:cNvPr id="16" name="TextBox 15">
            <a:extLst>
              <a:ext uri="{FF2B5EF4-FFF2-40B4-BE49-F238E27FC236}">
                <a16:creationId xmlns:a16="http://schemas.microsoft.com/office/drawing/2014/main" id="{F50196A2-E2A3-49EC-B4FF-98C800C12DDB}"/>
              </a:ext>
            </a:extLst>
          </p:cNvPr>
          <p:cNvSpPr txBox="1"/>
          <p:nvPr/>
        </p:nvSpPr>
        <p:spPr>
          <a:xfrm>
            <a:off x="2201132" y="3082484"/>
            <a:ext cx="959048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Không thể tạo đối tượng từ lớp trừu tượng, nhưng có thể áp dụng con trỏ hoặc tham chiếu của lớp đó.</a:t>
            </a:r>
          </a:p>
        </p:txBody>
      </p:sp>
      <p:sp>
        <p:nvSpPr>
          <p:cNvPr id="17" name="TextBox 16">
            <a:extLst>
              <a:ext uri="{FF2B5EF4-FFF2-40B4-BE49-F238E27FC236}">
                <a16:creationId xmlns:a16="http://schemas.microsoft.com/office/drawing/2014/main" id="{BEDB168D-0F94-46FE-80B6-DB43EFFDA71D}"/>
              </a:ext>
            </a:extLst>
          </p:cNvPr>
          <p:cNvSpPr txBox="1"/>
          <p:nvPr/>
        </p:nvSpPr>
        <p:spPr>
          <a:xfrm>
            <a:off x="2201132" y="4090901"/>
            <a:ext cx="959048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Khi 1 lớp con kế thừa lớp trừu tượng thì bắt buộc phải cài đặt lại tất cả các hàm thuần ảo, nếu không sẽ thành lớp trừu tượng.</a:t>
            </a:r>
          </a:p>
        </p:txBody>
      </p:sp>
    </p:spTree>
    <p:extLst>
      <p:ext uri="{BB962C8B-B14F-4D97-AF65-F5344CB8AC3E}">
        <p14:creationId xmlns:p14="http://schemas.microsoft.com/office/powerpoint/2010/main" val="14483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94126" y="2714954"/>
            <a:ext cx="2064504" cy="1951309"/>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400388" y="3228043"/>
            <a:ext cx="1758242"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Abstract </a:t>
            </a:r>
          </a:p>
          <a:p>
            <a:pPr algn="ctr"/>
            <a:r>
              <a:rPr lang="en-US" sz="2800" b="1">
                <a:solidFill>
                  <a:schemeClr val="accent1"/>
                </a:solidFill>
                <a:latin typeface="Constantia" charset="0"/>
                <a:ea typeface="Constantia" charset="0"/>
                <a:cs typeface="Constantia" charset="0"/>
              </a:rPr>
              <a:t>Class</a:t>
            </a:r>
          </a:p>
        </p:txBody>
      </p:sp>
      <p:pic>
        <p:nvPicPr>
          <p:cNvPr id="2" name="Picture 1">
            <a:extLst>
              <a:ext uri="{FF2B5EF4-FFF2-40B4-BE49-F238E27FC236}">
                <a16:creationId xmlns:a16="http://schemas.microsoft.com/office/drawing/2014/main" id="{D3F4B351-F641-49BE-9EA3-1B9A6EFEF24C}"/>
              </a:ext>
            </a:extLst>
          </p:cNvPr>
          <p:cNvPicPr>
            <a:picLocks noChangeAspect="1"/>
          </p:cNvPicPr>
          <p:nvPr/>
        </p:nvPicPr>
        <p:blipFill>
          <a:blip r:embed="rId2"/>
          <a:stretch>
            <a:fillRect/>
          </a:stretch>
        </p:blipFill>
        <p:spPr>
          <a:xfrm>
            <a:off x="3306619" y="1817410"/>
            <a:ext cx="5578759" cy="4974590"/>
          </a:xfrm>
          <a:prstGeom prst="rect">
            <a:avLst/>
          </a:prstGeom>
        </p:spPr>
      </p:pic>
    </p:spTree>
    <p:extLst>
      <p:ext uri="{BB962C8B-B14F-4D97-AF65-F5344CB8AC3E}">
        <p14:creationId xmlns:p14="http://schemas.microsoft.com/office/powerpoint/2010/main" val="93784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33743" y="2640928"/>
            <a:ext cx="2303841" cy="2128336"/>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324295" y="3228042"/>
            <a:ext cx="2064504"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Virtual</a:t>
            </a:r>
          </a:p>
          <a:p>
            <a:pPr algn="ctr"/>
            <a:r>
              <a:rPr lang="en-US" sz="2800" b="1">
                <a:solidFill>
                  <a:schemeClr val="accent1"/>
                </a:solidFill>
                <a:latin typeface="Constantia" charset="0"/>
                <a:ea typeface="Constantia" charset="0"/>
                <a:cs typeface="Constantia" charset="0"/>
              </a:rPr>
              <a:t>Destructor</a:t>
            </a:r>
          </a:p>
        </p:txBody>
      </p:sp>
      <p:pic>
        <p:nvPicPr>
          <p:cNvPr id="10" name="Picture 9">
            <a:extLst>
              <a:ext uri="{FF2B5EF4-FFF2-40B4-BE49-F238E27FC236}">
                <a16:creationId xmlns:a16="http://schemas.microsoft.com/office/drawing/2014/main" id="{1E1BACF1-3685-42B6-BA64-5D7D2167696C}"/>
              </a:ext>
            </a:extLst>
          </p:cNvPr>
          <p:cNvPicPr/>
          <p:nvPr/>
        </p:nvPicPr>
        <p:blipFill>
          <a:blip r:embed="rId2"/>
          <a:stretch>
            <a:fillRect/>
          </a:stretch>
        </p:blipFill>
        <p:spPr>
          <a:xfrm>
            <a:off x="3290403" y="1952769"/>
            <a:ext cx="4544716" cy="4684930"/>
          </a:xfrm>
          <a:prstGeom prst="rect">
            <a:avLst/>
          </a:prstGeom>
        </p:spPr>
      </p:pic>
      <p:sp>
        <p:nvSpPr>
          <p:cNvPr id="11" name="Rectangle: Rounded Corners 10">
            <a:extLst>
              <a:ext uri="{FF2B5EF4-FFF2-40B4-BE49-F238E27FC236}">
                <a16:creationId xmlns:a16="http://schemas.microsoft.com/office/drawing/2014/main" id="{323D78AE-28AE-4E9D-BEF3-5E69696FEBEE}"/>
              </a:ext>
            </a:extLst>
          </p:cNvPr>
          <p:cNvSpPr/>
          <p:nvPr/>
        </p:nvSpPr>
        <p:spPr>
          <a:xfrm>
            <a:off x="9224110" y="2580702"/>
            <a:ext cx="2360644" cy="3429063"/>
          </a:xfrm>
          <a:prstGeom prst="round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ĐẶT VẤN ĐỀ: </a:t>
            </a:r>
          </a:p>
          <a:p>
            <a:pPr algn="ctr"/>
            <a:r>
              <a:rPr lang="en-US"/>
              <a:t>animal là biến đối tượng kiểu Animal nhưng đang giữ đối tượng kiểu Dog. Tuy nhiên khi delete animal thì chỉ gọi đến destructor lớp Animal mà không gọi đến destructor của lớp Dog !!!</a:t>
            </a:r>
          </a:p>
        </p:txBody>
      </p:sp>
      <p:cxnSp>
        <p:nvCxnSpPr>
          <p:cNvPr id="15" name="Straight Arrow Connector 14">
            <a:extLst>
              <a:ext uri="{FF2B5EF4-FFF2-40B4-BE49-F238E27FC236}">
                <a16:creationId xmlns:a16="http://schemas.microsoft.com/office/drawing/2014/main" id="{6A88F3FA-429E-4952-8441-EA3FB50D2E15}"/>
              </a:ext>
            </a:extLst>
          </p:cNvPr>
          <p:cNvCxnSpPr>
            <a:cxnSpLocks/>
            <a:stCxn id="10" idx="3"/>
            <a:endCxn id="11" idx="1"/>
          </p:cNvCxnSpPr>
          <p:nvPr/>
        </p:nvCxnSpPr>
        <p:spPr>
          <a:xfrm>
            <a:off x="7835119" y="4295234"/>
            <a:ext cx="138899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246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18C44-E4C8-4374-A20B-43C7EAE796D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346CDD-05F7-4D46-8144-BF9590E70DF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21BE0662-708F-4470-92E4-49B218F6ECA8}"/>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C++</a:t>
            </a:r>
          </a:p>
        </p:txBody>
      </p:sp>
      <p:grpSp>
        <p:nvGrpSpPr>
          <p:cNvPr id="8" name="Group 7">
            <a:extLst>
              <a:ext uri="{FF2B5EF4-FFF2-40B4-BE49-F238E27FC236}">
                <a16:creationId xmlns:a16="http://schemas.microsoft.com/office/drawing/2014/main" id="{42846281-104C-49B9-ACA5-B23677ABA66C}"/>
              </a:ext>
            </a:extLst>
          </p:cNvPr>
          <p:cNvGrpSpPr/>
          <p:nvPr/>
        </p:nvGrpSpPr>
        <p:grpSpPr>
          <a:xfrm>
            <a:off x="33743" y="2640928"/>
            <a:ext cx="2303841" cy="2128336"/>
            <a:chOff x="5248647" y="1608813"/>
            <a:chExt cx="970807" cy="846777"/>
          </a:xfrm>
        </p:grpSpPr>
        <p:sp>
          <p:nvSpPr>
            <p:cNvPr id="12" name="Oval 11">
              <a:extLst>
                <a:ext uri="{FF2B5EF4-FFF2-40B4-BE49-F238E27FC236}">
                  <a16:creationId xmlns:a16="http://schemas.microsoft.com/office/drawing/2014/main" id="{FE31881C-1962-4E7F-9CBA-56CE4CBF735E}"/>
                </a:ext>
              </a:extLst>
            </p:cNvPr>
            <p:cNvSpPr/>
            <p:nvPr/>
          </p:nvSpPr>
          <p:spPr>
            <a:xfrm>
              <a:off x="5248647" y="1608813"/>
              <a:ext cx="846777" cy="8467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26F2F142-1F83-4342-A189-8B13AD311458}"/>
                </a:ext>
              </a:extLst>
            </p:cNvPr>
            <p:cNvSpPr/>
            <p:nvPr/>
          </p:nvSpPr>
          <p:spPr>
            <a:xfrm>
              <a:off x="5392663" y="1622672"/>
              <a:ext cx="826791" cy="82679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14" name="TextBox 13">
            <a:extLst>
              <a:ext uri="{FF2B5EF4-FFF2-40B4-BE49-F238E27FC236}">
                <a16:creationId xmlns:a16="http://schemas.microsoft.com/office/drawing/2014/main" id="{4690E477-1F73-4577-A33C-7315E56D8D1D}"/>
              </a:ext>
            </a:extLst>
          </p:cNvPr>
          <p:cNvSpPr txBox="1"/>
          <p:nvPr/>
        </p:nvSpPr>
        <p:spPr>
          <a:xfrm>
            <a:off x="324295" y="3228042"/>
            <a:ext cx="2064504" cy="954107"/>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Virtual</a:t>
            </a:r>
          </a:p>
          <a:p>
            <a:pPr algn="ctr"/>
            <a:r>
              <a:rPr lang="en-US" sz="2800" b="1">
                <a:solidFill>
                  <a:schemeClr val="accent1"/>
                </a:solidFill>
                <a:latin typeface="Constantia" charset="0"/>
                <a:ea typeface="Constantia" charset="0"/>
                <a:cs typeface="Constantia" charset="0"/>
              </a:rPr>
              <a:t>Destructor</a:t>
            </a:r>
          </a:p>
        </p:txBody>
      </p:sp>
      <p:sp>
        <p:nvSpPr>
          <p:cNvPr id="16" name="TextBox 15">
            <a:extLst>
              <a:ext uri="{FF2B5EF4-FFF2-40B4-BE49-F238E27FC236}">
                <a16:creationId xmlns:a16="http://schemas.microsoft.com/office/drawing/2014/main" id="{2ACEFC52-A0AB-4C5E-81CD-6D2511674EC8}"/>
              </a:ext>
            </a:extLst>
          </p:cNvPr>
          <p:cNvSpPr txBox="1"/>
          <p:nvPr/>
        </p:nvSpPr>
        <p:spPr>
          <a:xfrm>
            <a:off x="2385013" y="2074067"/>
            <a:ext cx="9406598"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Cách giải quyết: dùng virtual destructor</a:t>
            </a:r>
            <a:r>
              <a:rPr lang="en-US" sz="2400">
                <a:solidFill>
                  <a:srgbClr val="1B1B1B"/>
                </a:solidFill>
                <a:latin typeface="Times New Roman" panose="02020603050405020304" pitchFamily="18" charset="0"/>
              </a:rPr>
              <a:t> (hàm hủy ảo)</a:t>
            </a:r>
            <a:r>
              <a:rPr lang="vi-VN" sz="2400">
                <a:solidFill>
                  <a:srgbClr val="1B1B1B"/>
                </a:solidFill>
                <a:latin typeface="Times New Roman" panose="02020603050405020304" pitchFamily="18" charset="0"/>
              </a:rPr>
              <a:t> cho phương thức Animal destructor. Hàm hủy ảo sẽ chuyển lời gọi hàm xuống destructor của lớp kế thừa.</a:t>
            </a:r>
            <a:endParaRPr lang="en-US" sz="2400" b="0" i="0" u="none" strike="noStrike">
              <a:solidFill>
                <a:srgbClr val="1B1B1B"/>
              </a:solidFill>
              <a:effectLst/>
              <a:latin typeface="Times New Roman" panose="02020603050405020304" pitchFamily="18" charset="0"/>
            </a:endParaRPr>
          </a:p>
        </p:txBody>
      </p:sp>
      <p:pic>
        <p:nvPicPr>
          <p:cNvPr id="18" name="Picture 17" descr="A picture containing text&#10;&#10;Description automatically generated">
            <a:extLst>
              <a:ext uri="{FF2B5EF4-FFF2-40B4-BE49-F238E27FC236}">
                <a16:creationId xmlns:a16="http://schemas.microsoft.com/office/drawing/2014/main" id="{311E2D96-59ED-483F-9A30-CAD8AD397F06}"/>
              </a:ext>
            </a:extLst>
          </p:cNvPr>
          <p:cNvPicPr/>
          <p:nvPr/>
        </p:nvPicPr>
        <p:blipFill>
          <a:blip r:embed="rId2"/>
          <a:stretch>
            <a:fillRect/>
          </a:stretch>
        </p:blipFill>
        <p:spPr>
          <a:xfrm>
            <a:off x="833508" y="5150601"/>
            <a:ext cx="4295775" cy="1514475"/>
          </a:xfrm>
          <a:prstGeom prst="rect">
            <a:avLst/>
          </a:prstGeom>
        </p:spPr>
      </p:pic>
      <p:pic>
        <p:nvPicPr>
          <p:cNvPr id="19" name="Picture 18" descr="Text&#10;&#10;Description automatically generated">
            <a:extLst>
              <a:ext uri="{FF2B5EF4-FFF2-40B4-BE49-F238E27FC236}">
                <a16:creationId xmlns:a16="http://schemas.microsoft.com/office/drawing/2014/main" id="{E80D4097-A7B5-4A8F-A54C-D9B2A5E52525}"/>
              </a:ext>
            </a:extLst>
          </p:cNvPr>
          <p:cNvPicPr/>
          <p:nvPr/>
        </p:nvPicPr>
        <p:blipFill>
          <a:blip r:embed="rId3"/>
          <a:stretch>
            <a:fillRect/>
          </a:stretch>
        </p:blipFill>
        <p:spPr>
          <a:xfrm>
            <a:off x="6519157" y="4677450"/>
            <a:ext cx="4839335" cy="2114550"/>
          </a:xfrm>
          <a:prstGeom prst="rect">
            <a:avLst/>
          </a:prstGeom>
        </p:spPr>
      </p:pic>
      <p:sp>
        <p:nvSpPr>
          <p:cNvPr id="20" name="TextBox 19">
            <a:extLst>
              <a:ext uri="{FF2B5EF4-FFF2-40B4-BE49-F238E27FC236}">
                <a16:creationId xmlns:a16="http://schemas.microsoft.com/office/drawing/2014/main" id="{40334B7D-5CE6-496A-93E3-7E764E257C86}"/>
              </a:ext>
            </a:extLst>
          </p:cNvPr>
          <p:cNvSpPr txBox="1"/>
          <p:nvPr/>
        </p:nvSpPr>
        <p:spPr>
          <a:xfrm>
            <a:off x="2333798" y="3352688"/>
            <a:ext cx="9406598"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Cú pháp: Khai báo từ khóa virtual trước hàm hủy của lớp cha.</a:t>
            </a:r>
          </a:p>
        </p:txBody>
      </p:sp>
      <p:sp>
        <p:nvSpPr>
          <p:cNvPr id="21" name="Striped Right Arrow 23">
            <a:extLst>
              <a:ext uri="{FF2B5EF4-FFF2-40B4-BE49-F238E27FC236}">
                <a16:creationId xmlns:a16="http://schemas.microsoft.com/office/drawing/2014/main" id="{AB592D5A-1EB2-4DE3-A778-C415328250B5}"/>
              </a:ext>
            </a:extLst>
          </p:cNvPr>
          <p:cNvSpPr/>
          <p:nvPr/>
        </p:nvSpPr>
        <p:spPr>
          <a:xfrm>
            <a:off x="5267830" y="5508744"/>
            <a:ext cx="1112779"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llout: Bent Line 1">
            <a:extLst>
              <a:ext uri="{FF2B5EF4-FFF2-40B4-BE49-F238E27FC236}">
                <a16:creationId xmlns:a16="http://schemas.microsoft.com/office/drawing/2014/main" id="{95BB0236-5E28-4D10-8DC9-34861A6F20C1}"/>
              </a:ext>
            </a:extLst>
          </p:cNvPr>
          <p:cNvSpPr/>
          <p:nvPr/>
        </p:nvSpPr>
        <p:spPr>
          <a:xfrm>
            <a:off x="9937102" y="3892645"/>
            <a:ext cx="1492898" cy="612648"/>
          </a:xfrm>
          <a:prstGeom prst="borderCallout2">
            <a:avLst>
              <a:gd name="adj1" fmla="val 47687"/>
              <a:gd name="adj2" fmla="val 1042"/>
              <a:gd name="adj3" fmla="val 47687"/>
              <a:gd name="adj4" fmla="val -28121"/>
              <a:gd name="adj5" fmla="val 127730"/>
              <a:gd name="adj6" fmla="val -65417"/>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t>Thành công</a:t>
            </a:r>
          </a:p>
        </p:txBody>
      </p:sp>
    </p:spTree>
    <p:extLst>
      <p:ext uri="{BB962C8B-B14F-4D97-AF65-F5344CB8AC3E}">
        <p14:creationId xmlns:p14="http://schemas.microsoft.com/office/powerpoint/2010/main" val="226472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par>
                                <p:cTn id="31" presetID="53"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animBg="1"/>
      <p:bldP spid="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1CA3C5-9EAE-4245-8C15-EE06B13B062E}"/>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8702D9-BCC0-4837-B87B-0991623E8AA0}"/>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761F5546-A8E5-4200-91E3-D5ED54640C1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804C78A1-94FD-41BA-968E-21C76E5488D2}"/>
              </a:ext>
            </a:extLst>
          </p:cNvPr>
          <p:cNvSpPr txBox="1"/>
          <p:nvPr/>
        </p:nvSpPr>
        <p:spPr>
          <a:xfrm>
            <a:off x="791395" y="2074067"/>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Không như các ngôn ngữ khác, trong Python không có khái niệm con trỏ.</a:t>
            </a:r>
            <a:r>
              <a:rPr lang="en-US" sz="2400">
                <a:solidFill>
                  <a:srgbClr val="1B1B1B"/>
                </a:solidFill>
                <a:latin typeface="Times New Roman" panose="02020603050405020304" pitchFamily="18" charset="0"/>
              </a:rPr>
              <a:t> Thay vào đó, các đối tượng đều được sử dụng thông qua tham chiếu.</a:t>
            </a:r>
            <a:endParaRPr lang="en-US" sz="2400" b="0" i="0" u="none" strike="noStrike">
              <a:solidFill>
                <a:srgbClr val="1B1B1B"/>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A49C2457-4FC4-4039-8E00-D67325FDA7D8}"/>
              </a:ext>
            </a:extLst>
          </p:cNvPr>
          <p:cNvSpPr txBox="1"/>
          <p:nvPr/>
        </p:nvSpPr>
        <p:spPr>
          <a:xfrm>
            <a:off x="791394" y="310665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Nên không như C++, Polymorphism (đa hình) trong Python không tập trung vào vấn đề con trỏ mà thay vào đó sẽ được chia ra làm các loại khác nhau.</a:t>
            </a:r>
            <a:endParaRPr lang="vi-VN" sz="2400">
              <a:solidFill>
                <a:srgbClr val="1B1B1B"/>
              </a:solidFill>
              <a:latin typeface="Times New Roman" panose="02020603050405020304" pitchFamily="18" charset="0"/>
            </a:endParaRPr>
          </a:p>
        </p:txBody>
      </p:sp>
      <p:grpSp>
        <p:nvGrpSpPr>
          <p:cNvPr id="14" name="Group 13">
            <a:extLst>
              <a:ext uri="{FF2B5EF4-FFF2-40B4-BE49-F238E27FC236}">
                <a16:creationId xmlns:a16="http://schemas.microsoft.com/office/drawing/2014/main" id="{4AD8A1DF-38A1-4AB7-8820-CCC4C43AE0DF}"/>
              </a:ext>
            </a:extLst>
          </p:cNvPr>
          <p:cNvGrpSpPr/>
          <p:nvPr/>
        </p:nvGrpSpPr>
        <p:grpSpPr>
          <a:xfrm>
            <a:off x="3717058" y="4139243"/>
            <a:ext cx="4757884" cy="2526257"/>
            <a:chOff x="-548507" y="477868"/>
            <a:chExt cx="11570449" cy="6357177"/>
          </a:xfrm>
        </p:grpSpPr>
        <p:sp>
          <p:nvSpPr>
            <p:cNvPr id="15" name="Freeform: Shape 14">
              <a:extLst>
                <a:ext uri="{FF2B5EF4-FFF2-40B4-BE49-F238E27FC236}">
                  <a16:creationId xmlns:a16="http://schemas.microsoft.com/office/drawing/2014/main" id="{D1847C17-CD73-4527-8183-11DFB11B8F3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AF5217A-6BC0-4BC9-A019-8D386FC7BDA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6F55C87-516B-4310-8324-87B433F0C03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C6ACB-E5FF-4042-89FB-48972E2AA68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42D3CF2E-53A1-48FB-92D1-86A74F2E226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B5D88A3-03DD-49C4-B5FC-5726FB104D96}"/>
                </a:ext>
              </a:extLst>
            </p:cNvPr>
            <p:cNvGrpSpPr/>
            <p:nvPr/>
          </p:nvGrpSpPr>
          <p:grpSpPr>
            <a:xfrm>
              <a:off x="1606" y="6382978"/>
              <a:ext cx="413937" cy="115242"/>
              <a:chOff x="5955" y="6353672"/>
              <a:chExt cx="413937" cy="115242"/>
            </a:xfrm>
          </p:grpSpPr>
          <p:sp>
            <p:nvSpPr>
              <p:cNvPr id="25" name="Rectangle: Rounded Corners 24">
                <a:extLst>
                  <a:ext uri="{FF2B5EF4-FFF2-40B4-BE49-F238E27FC236}">
                    <a16:creationId xmlns:a16="http://schemas.microsoft.com/office/drawing/2014/main" id="{D5BBD40C-D695-410D-94E9-03C2FBDAC71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C0584A5-DB3B-46E3-8A26-5262119BA05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26EFEF2A-A027-4ACB-ACAF-F3940CDB51B6}"/>
                </a:ext>
              </a:extLst>
            </p:cNvPr>
            <p:cNvGrpSpPr/>
            <p:nvPr/>
          </p:nvGrpSpPr>
          <p:grpSpPr>
            <a:xfrm>
              <a:off x="9855291" y="6381600"/>
              <a:ext cx="885989" cy="115242"/>
              <a:chOff x="5955" y="6353672"/>
              <a:chExt cx="413937" cy="115242"/>
            </a:xfrm>
          </p:grpSpPr>
          <p:sp>
            <p:nvSpPr>
              <p:cNvPr id="23" name="Rectangle: Rounded Corners 22">
                <a:extLst>
                  <a:ext uri="{FF2B5EF4-FFF2-40B4-BE49-F238E27FC236}">
                    <a16:creationId xmlns:a16="http://schemas.microsoft.com/office/drawing/2014/main" id="{DB88402B-CE45-4A3B-BCD4-E64F75E41C1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883A440-BA49-44ED-9CF5-885664F5273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7197848-C6B3-4800-8145-54F5B5204CF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7" name="TextBox 26">
            <a:extLst>
              <a:ext uri="{FF2B5EF4-FFF2-40B4-BE49-F238E27FC236}">
                <a16:creationId xmlns:a16="http://schemas.microsoft.com/office/drawing/2014/main" id="{0144100E-2601-4E1E-A95E-BA4F3647E610}"/>
              </a:ext>
            </a:extLst>
          </p:cNvPr>
          <p:cNvSpPr txBox="1"/>
          <p:nvPr/>
        </p:nvSpPr>
        <p:spPr>
          <a:xfrm>
            <a:off x="4593678" y="4625808"/>
            <a:ext cx="3013787" cy="1200329"/>
          </a:xfrm>
          <a:prstGeom prst="rect">
            <a:avLst/>
          </a:prstGeom>
          <a:noFill/>
        </p:spPr>
        <p:txBody>
          <a:bodyPr wrap="square" rtlCol="0">
            <a:spAutoFit/>
          </a:bodyPr>
          <a:lstStyle/>
          <a:p>
            <a:pPr algn="ctr"/>
            <a:r>
              <a:rPr lang="en-US" sz="2400" b="1">
                <a:solidFill>
                  <a:schemeClr val="accent1"/>
                </a:solidFill>
                <a:latin typeface="Constantia" panose="02030602050306030303" pitchFamily="18" charset="0"/>
              </a:rPr>
              <a:t>Có tổng cộng bao nhiêu loại đa hình trong Python ?</a:t>
            </a:r>
          </a:p>
        </p:txBody>
      </p:sp>
    </p:spTree>
    <p:extLst>
      <p:ext uri="{BB962C8B-B14F-4D97-AF65-F5344CB8AC3E}">
        <p14:creationId xmlns:p14="http://schemas.microsoft.com/office/powerpoint/2010/main" val="346134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in)">
                                      <p:cBhvr>
                                        <p:cTn id="21" dur="2000"/>
                                        <p:tgtEl>
                                          <p:spTgt spid="14"/>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ircle(in)">
                                      <p:cBhvr>
                                        <p:cTn id="2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5040A2E-4630-4711-8D8F-799081CA013D}"/>
              </a:ext>
            </a:extLst>
          </p:cNvPr>
          <p:cNvGrpSpPr/>
          <p:nvPr/>
        </p:nvGrpSpPr>
        <p:grpSpPr>
          <a:xfrm>
            <a:off x="846058" y="3704174"/>
            <a:ext cx="10499883" cy="436037"/>
            <a:chOff x="846058" y="3704174"/>
            <a:chExt cx="10499883" cy="436037"/>
          </a:xfrm>
        </p:grpSpPr>
        <p:sp>
          <p:nvSpPr>
            <p:cNvPr id="74" name="Rectangle 73">
              <a:extLst>
                <a:ext uri="{FF2B5EF4-FFF2-40B4-BE49-F238E27FC236}">
                  <a16:creationId xmlns:a16="http://schemas.microsoft.com/office/drawing/2014/main" id="{8BFDAD28-8F6A-4CE2-A5A4-2BC5DDB73CB7}"/>
                </a:ext>
              </a:extLst>
            </p:cNvPr>
            <p:cNvSpPr/>
            <p:nvPr/>
          </p:nvSpPr>
          <p:spPr>
            <a:xfrm flipH="1">
              <a:off x="9242821" y="3704174"/>
              <a:ext cx="2103120" cy="43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5B1657F-86AC-420D-B5D1-BD6A643A9335}"/>
                </a:ext>
              </a:extLst>
            </p:cNvPr>
            <p:cNvSpPr/>
            <p:nvPr/>
          </p:nvSpPr>
          <p:spPr>
            <a:xfrm>
              <a:off x="846058" y="3708250"/>
              <a:ext cx="2103120" cy="4319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2DC1866-D3AB-48AD-A0D4-A902F095138E}"/>
                </a:ext>
              </a:extLst>
            </p:cNvPr>
            <p:cNvSpPr/>
            <p:nvPr/>
          </p:nvSpPr>
          <p:spPr>
            <a:xfrm flipH="1">
              <a:off x="7143631" y="3708250"/>
              <a:ext cx="2103120" cy="431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6C4D0D9-0172-4D71-AC7B-A7AC8738478A}"/>
                </a:ext>
              </a:extLst>
            </p:cNvPr>
            <p:cNvSpPr/>
            <p:nvPr/>
          </p:nvSpPr>
          <p:spPr>
            <a:xfrm flipH="1">
              <a:off x="5044440" y="3708250"/>
              <a:ext cx="2103120" cy="431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A8881CF-189D-439D-8F4B-AECE61C1A7B7}"/>
                </a:ext>
              </a:extLst>
            </p:cNvPr>
            <p:cNvSpPr/>
            <p:nvPr/>
          </p:nvSpPr>
          <p:spPr>
            <a:xfrm flipH="1">
              <a:off x="2945249" y="3708250"/>
              <a:ext cx="2103120" cy="431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4A9324C3-18CB-4DA9-9FD7-3A42CD063BC5}"/>
              </a:ext>
            </a:extLst>
          </p:cNvPr>
          <p:cNvSpPr/>
          <p:nvPr/>
        </p:nvSpPr>
        <p:spPr>
          <a:xfrm>
            <a:off x="846058" y="3908476"/>
            <a:ext cx="10499883"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F8A6E408-D575-4242-A5A2-587BF31F7D92}"/>
              </a:ext>
            </a:extLst>
          </p:cNvPr>
          <p:cNvCxnSpPr>
            <a:cxnSpLocks/>
          </p:cNvCxnSpPr>
          <p:nvPr/>
        </p:nvCxnSpPr>
        <p:spPr>
          <a:xfrm>
            <a:off x="3979483" y="3257531"/>
            <a:ext cx="1" cy="548640"/>
          </a:xfrm>
          <a:prstGeom prst="line">
            <a:avLst/>
          </a:prstGeom>
          <a:ln w="31750">
            <a:solidFill>
              <a:schemeClr val="accent4"/>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C4F520-5AC0-4C62-ADF7-76DB14B336F3}"/>
              </a:ext>
            </a:extLst>
          </p:cNvPr>
          <p:cNvCxnSpPr>
            <a:cxnSpLocks/>
          </p:cNvCxnSpPr>
          <p:nvPr/>
        </p:nvCxnSpPr>
        <p:spPr>
          <a:xfrm flipV="1">
            <a:off x="6078045" y="4036133"/>
            <a:ext cx="0" cy="548640"/>
          </a:xfrm>
          <a:prstGeom prst="line">
            <a:avLst/>
          </a:prstGeom>
          <a:ln w="31750">
            <a:solidFill>
              <a:schemeClr val="accent3"/>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A79330-AEA4-4F3C-9B4D-0F24512BC979}"/>
              </a:ext>
            </a:extLst>
          </p:cNvPr>
          <p:cNvCxnSpPr>
            <a:cxnSpLocks/>
          </p:cNvCxnSpPr>
          <p:nvPr/>
        </p:nvCxnSpPr>
        <p:spPr>
          <a:xfrm>
            <a:off x="8176606" y="3257531"/>
            <a:ext cx="6447" cy="548640"/>
          </a:xfrm>
          <a:prstGeom prst="line">
            <a:avLst/>
          </a:prstGeom>
          <a:ln w="3175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C0D39FB-ABFC-448C-A94C-1C62FA9ECD0C}"/>
              </a:ext>
            </a:extLst>
          </p:cNvPr>
          <p:cNvCxnSpPr>
            <a:cxnSpLocks/>
          </p:cNvCxnSpPr>
          <p:nvPr/>
        </p:nvCxnSpPr>
        <p:spPr>
          <a:xfrm flipV="1">
            <a:off x="10281612" y="4036133"/>
            <a:ext cx="1" cy="548640"/>
          </a:xfrm>
          <a:prstGeom prst="line">
            <a:avLst/>
          </a:prstGeom>
          <a:ln w="31750">
            <a:solidFill>
              <a:schemeClr val="accent1"/>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F265B1F-FDFE-4D0D-85AA-74459E852E26}"/>
              </a:ext>
            </a:extLst>
          </p:cNvPr>
          <p:cNvCxnSpPr>
            <a:cxnSpLocks/>
          </p:cNvCxnSpPr>
          <p:nvPr/>
        </p:nvCxnSpPr>
        <p:spPr>
          <a:xfrm flipV="1">
            <a:off x="1880921" y="4036133"/>
            <a:ext cx="1" cy="548640"/>
          </a:xfrm>
          <a:prstGeom prst="line">
            <a:avLst/>
          </a:prstGeom>
          <a:ln w="31750">
            <a:solidFill>
              <a:schemeClr val="accent6"/>
            </a:solidFill>
            <a:headEnd type="oval" w="med" len="med"/>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5B1C0920-3D1D-4DD7-84F6-303DB64CD6DA}"/>
              </a:ext>
            </a:extLst>
          </p:cNvPr>
          <p:cNvSpPr>
            <a:spLocks noChangeAspect="1"/>
          </p:cNvSpPr>
          <p:nvPr/>
        </p:nvSpPr>
        <p:spPr>
          <a:xfrm>
            <a:off x="1772586" y="3808251"/>
            <a:ext cx="228600" cy="228600"/>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6" name="Oval 85">
            <a:extLst>
              <a:ext uri="{FF2B5EF4-FFF2-40B4-BE49-F238E27FC236}">
                <a16:creationId xmlns:a16="http://schemas.microsoft.com/office/drawing/2014/main" id="{ACFD9693-03B5-4C2C-81BA-F6DE3CC2FE62}"/>
              </a:ext>
            </a:extLst>
          </p:cNvPr>
          <p:cNvSpPr>
            <a:spLocks noChangeAspect="1"/>
          </p:cNvSpPr>
          <p:nvPr/>
        </p:nvSpPr>
        <p:spPr>
          <a:xfrm flipH="1">
            <a:off x="10169349" y="3808251"/>
            <a:ext cx="228600" cy="22860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7" name="Oval 86">
            <a:extLst>
              <a:ext uri="{FF2B5EF4-FFF2-40B4-BE49-F238E27FC236}">
                <a16:creationId xmlns:a16="http://schemas.microsoft.com/office/drawing/2014/main" id="{A99B0A42-22DE-4DE7-997C-CB2072A4E679}"/>
              </a:ext>
            </a:extLst>
          </p:cNvPr>
          <p:cNvSpPr>
            <a:spLocks noChangeAspect="1"/>
          </p:cNvSpPr>
          <p:nvPr/>
        </p:nvSpPr>
        <p:spPr>
          <a:xfrm flipH="1">
            <a:off x="8070159" y="3808251"/>
            <a:ext cx="228600" cy="228600"/>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8" name="Oval 87">
            <a:extLst>
              <a:ext uri="{FF2B5EF4-FFF2-40B4-BE49-F238E27FC236}">
                <a16:creationId xmlns:a16="http://schemas.microsoft.com/office/drawing/2014/main" id="{FF9BF6F9-A0E5-4D05-A818-CC97FC3F1D6C}"/>
              </a:ext>
            </a:extLst>
          </p:cNvPr>
          <p:cNvSpPr>
            <a:spLocks noChangeAspect="1"/>
          </p:cNvSpPr>
          <p:nvPr/>
        </p:nvSpPr>
        <p:spPr>
          <a:xfrm flipH="1">
            <a:off x="5970968" y="3808251"/>
            <a:ext cx="228600" cy="2286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9" name="Oval 88">
            <a:extLst>
              <a:ext uri="{FF2B5EF4-FFF2-40B4-BE49-F238E27FC236}">
                <a16:creationId xmlns:a16="http://schemas.microsoft.com/office/drawing/2014/main" id="{D9223992-974F-4752-981B-F11E2CBF88E7}"/>
              </a:ext>
            </a:extLst>
          </p:cNvPr>
          <p:cNvSpPr>
            <a:spLocks noChangeAspect="1"/>
          </p:cNvSpPr>
          <p:nvPr/>
        </p:nvSpPr>
        <p:spPr>
          <a:xfrm flipH="1">
            <a:off x="3871777" y="3808251"/>
            <a:ext cx="228600" cy="228600"/>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95" name="Group 94">
            <a:extLst>
              <a:ext uri="{FF2B5EF4-FFF2-40B4-BE49-F238E27FC236}">
                <a16:creationId xmlns:a16="http://schemas.microsoft.com/office/drawing/2014/main" id="{52192FAD-63C6-4AD5-816B-98B91F971641}"/>
              </a:ext>
            </a:extLst>
          </p:cNvPr>
          <p:cNvGrpSpPr/>
          <p:nvPr/>
        </p:nvGrpSpPr>
        <p:grpSpPr>
          <a:xfrm>
            <a:off x="1099265" y="4675153"/>
            <a:ext cx="1583935" cy="1200329"/>
            <a:chOff x="1829656" y="4313463"/>
            <a:chExt cx="2727174" cy="1200329"/>
          </a:xfrm>
        </p:grpSpPr>
        <p:sp>
          <p:nvSpPr>
            <p:cNvPr id="96" name="TextBox 95">
              <a:extLst>
                <a:ext uri="{FF2B5EF4-FFF2-40B4-BE49-F238E27FC236}">
                  <a16:creationId xmlns:a16="http://schemas.microsoft.com/office/drawing/2014/main" id="{AABE4005-80BD-4858-B334-DE94E4AFBF27}"/>
                </a:ext>
              </a:extLst>
            </p:cNvPr>
            <p:cNvSpPr txBox="1"/>
            <p:nvPr/>
          </p:nvSpPr>
          <p:spPr>
            <a:xfrm>
              <a:off x="1865660" y="5052127"/>
              <a:ext cx="2691170" cy="461665"/>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Các hàm đa hình được tích hợp sẵn.</a:t>
              </a:r>
              <a:endParaRPr lang="ko-KR" altLang="en-US" sz="1200" dirty="0">
                <a:solidFill>
                  <a:schemeClr val="tx1">
                    <a:lumMod val="85000"/>
                    <a:lumOff val="15000"/>
                  </a:schemeClr>
                </a:solidFill>
                <a:cs typeface="Arial" pitchFamily="34" charset="0"/>
              </a:endParaRPr>
            </a:p>
          </p:txBody>
        </p:sp>
        <p:sp>
          <p:nvSpPr>
            <p:cNvPr id="97" name="TextBox 96">
              <a:extLst>
                <a:ext uri="{FF2B5EF4-FFF2-40B4-BE49-F238E27FC236}">
                  <a16:creationId xmlns:a16="http://schemas.microsoft.com/office/drawing/2014/main" id="{37E744E5-B9DC-4DC7-BCF9-1E0B54147C7C}"/>
                </a:ext>
              </a:extLst>
            </p:cNvPr>
            <p:cNvSpPr txBox="1"/>
            <p:nvPr/>
          </p:nvSpPr>
          <p:spPr>
            <a:xfrm>
              <a:off x="1829656" y="4313463"/>
              <a:ext cx="2691170" cy="738664"/>
            </a:xfrm>
            <a:prstGeom prst="rect">
              <a:avLst/>
            </a:prstGeom>
            <a:noFill/>
          </p:spPr>
          <p:txBody>
            <a:bodyPr wrap="square" rtlCol="0" anchor="ctr">
              <a:spAutoFit/>
            </a:bodyPr>
            <a:lstStyle/>
            <a:p>
              <a:pPr algn="ctr"/>
              <a:r>
                <a:rPr lang="en-US" altLang="ko-KR" sz="1400" b="1">
                  <a:solidFill>
                    <a:schemeClr val="tx1">
                      <a:lumMod val="85000"/>
                      <a:lumOff val="15000"/>
                    </a:schemeClr>
                  </a:solidFill>
                  <a:cs typeface="Arial" pitchFamily="34" charset="0"/>
                </a:rPr>
                <a:t>Inbuilt polymorphic functions</a:t>
              </a:r>
              <a:endParaRPr lang="ko-KR" altLang="en-US" sz="1400" b="1" dirty="0">
                <a:solidFill>
                  <a:schemeClr val="tx1">
                    <a:lumMod val="85000"/>
                    <a:lumOff val="15000"/>
                  </a:schemeClr>
                </a:solidFill>
                <a:cs typeface="Arial" pitchFamily="34" charset="0"/>
              </a:endParaRPr>
            </a:p>
          </p:txBody>
        </p:sp>
      </p:grpSp>
      <p:sp>
        <p:nvSpPr>
          <p:cNvPr id="110" name="TextBox 109">
            <a:extLst>
              <a:ext uri="{FF2B5EF4-FFF2-40B4-BE49-F238E27FC236}">
                <a16:creationId xmlns:a16="http://schemas.microsoft.com/office/drawing/2014/main" id="{F38FC4DC-C939-4A90-A546-BCAEF63660ED}"/>
              </a:ext>
            </a:extLst>
          </p:cNvPr>
          <p:cNvSpPr txBox="1"/>
          <p:nvPr/>
        </p:nvSpPr>
        <p:spPr>
          <a:xfrm>
            <a:off x="7585035" y="4880797"/>
            <a:ext cx="1201157" cy="523220"/>
          </a:xfrm>
          <a:prstGeom prst="rect">
            <a:avLst/>
          </a:prstGeom>
          <a:noFill/>
        </p:spPr>
        <p:txBody>
          <a:bodyPr wrap="square" rtlCol="0">
            <a:spAutoFit/>
          </a:bodyPr>
          <a:lstStyle/>
          <a:p>
            <a:pPr algn="ctr"/>
            <a:r>
              <a:rPr lang="en-US" altLang="ko-KR" sz="2800" b="1">
                <a:solidFill>
                  <a:schemeClr val="accent2"/>
                </a:solidFill>
                <a:cs typeface="Arial" pitchFamily="34" charset="0"/>
              </a:rPr>
              <a:t>4</a:t>
            </a:r>
            <a:endParaRPr lang="ko-KR" altLang="en-US" sz="2800" b="1" dirty="0">
              <a:solidFill>
                <a:schemeClr val="accent2"/>
              </a:solidFill>
              <a:cs typeface="Arial" pitchFamily="34" charset="0"/>
            </a:endParaRPr>
          </a:p>
        </p:txBody>
      </p:sp>
      <p:sp>
        <p:nvSpPr>
          <p:cNvPr id="111" name="TextBox 110">
            <a:extLst>
              <a:ext uri="{FF2B5EF4-FFF2-40B4-BE49-F238E27FC236}">
                <a16:creationId xmlns:a16="http://schemas.microsoft.com/office/drawing/2014/main" id="{F7B63C92-F05F-46EA-AA0C-899A98E69518}"/>
              </a:ext>
            </a:extLst>
          </p:cNvPr>
          <p:cNvSpPr txBox="1"/>
          <p:nvPr/>
        </p:nvSpPr>
        <p:spPr>
          <a:xfrm>
            <a:off x="3393038" y="4880797"/>
            <a:ext cx="1201157" cy="523220"/>
          </a:xfrm>
          <a:prstGeom prst="rect">
            <a:avLst/>
          </a:prstGeom>
          <a:noFill/>
        </p:spPr>
        <p:txBody>
          <a:bodyPr wrap="square" rtlCol="0">
            <a:spAutoFit/>
          </a:bodyPr>
          <a:lstStyle/>
          <a:p>
            <a:pPr algn="ctr"/>
            <a:r>
              <a:rPr lang="en-US" altLang="ko-KR" sz="2800" b="1">
                <a:solidFill>
                  <a:schemeClr val="accent4"/>
                </a:solidFill>
                <a:cs typeface="Arial" pitchFamily="34" charset="0"/>
              </a:rPr>
              <a:t>2</a:t>
            </a:r>
            <a:endParaRPr lang="ko-KR" altLang="en-US" sz="2800" b="1" dirty="0">
              <a:solidFill>
                <a:schemeClr val="accent4"/>
              </a:solidFill>
              <a:cs typeface="Arial" pitchFamily="34" charset="0"/>
            </a:endParaRPr>
          </a:p>
        </p:txBody>
      </p:sp>
      <p:sp>
        <p:nvSpPr>
          <p:cNvPr id="112" name="TextBox 111">
            <a:extLst>
              <a:ext uri="{FF2B5EF4-FFF2-40B4-BE49-F238E27FC236}">
                <a16:creationId xmlns:a16="http://schemas.microsoft.com/office/drawing/2014/main" id="{62436585-786D-435A-B4BC-8B8F47446941}"/>
              </a:ext>
            </a:extLst>
          </p:cNvPr>
          <p:cNvSpPr txBox="1"/>
          <p:nvPr/>
        </p:nvSpPr>
        <p:spPr>
          <a:xfrm>
            <a:off x="9681033" y="2460900"/>
            <a:ext cx="1201157" cy="523220"/>
          </a:xfrm>
          <a:prstGeom prst="rect">
            <a:avLst/>
          </a:prstGeom>
          <a:noFill/>
        </p:spPr>
        <p:txBody>
          <a:bodyPr wrap="square" rtlCol="0">
            <a:spAutoFit/>
          </a:bodyPr>
          <a:lstStyle/>
          <a:p>
            <a:pPr algn="ctr"/>
            <a:r>
              <a:rPr lang="en-US" altLang="ko-KR" sz="2800" b="1">
                <a:solidFill>
                  <a:schemeClr val="accent1"/>
                </a:solidFill>
                <a:cs typeface="Arial" pitchFamily="34" charset="0"/>
              </a:rPr>
              <a:t>5</a:t>
            </a:r>
            <a:endParaRPr lang="ko-KR" altLang="en-US" sz="2800" b="1" dirty="0">
              <a:solidFill>
                <a:schemeClr val="accent1"/>
              </a:solidFill>
              <a:cs typeface="Arial" pitchFamily="34" charset="0"/>
            </a:endParaRPr>
          </a:p>
        </p:txBody>
      </p:sp>
      <p:sp>
        <p:nvSpPr>
          <p:cNvPr id="113" name="TextBox 112">
            <a:extLst>
              <a:ext uri="{FF2B5EF4-FFF2-40B4-BE49-F238E27FC236}">
                <a16:creationId xmlns:a16="http://schemas.microsoft.com/office/drawing/2014/main" id="{92BCA0BD-8182-46E4-BBC2-6CC14FC208F4}"/>
              </a:ext>
            </a:extLst>
          </p:cNvPr>
          <p:cNvSpPr txBox="1"/>
          <p:nvPr/>
        </p:nvSpPr>
        <p:spPr>
          <a:xfrm>
            <a:off x="5489037" y="2460900"/>
            <a:ext cx="1201157" cy="523220"/>
          </a:xfrm>
          <a:prstGeom prst="rect">
            <a:avLst/>
          </a:prstGeom>
          <a:noFill/>
        </p:spPr>
        <p:txBody>
          <a:bodyPr wrap="square" rtlCol="0">
            <a:spAutoFit/>
          </a:bodyPr>
          <a:lstStyle/>
          <a:p>
            <a:pPr algn="ctr"/>
            <a:r>
              <a:rPr lang="en-US" altLang="ko-KR" sz="2800" b="1">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114" name="TextBox 113">
            <a:extLst>
              <a:ext uri="{FF2B5EF4-FFF2-40B4-BE49-F238E27FC236}">
                <a16:creationId xmlns:a16="http://schemas.microsoft.com/office/drawing/2014/main" id="{CA83C274-25F6-499D-8B7F-0401166C5277}"/>
              </a:ext>
            </a:extLst>
          </p:cNvPr>
          <p:cNvSpPr txBox="1"/>
          <p:nvPr/>
        </p:nvSpPr>
        <p:spPr>
          <a:xfrm>
            <a:off x="1297039" y="2460900"/>
            <a:ext cx="1201157" cy="523220"/>
          </a:xfrm>
          <a:prstGeom prst="rect">
            <a:avLst/>
          </a:prstGeom>
          <a:noFill/>
        </p:spPr>
        <p:txBody>
          <a:bodyPr wrap="square" rtlCol="0">
            <a:spAutoFit/>
          </a:bodyPr>
          <a:lstStyle/>
          <a:p>
            <a:pPr algn="ctr"/>
            <a:r>
              <a:rPr lang="en-US" altLang="ko-KR" sz="2800" b="1">
                <a:solidFill>
                  <a:schemeClr val="accent4"/>
                </a:solidFill>
                <a:cs typeface="Arial" pitchFamily="34" charset="0"/>
              </a:rPr>
              <a:t>1</a:t>
            </a:r>
            <a:endParaRPr lang="ko-KR" altLang="en-US" sz="2800" b="1" dirty="0">
              <a:solidFill>
                <a:schemeClr val="accent4"/>
              </a:solidFill>
              <a:cs typeface="Arial" pitchFamily="34" charset="0"/>
            </a:endParaRPr>
          </a:p>
        </p:txBody>
      </p:sp>
      <p:sp>
        <p:nvSpPr>
          <p:cNvPr id="53" name="Rectangle 52">
            <a:extLst>
              <a:ext uri="{FF2B5EF4-FFF2-40B4-BE49-F238E27FC236}">
                <a16:creationId xmlns:a16="http://schemas.microsoft.com/office/drawing/2014/main" id="{F385847A-86E3-4D8B-90D8-57E14DE9ED91}"/>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0E00497-D98B-45B8-ADDD-B95C10C3EBE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5" name="TextBox 54">
            <a:extLst>
              <a:ext uri="{FF2B5EF4-FFF2-40B4-BE49-F238E27FC236}">
                <a16:creationId xmlns:a16="http://schemas.microsoft.com/office/drawing/2014/main" id="{0489D33D-1A97-4C49-8623-1D6CBE21B090}"/>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59" name="TextBox 58">
            <a:extLst>
              <a:ext uri="{FF2B5EF4-FFF2-40B4-BE49-F238E27FC236}">
                <a16:creationId xmlns:a16="http://schemas.microsoft.com/office/drawing/2014/main" id="{E6A1072D-33A3-4A46-AB7A-3E076800F3C3}"/>
              </a:ext>
            </a:extLst>
          </p:cNvPr>
          <p:cNvSpPr txBox="1"/>
          <p:nvPr/>
        </p:nvSpPr>
        <p:spPr>
          <a:xfrm>
            <a:off x="3198075" y="2514921"/>
            <a:ext cx="1563024"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Các hàm đa hình do người dung tự định nghĩa.</a:t>
            </a:r>
            <a:endParaRPr lang="ko-KR" altLang="en-US" sz="1200" dirty="0">
              <a:solidFill>
                <a:schemeClr val="tx1">
                  <a:lumMod val="85000"/>
                  <a:lumOff val="15000"/>
                </a:schemeClr>
              </a:solidFill>
              <a:cs typeface="Arial" pitchFamily="34" charset="0"/>
            </a:endParaRPr>
          </a:p>
        </p:txBody>
      </p:sp>
      <p:sp>
        <p:nvSpPr>
          <p:cNvPr id="60" name="TextBox 59">
            <a:extLst>
              <a:ext uri="{FF2B5EF4-FFF2-40B4-BE49-F238E27FC236}">
                <a16:creationId xmlns:a16="http://schemas.microsoft.com/office/drawing/2014/main" id="{1F5754B1-C9A6-4902-AB0E-7F69BF7A4806}"/>
              </a:ext>
            </a:extLst>
          </p:cNvPr>
          <p:cNvSpPr txBox="1"/>
          <p:nvPr/>
        </p:nvSpPr>
        <p:spPr>
          <a:xfrm>
            <a:off x="3177164" y="1776257"/>
            <a:ext cx="1563024" cy="738664"/>
          </a:xfrm>
          <a:prstGeom prst="rect">
            <a:avLst/>
          </a:prstGeom>
          <a:noFill/>
        </p:spPr>
        <p:txBody>
          <a:bodyPr wrap="square" rtlCol="0" anchor="ctr">
            <a:spAutoFit/>
          </a:bodyPr>
          <a:lstStyle/>
          <a:p>
            <a:pPr algn="ctr"/>
            <a:r>
              <a:rPr lang="en-US" altLang="ko-KR" sz="1400" b="1">
                <a:solidFill>
                  <a:schemeClr val="tx1">
                    <a:lumMod val="85000"/>
                    <a:lumOff val="15000"/>
                  </a:schemeClr>
                </a:solidFill>
                <a:cs typeface="Arial" pitchFamily="34" charset="0"/>
              </a:rPr>
              <a:t>User-defined polymorphic functions</a:t>
            </a:r>
            <a:endParaRPr lang="ko-KR" altLang="en-US" sz="1400" b="1" dirty="0">
              <a:solidFill>
                <a:schemeClr val="tx1">
                  <a:lumMod val="85000"/>
                  <a:lumOff val="15000"/>
                </a:schemeClr>
              </a:solidFill>
              <a:cs typeface="Arial" pitchFamily="34" charset="0"/>
            </a:endParaRPr>
          </a:p>
        </p:txBody>
      </p:sp>
      <p:sp>
        <p:nvSpPr>
          <p:cNvPr id="61" name="TextBox 60">
            <a:extLst>
              <a:ext uri="{FF2B5EF4-FFF2-40B4-BE49-F238E27FC236}">
                <a16:creationId xmlns:a16="http://schemas.microsoft.com/office/drawing/2014/main" id="{A51028BE-E095-4396-90FE-8C7EB02DDFCF}"/>
              </a:ext>
            </a:extLst>
          </p:cNvPr>
          <p:cNvSpPr txBox="1"/>
          <p:nvPr/>
        </p:nvSpPr>
        <p:spPr>
          <a:xfrm>
            <a:off x="5311147" y="5413817"/>
            <a:ext cx="1563024"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Đa hình với các phương thức của lớp.</a:t>
            </a:r>
            <a:endParaRPr lang="ko-KR" altLang="en-US" sz="1200" dirty="0">
              <a:solidFill>
                <a:schemeClr val="tx1">
                  <a:lumMod val="85000"/>
                  <a:lumOff val="15000"/>
                </a:schemeClr>
              </a:solidFill>
              <a:cs typeface="Arial" pitchFamily="34" charset="0"/>
            </a:endParaRPr>
          </a:p>
        </p:txBody>
      </p:sp>
      <p:sp>
        <p:nvSpPr>
          <p:cNvPr id="62" name="TextBox 61">
            <a:extLst>
              <a:ext uri="{FF2B5EF4-FFF2-40B4-BE49-F238E27FC236}">
                <a16:creationId xmlns:a16="http://schemas.microsoft.com/office/drawing/2014/main" id="{1FF1A27A-652E-42B3-BB39-B2469A8E54D8}"/>
              </a:ext>
            </a:extLst>
          </p:cNvPr>
          <p:cNvSpPr txBox="1"/>
          <p:nvPr/>
        </p:nvSpPr>
        <p:spPr>
          <a:xfrm>
            <a:off x="5290236" y="4675153"/>
            <a:ext cx="1563024" cy="738664"/>
          </a:xfrm>
          <a:prstGeom prst="rect">
            <a:avLst/>
          </a:prstGeom>
          <a:noFill/>
        </p:spPr>
        <p:txBody>
          <a:bodyPr wrap="square" rtlCol="0" anchor="ctr">
            <a:spAutoFit/>
          </a:bodyPr>
          <a:lstStyle/>
          <a:p>
            <a:pPr algn="ctr"/>
            <a:r>
              <a:rPr lang="en-US" altLang="ko-KR" sz="1400" b="1">
                <a:solidFill>
                  <a:schemeClr val="tx1">
                    <a:lumMod val="85000"/>
                    <a:lumOff val="15000"/>
                  </a:schemeClr>
                </a:solidFill>
                <a:cs typeface="Arial" pitchFamily="34" charset="0"/>
              </a:rPr>
              <a:t>Polymorphism with class methods.</a:t>
            </a:r>
            <a:endParaRPr lang="ko-KR" altLang="en-US" sz="1400" b="1" dirty="0">
              <a:solidFill>
                <a:schemeClr val="tx1">
                  <a:lumMod val="85000"/>
                  <a:lumOff val="15000"/>
                </a:schemeClr>
              </a:solidFill>
              <a:cs typeface="Arial" pitchFamily="34" charset="0"/>
            </a:endParaRPr>
          </a:p>
        </p:txBody>
      </p:sp>
      <p:sp>
        <p:nvSpPr>
          <p:cNvPr id="63" name="TextBox 62">
            <a:extLst>
              <a:ext uri="{FF2B5EF4-FFF2-40B4-BE49-F238E27FC236}">
                <a16:creationId xmlns:a16="http://schemas.microsoft.com/office/drawing/2014/main" id="{E8A28DE0-6E7D-4689-9D9A-876F8616B1B1}"/>
              </a:ext>
            </a:extLst>
          </p:cNvPr>
          <p:cNvSpPr txBox="1"/>
          <p:nvPr/>
        </p:nvSpPr>
        <p:spPr>
          <a:xfrm>
            <a:off x="7414557" y="2568622"/>
            <a:ext cx="1563024" cy="276999"/>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Đa hình với Kế thừa.</a:t>
            </a:r>
            <a:endParaRPr lang="ko-KR" altLang="en-US" sz="1200" dirty="0">
              <a:solidFill>
                <a:schemeClr val="tx1">
                  <a:lumMod val="85000"/>
                  <a:lumOff val="15000"/>
                </a:schemeClr>
              </a:solidFill>
              <a:cs typeface="Arial" pitchFamily="34" charset="0"/>
            </a:endParaRPr>
          </a:p>
        </p:txBody>
      </p:sp>
      <p:sp>
        <p:nvSpPr>
          <p:cNvPr id="64" name="TextBox 63">
            <a:extLst>
              <a:ext uri="{FF2B5EF4-FFF2-40B4-BE49-F238E27FC236}">
                <a16:creationId xmlns:a16="http://schemas.microsoft.com/office/drawing/2014/main" id="{6DEF9155-0CCD-4C06-882A-8431B0B72F64}"/>
              </a:ext>
            </a:extLst>
          </p:cNvPr>
          <p:cNvSpPr txBox="1"/>
          <p:nvPr/>
        </p:nvSpPr>
        <p:spPr>
          <a:xfrm>
            <a:off x="7393646" y="1937680"/>
            <a:ext cx="1563024" cy="523220"/>
          </a:xfrm>
          <a:prstGeom prst="rect">
            <a:avLst/>
          </a:prstGeom>
          <a:noFill/>
        </p:spPr>
        <p:txBody>
          <a:bodyPr wrap="square" rtlCol="0" anchor="ctr">
            <a:spAutoFit/>
          </a:bodyPr>
          <a:lstStyle/>
          <a:p>
            <a:pPr algn="ctr"/>
            <a:r>
              <a:rPr lang="en-US" altLang="ko-KR" sz="1400" b="1">
                <a:solidFill>
                  <a:schemeClr val="tx1">
                    <a:lumMod val="85000"/>
                    <a:lumOff val="15000"/>
                  </a:schemeClr>
                </a:solidFill>
                <a:cs typeface="Arial" pitchFamily="34" charset="0"/>
              </a:rPr>
              <a:t>Polymorphism with Inheritance</a:t>
            </a:r>
            <a:endParaRPr lang="ko-KR" altLang="en-US" sz="1400" b="1" dirty="0">
              <a:solidFill>
                <a:schemeClr val="tx1">
                  <a:lumMod val="85000"/>
                  <a:lumOff val="15000"/>
                </a:schemeClr>
              </a:solidFill>
              <a:cs typeface="Arial" pitchFamily="34" charset="0"/>
            </a:endParaRPr>
          </a:p>
        </p:txBody>
      </p:sp>
      <p:sp>
        <p:nvSpPr>
          <p:cNvPr id="67" name="TextBox 66">
            <a:extLst>
              <a:ext uri="{FF2B5EF4-FFF2-40B4-BE49-F238E27FC236}">
                <a16:creationId xmlns:a16="http://schemas.microsoft.com/office/drawing/2014/main" id="{834A54FB-348B-4E73-8A85-A462A9122D5D}"/>
              </a:ext>
            </a:extLst>
          </p:cNvPr>
          <p:cNvSpPr txBox="1"/>
          <p:nvPr/>
        </p:nvSpPr>
        <p:spPr>
          <a:xfrm>
            <a:off x="9481207" y="5423662"/>
            <a:ext cx="1563024"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Đa hình với một hàm và nhiều đối tượng.</a:t>
            </a:r>
            <a:endParaRPr lang="ko-KR" altLang="en-US" sz="1200" dirty="0">
              <a:solidFill>
                <a:schemeClr val="tx1">
                  <a:lumMod val="85000"/>
                  <a:lumOff val="15000"/>
                </a:schemeClr>
              </a:solidFill>
              <a:cs typeface="Arial" pitchFamily="34" charset="0"/>
            </a:endParaRPr>
          </a:p>
        </p:txBody>
      </p:sp>
      <p:sp>
        <p:nvSpPr>
          <p:cNvPr id="68" name="TextBox 67">
            <a:extLst>
              <a:ext uri="{FF2B5EF4-FFF2-40B4-BE49-F238E27FC236}">
                <a16:creationId xmlns:a16="http://schemas.microsoft.com/office/drawing/2014/main" id="{D8A52CD8-0636-4477-9876-E7AF5D7C7CBA}"/>
              </a:ext>
            </a:extLst>
          </p:cNvPr>
          <p:cNvSpPr txBox="1"/>
          <p:nvPr/>
        </p:nvSpPr>
        <p:spPr>
          <a:xfrm>
            <a:off x="9460296" y="4684998"/>
            <a:ext cx="1563024" cy="738664"/>
          </a:xfrm>
          <a:prstGeom prst="rect">
            <a:avLst/>
          </a:prstGeom>
          <a:noFill/>
        </p:spPr>
        <p:txBody>
          <a:bodyPr wrap="square" rtlCol="0" anchor="ctr">
            <a:spAutoFit/>
          </a:bodyPr>
          <a:lstStyle/>
          <a:p>
            <a:pPr algn="ctr"/>
            <a:r>
              <a:rPr lang="en-US" altLang="ko-KR" sz="1400" b="1">
                <a:solidFill>
                  <a:schemeClr val="tx1">
                    <a:lumMod val="85000"/>
                    <a:lumOff val="15000"/>
                  </a:schemeClr>
                </a:solidFill>
                <a:cs typeface="Arial" pitchFamily="34" charset="0"/>
              </a:rPr>
              <a:t>Polymorphism with a function and Objects</a:t>
            </a:r>
            <a:endParaRPr lang="ko-KR" altLang="en-US" sz="1400" b="1" dirty="0">
              <a:solidFill>
                <a:schemeClr val="tx1">
                  <a:lumMod val="85000"/>
                  <a:lumOff val="15000"/>
                </a:schemeClr>
              </a:solidFill>
              <a:cs typeface="Arial" pitchFamily="34" charset="0"/>
            </a:endParaRPr>
          </a:p>
        </p:txBody>
      </p:sp>
      <p:sp>
        <p:nvSpPr>
          <p:cNvPr id="69" name="Rounded Rectangle 10">
            <a:extLst>
              <a:ext uri="{FF2B5EF4-FFF2-40B4-BE49-F238E27FC236}">
                <a16:creationId xmlns:a16="http://schemas.microsoft.com/office/drawing/2014/main" id="{FC87930E-5179-44D7-B701-545763910792}"/>
              </a:ext>
            </a:extLst>
          </p:cNvPr>
          <p:cNvSpPr/>
          <p:nvPr/>
        </p:nvSpPr>
        <p:spPr>
          <a:xfrm>
            <a:off x="10076634" y="3061866"/>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Trapezoid 13">
            <a:extLst>
              <a:ext uri="{FF2B5EF4-FFF2-40B4-BE49-F238E27FC236}">
                <a16:creationId xmlns:a16="http://schemas.microsoft.com/office/drawing/2014/main" id="{B2DBA3F7-533A-4D10-B314-35D94839F41D}"/>
              </a:ext>
            </a:extLst>
          </p:cNvPr>
          <p:cNvSpPr/>
          <p:nvPr/>
        </p:nvSpPr>
        <p:spPr>
          <a:xfrm>
            <a:off x="1632695" y="3084121"/>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5"/>
              </a:solidFill>
            </a:endParaRPr>
          </a:p>
        </p:txBody>
      </p:sp>
      <p:sp>
        <p:nvSpPr>
          <p:cNvPr id="71" name="Rounded Rectangle 7">
            <a:extLst>
              <a:ext uri="{FF2B5EF4-FFF2-40B4-BE49-F238E27FC236}">
                <a16:creationId xmlns:a16="http://schemas.microsoft.com/office/drawing/2014/main" id="{214C0E4F-BE1D-4E76-9E03-B07182EC4BD3}"/>
              </a:ext>
            </a:extLst>
          </p:cNvPr>
          <p:cNvSpPr/>
          <p:nvPr/>
        </p:nvSpPr>
        <p:spPr>
          <a:xfrm>
            <a:off x="8039511" y="4347612"/>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ectangle 18">
            <a:extLst>
              <a:ext uri="{FF2B5EF4-FFF2-40B4-BE49-F238E27FC236}">
                <a16:creationId xmlns:a16="http://schemas.microsoft.com/office/drawing/2014/main" id="{522B22B6-FE83-4872-A5FB-B1531D0F928B}"/>
              </a:ext>
            </a:extLst>
          </p:cNvPr>
          <p:cNvSpPr/>
          <p:nvPr/>
        </p:nvSpPr>
        <p:spPr>
          <a:xfrm>
            <a:off x="3724411" y="4387284"/>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3"/>
              </a:solidFill>
            </a:endParaRPr>
          </a:p>
        </p:txBody>
      </p:sp>
      <p:sp>
        <p:nvSpPr>
          <p:cNvPr id="115" name="Rounded Rectangle 25">
            <a:extLst>
              <a:ext uri="{FF2B5EF4-FFF2-40B4-BE49-F238E27FC236}">
                <a16:creationId xmlns:a16="http://schemas.microsoft.com/office/drawing/2014/main" id="{96B48EC3-921E-4222-984D-D89F03960811}"/>
              </a:ext>
            </a:extLst>
          </p:cNvPr>
          <p:cNvSpPr/>
          <p:nvPr/>
        </p:nvSpPr>
        <p:spPr>
          <a:xfrm>
            <a:off x="5922235" y="3085003"/>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0" presetClass="entr" presetSubtype="0"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fade">
                                      <p:cBhvr>
                                        <p:cTn id="36" dur="500"/>
                                        <p:tgtEl>
                                          <p:spTgt spid="7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500"/>
                                        <p:tgtEl>
                                          <p:spTgt spid="1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fade">
                                      <p:cBhvr>
                                        <p:cTn id="59" dur="500"/>
                                        <p:tgtEl>
                                          <p:spTgt spid="1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fade">
                                      <p:cBhvr>
                                        <p:cTn id="64" dur="500"/>
                                        <p:tgtEl>
                                          <p:spTgt spid="11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500"/>
                                        <p:tgtEl>
                                          <p:spTgt spid="7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par>
                                <p:cTn id="88" presetID="10" presetClass="entr" presetSubtype="0" fill="hold"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500"/>
                                        <p:tgtEl>
                                          <p:spTgt spid="8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fade">
                                      <p:cBhvr>
                                        <p:cTn id="93" dur="500"/>
                                        <p:tgtEl>
                                          <p:spTgt spid="8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2"/>
                                        </p:tgtEl>
                                        <p:attrNameLst>
                                          <p:attrName>style.visibility</p:attrName>
                                        </p:attrNameLst>
                                      </p:cBhvr>
                                      <p:to>
                                        <p:strVal val="visible"/>
                                      </p:to>
                                    </p:set>
                                    <p:animEffect transition="in" filter="fade">
                                      <p:cBhvr>
                                        <p:cTn id="99"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110" grpId="0"/>
      <p:bldP spid="111" grpId="0"/>
      <p:bldP spid="112" grpId="0"/>
      <p:bldP spid="113" grpId="0"/>
      <p:bldP spid="114" grpId="0"/>
      <p:bldP spid="59" grpId="0"/>
      <p:bldP spid="60" grpId="0"/>
      <p:bldP spid="61" grpId="0"/>
      <p:bldP spid="62" grpId="0"/>
      <p:bldP spid="63" grpId="0"/>
      <p:bldP spid="64" grpId="0"/>
      <p:bldP spid="67" grpId="0"/>
      <p:bldP spid="68" grpId="0"/>
      <p:bldP spid="69" grpId="0" animBg="1"/>
      <p:bldP spid="70" grpId="0" animBg="1"/>
      <p:bldP spid="71" grpId="0" animBg="1"/>
      <p:bldP spid="72" grpId="0" animBg="1"/>
      <p:bldP spid="11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Inbuilt polymorphic functions (Hàm đa hình được tích hợp sẵn): những hàm</a:t>
            </a:r>
            <a:r>
              <a:rPr lang="en-US" sz="2400">
                <a:solidFill>
                  <a:srgbClr val="1B1B1B"/>
                </a:solidFill>
                <a:latin typeface="Times New Roman" panose="02020603050405020304" pitchFamily="18" charset="0"/>
              </a:rPr>
              <a:t> </a:t>
            </a:r>
            <a:r>
              <a:rPr lang="vi-VN" sz="2400">
                <a:solidFill>
                  <a:srgbClr val="1B1B1B"/>
                </a:solidFill>
                <a:latin typeface="Times New Roman" panose="02020603050405020304" pitchFamily="18" charset="0"/>
              </a:rPr>
              <a:t>có sẵn trong bộ thư viện của Python</a:t>
            </a:r>
            <a:r>
              <a:rPr lang="en-US" sz="2400">
                <a:solidFill>
                  <a:srgbClr val="1B1B1B"/>
                </a:solidFill>
                <a:latin typeface="Times New Roman" panose="02020603050405020304" pitchFamily="18" charset="0"/>
              </a:rPr>
              <a:t>. Ví dụ: hàm len(), …</a:t>
            </a:r>
            <a:endParaRPr lang="en-US" sz="2400" b="0" i="0" u="none" strike="noStrike">
              <a:solidFill>
                <a:srgbClr val="1B1B1B"/>
              </a:solidFill>
              <a:effectLst/>
              <a:latin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AF958CDC-633F-4392-A21F-2E240107C16E}"/>
              </a:ext>
            </a:extLst>
          </p:cNvPr>
          <p:cNvPicPr/>
          <p:nvPr/>
        </p:nvPicPr>
        <p:blipFill>
          <a:blip r:embed="rId2"/>
          <a:stretch>
            <a:fillRect/>
          </a:stretch>
        </p:blipFill>
        <p:spPr>
          <a:xfrm>
            <a:off x="4145158" y="3429000"/>
            <a:ext cx="4103430" cy="2386776"/>
          </a:xfrm>
          <a:prstGeom prst="rect">
            <a:avLst/>
          </a:prstGeom>
        </p:spPr>
      </p:pic>
      <p:grpSp>
        <p:nvGrpSpPr>
          <p:cNvPr id="8" name="Group 7">
            <a:extLst>
              <a:ext uri="{FF2B5EF4-FFF2-40B4-BE49-F238E27FC236}">
                <a16:creationId xmlns:a16="http://schemas.microsoft.com/office/drawing/2014/main" id="{8C77AA4F-C563-4AE1-B10B-D2C78D1D14A9}"/>
              </a:ext>
            </a:extLst>
          </p:cNvPr>
          <p:cNvGrpSpPr/>
          <p:nvPr/>
        </p:nvGrpSpPr>
        <p:grpSpPr>
          <a:xfrm>
            <a:off x="791395" y="3553560"/>
            <a:ext cx="2552401" cy="2137656"/>
            <a:chOff x="2177069" y="2506721"/>
            <a:chExt cx="2552401" cy="2137656"/>
          </a:xfrm>
        </p:grpSpPr>
        <p:grpSp>
          <p:nvGrpSpPr>
            <p:cNvPr id="9" name="Group 8">
              <a:extLst>
                <a:ext uri="{FF2B5EF4-FFF2-40B4-BE49-F238E27FC236}">
                  <a16:creationId xmlns:a16="http://schemas.microsoft.com/office/drawing/2014/main" id="{1F9ADC3A-A201-412C-8D61-B49FD896B6FD}"/>
                </a:ext>
              </a:extLst>
            </p:cNvPr>
            <p:cNvGrpSpPr/>
            <p:nvPr/>
          </p:nvGrpSpPr>
          <p:grpSpPr>
            <a:xfrm>
              <a:off x="2715048" y="2506721"/>
              <a:ext cx="1476444" cy="1476444"/>
              <a:chOff x="2715048" y="2506721"/>
              <a:chExt cx="1476444" cy="1476444"/>
            </a:xfrm>
          </p:grpSpPr>
          <p:sp>
            <p:nvSpPr>
              <p:cNvPr id="11" name="Teardrop 14">
                <a:extLst>
                  <a:ext uri="{FF2B5EF4-FFF2-40B4-BE49-F238E27FC236}">
                    <a16:creationId xmlns:a16="http://schemas.microsoft.com/office/drawing/2014/main" id="{5359E388-CCBF-4CE0-8666-5348E452C88C}"/>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8CA6930-4D58-425D-BF23-BFA078BA9FF7}"/>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a:extLst>
                <a:ext uri="{FF2B5EF4-FFF2-40B4-BE49-F238E27FC236}">
                  <a16:creationId xmlns:a16="http://schemas.microsoft.com/office/drawing/2014/main" id="{D9102330-DC95-4D02-80CE-7BF6003505DC}"/>
                </a:ext>
              </a:extLst>
            </p:cNvPr>
            <p:cNvSpPr/>
            <p:nvPr/>
          </p:nvSpPr>
          <p:spPr>
            <a:xfrm flipV="1">
              <a:off x="2177069" y="4257232"/>
              <a:ext cx="2552401" cy="38714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3" name="TextBox 12">
            <a:extLst>
              <a:ext uri="{FF2B5EF4-FFF2-40B4-BE49-F238E27FC236}">
                <a16:creationId xmlns:a16="http://schemas.microsoft.com/office/drawing/2014/main" id="{C4E4C5A5-4C2C-45C3-A687-DB9C8E9EC495}"/>
              </a:ext>
            </a:extLst>
          </p:cNvPr>
          <p:cNvSpPr txBox="1"/>
          <p:nvPr/>
        </p:nvSpPr>
        <p:spPr>
          <a:xfrm>
            <a:off x="1703536" y="3605586"/>
            <a:ext cx="728117" cy="923330"/>
          </a:xfrm>
          <a:prstGeom prst="rect">
            <a:avLst/>
          </a:prstGeom>
          <a:noFill/>
        </p:spPr>
        <p:txBody>
          <a:bodyPr wrap="square">
            <a:spAutoFit/>
          </a:bodyPr>
          <a:lstStyle/>
          <a:p>
            <a:pPr algn="ctr"/>
            <a:r>
              <a:rPr lang="en-US" sz="5400" b="1">
                <a:solidFill>
                  <a:schemeClr val="accent1"/>
                </a:solidFill>
                <a:latin typeface="Constantia" charset="0"/>
                <a:ea typeface="Constantia" charset="0"/>
                <a:cs typeface="Constantia" charset="0"/>
              </a:rPr>
              <a:t>1</a:t>
            </a:r>
          </a:p>
        </p:txBody>
      </p:sp>
    </p:spTree>
    <p:extLst>
      <p:ext uri="{BB962C8B-B14F-4D97-AF65-F5344CB8AC3E}">
        <p14:creationId xmlns:p14="http://schemas.microsoft.com/office/powerpoint/2010/main" val="334534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User-defined polymorphic functions (Hàm đa hình do người dùng tự định nghĩa): thường là những hàm có giá trị tham số đầu vào mặc định</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pic>
        <p:nvPicPr>
          <p:cNvPr id="8" name="Picture 7" descr="Text&#10;&#10;Description automatically generated with medium confidence">
            <a:extLst>
              <a:ext uri="{FF2B5EF4-FFF2-40B4-BE49-F238E27FC236}">
                <a16:creationId xmlns:a16="http://schemas.microsoft.com/office/drawing/2014/main" id="{3D096851-AFFC-4DBE-A902-252B0D153691}"/>
              </a:ext>
            </a:extLst>
          </p:cNvPr>
          <p:cNvPicPr/>
          <p:nvPr/>
        </p:nvPicPr>
        <p:blipFill>
          <a:blip r:embed="rId2"/>
          <a:stretch>
            <a:fillRect/>
          </a:stretch>
        </p:blipFill>
        <p:spPr>
          <a:xfrm>
            <a:off x="3943410" y="3370693"/>
            <a:ext cx="6192638" cy="2508463"/>
          </a:xfrm>
          <a:prstGeom prst="rect">
            <a:avLst/>
          </a:prstGeom>
        </p:spPr>
      </p:pic>
      <p:grpSp>
        <p:nvGrpSpPr>
          <p:cNvPr id="9" name="Group 8">
            <a:extLst>
              <a:ext uri="{FF2B5EF4-FFF2-40B4-BE49-F238E27FC236}">
                <a16:creationId xmlns:a16="http://schemas.microsoft.com/office/drawing/2014/main" id="{1DA39B7A-02A5-4D46-A47D-027B4327BD7E}"/>
              </a:ext>
            </a:extLst>
          </p:cNvPr>
          <p:cNvGrpSpPr/>
          <p:nvPr/>
        </p:nvGrpSpPr>
        <p:grpSpPr>
          <a:xfrm>
            <a:off x="791395" y="3553560"/>
            <a:ext cx="2552401" cy="2137656"/>
            <a:chOff x="2177069" y="2506721"/>
            <a:chExt cx="2552401" cy="2137656"/>
          </a:xfrm>
        </p:grpSpPr>
        <p:grpSp>
          <p:nvGrpSpPr>
            <p:cNvPr id="10" name="Group 9">
              <a:extLst>
                <a:ext uri="{FF2B5EF4-FFF2-40B4-BE49-F238E27FC236}">
                  <a16:creationId xmlns:a16="http://schemas.microsoft.com/office/drawing/2014/main" id="{2FC53938-F085-4420-A221-8D16A9B3CDA6}"/>
                </a:ext>
              </a:extLst>
            </p:cNvPr>
            <p:cNvGrpSpPr/>
            <p:nvPr/>
          </p:nvGrpSpPr>
          <p:grpSpPr>
            <a:xfrm>
              <a:off x="2715048" y="2506721"/>
              <a:ext cx="1476444" cy="1476444"/>
              <a:chOff x="2715048" y="2506721"/>
              <a:chExt cx="1476444" cy="1476444"/>
            </a:xfrm>
          </p:grpSpPr>
          <p:sp>
            <p:nvSpPr>
              <p:cNvPr id="12" name="Teardrop 14">
                <a:extLst>
                  <a:ext uri="{FF2B5EF4-FFF2-40B4-BE49-F238E27FC236}">
                    <a16:creationId xmlns:a16="http://schemas.microsoft.com/office/drawing/2014/main" id="{45A7A41D-1B05-4906-81C7-9965E675E7D6}"/>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E5F7254-2C30-4425-BA3E-E58599C6D9B3}"/>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a:extLst>
                <a:ext uri="{FF2B5EF4-FFF2-40B4-BE49-F238E27FC236}">
                  <a16:creationId xmlns:a16="http://schemas.microsoft.com/office/drawing/2014/main" id="{8A10E4BA-381F-4ECE-96C8-198E02FC6434}"/>
                </a:ext>
              </a:extLst>
            </p:cNvPr>
            <p:cNvSpPr/>
            <p:nvPr/>
          </p:nvSpPr>
          <p:spPr>
            <a:xfrm flipV="1">
              <a:off x="2177069" y="4257232"/>
              <a:ext cx="2552401" cy="38714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4" name="TextBox 13">
            <a:extLst>
              <a:ext uri="{FF2B5EF4-FFF2-40B4-BE49-F238E27FC236}">
                <a16:creationId xmlns:a16="http://schemas.microsoft.com/office/drawing/2014/main" id="{48506FB6-9A36-4566-8ACA-101FFE1E3022}"/>
              </a:ext>
            </a:extLst>
          </p:cNvPr>
          <p:cNvSpPr txBox="1"/>
          <p:nvPr/>
        </p:nvSpPr>
        <p:spPr>
          <a:xfrm>
            <a:off x="1703536" y="3605586"/>
            <a:ext cx="728117" cy="923330"/>
          </a:xfrm>
          <a:prstGeom prst="rect">
            <a:avLst/>
          </a:prstGeom>
          <a:noFill/>
        </p:spPr>
        <p:txBody>
          <a:bodyPr wrap="square">
            <a:spAutoFit/>
          </a:bodyPr>
          <a:lstStyle/>
          <a:p>
            <a:pPr algn="ctr"/>
            <a:r>
              <a:rPr lang="en-US" sz="5400" b="1">
                <a:solidFill>
                  <a:schemeClr val="accent1"/>
                </a:solidFill>
                <a:latin typeface="Constantia" charset="0"/>
                <a:ea typeface="Constantia" charset="0"/>
                <a:cs typeface="Constantia" charset="0"/>
              </a:rPr>
              <a:t>2</a:t>
            </a:r>
          </a:p>
        </p:txBody>
      </p:sp>
    </p:spTree>
    <p:extLst>
      <p:ext uri="{BB962C8B-B14F-4D97-AF65-F5344CB8AC3E}">
        <p14:creationId xmlns:p14="http://schemas.microsoft.com/office/powerpoint/2010/main" val="34190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2B7142-8E15-45C8-8F4E-5BA12A068813}"/>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0F83F3-A308-4B38-9C5C-28438823B530}"/>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Class, Object</a:t>
            </a:r>
          </a:p>
        </p:txBody>
      </p:sp>
      <p:pic>
        <p:nvPicPr>
          <p:cNvPr id="9" name="Graphic 8" descr="Man with solid fill">
            <a:extLst>
              <a:ext uri="{FF2B5EF4-FFF2-40B4-BE49-F238E27FC236}">
                <a16:creationId xmlns:a16="http://schemas.microsoft.com/office/drawing/2014/main" id="{4CB39252-CCCA-4BA4-87FF-718636700C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9391" y="2554803"/>
            <a:ext cx="2912936" cy="2912936"/>
          </a:xfrm>
          <a:prstGeom prst="rect">
            <a:avLst/>
          </a:prstGeom>
        </p:spPr>
      </p:pic>
      <p:pic>
        <p:nvPicPr>
          <p:cNvPr id="10" name="Graphic 9" descr="Man with solid fill">
            <a:extLst>
              <a:ext uri="{FF2B5EF4-FFF2-40B4-BE49-F238E27FC236}">
                <a16:creationId xmlns:a16="http://schemas.microsoft.com/office/drawing/2014/main" id="{3C709CB8-C9C7-49DD-9D47-1A01B6D3E9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9770" y="2783633"/>
            <a:ext cx="2049625" cy="2049625"/>
          </a:xfrm>
          <a:prstGeom prst="rect">
            <a:avLst/>
          </a:prstGeom>
        </p:spPr>
      </p:pic>
      <p:pic>
        <p:nvPicPr>
          <p:cNvPr id="11" name="Graphic 10" descr="Man with solid fill">
            <a:extLst>
              <a:ext uri="{FF2B5EF4-FFF2-40B4-BE49-F238E27FC236}">
                <a16:creationId xmlns:a16="http://schemas.microsoft.com/office/drawing/2014/main" id="{C7CB123E-5C77-4BDC-8C5D-1C0A828070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023" y="2831841"/>
            <a:ext cx="2049625" cy="2049625"/>
          </a:xfrm>
          <a:prstGeom prst="rect">
            <a:avLst/>
          </a:prstGeom>
        </p:spPr>
      </p:pic>
      <p:pic>
        <p:nvPicPr>
          <p:cNvPr id="12" name="Graphic 11" descr="Man with solid fill">
            <a:extLst>
              <a:ext uri="{FF2B5EF4-FFF2-40B4-BE49-F238E27FC236}">
                <a16:creationId xmlns:a16="http://schemas.microsoft.com/office/drawing/2014/main" id="{EACD5DB2-5D57-4387-BF05-26539FF95B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72124" y="2831841"/>
            <a:ext cx="2049625" cy="2049625"/>
          </a:xfrm>
          <a:prstGeom prst="rect">
            <a:avLst/>
          </a:prstGeom>
        </p:spPr>
      </p:pic>
      <p:cxnSp>
        <p:nvCxnSpPr>
          <p:cNvPr id="13" name="Straight Connector 12">
            <a:extLst>
              <a:ext uri="{FF2B5EF4-FFF2-40B4-BE49-F238E27FC236}">
                <a16:creationId xmlns:a16="http://schemas.microsoft.com/office/drawing/2014/main" id="{F4519713-29F0-46AD-8C99-2FC822414321}"/>
              </a:ext>
            </a:extLst>
          </p:cNvPr>
          <p:cNvCxnSpPr>
            <a:cxnSpLocks/>
          </p:cNvCxnSpPr>
          <p:nvPr/>
        </p:nvCxnSpPr>
        <p:spPr>
          <a:xfrm>
            <a:off x="4119636" y="1856792"/>
            <a:ext cx="0" cy="4133461"/>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30EC5F-E033-467C-AD7F-4063A974FF79}"/>
              </a:ext>
            </a:extLst>
          </p:cNvPr>
          <p:cNvSpPr txBox="1"/>
          <p:nvPr/>
        </p:nvSpPr>
        <p:spPr>
          <a:xfrm>
            <a:off x="1624508" y="5540003"/>
            <a:ext cx="1202700" cy="461665"/>
          </a:xfrm>
          <a:prstGeom prst="rect">
            <a:avLst/>
          </a:prstGeom>
          <a:noFill/>
        </p:spPr>
        <p:txBody>
          <a:bodyPr wrap="square" rtlCol="0">
            <a:spAutoFit/>
          </a:bodyPr>
          <a:lstStyle/>
          <a:p>
            <a:r>
              <a:rPr lang="en-US" sz="2400">
                <a:latin typeface="Constantia" panose="02030602050306030303" pitchFamily="18" charset="0"/>
              </a:rPr>
              <a:t>Person</a:t>
            </a:r>
          </a:p>
        </p:txBody>
      </p:sp>
      <p:sp>
        <p:nvSpPr>
          <p:cNvPr id="19" name="TextBox 18">
            <a:extLst>
              <a:ext uri="{FF2B5EF4-FFF2-40B4-BE49-F238E27FC236}">
                <a16:creationId xmlns:a16="http://schemas.microsoft.com/office/drawing/2014/main" id="{50A2EA97-7E4E-41D1-8F0E-F3306B47B169}"/>
              </a:ext>
            </a:extLst>
          </p:cNvPr>
          <p:cNvSpPr txBox="1"/>
          <p:nvPr/>
        </p:nvSpPr>
        <p:spPr>
          <a:xfrm>
            <a:off x="5274220" y="4957013"/>
            <a:ext cx="340724" cy="461665"/>
          </a:xfrm>
          <a:prstGeom prst="rect">
            <a:avLst/>
          </a:prstGeom>
          <a:noFill/>
        </p:spPr>
        <p:txBody>
          <a:bodyPr wrap="square" rtlCol="0">
            <a:spAutoFit/>
          </a:bodyPr>
          <a:lstStyle/>
          <a:p>
            <a:r>
              <a:rPr lang="en-US" sz="2400">
                <a:latin typeface="Constantia" panose="02030602050306030303" pitchFamily="18" charset="0"/>
              </a:rPr>
              <a:t>A</a:t>
            </a:r>
          </a:p>
        </p:txBody>
      </p:sp>
      <p:sp>
        <p:nvSpPr>
          <p:cNvPr id="21" name="TextBox 20">
            <a:extLst>
              <a:ext uri="{FF2B5EF4-FFF2-40B4-BE49-F238E27FC236}">
                <a16:creationId xmlns:a16="http://schemas.microsoft.com/office/drawing/2014/main" id="{71D256A6-4466-4131-ACDC-5FE49437C18D}"/>
              </a:ext>
            </a:extLst>
          </p:cNvPr>
          <p:cNvSpPr txBox="1"/>
          <p:nvPr/>
        </p:nvSpPr>
        <p:spPr>
          <a:xfrm>
            <a:off x="7815473" y="4957013"/>
            <a:ext cx="340724" cy="461665"/>
          </a:xfrm>
          <a:prstGeom prst="rect">
            <a:avLst/>
          </a:prstGeom>
          <a:noFill/>
        </p:spPr>
        <p:txBody>
          <a:bodyPr wrap="square" rtlCol="0">
            <a:spAutoFit/>
          </a:bodyPr>
          <a:lstStyle/>
          <a:p>
            <a:r>
              <a:rPr lang="en-US" sz="2400">
                <a:latin typeface="Constantia" panose="02030602050306030303" pitchFamily="18" charset="0"/>
              </a:rPr>
              <a:t>B</a:t>
            </a:r>
          </a:p>
        </p:txBody>
      </p:sp>
      <p:sp>
        <p:nvSpPr>
          <p:cNvPr id="22" name="TextBox 21">
            <a:extLst>
              <a:ext uri="{FF2B5EF4-FFF2-40B4-BE49-F238E27FC236}">
                <a16:creationId xmlns:a16="http://schemas.microsoft.com/office/drawing/2014/main" id="{7F14F11B-678F-4886-89C1-CF27F33194FF}"/>
              </a:ext>
            </a:extLst>
          </p:cNvPr>
          <p:cNvSpPr txBox="1"/>
          <p:nvPr/>
        </p:nvSpPr>
        <p:spPr>
          <a:xfrm>
            <a:off x="10326574" y="4957013"/>
            <a:ext cx="340724" cy="461665"/>
          </a:xfrm>
          <a:prstGeom prst="rect">
            <a:avLst/>
          </a:prstGeom>
          <a:noFill/>
        </p:spPr>
        <p:txBody>
          <a:bodyPr wrap="square" rtlCol="0">
            <a:spAutoFit/>
          </a:bodyPr>
          <a:lstStyle/>
          <a:p>
            <a:r>
              <a:rPr lang="en-US" sz="2400">
                <a:latin typeface="Constantia" panose="02030602050306030303" pitchFamily="18" charset="0"/>
              </a:rPr>
              <a:t>C</a:t>
            </a:r>
          </a:p>
        </p:txBody>
      </p:sp>
      <p:sp>
        <p:nvSpPr>
          <p:cNvPr id="24" name="TextBox 23">
            <a:extLst>
              <a:ext uri="{FF2B5EF4-FFF2-40B4-BE49-F238E27FC236}">
                <a16:creationId xmlns:a16="http://schemas.microsoft.com/office/drawing/2014/main" id="{21FB3B37-CA43-4129-A565-95B3DDACA8C1}"/>
              </a:ext>
            </a:extLst>
          </p:cNvPr>
          <p:cNvSpPr txBox="1"/>
          <p:nvPr/>
        </p:nvSpPr>
        <p:spPr>
          <a:xfrm>
            <a:off x="1431549" y="1749172"/>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Class</a:t>
            </a:r>
          </a:p>
        </p:txBody>
      </p:sp>
      <p:sp>
        <p:nvSpPr>
          <p:cNvPr id="26" name="TextBox 25">
            <a:extLst>
              <a:ext uri="{FF2B5EF4-FFF2-40B4-BE49-F238E27FC236}">
                <a16:creationId xmlns:a16="http://schemas.microsoft.com/office/drawing/2014/main" id="{2F7AA4FE-0F75-449D-A720-B54208D57990}"/>
              </a:ext>
            </a:extLst>
          </p:cNvPr>
          <p:cNvSpPr txBox="1"/>
          <p:nvPr/>
        </p:nvSpPr>
        <p:spPr>
          <a:xfrm>
            <a:off x="7191525" y="1749172"/>
            <a:ext cx="1588621" cy="523220"/>
          </a:xfrm>
          <a:prstGeom prst="rect">
            <a:avLst/>
          </a:prstGeom>
          <a:noFill/>
        </p:spPr>
        <p:txBody>
          <a:bodyPr wrap="square">
            <a:spAutoFit/>
          </a:bodyPr>
          <a:lstStyle/>
          <a:p>
            <a:pPr algn="ctr"/>
            <a:r>
              <a:rPr lang="en-US" sz="2800" b="1">
                <a:solidFill>
                  <a:schemeClr val="accent1"/>
                </a:solidFill>
                <a:latin typeface="Constantia" charset="0"/>
                <a:ea typeface="Constantia" charset="0"/>
                <a:cs typeface="Constantia" charset="0"/>
              </a:rPr>
              <a:t>Objects</a:t>
            </a:r>
          </a:p>
        </p:txBody>
      </p:sp>
      <p:cxnSp>
        <p:nvCxnSpPr>
          <p:cNvPr id="28" name="Connector: Curved 27">
            <a:extLst>
              <a:ext uri="{FF2B5EF4-FFF2-40B4-BE49-F238E27FC236}">
                <a16:creationId xmlns:a16="http://schemas.microsoft.com/office/drawing/2014/main" id="{782D5A12-6C3C-4CC9-AD8D-F28FAD3B96E8}"/>
              </a:ext>
            </a:extLst>
          </p:cNvPr>
          <p:cNvCxnSpPr>
            <a:cxnSpLocks/>
            <a:stCxn id="9" idx="0"/>
            <a:endCxn id="10" idx="0"/>
          </p:cNvCxnSpPr>
          <p:nvPr/>
        </p:nvCxnSpPr>
        <p:spPr>
          <a:xfrm rot="16200000" flipH="1">
            <a:off x="3720806" y="1059856"/>
            <a:ext cx="228830" cy="3218724"/>
          </a:xfrm>
          <a:prstGeom prst="curvedConnector3">
            <a:avLst>
              <a:gd name="adj1" fmla="val -99899"/>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D1A38CE9-0781-40FA-8C1E-B69C320573AE}"/>
              </a:ext>
            </a:extLst>
          </p:cNvPr>
          <p:cNvCxnSpPr>
            <a:cxnSpLocks/>
            <a:stCxn id="9" idx="0"/>
            <a:endCxn id="11" idx="0"/>
          </p:cNvCxnSpPr>
          <p:nvPr/>
        </p:nvCxnSpPr>
        <p:spPr>
          <a:xfrm rot="16200000" flipH="1">
            <a:off x="4967328" y="-186666"/>
            <a:ext cx="277038" cy="5759977"/>
          </a:xfrm>
          <a:prstGeom prst="curvedConnector3">
            <a:avLst>
              <a:gd name="adj1" fmla="val -82516"/>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4FB7850D-C907-4C9D-9E34-FFB6040F5DBE}"/>
              </a:ext>
            </a:extLst>
          </p:cNvPr>
          <p:cNvCxnSpPr>
            <a:cxnSpLocks/>
            <a:stCxn id="9" idx="0"/>
            <a:endCxn id="12" idx="0"/>
          </p:cNvCxnSpPr>
          <p:nvPr/>
        </p:nvCxnSpPr>
        <p:spPr>
          <a:xfrm rot="16200000" flipH="1">
            <a:off x="6222879" y="-1442217"/>
            <a:ext cx="277038" cy="8271078"/>
          </a:xfrm>
          <a:prstGeom prst="curvedConnector3">
            <a:avLst>
              <a:gd name="adj1" fmla="val -8251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36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ircle(in)">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circle(in)">
                                      <p:cBhvr>
                                        <p:cTn id="18" dur="2000"/>
                                        <p:tgtEl>
                                          <p:spTgt spid="28"/>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ircle(in)">
                                      <p:cBhvr>
                                        <p:cTn id="21" dur="2000"/>
                                        <p:tgtEl>
                                          <p:spTgt spid="19"/>
                                        </p:tgtEl>
                                      </p:cBhvr>
                                    </p:animEffect>
                                  </p:childTnLst>
                                </p:cTn>
                              </p:par>
                              <p:par>
                                <p:cTn id="22" presetID="6" presetClass="entr" presetSubtype="16"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circle(in)">
                                      <p:cBhvr>
                                        <p:cTn id="24" dur="2000"/>
                                        <p:tgtEl>
                                          <p:spTgt spid="38"/>
                                        </p:tgtEl>
                                      </p:cBhvr>
                                    </p:animEffect>
                                  </p:childTnLst>
                                </p:cTn>
                              </p:par>
                              <p:par>
                                <p:cTn id="25" presetID="6" presetClass="entr" presetSubtype="16"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ircle(in)">
                                      <p:cBhvr>
                                        <p:cTn id="27" dur="2000"/>
                                        <p:tgtEl>
                                          <p:spTgt spid="31"/>
                                        </p:tgtEl>
                                      </p:cBhvr>
                                    </p:animEffect>
                                  </p:childTnLst>
                                </p:cTn>
                              </p:par>
                              <p:par>
                                <p:cTn id="28" presetID="6" presetClass="entr" presetSubtype="1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circle(in)">
                                      <p:cBhvr>
                                        <p:cTn id="33" dur="2000"/>
                                        <p:tgtEl>
                                          <p:spTgt spid="21"/>
                                        </p:tgtEl>
                                      </p:cBhvr>
                                    </p:animEffect>
                                  </p:childTnLst>
                                </p:cTn>
                              </p:par>
                              <p:par>
                                <p:cTn id="34" presetID="6"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circle(in)">
                                      <p:cBhvr>
                                        <p:cTn id="39"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Polymorphism with class methods (Đa hình với các phương thức của lớp): Python có thể sử dụng phương thức của 2 kiểu class khác nhau theo cùng 1 cách.</a:t>
            </a:r>
            <a:endParaRPr lang="en-US" sz="2400" b="0" i="0" u="none" strike="noStrike">
              <a:solidFill>
                <a:srgbClr val="1B1B1B"/>
              </a:solidFill>
              <a:effectLst/>
              <a:latin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EF6879AA-7AEE-4100-8EE9-F95067863902}"/>
              </a:ext>
            </a:extLst>
          </p:cNvPr>
          <p:cNvPicPr/>
          <p:nvPr/>
        </p:nvPicPr>
        <p:blipFill>
          <a:blip r:embed="rId2"/>
          <a:stretch>
            <a:fillRect/>
          </a:stretch>
        </p:blipFill>
        <p:spPr>
          <a:xfrm>
            <a:off x="3754148" y="3035254"/>
            <a:ext cx="4683702" cy="3689055"/>
          </a:xfrm>
          <a:prstGeom prst="rect">
            <a:avLst/>
          </a:prstGeom>
        </p:spPr>
      </p:pic>
      <p:grpSp>
        <p:nvGrpSpPr>
          <p:cNvPr id="10" name="Group 9">
            <a:extLst>
              <a:ext uri="{FF2B5EF4-FFF2-40B4-BE49-F238E27FC236}">
                <a16:creationId xmlns:a16="http://schemas.microsoft.com/office/drawing/2014/main" id="{20170D6D-64BE-495F-B895-3AB55D48E0C9}"/>
              </a:ext>
            </a:extLst>
          </p:cNvPr>
          <p:cNvGrpSpPr/>
          <p:nvPr/>
        </p:nvGrpSpPr>
        <p:grpSpPr>
          <a:xfrm>
            <a:off x="791395" y="3553560"/>
            <a:ext cx="2552401" cy="2137656"/>
            <a:chOff x="2177069" y="2506721"/>
            <a:chExt cx="2552401" cy="2137656"/>
          </a:xfrm>
        </p:grpSpPr>
        <p:grpSp>
          <p:nvGrpSpPr>
            <p:cNvPr id="11" name="Group 10">
              <a:extLst>
                <a:ext uri="{FF2B5EF4-FFF2-40B4-BE49-F238E27FC236}">
                  <a16:creationId xmlns:a16="http://schemas.microsoft.com/office/drawing/2014/main" id="{148C2C84-D0FF-4E49-A1AF-CD2BEDCC83C2}"/>
                </a:ext>
              </a:extLst>
            </p:cNvPr>
            <p:cNvGrpSpPr/>
            <p:nvPr/>
          </p:nvGrpSpPr>
          <p:grpSpPr>
            <a:xfrm>
              <a:off x="2715048" y="2506721"/>
              <a:ext cx="1476444" cy="1476444"/>
              <a:chOff x="2715048" y="2506721"/>
              <a:chExt cx="1476444" cy="1476444"/>
            </a:xfrm>
          </p:grpSpPr>
          <p:sp>
            <p:nvSpPr>
              <p:cNvPr id="13" name="Teardrop 14">
                <a:extLst>
                  <a:ext uri="{FF2B5EF4-FFF2-40B4-BE49-F238E27FC236}">
                    <a16:creationId xmlns:a16="http://schemas.microsoft.com/office/drawing/2014/main" id="{C335E908-03E6-431B-9625-126541AD30AC}"/>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A3479BB-0110-48F1-999F-595BF050921D}"/>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id="{F8F7A58A-9F79-4AF6-8918-BA6CB02E6449}"/>
                </a:ext>
              </a:extLst>
            </p:cNvPr>
            <p:cNvSpPr/>
            <p:nvPr/>
          </p:nvSpPr>
          <p:spPr>
            <a:xfrm flipV="1">
              <a:off x="2177069" y="4257232"/>
              <a:ext cx="2552401" cy="38714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TextBox 14">
            <a:extLst>
              <a:ext uri="{FF2B5EF4-FFF2-40B4-BE49-F238E27FC236}">
                <a16:creationId xmlns:a16="http://schemas.microsoft.com/office/drawing/2014/main" id="{10A7524D-DB3B-4E29-9B80-C6D576887AEB}"/>
              </a:ext>
            </a:extLst>
          </p:cNvPr>
          <p:cNvSpPr txBox="1"/>
          <p:nvPr/>
        </p:nvSpPr>
        <p:spPr>
          <a:xfrm>
            <a:off x="1703536" y="3546672"/>
            <a:ext cx="728117" cy="923330"/>
          </a:xfrm>
          <a:prstGeom prst="rect">
            <a:avLst/>
          </a:prstGeom>
          <a:noFill/>
        </p:spPr>
        <p:txBody>
          <a:bodyPr wrap="square">
            <a:spAutoFit/>
          </a:bodyPr>
          <a:lstStyle/>
          <a:p>
            <a:pPr algn="ctr"/>
            <a:r>
              <a:rPr lang="en-US" sz="5400" b="1">
                <a:solidFill>
                  <a:schemeClr val="accent1"/>
                </a:solidFill>
                <a:latin typeface="Constantia" charset="0"/>
                <a:ea typeface="Constantia" charset="0"/>
                <a:cs typeface="Constantia" charset="0"/>
              </a:rPr>
              <a:t>3</a:t>
            </a:r>
          </a:p>
        </p:txBody>
      </p:sp>
    </p:spTree>
    <p:extLst>
      <p:ext uri="{BB962C8B-B14F-4D97-AF65-F5344CB8AC3E}">
        <p14:creationId xmlns:p14="http://schemas.microsoft.com/office/powerpoint/2010/main" val="113954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5506768" cy="1938992"/>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Polymorphism with Inheritance (Đa hình với kế thừa): Trong Python, đa hình cho phép ta có thể định nghĩa lại phương thức trong lớp con mà có cùng tên với các phương thức trong lớp cha</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8B602EC2-B583-440C-BA2C-83BA65D7CA68}"/>
              </a:ext>
            </a:extLst>
          </p:cNvPr>
          <p:cNvPicPr/>
          <p:nvPr/>
        </p:nvPicPr>
        <p:blipFill>
          <a:blip r:embed="rId2"/>
          <a:stretch>
            <a:fillRect/>
          </a:stretch>
        </p:blipFill>
        <p:spPr>
          <a:xfrm>
            <a:off x="6909486" y="1809790"/>
            <a:ext cx="4829810" cy="4982210"/>
          </a:xfrm>
          <a:prstGeom prst="rect">
            <a:avLst/>
          </a:prstGeom>
        </p:spPr>
      </p:pic>
      <p:sp>
        <p:nvSpPr>
          <p:cNvPr id="8" name="TextBox 7">
            <a:extLst>
              <a:ext uri="{FF2B5EF4-FFF2-40B4-BE49-F238E27FC236}">
                <a16:creationId xmlns:a16="http://schemas.microsoft.com/office/drawing/2014/main" id="{8696352B-D7C6-4D99-A209-4D0E35917B50}"/>
              </a:ext>
            </a:extLst>
          </p:cNvPr>
          <p:cNvSpPr txBox="1"/>
          <p:nvPr/>
        </p:nvSpPr>
        <p:spPr>
          <a:xfrm>
            <a:off x="1242455" y="4214650"/>
            <a:ext cx="5055708" cy="830997"/>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Method Overriding (ghi đè phương thức)</a:t>
            </a:r>
          </a:p>
        </p:txBody>
      </p:sp>
      <p:sp>
        <p:nvSpPr>
          <p:cNvPr id="10" name="Striped Right Arrow 23">
            <a:extLst>
              <a:ext uri="{FF2B5EF4-FFF2-40B4-BE49-F238E27FC236}">
                <a16:creationId xmlns:a16="http://schemas.microsoft.com/office/drawing/2014/main" id="{EC539507-B13F-4378-903D-EB9A933BB920}"/>
              </a:ext>
            </a:extLst>
          </p:cNvPr>
          <p:cNvSpPr/>
          <p:nvPr/>
        </p:nvSpPr>
        <p:spPr>
          <a:xfrm>
            <a:off x="685632" y="4214650"/>
            <a:ext cx="502323"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B125165-1532-44B2-9891-071D84DD84C8}"/>
              </a:ext>
            </a:extLst>
          </p:cNvPr>
          <p:cNvGrpSpPr/>
          <p:nvPr/>
        </p:nvGrpSpPr>
        <p:grpSpPr>
          <a:xfrm>
            <a:off x="2349608" y="4720344"/>
            <a:ext cx="2552401" cy="2137656"/>
            <a:chOff x="2177069" y="2506721"/>
            <a:chExt cx="2552401" cy="2137656"/>
          </a:xfrm>
        </p:grpSpPr>
        <p:grpSp>
          <p:nvGrpSpPr>
            <p:cNvPr id="12" name="Group 11">
              <a:extLst>
                <a:ext uri="{FF2B5EF4-FFF2-40B4-BE49-F238E27FC236}">
                  <a16:creationId xmlns:a16="http://schemas.microsoft.com/office/drawing/2014/main" id="{DBD67FDA-B053-43D1-A6FB-B70E1FD127B9}"/>
                </a:ext>
              </a:extLst>
            </p:cNvPr>
            <p:cNvGrpSpPr/>
            <p:nvPr/>
          </p:nvGrpSpPr>
          <p:grpSpPr>
            <a:xfrm>
              <a:off x="2715048" y="2506721"/>
              <a:ext cx="1476444" cy="1476444"/>
              <a:chOff x="2715048" y="2506721"/>
              <a:chExt cx="1476444" cy="1476444"/>
            </a:xfrm>
          </p:grpSpPr>
          <p:sp>
            <p:nvSpPr>
              <p:cNvPr id="14" name="Teardrop 14">
                <a:extLst>
                  <a:ext uri="{FF2B5EF4-FFF2-40B4-BE49-F238E27FC236}">
                    <a16:creationId xmlns:a16="http://schemas.microsoft.com/office/drawing/2014/main" id="{2A2B81AE-6B40-4597-9819-6372E005E4A3}"/>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72EA3CD-BA29-4E56-94E3-4ECE7952A30A}"/>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F8C76E19-AE68-4760-94D0-3C1C9844F7C5}"/>
                </a:ext>
              </a:extLst>
            </p:cNvPr>
            <p:cNvSpPr/>
            <p:nvPr/>
          </p:nvSpPr>
          <p:spPr>
            <a:xfrm flipV="1">
              <a:off x="2177069" y="4257232"/>
              <a:ext cx="2552401" cy="38714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6" name="TextBox 15">
            <a:extLst>
              <a:ext uri="{FF2B5EF4-FFF2-40B4-BE49-F238E27FC236}">
                <a16:creationId xmlns:a16="http://schemas.microsoft.com/office/drawing/2014/main" id="{CDAF266B-71FF-46D4-97FE-016438B58B54}"/>
              </a:ext>
            </a:extLst>
          </p:cNvPr>
          <p:cNvSpPr txBox="1"/>
          <p:nvPr/>
        </p:nvSpPr>
        <p:spPr>
          <a:xfrm>
            <a:off x="3261749" y="4688394"/>
            <a:ext cx="728117" cy="923330"/>
          </a:xfrm>
          <a:prstGeom prst="rect">
            <a:avLst/>
          </a:prstGeom>
          <a:noFill/>
        </p:spPr>
        <p:txBody>
          <a:bodyPr wrap="square">
            <a:spAutoFit/>
          </a:bodyPr>
          <a:lstStyle/>
          <a:p>
            <a:pPr algn="ctr"/>
            <a:r>
              <a:rPr lang="en-US" sz="5400" b="1">
                <a:solidFill>
                  <a:schemeClr val="accent1"/>
                </a:solidFill>
                <a:latin typeface="Constantia" charset="0"/>
                <a:ea typeface="Constantia" charset="0"/>
                <a:cs typeface="Constantia" charset="0"/>
              </a:rPr>
              <a:t>4</a:t>
            </a:r>
          </a:p>
        </p:txBody>
      </p:sp>
    </p:spTree>
    <p:extLst>
      <p:ext uri="{BB962C8B-B14F-4D97-AF65-F5344CB8AC3E}">
        <p14:creationId xmlns:p14="http://schemas.microsoft.com/office/powerpoint/2010/main" val="1657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Polymorphism</a:t>
            </a:r>
          </a:p>
        </p:txBody>
      </p:sp>
      <p:sp>
        <p:nvSpPr>
          <p:cNvPr id="5" name="TextBox 4">
            <a:extLst>
              <a:ext uri="{FF2B5EF4-FFF2-40B4-BE49-F238E27FC236}">
                <a16:creationId xmlns:a16="http://schemas.microsoft.com/office/drawing/2014/main" id="{3FB43161-B51C-4E15-8DC8-7A184FF2FDA4}"/>
              </a:ext>
            </a:extLst>
          </p:cNvPr>
          <p:cNvSpPr txBox="1"/>
          <p:nvPr/>
        </p:nvSpPr>
        <p:spPr>
          <a:xfrm>
            <a:off x="3943410" y="1349256"/>
            <a:ext cx="4305178" cy="523220"/>
          </a:xfrm>
          <a:prstGeom prst="rect">
            <a:avLst/>
          </a:prstGeom>
          <a:noFill/>
        </p:spPr>
        <p:txBody>
          <a:bodyPr wrap="square">
            <a:spAutoFit/>
          </a:bodyPr>
          <a:lstStyle/>
          <a:p>
            <a:pPr algn="ctr"/>
            <a:r>
              <a:rPr lang="en-US" sz="2800" b="1">
                <a:solidFill>
                  <a:srgbClr val="00B0F0"/>
                </a:solidFill>
                <a:latin typeface="Constantia" charset="0"/>
                <a:ea typeface="Constantia" charset="0"/>
                <a:cs typeface="Constantia" charset="0"/>
              </a:rPr>
              <a:t>Python</a:t>
            </a:r>
          </a:p>
        </p:txBody>
      </p:sp>
      <p:sp>
        <p:nvSpPr>
          <p:cNvPr id="6" name="TextBox 5">
            <a:extLst>
              <a:ext uri="{FF2B5EF4-FFF2-40B4-BE49-F238E27FC236}">
                <a16:creationId xmlns:a16="http://schemas.microsoft.com/office/drawing/2014/main" id="{D5399472-D889-41A4-BF5A-1BF78A2F3EF0}"/>
              </a:ext>
            </a:extLst>
          </p:cNvPr>
          <p:cNvSpPr txBox="1"/>
          <p:nvPr/>
        </p:nvSpPr>
        <p:spPr>
          <a:xfrm>
            <a:off x="791395" y="2074067"/>
            <a:ext cx="5506768" cy="2308324"/>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Polymorphism with a Function and Objects (Đa hình với 1 hàm và nhiều đối tượng): Chúng ta có thể tạo ra một hàm mà có khả năng nhận vào bất kỳ đối tượng thuộc kiểu class nào, nhằm thực hiện đa hình.</a:t>
            </a:r>
            <a:endParaRPr lang="en-US" sz="2400" b="0" i="0" u="none" strike="noStrike">
              <a:solidFill>
                <a:srgbClr val="1B1B1B"/>
              </a:solidFill>
              <a:effectLst/>
              <a:latin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53A50DD0-8073-40A4-AE21-053EFF8C1171}"/>
              </a:ext>
            </a:extLst>
          </p:cNvPr>
          <p:cNvPicPr/>
          <p:nvPr/>
        </p:nvPicPr>
        <p:blipFill>
          <a:blip r:embed="rId2"/>
          <a:stretch>
            <a:fillRect/>
          </a:stretch>
        </p:blipFill>
        <p:spPr>
          <a:xfrm>
            <a:off x="6811418" y="1950099"/>
            <a:ext cx="5103774" cy="4655100"/>
          </a:xfrm>
          <a:prstGeom prst="rect">
            <a:avLst/>
          </a:prstGeom>
        </p:spPr>
      </p:pic>
      <p:grpSp>
        <p:nvGrpSpPr>
          <p:cNvPr id="22" name="Group 21">
            <a:extLst>
              <a:ext uri="{FF2B5EF4-FFF2-40B4-BE49-F238E27FC236}">
                <a16:creationId xmlns:a16="http://schemas.microsoft.com/office/drawing/2014/main" id="{509E3132-BE02-41CB-9B1C-7C865A788514}"/>
              </a:ext>
            </a:extLst>
          </p:cNvPr>
          <p:cNvGrpSpPr/>
          <p:nvPr/>
        </p:nvGrpSpPr>
        <p:grpSpPr>
          <a:xfrm>
            <a:off x="2349608" y="4720344"/>
            <a:ext cx="2552401" cy="2137656"/>
            <a:chOff x="2177069" y="2506721"/>
            <a:chExt cx="2552401" cy="2137656"/>
          </a:xfrm>
        </p:grpSpPr>
        <p:grpSp>
          <p:nvGrpSpPr>
            <p:cNvPr id="23" name="Group 22">
              <a:extLst>
                <a:ext uri="{FF2B5EF4-FFF2-40B4-BE49-F238E27FC236}">
                  <a16:creationId xmlns:a16="http://schemas.microsoft.com/office/drawing/2014/main" id="{43745DDE-DC75-455E-BF35-13426450BEFE}"/>
                </a:ext>
              </a:extLst>
            </p:cNvPr>
            <p:cNvGrpSpPr/>
            <p:nvPr/>
          </p:nvGrpSpPr>
          <p:grpSpPr>
            <a:xfrm>
              <a:off x="2715048" y="2506721"/>
              <a:ext cx="1476444" cy="1476444"/>
              <a:chOff x="2715048" y="2506721"/>
              <a:chExt cx="1476444" cy="1476444"/>
            </a:xfrm>
          </p:grpSpPr>
          <p:sp>
            <p:nvSpPr>
              <p:cNvPr id="25" name="Teardrop 14">
                <a:extLst>
                  <a:ext uri="{FF2B5EF4-FFF2-40B4-BE49-F238E27FC236}">
                    <a16:creationId xmlns:a16="http://schemas.microsoft.com/office/drawing/2014/main" id="{9743B06B-E682-4077-987B-8A7335223C9E}"/>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9267B8-DDB6-4991-913B-BBE4061EB343}"/>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7FD3C2E3-D167-438E-B057-F4A73A3B9A63}"/>
                </a:ext>
              </a:extLst>
            </p:cNvPr>
            <p:cNvSpPr/>
            <p:nvPr/>
          </p:nvSpPr>
          <p:spPr>
            <a:xfrm flipV="1">
              <a:off x="2177069" y="4257232"/>
              <a:ext cx="2552401" cy="38714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7" name="TextBox 26">
            <a:extLst>
              <a:ext uri="{FF2B5EF4-FFF2-40B4-BE49-F238E27FC236}">
                <a16:creationId xmlns:a16="http://schemas.microsoft.com/office/drawing/2014/main" id="{D61CDFF5-615B-4DA7-8F5A-8999719E28CC}"/>
              </a:ext>
            </a:extLst>
          </p:cNvPr>
          <p:cNvSpPr txBox="1"/>
          <p:nvPr/>
        </p:nvSpPr>
        <p:spPr>
          <a:xfrm>
            <a:off x="3261749" y="4688394"/>
            <a:ext cx="728117" cy="923330"/>
          </a:xfrm>
          <a:prstGeom prst="rect">
            <a:avLst/>
          </a:prstGeom>
          <a:noFill/>
        </p:spPr>
        <p:txBody>
          <a:bodyPr wrap="square">
            <a:spAutoFit/>
          </a:bodyPr>
          <a:lstStyle/>
          <a:p>
            <a:pPr algn="ctr"/>
            <a:r>
              <a:rPr lang="en-US" sz="5400" b="1">
                <a:solidFill>
                  <a:schemeClr val="accent1"/>
                </a:solidFill>
                <a:latin typeface="Constantia" charset="0"/>
                <a:ea typeface="Constantia" charset="0"/>
                <a:cs typeface="Constantia" charset="0"/>
              </a:rPr>
              <a:t>5</a:t>
            </a:r>
          </a:p>
        </p:txBody>
      </p:sp>
    </p:spTree>
    <p:extLst>
      <p:ext uri="{BB962C8B-B14F-4D97-AF65-F5344CB8AC3E}">
        <p14:creationId xmlns:p14="http://schemas.microsoft.com/office/powerpoint/2010/main" val="311341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3105834"/>
            <a:ext cx="6304085" cy="646331"/>
          </a:xfrm>
          <a:prstGeom prst="rect">
            <a:avLst/>
          </a:prstGeom>
          <a:noFill/>
        </p:spPr>
        <p:txBody>
          <a:bodyPr wrap="square" rtlCol="0" anchor="ctr">
            <a:spAutoFit/>
          </a:bodyPr>
          <a:lstStyle/>
          <a:p>
            <a:pPr algn="ctr"/>
            <a:r>
              <a:rPr lang="en-US" altLang="ko-KR" sz="3600" b="1">
                <a:solidFill>
                  <a:schemeClr val="bg1"/>
                </a:solidFill>
                <a:latin typeface="Constantia" panose="02030602050306030303" pitchFamily="18" charset="0"/>
                <a:cs typeface="Arial" pitchFamily="34" charset="0"/>
              </a:rPr>
              <a:t>SUMMARY</a:t>
            </a:r>
          </a:p>
        </p:txBody>
      </p:sp>
    </p:spTree>
    <p:extLst>
      <p:ext uri="{BB962C8B-B14F-4D97-AF65-F5344CB8AC3E}">
        <p14:creationId xmlns:p14="http://schemas.microsoft.com/office/powerpoint/2010/main" val="276765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734F3F-F09E-4EE3-9F47-080A338707F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29E74E-8D54-4129-BB05-A11CDD0761D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SUMMARY</a:t>
            </a:r>
          </a:p>
        </p:txBody>
      </p:sp>
      <p:sp>
        <p:nvSpPr>
          <p:cNvPr id="5" name="TextBox 4">
            <a:extLst>
              <a:ext uri="{FF2B5EF4-FFF2-40B4-BE49-F238E27FC236}">
                <a16:creationId xmlns:a16="http://schemas.microsoft.com/office/drawing/2014/main" id="{8E1EB463-EDA4-42FE-ADAF-144AA098B197}"/>
              </a:ext>
            </a:extLst>
          </p:cNvPr>
          <p:cNvSpPr txBox="1"/>
          <p:nvPr/>
        </p:nvSpPr>
        <p:spPr>
          <a:xfrm>
            <a:off x="791393" y="1511053"/>
            <a:ext cx="10609210" cy="830997"/>
          </a:xfrm>
          <a:prstGeom prst="rect">
            <a:avLst/>
          </a:prstGeom>
          <a:noFill/>
        </p:spPr>
        <p:txBody>
          <a:bodyPr wrap="square">
            <a:spAutoFit/>
          </a:bodyPr>
          <a:lstStyle/>
          <a:p>
            <a:pPr algn="just"/>
            <a:r>
              <a:rPr lang="en-US" sz="2400">
                <a:solidFill>
                  <a:srgbClr val="1B1B1B"/>
                </a:solidFill>
                <a:latin typeface="Times New Roman" panose="02020603050405020304" pitchFamily="18" charset="0"/>
              </a:rPr>
              <a:t>Tổng kết lại</a:t>
            </a:r>
            <a:r>
              <a:rPr lang="vi-VN" sz="2400">
                <a:solidFill>
                  <a:srgbClr val="1B1B1B"/>
                </a:solidFill>
                <a:latin typeface="Times New Roman" panose="02020603050405020304" pitchFamily="18" charset="0"/>
              </a:rPr>
              <a:t> những gì đã nêu trên, ta đã tìm hiểu và so sánh được 5 nội dung cơ bản về OOP của C++ và Python. </a:t>
            </a:r>
            <a:r>
              <a:rPr lang="en-US" sz="2400">
                <a:solidFill>
                  <a:srgbClr val="1B1B1B"/>
                </a:solidFill>
                <a:latin typeface="Times New Roman" panose="02020603050405020304" pitchFamily="18" charset="0"/>
              </a:rPr>
              <a:t>Và ta rút ra được những kết luận chung sau đây:</a:t>
            </a:r>
            <a:endParaRPr lang="en-US" sz="2400" b="0" i="0" u="none" strike="noStrike">
              <a:solidFill>
                <a:srgbClr val="1B1B1B"/>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77B54B5F-EA71-46CB-8D00-46422066CD8D}"/>
              </a:ext>
            </a:extLst>
          </p:cNvPr>
          <p:cNvSpPr txBox="1"/>
          <p:nvPr/>
        </p:nvSpPr>
        <p:spPr>
          <a:xfrm>
            <a:off x="791393" y="2705439"/>
            <a:ext cx="10609210" cy="1569660"/>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Nhìn chung, cả 2 ngôn ngữ C++ và Python đều có thể lập trình hướng đối tượng, đảm bảo đầy đủ yêu cầu và tính chất của OOP. Tuy nhiên, cách tổ chức và triển khai OOP cho 2 ngôn ngữ có sự khác biệt về cú pháp, ngữ nghĩa và cách sử dụng khác nhau cho mỗi trường hợp.</a:t>
            </a:r>
          </a:p>
        </p:txBody>
      </p:sp>
      <p:sp>
        <p:nvSpPr>
          <p:cNvPr id="8" name="TextBox 7">
            <a:extLst>
              <a:ext uri="{FF2B5EF4-FFF2-40B4-BE49-F238E27FC236}">
                <a16:creationId xmlns:a16="http://schemas.microsoft.com/office/drawing/2014/main" id="{10861F78-380A-47E4-B15A-DF70D60AE578}"/>
              </a:ext>
            </a:extLst>
          </p:cNvPr>
          <p:cNvSpPr txBox="1"/>
          <p:nvPr/>
        </p:nvSpPr>
        <p:spPr>
          <a:xfrm>
            <a:off x="791393" y="4638488"/>
            <a:ext cx="10609210" cy="1200329"/>
          </a:xfrm>
          <a:prstGeom prst="rect">
            <a:avLst/>
          </a:prstGeom>
          <a:noFill/>
        </p:spPr>
        <p:txBody>
          <a:bodyPr wrap="square">
            <a:spAutoFit/>
          </a:bodyPr>
          <a:lstStyle/>
          <a:p>
            <a:pPr marL="457200" indent="-457200" algn="just">
              <a:buFont typeface="Wingdings" panose="05000000000000000000" pitchFamily="2" charset="2"/>
              <a:buChar char="q"/>
            </a:pPr>
            <a:r>
              <a:rPr lang="vi-VN" sz="2400">
                <a:solidFill>
                  <a:srgbClr val="1B1B1B"/>
                </a:solidFill>
                <a:latin typeface="Times New Roman" panose="02020603050405020304" pitchFamily="18" charset="0"/>
              </a:rPr>
              <a:t>C++ và Python là 2 ngôn ngữ nổi tiếng trên toàn thế giới, người lập trình có thể cân nhắc những yếu tố trên để chọn ra ngôn ngữ phù hợp cho bản thân để lập trình OOP.</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75527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References</a:t>
            </a:r>
          </a:p>
        </p:txBody>
      </p:sp>
      <p:sp>
        <p:nvSpPr>
          <p:cNvPr id="13" name="TextBox 12">
            <a:extLst>
              <a:ext uri="{FF2B5EF4-FFF2-40B4-BE49-F238E27FC236}">
                <a16:creationId xmlns:a16="http://schemas.microsoft.com/office/drawing/2014/main" id="{04B10352-AAD1-44B4-BB24-0D5EF5675F45}"/>
              </a:ext>
            </a:extLst>
          </p:cNvPr>
          <p:cNvSpPr txBox="1"/>
          <p:nvPr/>
        </p:nvSpPr>
        <p:spPr>
          <a:xfrm>
            <a:off x="791393" y="1841698"/>
            <a:ext cx="10609210" cy="489364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2"/>
              </a:rPr>
              <a:t>https://realpython.com/python3-object-oriented-programming/</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3"/>
              </a:rPr>
              <a:t>https://viblo.asia/p/oop-voi-python-E375zQGblGW</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4"/>
              </a:rPr>
              <a:t>https://quantrimang.com/lap-trinh-huong-doi-tuong-trong-python-160230/</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5"/>
              </a:rPr>
              <a:t>https://www.geeksforgeeks.org/python-oops-concepts/</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6"/>
              </a:rPr>
              <a:t>https://www.geeksforgeeks.org/class-method-vs-static-method-python/</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7"/>
              </a:rPr>
              <a:t>https://www.geeksforgeeks.org/getter-and-setter-in-python/</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8"/>
              </a:rPr>
              <a:t>https://www.geeksforgeeks.org/inheritance-in-python/</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9"/>
              </a:rPr>
              <a:t>https://nguyenvanhieu.vn/tinh-ke-thua-trong-c/</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10"/>
              </a:rPr>
              <a:t>https://www.geeksforgeeks.org/polymorphism-in-python/</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11"/>
              </a:rPr>
              <a:t>https://cafedev.vn/tu-hoc-python-da-hinh-trong-python/</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12"/>
              </a:rPr>
              <a:t>https://codelearn.io/sharing/tinh-da-hinh-trong-oop/</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hlinkClick r:id="rId7"/>
              </a:rPr>
              <a:t>https://www.geeksforgeeks.org/getter-and-setter-in-python/</a:t>
            </a:r>
            <a:endParaRPr lang="en-US" sz="2400">
              <a:solidFill>
                <a:srgbClr val="1B1B1B"/>
              </a:solidFill>
              <a:latin typeface="Times New Roman" panose="02020603050405020304" pitchFamily="18" charset="0"/>
            </a:endParaRPr>
          </a:p>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Sách “Lập trình hướng đối tượng” và tài liệu bài giảng của thầy Hồ Tuấn Thanh.</a:t>
            </a:r>
          </a:p>
        </p:txBody>
      </p:sp>
      <p:sp>
        <p:nvSpPr>
          <p:cNvPr id="14" name="TextBox 13">
            <a:extLst>
              <a:ext uri="{FF2B5EF4-FFF2-40B4-BE49-F238E27FC236}">
                <a16:creationId xmlns:a16="http://schemas.microsoft.com/office/drawing/2014/main" id="{E6D65C6D-D7DA-4C8D-8C32-116045EBF17B}"/>
              </a:ext>
            </a:extLst>
          </p:cNvPr>
          <p:cNvSpPr txBox="1"/>
          <p:nvPr/>
        </p:nvSpPr>
        <p:spPr>
          <a:xfrm>
            <a:off x="4149712" y="1380033"/>
            <a:ext cx="3892573" cy="461665"/>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Các nguồn tài liệu tham khảo </a:t>
            </a:r>
          </a:p>
        </p:txBody>
      </p:sp>
    </p:spTree>
    <p:extLst>
      <p:ext uri="{BB962C8B-B14F-4D97-AF65-F5344CB8AC3E}">
        <p14:creationId xmlns:p14="http://schemas.microsoft.com/office/powerpoint/2010/main" val="332020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734F3F-F09E-4EE3-9F47-080A338707F2}"/>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29E74E-8D54-4129-BB05-A11CDD0761DB}"/>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Link Video</a:t>
            </a:r>
          </a:p>
        </p:txBody>
      </p:sp>
      <p:sp>
        <p:nvSpPr>
          <p:cNvPr id="6" name="TextBox 5">
            <a:extLst>
              <a:ext uri="{FF2B5EF4-FFF2-40B4-BE49-F238E27FC236}">
                <a16:creationId xmlns:a16="http://schemas.microsoft.com/office/drawing/2014/main" id="{73C25E13-A677-44C1-90EA-D4641BAE5254}"/>
              </a:ext>
            </a:extLst>
          </p:cNvPr>
          <p:cNvSpPr txBox="1"/>
          <p:nvPr/>
        </p:nvSpPr>
        <p:spPr>
          <a:xfrm>
            <a:off x="791394" y="3045186"/>
            <a:ext cx="10609210" cy="830997"/>
          </a:xfrm>
          <a:prstGeom prst="rect">
            <a:avLst/>
          </a:prstGeom>
          <a:noFill/>
        </p:spPr>
        <p:txBody>
          <a:bodyPr wrap="square">
            <a:spAutoFit/>
          </a:bodyPr>
          <a:lstStyle/>
          <a:p>
            <a:pPr algn="just"/>
            <a:r>
              <a:rPr lang="en-US" sz="2400">
                <a:solidFill>
                  <a:srgbClr val="1B1B1B"/>
                </a:solidFill>
                <a:latin typeface="Times New Roman" panose="02020603050405020304" pitchFamily="18" charset="0"/>
                <a:hlinkClick r:id="rId3"/>
              </a:rPr>
              <a:t>https://drive.google.com/file/d/1Zksf8htriTo2H73sqGALV7iSp4IKqDlJ/view?usp=sharing</a:t>
            </a:r>
            <a:endParaRPr lang="en-US" sz="2400">
              <a:solidFill>
                <a:srgbClr val="1B1B1B"/>
              </a:solidFill>
              <a:latin typeface="Times New Roman" panose="02020603050405020304" pitchFamily="18" charset="0"/>
            </a:endParaRPr>
          </a:p>
        </p:txBody>
      </p:sp>
      <p:sp>
        <p:nvSpPr>
          <p:cNvPr id="7" name="TextBox 6">
            <a:extLst>
              <a:ext uri="{FF2B5EF4-FFF2-40B4-BE49-F238E27FC236}">
                <a16:creationId xmlns:a16="http://schemas.microsoft.com/office/drawing/2014/main" id="{6C9E8D61-F8C5-4C46-A420-5F84950E2DB7}"/>
              </a:ext>
            </a:extLst>
          </p:cNvPr>
          <p:cNvSpPr txBox="1"/>
          <p:nvPr/>
        </p:nvSpPr>
        <p:spPr>
          <a:xfrm>
            <a:off x="4149712" y="2098490"/>
            <a:ext cx="3892573" cy="461665"/>
          </a:xfrm>
          <a:prstGeom prst="rect">
            <a:avLst/>
          </a:prstGeom>
          <a:noFill/>
        </p:spPr>
        <p:txBody>
          <a:bodyPr wrap="square">
            <a:spAutoFit/>
          </a:bodyPr>
          <a:lstStyle/>
          <a:p>
            <a:pPr algn="just"/>
            <a:r>
              <a:rPr lang="en-US" sz="2400" b="0" i="0" u="none" strike="noStrike">
                <a:solidFill>
                  <a:srgbClr val="1B1B1B"/>
                </a:solidFill>
                <a:effectLst/>
                <a:latin typeface="Times New Roman" panose="02020603050405020304" pitchFamily="18" charset="0"/>
              </a:rPr>
              <a:t>Link drive video thuyết trình</a:t>
            </a:r>
          </a:p>
        </p:txBody>
      </p:sp>
    </p:spTree>
    <p:extLst>
      <p:ext uri="{BB962C8B-B14F-4D97-AF65-F5344CB8AC3E}">
        <p14:creationId xmlns:p14="http://schemas.microsoft.com/office/powerpoint/2010/main" val="3211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68589E5-2CBD-4CB3-9C27-69B0526AA476}"/>
              </a:ext>
            </a:extLst>
          </p:cNvPr>
          <p:cNvGrpSpPr/>
          <p:nvPr/>
        </p:nvGrpSpPr>
        <p:grpSpPr>
          <a:xfrm>
            <a:off x="3231328" y="1697293"/>
            <a:ext cx="5729344" cy="3463414"/>
            <a:chOff x="3952875" y="2284730"/>
            <a:chExt cx="4591050" cy="2816544"/>
          </a:xfrm>
        </p:grpSpPr>
        <p:sp>
          <p:nvSpPr>
            <p:cNvPr id="12" name="Rectangle 11">
              <a:extLst>
                <a:ext uri="{FF2B5EF4-FFF2-40B4-BE49-F238E27FC236}">
                  <a16:creationId xmlns:a16="http://schemas.microsoft.com/office/drawing/2014/main" id="{58506B62-690A-41CA-A4DD-DE7B0A4DCE10}"/>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436C19-7C44-4888-A42E-A8FFC3E5F87A}"/>
                </a:ext>
              </a:extLst>
            </p:cNvPr>
            <p:cNvSpPr/>
            <p:nvPr userDrawn="1"/>
          </p:nvSpPr>
          <p:spPr>
            <a:xfrm>
              <a:off x="4121436" y="2563964"/>
              <a:ext cx="4253929" cy="2258076"/>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BEE34ECD-C8F4-45BD-8F1B-3ED0B9ADB5E4}"/>
              </a:ext>
            </a:extLst>
          </p:cNvPr>
          <p:cNvSpPr txBox="1"/>
          <p:nvPr/>
        </p:nvSpPr>
        <p:spPr>
          <a:xfrm>
            <a:off x="1" y="2556212"/>
            <a:ext cx="12191999" cy="1015663"/>
          </a:xfrm>
          <a:prstGeom prst="rect">
            <a:avLst/>
          </a:prstGeom>
          <a:noFill/>
        </p:spPr>
        <p:txBody>
          <a:bodyPr wrap="square" rtlCol="0" anchor="ctr">
            <a:spAutoFit/>
          </a:bodyPr>
          <a:lstStyle/>
          <a:p>
            <a:pPr algn="ctr"/>
            <a:r>
              <a:rPr lang="en-US" altLang="ko-KR" sz="6000" dirty="0">
                <a:solidFill>
                  <a:schemeClr val="bg1"/>
                </a:solidFill>
                <a:latin typeface="Constantia" panose="02030602050306030303" pitchFamily="18" charset="0"/>
                <a:cs typeface="Arial" pitchFamily="34" charset="0"/>
              </a:rPr>
              <a:t>THANK YOU</a:t>
            </a:r>
            <a:endParaRPr lang="ko-KR" altLang="en-US" sz="6000" dirty="0">
              <a:solidFill>
                <a:schemeClr val="bg1"/>
              </a:solidFill>
              <a:latin typeface="Constantia" panose="02030602050306030303" pitchFamily="18" charset="0"/>
              <a:cs typeface="Arial" pitchFamily="34" charset="0"/>
            </a:endParaRPr>
          </a:p>
        </p:txBody>
      </p:sp>
      <p:sp>
        <p:nvSpPr>
          <p:cNvPr id="15" name="TextBox 14">
            <a:extLst>
              <a:ext uri="{FF2B5EF4-FFF2-40B4-BE49-F238E27FC236}">
                <a16:creationId xmlns:a16="http://schemas.microsoft.com/office/drawing/2014/main" id="{13A0F798-8671-4966-A77B-6678D165D2CD}"/>
              </a:ext>
            </a:extLst>
          </p:cNvPr>
          <p:cNvSpPr txBox="1"/>
          <p:nvPr/>
        </p:nvSpPr>
        <p:spPr>
          <a:xfrm>
            <a:off x="3441681" y="3623719"/>
            <a:ext cx="5308638" cy="707886"/>
          </a:xfrm>
          <a:prstGeom prst="rect">
            <a:avLst/>
          </a:prstGeom>
          <a:noFill/>
        </p:spPr>
        <p:txBody>
          <a:bodyPr wrap="square" rtlCol="0" anchor="ctr">
            <a:spAutoFit/>
          </a:bodyPr>
          <a:lstStyle/>
          <a:p>
            <a:pPr algn="ctr"/>
            <a:r>
              <a:rPr lang="en-US" altLang="ko-KR" sz="2000">
                <a:solidFill>
                  <a:schemeClr val="bg1"/>
                </a:solidFill>
                <a:latin typeface="Constantia" panose="02030602050306030303" pitchFamily="18" charset="0"/>
                <a:cs typeface="Arial" pitchFamily="34" charset="0"/>
              </a:rPr>
              <a:t>Chân thành cảm ơn thầy cô và các bạn đã lắng nghe bài thuyết trình của mình.</a:t>
            </a:r>
            <a:endParaRPr lang="ko-KR" altLang="en-US" sz="2000" dirty="0">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126376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ver and End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50B8783F7CCE42992953BEDF8CD171" ma:contentTypeVersion="6" ma:contentTypeDescription="Create a new document." ma:contentTypeScope="" ma:versionID="84a5c81152f3112ab65ef3a9fa205d78">
  <xsd:schema xmlns:xsd="http://www.w3.org/2001/XMLSchema" xmlns:xs="http://www.w3.org/2001/XMLSchema" xmlns:p="http://schemas.microsoft.com/office/2006/metadata/properties" xmlns:ns3="20274700-39b7-41b1-be3e-5561b0ea6bd7" targetNamespace="http://schemas.microsoft.com/office/2006/metadata/properties" ma:root="true" ma:fieldsID="9b58cb02c1d7345de3e460ed42b4029e" ns3:_="">
    <xsd:import namespace="20274700-39b7-41b1-be3e-5561b0ea6bd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74700-39b7-41b1-be3e-5561b0ea6b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373A21-99C7-4D4E-8742-176B219340C6}">
  <ds:schemaRefs>
    <ds:schemaRef ds:uri="20274700-39b7-41b1-be3e-5561b0ea6b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E47489-34C5-4B1E-B74D-D066CECD8F3F}">
  <ds:schemaRefs>
    <ds:schemaRef ds:uri="http://purl.org/dc/terms/"/>
    <ds:schemaRef ds:uri="http://schemas.microsoft.com/office/2006/documentManagement/types"/>
    <ds:schemaRef ds:uri="http://purl.org/dc/elements/1.1/"/>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20274700-39b7-41b1-be3e-5561b0ea6bd7"/>
  </ds:schemaRefs>
</ds:datastoreItem>
</file>

<file path=customXml/itemProps3.xml><?xml version="1.0" encoding="utf-8"?>
<ds:datastoreItem xmlns:ds="http://schemas.openxmlformats.org/officeDocument/2006/customXml" ds:itemID="{457971E3-0408-4D09-A49D-5DD23D66C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2185</TotalTime>
  <Words>4848</Words>
  <Application>Microsoft Office PowerPoint</Application>
  <PresentationFormat>Widescreen</PresentationFormat>
  <Paragraphs>599</Paragraphs>
  <Slides>97</Slides>
  <Notes>11</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97</vt:i4>
      </vt:variant>
    </vt:vector>
  </HeadingPairs>
  <TitlesOfParts>
    <vt:vector size="113" baseType="lpstr">
      <vt:lpstr>Arial</vt:lpstr>
      <vt:lpstr>Calibri</vt:lpstr>
      <vt:lpstr>Calibri Light</vt:lpstr>
      <vt:lpstr>Constantia</vt:lpstr>
      <vt:lpstr>Roboto</vt:lpstr>
      <vt:lpstr>Times New Roman</vt:lpstr>
      <vt:lpstr>Trebuchet MS</vt:lpstr>
      <vt:lpstr>Wingdings</vt:lpstr>
      <vt:lpstr>Wingdings 3</vt:lpstr>
      <vt:lpstr>Office Theme</vt:lpstr>
      <vt:lpstr>4_Custom Design</vt:lpstr>
      <vt:lpstr>Facet</vt:lpstr>
      <vt:lpstr>Contents Slide Master</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TMint Developer</dc:creator>
  <cp:lastModifiedBy>ĐẶNG THÁI DUY</cp:lastModifiedBy>
  <cp:revision>98</cp:revision>
  <cp:lastPrinted>2019-04-23T06:33:19Z</cp:lastPrinted>
  <dcterms:created xsi:type="dcterms:W3CDTF">2019-04-19T08:34:06Z</dcterms:created>
  <dcterms:modified xsi:type="dcterms:W3CDTF">2022-01-21T11:04:37Z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0x0101007750B8783F7CCE42992953BEDF8CD171</vt:lpwstr>
  </property>
</Properties>
</file>