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91" r:id="rId32"/>
    <p:sldId id="292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38" autoAdjust="0"/>
    <p:restoredTop sz="91646" autoAdjust="0"/>
  </p:normalViewPr>
  <p:slideViewPr>
    <p:cSldViewPr snapToGrid="0">
      <p:cViewPr varScale="1">
        <p:scale>
          <a:sx n="80" d="100"/>
          <a:sy n="80" d="100"/>
        </p:scale>
        <p:origin x="94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D1ABC-34C8-4015-B59F-2DB1414047E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FF740-8B44-4ACB-8409-4D371C6C1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21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FF740-8B44-4ACB-8409-4D371C6C19F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72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FF740-8B44-4ACB-8409-4D371C6C19F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76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0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5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4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0"/>
            <a:ext cx="10515600" cy="812800"/>
          </a:xfrm>
        </p:spPr>
        <p:txBody>
          <a:bodyPr/>
          <a:lstStyle>
            <a:lvl1pPr>
              <a:defRPr sz="3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4267"/>
            <a:ext cx="10515600" cy="554704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1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6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50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6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9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8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3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5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0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8920" y="115729"/>
            <a:ext cx="10515600" cy="6665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22372"/>
            <a:ext cx="10515600" cy="5354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15573-A93D-45D1-B33D-0CD5FBB26675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000602" y="6574051"/>
            <a:ext cx="3180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5815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eservoir</a:t>
            </a:r>
            <a:r>
              <a:rPr lang="en-US" altLang="ko-KR" sz="10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b="1" baseline="0" dirty="0" smtClean="0">
                <a:solidFill>
                  <a:srgbClr val="FF5815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ko-KR" sz="10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maging with </a:t>
            </a:r>
            <a:r>
              <a:rPr lang="en-US" altLang="ko-KR" sz="1000" b="1" baseline="0" dirty="0" smtClean="0">
                <a:solidFill>
                  <a:srgbClr val="FF5815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altLang="ko-KR" sz="10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eismic &amp; </a:t>
            </a:r>
            <a:r>
              <a:rPr lang="en-US" altLang="ko-KR" sz="1000" b="1" baseline="0" dirty="0" smtClean="0">
                <a:solidFill>
                  <a:srgbClr val="FF5815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altLang="ko-KR" sz="10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 technology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직선 연결선 10"/>
          <p:cNvCxnSpPr/>
          <p:nvPr userDrawn="1"/>
        </p:nvCxnSpPr>
        <p:spPr>
          <a:xfrm flipH="1">
            <a:off x="0" y="6686550"/>
            <a:ext cx="891801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11"/>
          <p:cNvSpPr/>
          <p:nvPr userDrawn="1"/>
        </p:nvSpPr>
        <p:spPr>
          <a:xfrm>
            <a:off x="8948320" y="6614103"/>
            <a:ext cx="96000" cy="157216"/>
          </a:xfrm>
          <a:prstGeom prst="rect">
            <a:avLst/>
          </a:prstGeom>
          <a:solidFill>
            <a:srgbClr val="0E6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63112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6006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6006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281876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Chapter 9. Up and Running with </a:t>
            </a:r>
            <a:r>
              <a:rPr lang="en-US" b="1" dirty="0" err="1" smtClean="0"/>
              <a:t>TensorFlow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0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1096" y="1124267"/>
            <a:ext cx="4752703" cy="55470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import </a:t>
            </a:r>
            <a:r>
              <a:rPr lang="en-US" sz="1600" dirty="0" err="1" smtClean="0">
                <a:latin typeface="Consolas" panose="020B0609020204030204" pitchFamily="49" charset="0"/>
              </a:rPr>
              <a:t>tensorflow</a:t>
            </a:r>
            <a:r>
              <a:rPr lang="en-US" sz="1600" dirty="0" smtClean="0">
                <a:latin typeface="Consolas" panose="020B0609020204030204" pitchFamily="49" charset="0"/>
              </a:rPr>
              <a:t> as </a:t>
            </a:r>
            <a:r>
              <a:rPr lang="en-US" sz="1600" dirty="0" err="1" smtClean="0">
                <a:latin typeface="Consolas" panose="020B0609020204030204" pitchFamily="49" charset="0"/>
              </a:rPr>
              <a:t>tf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w = </a:t>
            </a:r>
            <a:r>
              <a:rPr lang="en-US" sz="1600" dirty="0" err="1" smtClean="0">
                <a:latin typeface="Consolas" panose="020B0609020204030204" pitchFamily="49" charset="0"/>
              </a:rPr>
              <a:t>tf.constant</a:t>
            </a:r>
            <a:r>
              <a:rPr lang="en-US" sz="1600" dirty="0" smtClean="0">
                <a:latin typeface="Consolas" panose="020B0609020204030204" pitchFamily="49" charset="0"/>
              </a:rPr>
              <a:t>(3)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6389" y="1124267"/>
            <a:ext cx="414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Create a graph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6389" y="6074735"/>
            <a:ext cx="414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Run the graph in a Session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31429" y="1924594"/>
            <a:ext cx="4822370" cy="1690172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31429" y="3926233"/>
            <a:ext cx="4822370" cy="14817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01096" y="1750738"/>
            <a:ext cx="2673532" cy="34771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Construction phase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01096" y="3770502"/>
            <a:ext cx="2673532" cy="3075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phase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19737" y="4796301"/>
            <a:ext cx="1094210" cy="5134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 = 3</a:t>
            </a:r>
            <a:endParaRPr lang="en-US" i="1" dirty="0"/>
          </a:p>
        </p:txBody>
      </p:sp>
      <p:sp>
        <p:nvSpPr>
          <p:cNvPr id="12" name="Rectangle 11"/>
          <p:cNvSpPr/>
          <p:nvPr/>
        </p:nvSpPr>
        <p:spPr>
          <a:xfrm>
            <a:off x="2751784" y="3337703"/>
            <a:ext cx="1094210" cy="5134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x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86069" y="4796302"/>
            <a:ext cx="1094210" cy="5134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067657" y="4135645"/>
            <a:ext cx="453099" cy="372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93479" y="3337703"/>
            <a:ext cx="1094210" cy="5134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88889" y="1843944"/>
            <a:ext cx="1094210" cy="5134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y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909444" y="2667442"/>
            <a:ext cx="453099" cy="372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138658" y="2644573"/>
            <a:ext cx="453099" cy="372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72670" y="3291422"/>
            <a:ext cx="1094210" cy="5134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818229" y="1849630"/>
            <a:ext cx="1094210" cy="5134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z</a:t>
            </a:r>
            <a:endParaRPr lang="en-US" i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11" idx="0"/>
            <a:endCxn id="14" idx="3"/>
          </p:cNvCxnSpPr>
          <p:nvPr/>
        </p:nvCxnSpPr>
        <p:spPr>
          <a:xfrm flipV="1">
            <a:off x="2366842" y="4453618"/>
            <a:ext cx="767170" cy="34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0"/>
            <a:endCxn id="14" idx="5"/>
          </p:cNvCxnSpPr>
          <p:nvPr/>
        </p:nvCxnSpPr>
        <p:spPr>
          <a:xfrm flipH="1" flipV="1">
            <a:off x="3454401" y="4453618"/>
            <a:ext cx="678773" cy="34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0"/>
            <a:endCxn id="12" idx="2"/>
          </p:cNvCxnSpPr>
          <p:nvPr/>
        </p:nvCxnSpPr>
        <p:spPr>
          <a:xfrm flipV="1">
            <a:off x="3294207" y="3851194"/>
            <a:ext cx="4682" cy="28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0"/>
            <a:endCxn id="17" idx="3"/>
          </p:cNvCxnSpPr>
          <p:nvPr/>
        </p:nvCxnSpPr>
        <p:spPr>
          <a:xfrm flipV="1">
            <a:off x="3298889" y="2985415"/>
            <a:ext cx="676910" cy="35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0"/>
            <a:endCxn id="17" idx="5"/>
          </p:cNvCxnSpPr>
          <p:nvPr/>
        </p:nvCxnSpPr>
        <p:spPr>
          <a:xfrm flipH="1" flipV="1">
            <a:off x="4296188" y="2985415"/>
            <a:ext cx="644396" cy="35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0"/>
            <a:endCxn id="16" idx="2"/>
          </p:cNvCxnSpPr>
          <p:nvPr/>
        </p:nvCxnSpPr>
        <p:spPr>
          <a:xfrm flipV="1">
            <a:off x="4135994" y="2357435"/>
            <a:ext cx="0" cy="31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9" idx="0"/>
            <a:endCxn id="18" idx="3"/>
          </p:cNvCxnSpPr>
          <p:nvPr/>
        </p:nvCxnSpPr>
        <p:spPr>
          <a:xfrm flipV="1">
            <a:off x="1519775" y="2962546"/>
            <a:ext cx="685238" cy="328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0"/>
            <a:endCxn id="18" idx="5"/>
          </p:cNvCxnSpPr>
          <p:nvPr/>
        </p:nvCxnSpPr>
        <p:spPr>
          <a:xfrm flipH="1" flipV="1">
            <a:off x="2525402" y="2962546"/>
            <a:ext cx="773487" cy="375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8" idx="0"/>
            <a:endCxn id="20" idx="2"/>
          </p:cNvCxnSpPr>
          <p:nvPr/>
        </p:nvCxnSpPr>
        <p:spPr>
          <a:xfrm flipV="1">
            <a:off x="2365208" y="2363121"/>
            <a:ext cx="126" cy="281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58446" y="4453618"/>
            <a:ext cx="3636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nsolas" panose="020B0609020204030204" pitchFamily="49" charset="0"/>
              </a:rPr>
              <a:t>eval</a:t>
            </a:r>
            <a:r>
              <a:rPr lang="en-US" dirty="0" smtClean="0">
                <a:latin typeface="Consolas" panose="020B0609020204030204" pitchFamily="49" charset="0"/>
              </a:rPr>
              <a:t>() </a:t>
            </a:r>
            <a:r>
              <a:rPr lang="en-US" dirty="0" smtClean="0"/>
              <a:t>to run the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8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1096" y="1124267"/>
            <a:ext cx="4752703" cy="55470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import </a:t>
            </a:r>
            <a:r>
              <a:rPr lang="en-US" sz="1600" dirty="0" err="1" smtClean="0">
                <a:latin typeface="Consolas" panose="020B0609020204030204" pitchFamily="49" charset="0"/>
              </a:rPr>
              <a:t>tensorflow</a:t>
            </a:r>
            <a:r>
              <a:rPr lang="en-US" sz="1600" dirty="0" smtClean="0">
                <a:latin typeface="Consolas" panose="020B0609020204030204" pitchFamily="49" charset="0"/>
              </a:rPr>
              <a:t> as </a:t>
            </a:r>
            <a:r>
              <a:rPr lang="en-US" sz="1600" dirty="0" err="1" smtClean="0">
                <a:latin typeface="Consolas" panose="020B0609020204030204" pitchFamily="49" charset="0"/>
              </a:rPr>
              <a:t>tf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w = </a:t>
            </a:r>
            <a:r>
              <a:rPr lang="en-US" sz="1600" dirty="0" err="1" smtClean="0">
                <a:latin typeface="Consolas" panose="020B0609020204030204" pitchFamily="49" charset="0"/>
              </a:rPr>
              <a:t>tf.constant</a:t>
            </a:r>
            <a:r>
              <a:rPr lang="en-US" sz="1600" dirty="0" smtClean="0">
                <a:latin typeface="Consolas" panose="020B0609020204030204" pitchFamily="49" charset="0"/>
              </a:rPr>
              <a:t>(3)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x = w + 2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y = x + 5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z = x + 3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with </a:t>
            </a:r>
            <a:r>
              <a:rPr lang="en-US" sz="1600" dirty="0" err="1" smtClean="0">
                <a:latin typeface="Consolas" panose="020B0609020204030204" pitchFamily="49" charset="0"/>
              </a:rPr>
              <a:t>tf.Session</a:t>
            </a:r>
            <a:r>
              <a:rPr lang="en-US" sz="1600" dirty="0" smtClean="0">
                <a:latin typeface="Consolas" panose="020B0609020204030204" pitchFamily="49" charset="0"/>
              </a:rPr>
              <a:t>() as </a:t>
            </a:r>
            <a:r>
              <a:rPr lang="en-US" sz="1600" dirty="0" err="1" smtClean="0">
                <a:latin typeface="Consolas" panose="020B0609020204030204" pitchFamily="49" charset="0"/>
              </a:rPr>
              <a:t>sess</a:t>
            </a:r>
            <a:r>
              <a:rPr lang="en-US" sz="1600" dirty="0" smtClean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print(</a:t>
            </a:r>
            <a:r>
              <a:rPr lang="en-US" sz="1600" dirty="0" err="1" smtClean="0">
                <a:latin typeface="Consolas" panose="020B0609020204030204" pitchFamily="49" charset="0"/>
              </a:rPr>
              <a:t>y.eval</a:t>
            </a:r>
            <a:r>
              <a:rPr lang="en-US" sz="1600" dirty="0" smtClean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print(</a:t>
            </a:r>
            <a:r>
              <a:rPr lang="en-US" sz="1600" dirty="0" err="1" smtClean="0">
                <a:latin typeface="Consolas" panose="020B0609020204030204" pitchFamily="49" charset="0"/>
              </a:rPr>
              <a:t>z.eval</a:t>
            </a:r>
            <a:r>
              <a:rPr lang="en-US" sz="1600" dirty="0">
                <a:latin typeface="Consolas" panose="020B0609020204030204" pitchFamily="49" charset="0"/>
              </a:rPr>
              <a:t>())</a:t>
            </a:r>
            <a:endParaRPr lang="en-US" sz="1600" dirty="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389" y="1124267"/>
            <a:ext cx="414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Create a graph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6389" y="6074735"/>
            <a:ext cx="414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Run the graph in a Session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31429" y="1924594"/>
            <a:ext cx="4822370" cy="1690172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31429" y="3926233"/>
            <a:ext cx="4822370" cy="14817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01096" y="1750738"/>
            <a:ext cx="2673532" cy="34771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Construction phase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01096" y="3770502"/>
            <a:ext cx="2673532" cy="3075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phase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19737" y="4796301"/>
            <a:ext cx="1094210" cy="5134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 = 3</a:t>
            </a:r>
            <a:endParaRPr lang="en-US" i="1" dirty="0"/>
          </a:p>
        </p:txBody>
      </p:sp>
      <p:sp>
        <p:nvSpPr>
          <p:cNvPr id="12" name="Rectangle 11"/>
          <p:cNvSpPr/>
          <p:nvPr/>
        </p:nvSpPr>
        <p:spPr>
          <a:xfrm>
            <a:off x="2751784" y="3337703"/>
            <a:ext cx="1094210" cy="5134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x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86069" y="4796302"/>
            <a:ext cx="1094210" cy="5134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067657" y="4135645"/>
            <a:ext cx="453099" cy="372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93479" y="3337703"/>
            <a:ext cx="1094210" cy="5134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88889" y="1843944"/>
            <a:ext cx="1094210" cy="5134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y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909444" y="2667442"/>
            <a:ext cx="453099" cy="372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138658" y="2644573"/>
            <a:ext cx="453099" cy="372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72670" y="3291422"/>
            <a:ext cx="1094210" cy="5134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818229" y="1849630"/>
            <a:ext cx="1094210" cy="5134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z</a:t>
            </a:r>
            <a:endParaRPr lang="en-US" i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11" idx="0"/>
            <a:endCxn id="14" idx="3"/>
          </p:cNvCxnSpPr>
          <p:nvPr/>
        </p:nvCxnSpPr>
        <p:spPr>
          <a:xfrm flipV="1">
            <a:off x="2366842" y="4453618"/>
            <a:ext cx="767170" cy="34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0"/>
            <a:endCxn id="14" idx="5"/>
          </p:cNvCxnSpPr>
          <p:nvPr/>
        </p:nvCxnSpPr>
        <p:spPr>
          <a:xfrm flipH="1" flipV="1">
            <a:off x="3454401" y="4453618"/>
            <a:ext cx="678773" cy="34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0"/>
            <a:endCxn id="12" idx="2"/>
          </p:cNvCxnSpPr>
          <p:nvPr/>
        </p:nvCxnSpPr>
        <p:spPr>
          <a:xfrm flipV="1">
            <a:off x="3294207" y="3851194"/>
            <a:ext cx="4682" cy="28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0"/>
            <a:endCxn id="17" idx="3"/>
          </p:cNvCxnSpPr>
          <p:nvPr/>
        </p:nvCxnSpPr>
        <p:spPr>
          <a:xfrm flipV="1">
            <a:off x="3298889" y="2985415"/>
            <a:ext cx="676910" cy="35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0"/>
            <a:endCxn id="17" idx="5"/>
          </p:cNvCxnSpPr>
          <p:nvPr/>
        </p:nvCxnSpPr>
        <p:spPr>
          <a:xfrm flipH="1" flipV="1">
            <a:off x="4296188" y="2985415"/>
            <a:ext cx="644396" cy="35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0"/>
            <a:endCxn id="16" idx="2"/>
          </p:cNvCxnSpPr>
          <p:nvPr/>
        </p:nvCxnSpPr>
        <p:spPr>
          <a:xfrm flipV="1">
            <a:off x="4135994" y="2357435"/>
            <a:ext cx="0" cy="31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9" idx="0"/>
            <a:endCxn id="18" idx="3"/>
          </p:cNvCxnSpPr>
          <p:nvPr/>
        </p:nvCxnSpPr>
        <p:spPr>
          <a:xfrm flipV="1">
            <a:off x="1519775" y="2962546"/>
            <a:ext cx="685238" cy="328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0"/>
            <a:endCxn id="18" idx="5"/>
          </p:cNvCxnSpPr>
          <p:nvPr/>
        </p:nvCxnSpPr>
        <p:spPr>
          <a:xfrm flipH="1" flipV="1">
            <a:off x="2525402" y="2962546"/>
            <a:ext cx="773487" cy="375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8" idx="0"/>
            <a:endCxn id="20" idx="2"/>
          </p:cNvCxnSpPr>
          <p:nvPr/>
        </p:nvCxnSpPr>
        <p:spPr>
          <a:xfrm flipV="1">
            <a:off x="2365208" y="2363121"/>
            <a:ext cx="126" cy="281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38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66354" y="1497874"/>
            <a:ext cx="4920343" cy="4040777"/>
          </a:xfrm>
          <a:custGeom>
            <a:avLst/>
            <a:gdLst>
              <a:gd name="connsiteX0" fmla="*/ 0 w 4920343"/>
              <a:gd name="connsiteY0" fmla="*/ 4040777 h 4040777"/>
              <a:gd name="connsiteX1" fmla="*/ 3013166 w 4920343"/>
              <a:gd name="connsiteY1" fmla="*/ 0 h 4040777"/>
              <a:gd name="connsiteX2" fmla="*/ 4920343 w 4920343"/>
              <a:gd name="connsiteY2" fmla="*/ 0 h 4040777"/>
              <a:gd name="connsiteX3" fmla="*/ 4920343 w 4920343"/>
              <a:gd name="connsiteY3" fmla="*/ 4040777 h 4040777"/>
              <a:gd name="connsiteX4" fmla="*/ 0 w 4920343"/>
              <a:gd name="connsiteY4" fmla="*/ 4040777 h 404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343" h="4040777">
                <a:moveTo>
                  <a:pt x="0" y="4040777"/>
                </a:moveTo>
                <a:lnTo>
                  <a:pt x="3013166" y="0"/>
                </a:lnTo>
                <a:lnTo>
                  <a:pt x="4920343" y="0"/>
                </a:lnTo>
                <a:lnTo>
                  <a:pt x="4920343" y="4040777"/>
                </a:lnTo>
                <a:lnTo>
                  <a:pt x="0" y="4040777"/>
                </a:lnTo>
                <a:close/>
              </a:path>
            </a:pathLst>
          </a:custGeom>
          <a:solidFill>
            <a:srgbClr val="FFFF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078534" y="4580709"/>
            <a:ext cx="1804210" cy="339634"/>
          </a:xfrm>
          <a:prstGeom prst="rect">
            <a:avLst/>
          </a:prstGeom>
          <a:solidFill>
            <a:srgbClr val="FFFF00">
              <a:alpha val="30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1096" y="1124267"/>
            <a:ext cx="4752703" cy="55470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import </a:t>
            </a:r>
            <a:r>
              <a:rPr lang="en-US" sz="1600" dirty="0" err="1" smtClean="0">
                <a:latin typeface="Consolas" panose="020B0609020204030204" pitchFamily="49" charset="0"/>
              </a:rPr>
              <a:t>tensorflow</a:t>
            </a:r>
            <a:r>
              <a:rPr lang="en-US" sz="1600" dirty="0" smtClean="0">
                <a:latin typeface="Consolas" panose="020B0609020204030204" pitchFamily="49" charset="0"/>
              </a:rPr>
              <a:t> as </a:t>
            </a:r>
            <a:r>
              <a:rPr lang="en-US" sz="1600" dirty="0" err="1" smtClean="0">
                <a:latin typeface="Consolas" panose="020B0609020204030204" pitchFamily="49" charset="0"/>
              </a:rPr>
              <a:t>tf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w = </a:t>
            </a:r>
            <a:r>
              <a:rPr lang="en-US" sz="1600" dirty="0" err="1" smtClean="0">
                <a:latin typeface="Consolas" panose="020B0609020204030204" pitchFamily="49" charset="0"/>
              </a:rPr>
              <a:t>tf.constant</a:t>
            </a:r>
            <a:r>
              <a:rPr lang="en-US" sz="1600" dirty="0" smtClean="0">
                <a:latin typeface="Consolas" panose="020B0609020204030204" pitchFamily="49" charset="0"/>
              </a:rPr>
              <a:t>(3)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x = w + 2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y = x + 5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z = x + 3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with </a:t>
            </a:r>
            <a:r>
              <a:rPr lang="en-US" sz="1600" dirty="0" err="1" smtClean="0">
                <a:latin typeface="Consolas" panose="020B0609020204030204" pitchFamily="49" charset="0"/>
              </a:rPr>
              <a:t>tf.Session</a:t>
            </a:r>
            <a:r>
              <a:rPr lang="en-US" sz="1600" dirty="0" smtClean="0">
                <a:latin typeface="Consolas" panose="020B0609020204030204" pitchFamily="49" charset="0"/>
              </a:rPr>
              <a:t>() as </a:t>
            </a:r>
            <a:r>
              <a:rPr lang="en-US" sz="1600" dirty="0" err="1" smtClean="0">
                <a:latin typeface="Consolas" panose="020B0609020204030204" pitchFamily="49" charset="0"/>
              </a:rPr>
              <a:t>sess</a:t>
            </a:r>
            <a:r>
              <a:rPr lang="en-US" sz="1600" dirty="0" smtClean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print(</a:t>
            </a:r>
            <a:r>
              <a:rPr lang="en-US" sz="1600" dirty="0" err="1" smtClean="0">
                <a:latin typeface="Consolas" panose="020B0609020204030204" pitchFamily="49" charset="0"/>
              </a:rPr>
              <a:t>y.eval</a:t>
            </a:r>
            <a:r>
              <a:rPr lang="en-US" sz="1600" dirty="0" smtClean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print(</a:t>
            </a:r>
            <a:r>
              <a:rPr lang="en-US" sz="1600" dirty="0" err="1" smtClean="0">
                <a:latin typeface="Consolas" panose="020B0609020204030204" pitchFamily="49" charset="0"/>
              </a:rPr>
              <a:t>z.eval</a:t>
            </a:r>
            <a:r>
              <a:rPr lang="en-US" sz="1600" dirty="0">
                <a:latin typeface="Consolas" panose="020B0609020204030204" pitchFamily="49" charset="0"/>
              </a:rPr>
              <a:t>())</a:t>
            </a:r>
            <a:endParaRPr lang="en-US" sz="1600" dirty="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389" y="1124267"/>
            <a:ext cx="414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Create a graph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6389" y="6074735"/>
            <a:ext cx="414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Run the graph in a Session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31429" y="1924594"/>
            <a:ext cx="4822370" cy="1690172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31429" y="3926233"/>
            <a:ext cx="4822370" cy="14817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01096" y="1750738"/>
            <a:ext cx="2673532" cy="34771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Construction phase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01096" y="3770502"/>
            <a:ext cx="2673532" cy="3075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phase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19737" y="4796301"/>
            <a:ext cx="1094210" cy="5134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 = 3</a:t>
            </a:r>
            <a:endParaRPr lang="en-US" i="1" dirty="0"/>
          </a:p>
        </p:txBody>
      </p:sp>
      <p:sp>
        <p:nvSpPr>
          <p:cNvPr id="12" name="Rectangle 11"/>
          <p:cNvSpPr/>
          <p:nvPr/>
        </p:nvSpPr>
        <p:spPr>
          <a:xfrm>
            <a:off x="2751784" y="3337703"/>
            <a:ext cx="1094210" cy="5134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x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86069" y="4796302"/>
            <a:ext cx="1094210" cy="5134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067657" y="4135645"/>
            <a:ext cx="453099" cy="372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93479" y="3337703"/>
            <a:ext cx="1094210" cy="5134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88889" y="1843944"/>
            <a:ext cx="1094210" cy="5134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y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909444" y="2667442"/>
            <a:ext cx="453099" cy="372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138658" y="2644573"/>
            <a:ext cx="453099" cy="372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72670" y="3291422"/>
            <a:ext cx="1094210" cy="5134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818229" y="1849630"/>
            <a:ext cx="1094210" cy="5134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z</a:t>
            </a:r>
            <a:endParaRPr lang="en-US" i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11" idx="0"/>
            <a:endCxn id="14" idx="3"/>
          </p:cNvCxnSpPr>
          <p:nvPr/>
        </p:nvCxnSpPr>
        <p:spPr>
          <a:xfrm flipV="1">
            <a:off x="2366842" y="4453618"/>
            <a:ext cx="767170" cy="34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0"/>
            <a:endCxn id="14" idx="5"/>
          </p:cNvCxnSpPr>
          <p:nvPr/>
        </p:nvCxnSpPr>
        <p:spPr>
          <a:xfrm flipH="1" flipV="1">
            <a:off x="3454401" y="4453618"/>
            <a:ext cx="678773" cy="34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0"/>
            <a:endCxn id="12" idx="2"/>
          </p:cNvCxnSpPr>
          <p:nvPr/>
        </p:nvCxnSpPr>
        <p:spPr>
          <a:xfrm flipV="1">
            <a:off x="3294207" y="3851194"/>
            <a:ext cx="4682" cy="28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0"/>
            <a:endCxn id="17" idx="3"/>
          </p:cNvCxnSpPr>
          <p:nvPr/>
        </p:nvCxnSpPr>
        <p:spPr>
          <a:xfrm flipV="1">
            <a:off x="3298889" y="2985415"/>
            <a:ext cx="676910" cy="35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0"/>
            <a:endCxn id="17" idx="5"/>
          </p:cNvCxnSpPr>
          <p:nvPr/>
        </p:nvCxnSpPr>
        <p:spPr>
          <a:xfrm flipH="1" flipV="1">
            <a:off x="4296188" y="2985415"/>
            <a:ext cx="644396" cy="35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0"/>
            <a:endCxn id="16" idx="2"/>
          </p:cNvCxnSpPr>
          <p:nvPr/>
        </p:nvCxnSpPr>
        <p:spPr>
          <a:xfrm flipV="1">
            <a:off x="4135994" y="2357435"/>
            <a:ext cx="0" cy="31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9" idx="0"/>
            <a:endCxn id="18" idx="3"/>
          </p:cNvCxnSpPr>
          <p:nvPr/>
        </p:nvCxnSpPr>
        <p:spPr>
          <a:xfrm flipV="1">
            <a:off x="1519775" y="2962546"/>
            <a:ext cx="685238" cy="328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0"/>
            <a:endCxn id="18" idx="5"/>
          </p:cNvCxnSpPr>
          <p:nvPr/>
        </p:nvCxnSpPr>
        <p:spPr>
          <a:xfrm flipH="1" flipV="1">
            <a:off x="2525402" y="2962546"/>
            <a:ext cx="773487" cy="375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8" idx="0"/>
            <a:endCxn id="20" idx="2"/>
          </p:cNvCxnSpPr>
          <p:nvPr/>
        </p:nvCxnSpPr>
        <p:spPr>
          <a:xfrm flipV="1">
            <a:off x="2365208" y="2363121"/>
            <a:ext cx="126" cy="281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0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7078534" y="4942450"/>
            <a:ext cx="1804210" cy="339634"/>
          </a:xfrm>
          <a:prstGeom prst="rect">
            <a:avLst/>
          </a:prstGeom>
          <a:solidFill>
            <a:srgbClr val="FF0000">
              <a:alpha val="30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 flipH="1">
            <a:off x="766354" y="1497874"/>
            <a:ext cx="4920343" cy="4040777"/>
          </a:xfrm>
          <a:custGeom>
            <a:avLst/>
            <a:gdLst>
              <a:gd name="connsiteX0" fmla="*/ 0 w 4920343"/>
              <a:gd name="connsiteY0" fmla="*/ 4040777 h 4040777"/>
              <a:gd name="connsiteX1" fmla="*/ 3013166 w 4920343"/>
              <a:gd name="connsiteY1" fmla="*/ 0 h 4040777"/>
              <a:gd name="connsiteX2" fmla="*/ 4920343 w 4920343"/>
              <a:gd name="connsiteY2" fmla="*/ 0 h 4040777"/>
              <a:gd name="connsiteX3" fmla="*/ 4920343 w 4920343"/>
              <a:gd name="connsiteY3" fmla="*/ 4040777 h 4040777"/>
              <a:gd name="connsiteX4" fmla="*/ 0 w 4920343"/>
              <a:gd name="connsiteY4" fmla="*/ 4040777 h 404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343" h="4040777">
                <a:moveTo>
                  <a:pt x="0" y="4040777"/>
                </a:moveTo>
                <a:lnTo>
                  <a:pt x="3013166" y="0"/>
                </a:lnTo>
                <a:lnTo>
                  <a:pt x="4920343" y="0"/>
                </a:lnTo>
                <a:lnTo>
                  <a:pt x="4920343" y="4040777"/>
                </a:lnTo>
                <a:lnTo>
                  <a:pt x="0" y="4040777"/>
                </a:lnTo>
                <a:close/>
              </a:path>
            </a:pathLst>
          </a:custGeom>
          <a:solidFill>
            <a:srgbClr val="FF00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766354" y="1497874"/>
            <a:ext cx="4920343" cy="4040777"/>
          </a:xfrm>
          <a:custGeom>
            <a:avLst/>
            <a:gdLst>
              <a:gd name="connsiteX0" fmla="*/ 0 w 4920343"/>
              <a:gd name="connsiteY0" fmla="*/ 4040777 h 4040777"/>
              <a:gd name="connsiteX1" fmla="*/ 3013166 w 4920343"/>
              <a:gd name="connsiteY1" fmla="*/ 0 h 4040777"/>
              <a:gd name="connsiteX2" fmla="*/ 4920343 w 4920343"/>
              <a:gd name="connsiteY2" fmla="*/ 0 h 4040777"/>
              <a:gd name="connsiteX3" fmla="*/ 4920343 w 4920343"/>
              <a:gd name="connsiteY3" fmla="*/ 4040777 h 4040777"/>
              <a:gd name="connsiteX4" fmla="*/ 0 w 4920343"/>
              <a:gd name="connsiteY4" fmla="*/ 4040777 h 404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343" h="4040777">
                <a:moveTo>
                  <a:pt x="0" y="4040777"/>
                </a:moveTo>
                <a:lnTo>
                  <a:pt x="3013166" y="0"/>
                </a:lnTo>
                <a:lnTo>
                  <a:pt x="4920343" y="0"/>
                </a:lnTo>
                <a:lnTo>
                  <a:pt x="4920343" y="4040777"/>
                </a:lnTo>
                <a:lnTo>
                  <a:pt x="0" y="4040777"/>
                </a:lnTo>
                <a:close/>
              </a:path>
            </a:pathLst>
          </a:custGeom>
          <a:solidFill>
            <a:srgbClr val="FFFF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078534" y="4580709"/>
            <a:ext cx="1804210" cy="339634"/>
          </a:xfrm>
          <a:prstGeom prst="rect">
            <a:avLst/>
          </a:prstGeom>
          <a:solidFill>
            <a:srgbClr val="FFFF00">
              <a:alpha val="30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1096" y="1124267"/>
            <a:ext cx="4752703" cy="55470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import </a:t>
            </a:r>
            <a:r>
              <a:rPr lang="en-US" sz="1600" dirty="0" err="1" smtClean="0">
                <a:latin typeface="Consolas" panose="020B0609020204030204" pitchFamily="49" charset="0"/>
              </a:rPr>
              <a:t>tensorflow</a:t>
            </a:r>
            <a:r>
              <a:rPr lang="en-US" sz="1600" dirty="0" smtClean="0">
                <a:latin typeface="Consolas" panose="020B0609020204030204" pitchFamily="49" charset="0"/>
              </a:rPr>
              <a:t> as </a:t>
            </a:r>
            <a:r>
              <a:rPr lang="en-US" sz="1600" dirty="0" err="1" smtClean="0">
                <a:latin typeface="Consolas" panose="020B0609020204030204" pitchFamily="49" charset="0"/>
              </a:rPr>
              <a:t>tf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w = </a:t>
            </a:r>
            <a:r>
              <a:rPr lang="en-US" sz="1600" dirty="0" err="1" smtClean="0">
                <a:latin typeface="Consolas" panose="020B0609020204030204" pitchFamily="49" charset="0"/>
              </a:rPr>
              <a:t>tf.constant</a:t>
            </a:r>
            <a:r>
              <a:rPr lang="en-US" sz="1600" dirty="0" smtClean="0">
                <a:latin typeface="Consolas" panose="020B0609020204030204" pitchFamily="49" charset="0"/>
              </a:rPr>
              <a:t>(3)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x = w + 2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y = x + 5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z = x + 3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with </a:t>
            </a:r>
            <a:r>
              <a:rPr lang="en-US" sz="1600" dirty="0" err="1" smtClean="0">
                <a:latin typeface="Consolas" panose="020B0609020204030204" pitchFamily="49" charset="0"/>
              </a:rPr>
              <a:t>tf.Session</a:t>
            </a:r>
            <a:r>
              <a:rPr lang="en-US" sz="1600" dirty="0" smtClean="0">
                <a:latin typeface="Consolas" panose="020B0609020204030204" pitchFamily="49" charset="0"/>
              </a:rPr>
              <a:t>() as </a:t>
            </a:r>
            <a:r>
              <a:rPr lang="en-US" sz="1600" dirty="0" err="1" smtClean="0">
                <a:latin typeface="Consolas" panose="020B0609020204030204" pitchFamily="49" charset="0"/>
              </a:rPr>
              <a:t>sess</a:t>
            </a:r>
            <a:r>
              <a:rPr lang="en-US" sz="1600" dirty="0" smtClean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print(</a:t>
            </a:r>
            <a:r>
              <a:rPr lang="en-US" sz="1600" dirty="0" err="1" smtClean="0">
                <a:latin typeface="Consolas" panose="020B0609020204030204" pitchFamily="49" charset="0"/>
              </a:rPr>
              <a:t>y.eval</a:t>
            </a:r>
            <a:r>
              <a:rPr lang="en-US" sz="1600" dirty="0" smtClean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print(</a:t>
            </a:r>
            <a:r>
              <a:rPr lang="en-US" sz="1600" dirty="0" err="1" smtClean="0">
                <a:latin typeface="Consolas" panose="020B0609020204030204" pitchFamily="49" charset="0"/>
              </a:rPr>
              <a:t>z.eval</a:t>
            </a:r>
            <a:r>
              <a:rPr lang="en-US" sz="1600" dirty="0">
                <a:latin typeface="Consolas" panose="020B0609020204030204" pitchFamily="49" charset="0"/>
              </a:rPr>
              <a:t>())</a:t>
            </a:r>
            <a:endParaRPr lang="en-US" sz="1600" dirty="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389" y="1124267"/>
            <a:ext cx="414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Create a graph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6389" y="6074735"/>
            <a:ext cx="414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Run the graph in a Session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31429" y="1924594"/>
            <a:ext cx="4822370" cy="1690172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31429" y="3926233"/>
            <a:ext cx="4822370" cy="14817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01096" y="1750738"/>
            <a:ext cx="2673532" cy="34771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Construction phase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01096" y="3770502"/>
            <a:ext cx="2673532" cy="3075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phase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19737" y="4796301"/>
            <a:ext cx="1094210" cy="5134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 = 3</a:t>
            </a:r>
            <a:endParaRPr lang="en-US" i="1" dirty="0"/>
          </a:p>
        </p:txBody>
      </p:sp>
      <p:sp>
        <p:nvSpPr>
          <p:cNvPr id="12" name="Rectangle 11"/>
          <p:cNvSpPr/>
          <p:nvPr/>
        </p:nvSpPr>
        <p:spPr>
          <a:xfrm>
            <a:off x="2751784" y="3337703"/>
            <a:ext cx="1094210" cy="5134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x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86069" y="4796302"/>
            <a:ext cx="1094210" cy="5134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067657" y="4135645"/>
            <a:ext cx="453099" cy="372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93479" y="3337703"/>
            <a:ext cx="1094210" cy="5134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88889" y="1843944"/>
            <a:ext cx="1094210" cy="5134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y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909444" y="2667442"/>
            <a:ext cx="453099" cy="372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138658" y="2644573"/>
            <a:ext cx="453099" cy="372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72670" y="3291422"/>
            <a:ext cx="1094210" cy="5134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818229" y="1849630"/>
            <a:ext cx="1094210" cy="5134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z</a:t>
            </a:r>
            <a:endParaRPr lang="en-US" i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11" idx="0"/>
            <a:endCxn id="14" idx="3"/>
          </p:cNvCxnSpPr>
          <p:nvPr/>
        </p:nvCxnSpPr>
        <p:spPr>
          <a:xfrm flipV="1">
            <a:off x="2366842" y="4453618"/>
            <a:ext cx="767170" cy="34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0"/>
            <a:endCxn id="14" idx="5"/>
          </p:cNvCxnSpPr>
          <p:nvPr/>
        </p:nvCxnSpPr>
        <p:spPr>
          <a:xfrm flipH="1" flipV="1">
            <a:off x="3454401" y="4453618"/>
            <a:ext cx="678773" cy="34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0"/>
            <a:endCxn id="12" idx="2"/>
          </p:cNvCxnSpPr>
          <p:nvPr/>
        </p:nvCxnSpPr>
        <p:spPr>
          <a:xfrm flipV="1">
            <a:off x="3294207" y="3851194"/>
            <a:ext cx="4682" cy="28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0"/>
            <a:endCxn id="17" idx="3"/>
          </p:cNvCxnSpPr>
          <p:nvPr/>
        </p:nvCxnSpPr>
        <p:spPr>
          <a:xfrm flipV="1">
            <a:off x="3298889" y="2985415"/>
            <a:ext cx="676910" cy="35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0"/>
            <a:endCxn id="17" idx="5"/>
          </p:cNvCxnSpPr>
          <p:nvPr/>
        </p:nvCxnSpPr>
        <p:spPr>
          <a:xfrm flipH="1" flipV="1">
            <a:off x="4296188" y="2985415"/>
            <a:ext cx="644396" cy="35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0"/>
            <a:endCxn id="16" idx="2"/>
          </p:cNvCxnSpPr>
          <p:nvPr/>
        </p:nvCxnSpPr>
        <p:spPr>
          <a:xfrm flipV="1">
            <a:off x="4135994" y="2357435"/>
            <a:ext cx="0" cy="31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9" idx="0"/>
            <a:endCxn id="18" idx="3"/>
          </p:cNvCxnSpPr>
          <p:nvPr/>
        </p:nvCxnSpPr>
        <p:spPr>
          <a:xfrm flipV="1">
            <a:off x="1519775" y="2962546"/>
            <a:ext cx="685238" cy="328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0"/>
            <a:endCxn id="18" idx="5"/>
          </p:cNvCxnSpPr>
          <p:nvPr/>
        </p:nvCxnSpPr>
        <p:spPr>
          <a:xfrm flipH="1" flipV="1">
            <a:off x="2525402" y="2962546"/>
            <a:ext cx="773487" cy="375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8" idx="0"/>
            <a:endCxn id="20" idx="2"/>
          </p:cNvCxnSpPr>
          <p:nvPr/>
        </p:nvCxnSpPr>
        <p:spPr>
          <a:xfrm flipV="1">
            <a:off x="2365208" y="2363121"/>
            <a:ext cx="126" cy="281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37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1096" y="1124267"/>
            <a:ext cx="4752703" cy="55470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import </a:t>
            </a:r>
            <a:r>
              <a:rPr lang="en-US" sz="1600" dirty="0" err="1" smtClean="0">
                <a:latin typeface="Consolas" panose="020B0609020204030204" pitchFamily="49" charset="0"/>
              </a:rPr>
              <a:t>tensorflow</a:t>
            </a:r>
            <a:r>
              <a:rPr lang="en-US" sz="1600" dirty="0" smtClean="0">
                <a:latin typeface="Consolas" panose="020B0609020204030204" pitchFamily="49" charset="0"/>
              </a:rPr>
              <a:t> as </a:t>
            </a:r>
            <a:r>
              <a:rPr lang="en-US" sz="1600" dirty="0" err="1" smtClean="0">
                <a:latin typeface="Consolas" panose="020B0609020204030204" pitchFamily="49" charset="0"/>
              </a:rPr>
              <a:t>tf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w = </a:t>
            </a:r>
            <a:r>
              <a:rPr lang="en-US" sz="1600" dirty="0" err="1" smtClean="0">
                <a:latin typeface="Consolas" panose="020B0609020204030204" pitchFamily="49" charset="0"/>
              </a:rPr>
              <a:t>tf.constant</a:t>
            </a:r>
            <a:r>
              <a:rPr lang="en-US" sz="1600" dirty="0" smtClean="0">
                <a:latin typeface="Consolas" panose="020B0609020204030204" pitchFamily="49" charset="0"/>
              </a:rPr>
              <a:t>(3)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x = w + 2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y = x + 5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z = x + 3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with </a:t>
            </a:r>
            <a:r>
              <a:rPr lang="en-US" sz="1600" dirty="0" err="1" smtClean="0">
                <a:latin typeface="Consolas" panose="020B0609020204030204" pitchFamily="49" charset="0"/>
              </a:rPr>
              <a:t>tf.Session</a:t>
            </a:r>
            <a:r>
              <a:rPr lang="en-US" sz="1600" dirty="0" smtClean="0">
                <a:latin typeface="Consolas" panose="020B0609020204030204" pitchFamily="49" charset="0"/>
              </a:rPr>
              <a:t>() as </a:t>
            </a:r>
            <a:r>
              <a:rPr lang="en-US" sz="1600" dirty="0" err="1" smtClean="0">
                <a:latin typeface="Consolas" panose="020B0609020204030204" pitchFamily="49" charset="0"/>
              </a:rPr>
              <a:t>sess</a:t>
            </a:r>
            <a:r>
              <a:rPr lang="en-US" sz="1600" dirty="0" smtClean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</a:rPr>
              <a:t>y_val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latin typeface="Consolas" panose="020B0609020204030204" pitchFamily="49" charset="0"/>
              </a:rPr>
              <a:t>z_val</a:t>
            </a:r>
            <a:r>
              <a:rPr lang="en-US" sz="1600" dirty="0" smtClean="0"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latin typeface="Consolas" panose="020B0609020204030204" pitchFamily="49" charset="0"/>
              </a:rPr>
              <a:t>sess.run</a:t>
            </a:r>
            <a:r>
              <a:rPr lang="en-US" sz="1600" dirty="0" smtClean="0">
                <a:latin typeface="Consolas" panose="020B0609020204030204" pitchFamily="49" charset="0"/>
              </a:rPr>
              <a:t>([y, z])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print(</a:t>
            </a:r>
            <a:r>
              <a:rPr lang="en-US" sz="1600" dirty="0" err="1" smtClean="0">
                <a:latin typeface="Consolas" panose="020B0609020204030204" pitchFamily="49" charset="0"/>
              </a:rPr>
              <a:t>y_val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print(</a:t>
            </a:r>
            <a:r>
              <a:rPr lang="en-US" sz="1600" dirty="0" err="1" smtClean="0">
                <a:latin typeface="Consolas" panose="020B0609020204030204" pitchFamily="49" charset="0"/>
              </a:rPr>
              <a:t>z_val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6389" y="1124267"/>
            <a:ext cx="414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Create a graph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6389" y="6074735"/>
            <a:ext cx="414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Run the graph in a Session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31429" y="1924594"/>
            <a:ext cx="4822370" cy="1690172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31429" y="3926233"/>
            <a:ext cx="4822370" cy="17818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01096" y="1750738"/>
            <a:ext cx="2673532" cy="34771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Construction phase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01096" y="3770502"/>
            <a:ext cx="2673532" cy="3075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phase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19737" y="4796301"/>
            <a:ext cx="1094210" cy="5134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 = 3</a:t>
            </a:r>
            <a:endParaRPr lang="en-US" i="1" dirty="0"/>
          </a:p>
        </p:txBody>
      </p:sp>
      <p:sp>
        <p:nvSpPr>
          <p:cNvPr id="12" name="Rectangle 11"/>
          <p:cNvSpPr/>
          <p:nvPr/>
        </p:nvSpPr>
        <p:spPr>
          <a:xfrm>
            <a:off x="2751784" y="3337703"/>
            <a:ext cx="1094210" cy="5134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x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86069" y="4796302"/>
            <a:ext cx="1094210" cy="5134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067657" y="4135645"/>
            <a:ext cx="453099" cy="372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93479" y="3337703"/>
            <a:ext cx="1094210" cy="5134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88889" y="1843944"/>
            <a:ext cx="1094210" cy="5134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y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909444" y="2667442"/>
            <a:ext cx="453099" cy="372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138658" y="2644573"/>
            <a:ext cx="453099" cy="372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72670" y="3291422"/>
            <a:ext cx="1094210" cy="5134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818229" y="1849630"/>
            <a:ext cx="1094210" cy="5134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z</a:t>
            </a:r>
            <a:endParaRPr lang="en-US" i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11" idx="0"/>
            <a:endCxn id="14" idx="3"/>
          </p:cNvCxnSpPr>
          <p:nvPr/>
        </p:nvCxnSpPr>
        <p:spPr>
          <a:xfrm flipV="1">
            <a:off x="2366842" y="4453618"/>
            <a:ext cx="767170" cy="34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0"/>
            <a:endCxn id="14" idx="5"/>
          </p:cNvCxnSpPr>
          <p:nvPr/>
        </p:nvCxnSpPr>
        <p:spPr>
          <a:xfrm flipH="1" flipV="1">
            <a:off x="3454401" y="4453618"/>
            <a:ext cx="678773" cy="34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0"/>
            <a:endCxn id="12" idx="2"/>
          </p:cNvCxnSpPr>
          <p:nvPr/>
        </p:nvCxnSpPr>
        <p:spPr>
          <a:xfrm flipV="1">
            <a:off x="3294207" y="3851194"/>
            <a:ext cx="4682" cy="28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0"/>
            <a:endCxn id="17" idx="3"/>
          </p:cNvCxnSpPr>
          <p:nvPr/>
        </p:nvCxnSpPr>
        <p:spPr>
          <a:xfrm flipV="1">
            <a:off x="3298889" y="2985415"/>
            <a:ext cx="676910" cy="35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0"/>
            <a:endCxn id="17" idx="5"/>
          </p:cNvCxnSpPr>
          <p:nvPr/>
        </p:nvCxnSpPr>
        <p:spPr>
          <a:xfrm flipH="1" flipV="1">
            <a:off x="4296188" y="2985415"/>
            <a:ext cx="644396" cy="35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0"/>
            <a:endCxn id="16" idx="2"/>
          </p:cNvCxnSpPr>
          <p:nvPr/>
        </p:nvCxnSpPr>
        <p:spPr>
          <a:xfrm flipV="1">
            <a:off x="4135994" y="2357435"/>
            <a:ext cx="0" cy="31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9" idx="0"/>
            <a:endCxn id="18" idx="3"/>
          </p:cNvCxnSpPr>
          <p:nvPr/>
        </p:nvCxnSpPr>
        <p:spPr>
          <a:xfrm flipV="1">
            <a:off x="1519775" y="2962546"/>
            <a:ext cx="685238" cy="328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0"/>
            <a:endCxn id="18" idx="5"/>
          </p:cNvCxnSpPr>
          <p:nvPr/>
        </p:nvCxnSpPr>
        <p:spPr>
          <a:xfrm flipH="1" flipV="1">
            <a:off x="2525402" y="2962546"/>
            <a:ext cx="773487" cy="375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8" idx="0"/>
            <a:endCxn id="20" idx="2"/>
          </p:cNvCxnSpPr>
          <p:nvPr/>
        </p:nvCxnSpPr>
        <p:spPr>
          <a:xfrm flipV="1">
            <a:off x="2365208" y="2363121"/>
            <a:ext cx="126" cy="281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51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Linear Regression using the Normal Equation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scikit</a:t>
            </a:r>
            <a:r>
              <a:rPr lang="en-US" dirty="0" smtClean="0"/>
              <a:t>-learn and </a:t>
            </a:r>
            <a:r>
              <a:rPr lang="en-US" dirty="0" err="1" smtClean="0"/>
              <a:t>TensorFlow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375981" y="1925503"/>
                <a:ext cx="570034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 smtClean="0"/>
                  <a:t>+…+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981" y="1925503"/>
                <a:ext cx="5700344" cy="246221"/>
              </a:xfrm>
              <a:prstGeom prst="rect">
                <a:avLst/>
              </a:prstGeom>
              <a:blipFill>
                <a:blip r:embed="rId2"/>
                <a:stretch>
                  <a:fillRect l="-1283" t="-2750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207697" y="2744660"/>
                <a:ext cx="89338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697" y="2744660"/>
                <a:ext cx="893386" cy="338554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240322" y="5360206"/>
                <a:ext cx="1960345" cy="3809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322" y="5360206"/>
                <a:ext cx="1960345" cy="380938"/>
              </a:xfrm>
              <a:prstGeom prst="rect">
                <a:avLst/>
              </a:prstGeom>
              <a:blipFill>
                <a:blip r:embed="rId4"/>
                <a:stretch>
                  <a:fillRect t="-1587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37902" y="4747606"/>
            <a:ext cx="5143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Normal Equation – </a:t>
            </a:r>
            <a:r>
              <a:rPr lang="en-US" sz="1400" i="1" dirty="0" smtClean="0"/>
              <a:t>a closed-form solution</a:t>
            </a:r>
            <a:endParaRPr lang="en-US" sz="1400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0788" y="2307201"/>
            <a:ext cx="4762150" cy="31086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95920" y="3351965"/>
                <a:ext cx="5700344" cy="10130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20" y="3351965"/>
                <a:ext cx="5700344" cy="10130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226153" y="3426197"/>
                <a:ext cx="1854695" cy="9418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153" y="3426197"/>
                <a:ext cx="1854695" cy="9418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837902" y="1544628"/>
            <a:ext cx="5143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For </a:t>
            </a:r>
            <a:r>
              <a:rPr lang="en-US" sz="1400" i="1" dirty="0" smtClean="0"/>
              <a:t>n </a:t>
            </a:r>
            <a:r>
              <a:rPr lang="en-US" sz="1400" dirty="0" smtClean="0"/>
              <a:t>dimensions with 1 instance:</a:t>
            </a:r>
            <a:endParaRPr lang="en-US" sz="14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840404" y="2353804"/>
            <a:ext cx="5143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For </a:t>
            </a:r>
            <a:r>
              <a:rPr lang="en-US" sz="1400" i="1" dirty="0" smtClean="0"/>
              <a:t>n </a:t>
            </a:r>
            <a:r>
              <a:rPr lang="en-US" sz="1400" dirty="0" smtClean="0"/>
              <a:t>dimensions with </a:t>
            </a:r>
            <a:r>
              <a:rPr lang="en-US" sz="1400" i="1" dirty="0" smtClean="0"/>
              <a:t>m</a:t>
            </a:r>
            <a:r>
              <a:rPr lang="en-US" sz="1400" dirty="0" smtClean="0"/>
              <a:t> instances:</a:t>
            </a:r>
            <a:endParaRPr lang="en-US" sz="14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146737" y="3357158"/>
                <a:ext cx="1063031" cy="10026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737" y="3357158"/>
                <a:ext cx="1063031" cy="10026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729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Linear Regression using the Normal Equation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scikit</a:t>
            </a:r>
            <a:r>
              <a:rPr lang="en-US" dirty="0" smtClean="0"/>
              <a:t>-learn and </a:t>
            </a:r>
            <a:r>
              <a:rPr lang="en-US" dirty="0" err="1" smtClean="0"/>
              <a:t>TensorFlow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35562" y="2379328"/>
            <a:ext cx="3254687" cy="28275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Hints:</a:t>
            </a:r>
          </a:p>
          <a:p>
            <a:r>
              <a:rPr lang="en-US" sz="2000" dirty="0" smtClean="0"/>
              <a:t>Inverse of matrix: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</a:rPr>
              <a:t>np.linalg.inv</a:t>
            </a:r>
            <a:r>
              <a:rPr lang="en-US" sz="20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 smtClean="0"/>
              <a:t>Dot product of two array: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	a.dot(b)</a:t>
            </a:r>
          </a:p>
          <a:p>
            <a:r>
              <a:rPr lang="en-US" sz="2000" dirty="0" smtClean="0"/>
              <a:t>Transpose of matrix: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</a:rPr>
              <a:t>a.T</a:t>
            </a:r>
            <a:endParaRPr 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36080" y="1608611"/>
            <a:ext cx="447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/>
              <a:t>Linear Regression with </a:t>
            </a:r>
            <a:r>
              <a:rPr lang="en-US" sz="2400" dirty="0" err="1" smtClean="0"/>
              <a:t>Numpy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375981" y="1925503"/>
                <a:ext cx="570034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 smtClean="0"/>
                  <a:t>+…+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981" y="1925503"/>
                <a:ext cx="5700344" cy="246221"/>
              </a:xfrm>
              <a:prstGeom prst="rect">
                <a:avLst/>
              </a:prstGeom>
              <a:blipFill>
                <a:blip r:embed="rId2"/>
                <a:stretch>
                  <a:fillRect l="-1283" t="-2750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1207697" y="2744660"/>
                <a:ext cx="89338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697" y="2744660"/>
                <a:ext cx="893386" cy="338554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837902" y="4747606"/>
            <a:ext cx="5143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Normal Equation – </a:t>
            </a:r>
            <a:r>
              <a:rPr lang="en-US" sz="1400" i="1" dirty="0" smtClean="0"/>
              <a:t>a closed-form solution</a:t>
            </a:r>
            <a:endParaRPr lang="en-US" sz="14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95920" y="3351965"/>
                <a:ext cx="5700344" cy="10130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20" y="3351965"/>
                <a:ext cx="5700344" cy="10130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4226153" y="3426197"/>
                <a:ext cx="1854695" cy="9418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153" y="3426197"/>
                <a:ext cx="1854695" cy="9418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837902" y="1544628"/>
            <a:ext cx="5143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For </a:t>
            </a:r>
            <a:r>
              <a:rPr lang="en-US" sz="1400" i="1" dirty="0" smtClean="0"/>
              <a:t>n </a:t>
            </a:r>
            <a:r>
              <a:rPr lang="en-US" sz="1400" dirty="0" smtClean="0"/>
              <a:t>dimensions with 1 instance:</a:t>
            </a:r>
            <a:endParaRPr lang="en-US" sz="14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840404" y="2353804"/>
            <a:ext cx="5143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For </a:t>
            </a:r>
            <a:r>
              <a:rPr lang="en-US" sz="1400" i="1" dirty="0" smtClean="0"/>
              <a:t>n </a:t>
            </a:r>
            <a:r>
              <a:rPr lang="en-US" sz="1400" dirty="0" smtClean="0"/>
              <a:t>dimensions with </a:t>
            </a:r>
            <a:r>
              <a:rPr lang="en-US" sz="1400" i="1" dirty="0" smtClean="0"/>
              <a:t>m</a:t>
            </a:r>
            <a:r>
              <a:rPr lang="en-US" sz="1400" dirty="0" smtClean="0"/>
              <a:t> instances:</a:t>
            </a:r>
            <a:endParaRPr lang="en-US" sz="14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1146737" y="3357158"/>
                <a:ext cx="1063031" cy="10026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737" y="3357158"/>
                <a:ext cx="1063031" cy="10026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1240322" y="5360206"/>
                <a:ext cx="1960345" cy="3809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322" y="5360206"/>
                <a:ext cx="1960345" cy="380938"/>
              </a:xfrm>
              <a:prstGeom prst="rect">
                <a:avLst/>
              </a:prstGeom>
              <a:blipFill>
                <a:blip r:embed="rId7"/>
                <a:stretch>
                  <a:fillRect t="-1587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132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Linear Regression using the Normal Equation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scikit</a:t>
            </a:r>
            <a:r>
              <a:rPr lang="en-US" dirty="0" smtClean="0"/>
              <a:t>-learn and </a:t>
            </a:r>
            <a:r>
              <a:rPr lang="en-US" dirty="0" err="1" smtClean="0"/>
              <a:t>TensorFlow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35562" y="2379328"/>
            <a:ext cx="3254687" cy="28275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Hints:</a:t>
            </a:r>
          </a:p>
          <a:p>
            <a:r>
              <a:rPr lang="en-US" sz="2000" dirty="0" smtClean="0"/>
              <a:t>Use </a:t>
            </a:r>
            <a:r>
              <a:rPr lang="en-US" sz="2000" dirty="0" err="1" smtClean="0"/>
              <a:t>LinearRegression</a:t>
            </a:r>
            <a:r>
              <a:rPr lang="en-US" sz="2000" dirty="0" smtClean="0"/>
              <a:t> from </a:t>
            </a:r>
            <a:r>
              <a:rPr lang="en-US" sz="2000" dirty="0" err="1" smtClean="0"/>
              <a:t>sklearn.linear_model</a:t>
            </a:r>
            <a:endParaRPr 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36080" y="1618806"/>
            <a:ext cx="494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/>
              <a:t>Linear Regression with </a:t>
            </a:r>
            <a:r>
              <a:rPr lang="en-US" sz="2400" dirty="0" err="1" smtClean="0"/>
              <a:t>Scikit</a:t>
            </a:r>
            <a:r>
              <a:rPr lang="en-US" sz="2400" dirty="0" smtClean="0"/>
              <a:t>-learn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375981" y="1925503"/>
                <a:ext cx="570034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 smtClean="0"/>
                  <a:t>+…+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981" y="1925503"/>
                <a:ext cx="5700344" cy="246221"/>
              </a:xfrm>
              <a:prstGeom prst="rect">
                <a:avLst/>
              </a:prstGeom>
              <a:blipFill>
                <a:blip r:embed="rId2"/>
                <a:stretch>
                  <a:fillRect l="-1283" t="-2750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1207697" y="2744660"/>
                <a:ext cx="89338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697" y="2744660"/>
                <a:ext cx="893386" cy="338554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837902" y="4747606"/>
            <a:ext cx="5143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Normal Equation – </a:t>
            </a:r>
            <a:r>
              <a:rPr lang="en-US" sz="1400" i="1" dirty="0" smtClean="0"/>
              <a:t>a closed-form solution</a:t>
            </a:r>
            <a:endParaRPr lang="en-US" sz="14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95920" y="3351965"/>
                <a:ext cx="5700344" cy="10130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20" y="3351965"/>
                <a:ext cx="5700344" cy="10130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4226153" y="3426197"/>
                <a:ext cx="1854695" cy="9418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153" y="3426197"/>
                <a:ext cx="1854695" cy="9418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837902" y="1544628"/>
            <a:ext cx="5143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For </a:t>
            </a:r>
            <a:r>
              <a:rPr lang="en-US" sz="1400" i="1" dirty="0" smtClean="0"/>
              <a:t>n </a:t>
            </a:r>
            <a:r>
              <a:rPr lang="en-US" sz="1400" dirty="0" smtClean="0"/>
              <a:t>dimensions with 1 instance:</a:t>
            </a:r>
            <a:endParaRPr lang="en-US" sz="14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840404" y="2353804"/>
            <a:ext cx="5143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For </a:t>
            </a:r>
            <a:r>
              <a:rPr lang="en-US" sz="1400" i="1" dirty="0" smtClean="0"/>
              <a:t>n </a:t>
            </a:r>
            <a:r>
              <a:rPr lang="en-US" sz="1400" dirty="0" smtClean="0"/>
              <a:t>dimensions with </a:t>
            </a:r>
            <a:r>
              <a:rPr lang="en-US" sz="1400" i="1" dirty="0" smtClean="0"/>
              <a:t>m</a:t>
            </a:r>
            <a:r>
              <a:rPr lang="en-US" sz="1400" dirty="0" smtClean="0"/>
              <a:t> instances:</a:t>
            </a:r>
            <a:endParaRPr lang="en-US" sz="14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1146737" y="3357158"/>
                <a:ext cx="1063031" cy="10026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737" y="3357158"/>
                <a:ext cx="1063031" cy="10026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1240322" y="5360206"/>
                <a:ext cx="1960345" cy="3809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322" y="5360206"/>
                <a:ext cx="1960345" cy="380938"/>
              </a:xfrm>
              <a:prstGeom prst="rect">
                <a:avLst/>
              </a:prstGeom>
              <a:blipFill>
                <a:blip r:embed="rId7"/>
                <a:stretch>
                  <a:fillRect t="-1587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369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Linear Regression using the Normal Equation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scikit</a:t>
            </a:r>
            <a:r>
              <a:rPr lang="en-US" dirty="0" smtClean="0"/>
              <a:t>-learn and </a:t>
            </a:r>
            <a:r>
              <a:rPr lang="en-US" dirty="0" err="1" smtClean="0"/>
              <a:t>TensorFlow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35562" y="2379328"/>
            <a:ext cx="4336678" cy="28275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Hints:</a:t>
            </a:r>
          </a:p>
          <a:p>
            <a:r>
              <a:rPr lang="en-US" sz="2000" dirty="0" smtClean="0"/>
              <a:t>Inverse of matrix: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</a:rPr>
              <a:t>tf.matrix_inverse</a:t>
            </a:r>
            <a:r>
              <a:rPr lang="en-US" sz="20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 smtClean="0"/>
              <a:t>Dot product of two array: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</a:rPr>
              <a:t>tf.matmul</a:t>
            </a:r>
            <a:r>
              <a:rPr lang="en-US" sz="2000" dirty="0" smtClean="0">
                <a:latin typeface="Consolas" panose="020B0609020204030204" pitchFamily="49" charset="0"/>
              </a:rPr>
              <a:t>(a, b)</a:t>
            </a:r>
          </a:p>
          <a:p>
            <a:r>
              <a:rPr lang="en-US" sz="2000" dirty="0" smtClean="0"/>
              <a:t>Transpose of matrix: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</a:rPr>
              <a:t>tf.transpose</a:t>
            </a:r>
            <a:r>
              <a:rPr lang="en-US" sz="2000" dirty="0" smtClean="0">
                <a:latin typeface="Consolas" panose="020B0609020204030204" pitchFamily="49" charset="0"/>
              </a:rPr>
              <a:t>(a)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15760" y="1572640"/>
            <a:ext cx="50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/>
              <a:t>Linear Regression with </a:t>
            </a:r>
            <a:r>
              <a:rPr lang="en-US" sz="2400" dirty="0" err="1" smtClean="0"/>
              <a:t>TensorFlow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375981" y="1925503"/>
                <a:ext cx="570034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 smtClean="0"/>
                  <a:t>+…+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981" y="1925503"/>
                <a:ext cx="5700344" cy="246221"/>
              </a:xfrm>
              <a:prstGeom prst="rect">
                <a:avLst/>
              </a:prstGeom>
              <a:blipFill>
                <a:blip r:embed="rId2"/>
                <a:stretch>
                  <a:fillRect l="-1283" t="-2750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1207697" y="2744660"/>
                <a:ext cx="89338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697" y="2744660"/>
                <a:ext cx="893386" cy="338554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837902" y="4747606"/>
            <a:ext cx="5143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Normal Equation – </a:t>
            </a:r>
            <a:r>
              <a:rPr lang="en-US" sz="1400" i="1" dirty="0" smtClean="0"/>
              <a:t>a closed-form solution</a:t>
            </a:r>
            <a:endParaRPr lang="en-US" sz="14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95920" y="3351965"/>
                <a:ext cx="5700344" cy="10130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20" y="3351965"/>
                <a:ext cx="5700344" cy="10130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4226153" y="3426197"/>
                <a:ext cx="1854695" cy="9418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153" y="3426197"/>
                <a:ext cx="1854695" cy="9418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837902" y="1544628"/>
            <a:ext cx="5143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For </a:t>
            </a:r>
            <a:r>
              <a:rPr lang="en-US" sz="1400" i="1" dirty="0" smtClean="0"/>
              <a:t>n </a:t>
            </a:r>
            <a:r>
              <a:rPr lang="en-US" sz="1400" dirty="0" smtClean="0"/>
              <a:t>dimensions with 1 instance:</a:t>
            </a:r>
            <a:endParaRPr lang="en-US" sz="14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840404" y="2353804"/>
            <a:ext cx="5143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For </a:t>
            </a:r>
            <a:r>
              <a:rPr lang="en-US" sz="1400" i="1" dirty="0" smtClean="0"/>
              <a:t>n </a:t>
            </a:r>
            <a:r>
              <a:rPr lang="en-US" sz="1400" dirty="0" smtClean="0"/>
              <a:t>dimensions with </a:t>
            </a:r>
            <a:r>
              <a:rPr lang="en-US" sz="1400" i="1" dirty="0" smtClean="0"/>
              <a:t>m</a:t>
            </a:r>
            <a:r>
              <a:rPr lang="en-US" sz="1400" dirty="0" smtClean="0"/>
              <a:t> instances:</a:t>
            </a:r>
            <a:endParaRPr lang="en-US" sz="14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1146737" y="3357158"/>
                <a:ext cx="1063031" cy="10026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737" y="3357158"/>
                <a:ext cx="1063031" cy="10026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1240322" y="5360206"/>
                <a:ext cx="1960345" cy="3809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322" y="5360206"/>
                <a:ext cx="1960345" cy="380938"/>
              </a:xfrm>
              <a:prstGeom prst="rect">
                <a:avLst/>
              </a:prstGeom>
              <a:blipFill>
                <a:blip r:embed="rId7"/>
                <a:stretch>
                  <a:fillRect t="-1587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3940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Batch 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4743" y="812801"/>
            <a:ext cx="5925731" cy="207391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TODO: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Do batch gradient descent by manually computing the gradients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Use </a:t>
            </a:r>
            <a:r>
              <a:rPr lang="en-US" sz="2000" dirty="0" err="1" smtClean="0"/>
              <a:t>TesorFlow’s</a:t>
            </a:r>
            <a:r>
              <a:rPr lang="en-US" sz="2000" dirty="0" smtClean="0"/>
              <a:t> </a:t>
            </a:r>
            <a:r>
              <a:rPr lang="en-US" sz="2000" i="1" dirty="0" err="1" smtClean="0"/>
              <a:t>autodiff</a:t>
            </a:r>
            <a:r>
              <a:rPr lang="en-US" sz="2000" dirty="0" smtClean="0"/>
              <a:t> feature to let </a:t>
            </a:r>
            <a:r>
              <a:rPr lang="en-US" sz="2000" dirty="0" err="1" smtClean="0"/>
              <a:t>TensorFlow</a:t>
            </a:r>
            <a:r>
              <a:rPr lang="en-US" sz="2000" dirty="0" smtClean="0"/>
              <a:t> compute the gradients automatically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Use </a:t>
            </a:r>
            <a:r>
              <a:rPr lang="en-US" sz="2000" dirty="0" err="1" smtClean="0"/>
              <a:t>TensorFlow’s</a:t>
            </a:r>
            <a:r>
              <a:rPr lang="en-US" sz="2000" dirty="0" smtClean="0"/>
              <a:t> out-of-the-box optimizers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581" y="3271606"/>
            <a:ext cx="4890894" cy="3043223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841875" y="1676305"/>
            <a:ext cx="3488092" cy="3686267"/>
            <a:chOff x="506594" y="1339815"/>
            <a:chExt cx="4591099" cy="485194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1109" y="1339815"/>
              <a:ext cx="3686584" cy="672981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06594" y="1402129"/>
              <a:ext cx="2403566" cy="486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Cost:</a:t>
              </a:r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04007" y="2210054"/>
              <a:ext cx="3493686" cy="67665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6594" y="3540885"/>
              <a:ext cx="4582794" cy="156296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6256" y="5758025"/>
              <a:ext cx="4219032" cy="4337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491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 Deep Learning libraries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219200" y="1224491"/>
          <a:ext cx="9982200" cy="4587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81175">
                  <a:extLst>
                    <a:ext uri="{9D8B030D-6E8A-4147-A177-3AD203B41FA5}">
                      <a16:colId xmlns:a16="http://schemas.microsoft.com/office/drawing/2014/main" val="1127833292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901376847"/>
                    </a:ext>
                  </a:extLst>
                </a:gridCol>
                <a:gridCol w="4048125">
                  <a:extLst>
                    <a:ext uri="{9D8B030D-6E8A-4147-A177-3AD203B41FA5}">
                      <a16:colId xmlns:a16="http://schemas.microsoft.com/office/drawing/2014/main" val="2210511747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53834040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647342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Library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Started 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10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Caffe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Python, C++, </a:t>
                      </a:r>
                      <a:r>
                        <a:rPr lang="en-US" dirty="0" err="1" smtClean="0"/>
                        <a:t>Matlab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Linux, </a:t>
                      </a:r>
                      <a:r>
                        <a:rPr lang="en-US" dirty="0" err="1" smtClean="0"/>
                        <a:t>macOS</a:t>
                      </a:r>
                      <a:r>
                        <a:rPr lang="en-US" dirty="0" smtClean="0"/>
                        <a:t>, Windows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UC </a:t>
                      </a:r>
                      <a:r>
                        <a:rPr lang="en-US" dirty="0" err="1" smtClean="0"/>
                        <a:t>Berkely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2013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097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Deeplearning</a:t>
                      </a:r>
                      <a:r>
                        <a:rPr lang="en-US" baseline="0" dirty="0" smtClean="0"/>
                        <a:t>4j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Java, Scala, </a:t>
                      </a:r>
                      <a:r>
                        <a:rPr lang="en-US" dirty="0" err="1" smtClean="0"/>
                        <a:t>Clojure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Linux, </a:t>
                      </a:r>
                      <a:r>
                        <a:rPr lang="en-US" dirty="0" err="1" smtClean="0"/>
                        <a:t>macOS</a:t>
                      </a:r>
                      <a:r>
                        <a:rPr lang="en-US" dirty="0" smtClean="0"/>
                        <a:t>, Windows,</a:t>
                      </a:r>
                      <a:r>
                        <a:rPr lang="en-US" baseline="0" dirty="0" smtClean="0"/>
                        <a:t> Android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A. Gibson, </a:t>
                      </a:r>
                      <a:r>
                        <a:rPr lang="en-US" dirty="0" err="1" smtClean="0"/>
                        <a:t>J.Patterson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2014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265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H2O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Python, 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Linux, </a:t>
                      </a:r>
                      <a:r>
                        <a:rPr lang="en-US" dirty="0" err="1" smtClean="0"/>
                        <a:t>macOS</a:t>
                      </a:r>
                      <a:r>
                        <a:rPr lang="en-US" dirty="0" smtClean="0"/>
                        <a:t>, Windows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H2O.ai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2014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0606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MXNet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Python, C++, others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Linux, </a:t>
                      </a:r>
                      <a:r>
                        <a:rPr lang="en-US" dirty="0" err="1" smtClean="0"/>
                        <a:t>macOS</a:t>
                      </a:r>
                      <a:r>
                        <a:rPr lang="en-US" dirty="0" smtClean="0"/>
                        <a:t>, Windows,</a:t>
                      </a:r>
                      <a:r>
                        <a:rPr lang="en-US" baseline="0" dirty="0" smtClean="0"/>
                        <a:t> Android, iOS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DMLC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7167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TensorFlow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Python,</a:t>
                      </a:r>
                      <a:r>
                        <a:rPr lang="en-US" baseline="0" dirty="0" smtClean="0"/>
                        <a:t> C++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Linux, </a:t>
                      </a:r>
                      <a:r>
                        <a:rPr lang="en-US" dirty="0" err="1" smtClean="0"/>
                        <a:t>macOS</a:t>
                      </a:r>
                      <a:r>
                        <a:rPr lang="en-US" dirty="0" smtClean="0"/>
                        <a:t>, Windows,</a:t>
                      </a:r>
                      <a:r>
                        <a:rPr lang="en-US" baseline="0" dirty="0" smtClean="0"/>
                        <a:t> Android, iOS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Google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4284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Theano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Linux, </a:t>
                      </a:r>
                      <a:r>
                        <a:rPr lang="en-US" dirty="0" err="1" smtClean="0"/>
                        <a:t>macOS</a:t>
                      </a:r>
                      <a:r>
                        <a:rPr lang="en-US" dirty="0" smtClean="0"/>
                        <a:t>, </a:t>
                      </a:r>
                      <a:r>
                        <a:rPr lang="en-US" baseline="0" dirty="0" smtClean="0"/>
                        <a:t>iOS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University of Montreal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4040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Torch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C++, </a:t>
                      </a:r>
                      <a:r>
                        <a:rPr lang="en-US" dirty="0" err="1" smtClean="0"/>
                        <a:t>Lua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Linux, </a:t>
                      </a:r>
                      <a:r>
                        <a:rPr lang="en-US" dirty="0" err="1" smtClean="0"/>
                        <a:t>macOS</a:t>
                      </a:r>
                      <a:r>
                        <a:rPr lang="en-US" dirty="0" smtClean="0"/>
                        <a:t>, Android,</a:t>
                      </a:r>
                      <a:r>
                        <a:rPr lang="en-US" baseline="0" dirty="0" smtClean="0"/>
                        <a:t> iOS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R. </a:t>
                      </a:r>
                      <a:r>
                        <a:rPr lang="en-US" dirty="0" err="1" smtClean="0"/>
                        <a:t>Collobert</a:t>
                      </a:r>
                      <a:r>
                        <a:rPr lang="en-US" dirty="0" smtClean="0"/>
                        <a:t>, K. </a:t>
                      </a:r>
                      <a:r>
                        <a:rPr lang="en-US" dirty="0" err="1" smtClean="0"/>
                        <a:t>Kavukcuoglu</a:t>
                      </a:r>
                      <a:r>
                        <a:rPr lang="en-US" dirty="0" smtClean="0"/>
                        <a:t>, C. </a:t>
                      </a:r>
                      <a:r>
                        <a:rPr lang="en-US" dirty="0" err="1" smtClean="0"/>
                        <a:t>Farabet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2002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5075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646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Batch </a:t>
            </a:r>
            <a:r>
              <a:rPr lang="en-US" dirty="0" smtClean="0"/>
              <a:t>Gradient </a:t>
            </a:r>
            <a:r>
              <a:rPr lang="en-US" dirty="0" smtClean="0"/>
              <a:t>Descent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10961" y="2791249"/>
                <a:ext cx="5384799" cy="2648707"/>
              </a:xfr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600" dirty="0" smtClean="0">
                    <a:latin typeface="Consolas" panose="020B0609020204030204" pitchFamily="49" charset="0"/>
                  </a:rPr>
                  <a:t>hints:</a:t>
                </a:r>
              </a:p>
              <a:p>
                <a:pPr marL="0" indent="0">
                  <a:buNone/>
                </a:pPr>
                <a:r>
                  <a:rPr lang="en-US" sz="1600" dirty="0" err="1" smtClean="0">
                    <a:latin typeface="Consolas" panose="020B0609020204030204" pitchFamily="49" charset="0"/>
                  </a:rPr>
                  <a:t>tf.random_uniform</a:t>
                </a:r>
                <a:r>
                  <a:rPr lang="en-US" sz="1600" dirty="0" smtClean="0">
                    <a:latin typeface="Consolas" panose="020B0609020204030204" pitchFamily="49" charset="0"/>
                  </a:rPr>
                  <a:t>(): like </a:t>
                </a:r>
                <a:r>
                  <a:rPr lang="en-US" sz="1600" dirty="0" err="1" smtClean="0">
                    <a:latin typeface="Consolas" panose="020B0609020204030204" pitchFamily="49" charset="0"/>
                  </a:rPr>
                  <a:t>Numpy’s</a:t>
                </a:r>
                <a:r>
                  <a:rPr lang="en-US" sz="1600" dirty="0" smtClean="0">
                    <a:latin typeface="Consolas" panose="020B0609020204030204" pitchFamily="49" charset="0"/>
                  </a:rPr>
                  <a:t> rand() function</a:t>
                </a:r>
              </a:p>
              <a:p>
                <a:pPr marL="0" indent="0">
                  <a:buNone/>
                </a:pPr>
                <a:r>
                  <a:rPr lang="en-US" sz="1600" dirty="0" smtClean="0">
                    <a:latin typeface="Consolas" panose="020B0609020204030204" pitchFamily="49" charset="0"/>
                  </a:rPr>
                  <a:t>      </a:t>
                </a:r>
              </a:p>
              <a:p>
                <a:pPr marL="0" indent="0">
                  <a:buNone/>
                </a:pPr>
                <a:r>
                  <a:rPr lang="en-US" sz="1600" dirty="0" err="1" smtClean="0">
                    <a:latin typeface="Consolas" panose="020B0609020204030204" pitchFamily="49" charset="0"/>
                  </a:rPr>
                  <a:t>tf.reduce_mean</a:t>
                </a:r>
                <a:r>
                  <a:rPr lang="en-US" sz="1600" dirty="0" smtClean="0">
                    <a:latin typeface="Consolas" panose="020B0609020204030204" pitchFamily="49" charset="0"/>
                  </a:rPr>
                  <a:t>():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/>
                    </m:nary>
                  </m:oMath>
                </a14:m>
                <a:r>
                  <a:rPr lang="en-US" sz="1600" dirty="0" smtClean="0">
                    <a:latin typeface="Consolas" panose="020B0609020204030204" pitchFamily="49" charset="0"/>
                  </a:rPr>
                  <a:t> </a:t>
                </a:r>
                <a:endParaRPr lang="en-US" sz="1600" dirty="0" smtClean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sz="1600" dirty="0" err="1" smtClean="0">
                    <a:latin typeface="Consolas" panose="020B0609020204030204" pitchFamily="49" charset="0"/>
                  </a:rPr>
                  <a:t>tf.assign</a:t>
                </a:r>
                <a:r>
                  <a:rPr lang="en-US" sz="1600" dirty="0" smtClean="0">
                    <a:latin typeface="Consolas" panose="020B0609020204030204" pitchFamily="49" charset="0"/>
                  </a:rPr>
                  <a:t>(ref, value): update ‘ref’ by assigning ‘value’ to </a:t>
                </a:r>
                <a:r>
                  <a:rPr lang="en-US" sz="1600" dirty="0" smtClean="0">
                    <a:latin typeface="Consolas" panose="020B0609020204030204" pitchFamily="49" charset="0"/>
                  </a:rPr>
                  <a:t>it</a:t>
                </a:r>
                <a:endParaRPr lang="en-US" sz="1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10961" y="2791249"/>
                <a:ext cx="5384799" cy="2648707"/>
              </a:xfrm>
              <a:blipFill>
                <a:blip r:embed="rId2"/>
                <a:stretch>
                  <a:fillRect l="-565" t="-1606" b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2358865" y="1527040"/>
                <a:ext cx="2069107" cy="886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865" y="1527040"/>
                <a:ext cx="2069107" cy="8862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077236" y="2522206"/>
                <a:ext cx="1011584" cy="8240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236" y="2522206"/>
                <a:ext cx="1011584" cy="8240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4427972" y="1511506"/>
                <a:ext cx="1063031" cy="8771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72" y="1511506"/>
                <a:ext cx="1063031" cy="8771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1447299" y="3468991"/>
                <a:ext cx="89338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299" y="3468991"/>
                <a:ext cx="893386" cy="338554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1447299" y="3918817"/>
                <a:ext cx="15383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:r>
                  <a:rPr lang="en-US" sz="1600" dirty="0" smtClean="0">
                    <a:latin typeface="Consolas" panose="020B0609020204030204" pitchFamily="49" charset="0"/>
                  </a:rPr>
                  <a:t>error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̂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1600" b="1" dirty="0"/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299" y="3918817"/>
                <a:ext cx="1538306" cy="338554"/>
              </a:xfrm>
              <a:prstGeom prst="rect">
                <a:avLst/>
              </a:prstGeom>
              <a:blipFill>
                <a:blip r:embed="rId7"/>
                <a:stretch>
                  <a:fillRect l="-1976" t="-7273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1448158" y="4431850"/>
                <a:ext cx="1866921" cy="4412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:r>
                  <a:rPr lang="en-US" sz="1600" dirty="0" smtClean="0">
                    <a:latin typeface="Consolas" panose="020B0609020204030204" pitchFamily="49" charset="0"/>
                  </a:rPr>
                  <a:t>mse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ad>
                          <m:radPr>
                            <m:degHide m:val="on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acc>
                              <m:accPr>
                                <m:chr m:val="̂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ra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sz="1600" b="1" dirty="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158" y="4431850"/>
                <a:ext cx="1866921" cy="441275"/>
              </a:xfrm>
              <a:prstGeom prst="rect">
                <a:avLst/>
              </a:prstGeom>
              <a:blipFill>
                <a:blip r:embed="rId8"/>
                <a:stretch>
                  <a:fillRect l="-1961" t="-72222" b="-1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447299" y="4967688"/>
                <a:ext cx="3219447" cy="4417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>
                    <a:latin typeface="Consolas" panose="020B0609020204030204" pitchFamily="49" charset="0"/>
                  </a:rPr>
                  <a:t>gradients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299" y="4967688"/>
                <a:ext cx="3219447" cy="441788"/>
              </a:xfrm>
              <a:prstGeom prst="rect">
                <a:avLst/>
              </a:prstGeom>
              <a:blipFill>
                <a:blip r:embed="rId9"/>
                <a:stretch>
                  <a:fillRect l="-945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447299" y="1783984"/>
            <a:ext cx="1410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Constant: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447299" y="2654800"/>
            <a:ext cx="2386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Variable with random uniform distribution from -1 to 1 :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1447299" y="5570771"/>
                <a:ext cx="360598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latin typeface="Consolas" panose="020B0609020204030204" pitchFamily="49" charset="0"/>
                  </a:rPr>
                  <a:t>training_op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1600" dirty="0" smtClean="0">
                    <a:latin typeface="Consolas" panose="020B0609020204030204" pitchFamily="49" charset="0"/>
                  </a:rPr>
                  <a:t>gradients</a:t>
                </a:r>
                <a:endParaRPr lang="en-US" sz="16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299" y="5570771"/>
                <a:ext cx="3605987" cy="338554"/>
              </a:xfrm>
              <a:prstGeom prst="rect">
                <a:avLst/>
              </a:prstGeom>
              <a:blipFill>
                <a:blip r:embed="rId10"/>
                <a:stretch>
                  <a:fillRect l="-845" t="-7273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1447299" y="6157283"/>
            <a:ext cx="2819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 the graph on the session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606652" y="971976"/>
            <a:ext cx="73239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 batch gradient descent by manually computing the gradients</a:t>
            </a:r>
          </a:p>
        </p:txBody>
      </p:sp>
    </p:spTree>
    <p:extLst>
      <p:ext uri="{BB962C8B-B14F-4D97-AF65-F5344CB8AC3E}">
        <p14:creationId xmlns:p14="http://schemas.microsoft.com/office/powerpoint/2010/main" val="11758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Batch </a:t>
            </a:r>
            <a:r>
              <a:rPr lang="en-US" dirty="0" smtClean="0"/>
              <a:t>Gradient </a:t>
            </a:r>
            <a:r>
              <a:rPr lang="en-US" dirty="0" smtClean="0"/>
              <a:t>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1" y="4554475"/>
            <a:ext cx="5384799" cy="1016296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hints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tf.gradients</a:t>
            </a:r>
            <a:r>
              <a:rPr lang="en-US" sz="1600" dirty="0">
                <a:latin typeface="Consolas" panose="020B0609020204030204" pitchFamily="49" charset="0"/>
              </a:rPr>
              <a:t>(op, </a:t>
            </a:r>
            <a:r>
              <a:rPr lang="en-US" sz="1600" dirty="0" err="1">
                <a:latin typeface="Consolas" panose="020B0609020204030204" pitchFamily="49" charset="0"/>
              </a:rPr>
              <a:t>x_list</a:t>
            </a:r>
            <a:r>
              <a:rPr lang="en-US" sz="1600" dirty="0">
                <a:latin typeface="Consolas" panose="020B0609020204030204" pitchFamily="49" charset="0"/>
              </a:rPr>
              <a:t>): creates a list of gradients of ops w.r.t. x in </a:t>
            </a:r>
            <a:r>
              <a:rPr lang="en-US" sz="1600" dirty="0" err="1">
                <a:latin typeface="Consolas" panose="020B0609020204030204" pitchFamily="49" charset="0"/>
              </a:rPr>
              <a:t>x_list</a:t>
            </a:r>
            <a:endParaRPr lang="en-US" sz="16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2358865" y="1527040"/>
                <a:ext cx="2069107" cy="886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865" y="1527040"/>
                <a:ext cx="2069107" cy="8862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077236" y="2522206"/>
                <a:ext cx="1011584" cy="8240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236" y="2522206"/>
                <a:ext cx="1011584" cy="8240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4427972" y="1511506"/>
                <a:ext cx="1063031" cy="8771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72" y="1511506"/>
                <a:ext cx="1063031" cy="8771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1447299" y="3468991"/>
                <a:ext cx="89338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299" y="3468991"/>
                <a:ext cx="893386" cy="338554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1447299" y="3918817"/>
                <a:ext cx="15383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:r>
                  <a:rPr lang="en-US" sz="1600" dirty="0" smtClean="0">
                    <a:latin typeface="Consolas" panose="020B0609020204030204" pitchFamily="49" charset="0"/>
                  </a:rPr>
                  <a:t>error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̂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1600" b="1" dirty="0"/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299" y="3918817"/>
                <a:ext cx="1538306" cy="338554"/>
              </a:xfrm>
              <a:prstGeom prst="rect">
                <a:avLst/>
              </a:prstGeom>
              <a:blipFill>
                <a:blip r:embed="rId6"/>
                <a:stretch>
                  <a:fillRect l="-1976" t="-7273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1448158" y="4431850"/>
                <a:ext cx="1866921" cy="4412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:r>
                  <a:rPr lang="en-US" sz="1600" dirty="0" smtClean="0">
                    <a:latin typeface="Consolas" panose="020B0609020204030204" pitchFamily="49" charset="0"/>
                  </a:rPr>
                  <a:t>mse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ad>
                          <m:radPr>
                            <m:degHide m:val="on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acc>
                              <m:accPr>
                                <m:chr m:val="̂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ra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sz="1600" b="1" dirty="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158" y="4431850"/>
                <a:ext cx="1866921" cy="441275"/>
              </a:xfrm>
              <a:prstGeom prst="rect">
                <a:avLst/>
              </a:prstGeom>
              <a:blipFill>
                <a:blip r:embed="rId7"/>
                <a:stretch>
                  <a:fillRect l="-1961" t="-72222" b="-1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447299" y="4998168"/>
                <a:ext cx="321944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>
                    <a:latin typeface="Consolas" panose="020B0609020204030204" pitchFamily="49" charset="0"/>
                  </a:rPr>
                  <a:t>gradients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autodiff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299" y="4998168"/>
                <a:ext cx="3219447" cy="369332"/>
              </a:xfrm>
              <a:prstGeom prst="rect">
                <a:avLst/>
              </a:prstGeom>
              <a:blipFill>
                <a:blip r:embed="rId8"/>
                <a:stretch>
                  <a:fillRect l="-94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447299" y="1783984"/>
            <a:ext cx="1410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Constant: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447299" y="2654800"/>
            <a:ext cx="2386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Variable with random uniform distribution from -1 to 1 :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1447299" y="5570771"/>
                <a:ext cx="360598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latin typeface="Consolas" panose="020B0609020204030204" pitchFamily="49" charset="0"/>
                  </a:rPr>
                  <a:t>training_op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1600" dirty="0" smtClean="0">
                    <a:latin typeface="Consolas" panose="020B0609020204030204" pitchFamily="49" charset="0"/>
                  </a:rPr>
                  <a:t>gradients</a:t>
                </a:r>
                <a:endParaRPr lang="en-US" sz="16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299" y="5570771"/>
                <a:ext cx="3605987" cy="338554"/>
              </a:xfrm>
              <a:prstGeom prst="rect">
                <a:avLst/>
              </a:prstGeom>
              <a:blipFill>
                <a:blip r:embed="rId9"/>
                <a:stretch>
                  <a:fillRect l="-845" t="-7273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1447299" y="6157283"/>
            <a:ext cx="2819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 the graph on the session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606652" y="971976"/>
            <a:ext cx="99902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Use </a:t>
            </a:r>
            <a:r>
              <a:rPr lang="en-US" dirty="0" err="1"/>
              <a:t>TesorFlow’s</a:t>
            </a:r>
            <a:r>
              <a:rPr lang="en-US" dirty="0"/>
              <a:t> </a:t>
            </a:r>
            <a:r>
              <a:rPr lang="en-US" i="1" dirty="0" err="1"/>
              <a:t>autodiff</a:t>
            </a:r>
            <a:r>
              <a:rPr lang="en-US" dirty="0"/>
              <a:t> feature to let </a:t>
            </a:r>
            <a:r>
              <a:rPr lang="en-US" dirty="0" err="1"/>
              <a:t>TensorFlow</a:t>
            </a:r>
            <a:r>
              <a:rPr lang="en-US" dirty="0"/>
              <a:t> compute the gradients automatically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4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Batch </a:t>
            </a:r>
            <a:r>
              <a:rPr lang="en-US" dirty="0" smtClean="0"/>
              <a:t>Gradient </a:t>
            </a:r>
            <a:r>
              <a:rPr lang="en-US" dirty="0" smtClean="0"/>
              <a:t>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4561" y="4692920"/>
            <a:ext cx="5974079" cy="1216405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hints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optimizer = </a:t>
            </a:r>
            <a:r>
              <a:rPr lang="en-US" sz="1600" dirty="0" err="1">
                <a:latin typeface="Consolas" panose="020B0609020204030204" pitchFamily="49" charset="0"/>
              </a:rPr>
              <a:t>tf.train.GradientDescentOptimizer</a:t>
            </a:r>
            <a:r>
              <a:rPr lang="en-US" sz="1600" dirty="0">
                <a:latin typeface="Consolas" panose="020B0609020204030204" pitchFamily="49" charset="0"/>
              </a:rPr>
              <a:t>(…)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training_op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optimizer.minimize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mse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2358865" y="1527040"/>
                <a:ext cx="2069107" cy="886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865" y="1527040"/>
                <a:ext cx="2069107" cy="8862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077236" y="2522206"/>
                <a:ext cx="1011584" cy="8240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236" y="2522206"/>
                <a:ext cx="1011584" cy="8240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4427972" y="1511506"/>
                <a:ext cx="1063031" cy="8771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72" y="1511506"/>
                <a:ext cx="1063031" cy="8771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1447299" y="3468991"/>
                <a:ext cx="89338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299" y="3468991"/>
                <a:ext cx="893386" cy="338554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1447299" y="3918817"/>
                <a:ext cx="15383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:r>
                  <a:rPr lang="en-US" sz="1600" dirty="0" smtClean="0">
                    <a:latin typeface="Consolas" panose="020B0609020204030204" pitchFamily="49" charset="0"/>
                  </a:rPr>
                  <a:t>error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̂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1600" b="1" dirty="0"/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299" y="3918817"/>
                <a:ext cx="1538306" cy="338554"/>
              </a:xfrm>
              <a:prstGeom prst="rect">
                <a:avLst/>
              </a:prstGeom>
              <a:blipFill>
                <a:blip r:embed="rId6"/>
                <a:stretch>
                  <a:fillRect l="-1976" t="-7273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1448158" y="4431850"/>
                <a:ext cx="1866921" cy="4412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:r>
                  <a:rPr lang="en-US" sz="1600" dirty="0" smtClean="0">
                    <a:latin typeface="Consolas" panose="020B0609020204030204" pitchFamily="49" charset="0"/>
                  </a:rPr>
                  <a:t>mse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ad>
                          <m:radPr>
                            <m:degHide m:val="on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acc>
                              <m:accPr>
                                <m:chr m:val="̂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ra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sz="1600" b="1" dirty="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158" y="4431850"/>
                <a:ext cx="1866921" cy="441275"/>
              </a:xfrm>
              <a:prstGeom prst="rect">
                <a:avLst/>
              </a:prstGeom>
              <a:blipFill>
                <a:blip r:embed="rId7"/>
                <a:stretch>
                  <a:fillRect l="-1961" t="-72222" b="-1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447299" y="4998168"/>
                <a:ext cx="321944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strike="sngStrike" dirty="0" smtClean="0">
                    <a:latin typeface="Consolas" panose="020B0609020204030204" pitchFamily="49" charset="0"/>
                  </a:rPr>
                  <a:t>gradients</a:t>
                </a:r>
                <a14:m>
                  <m:oMath xmlns:m="http://schemas.openxmlformats.org/officeDocument/2006/math">
                    <m:r>
                      <a:rPr lang="en-US" sz="1600" strike="sngStrike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strike="sngStrike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strike="sngStrike" dirty="0" smtClean="0"/>
                  <a:t> </a:t>
                </a:r>
                <a:r>
                  <a:rPr lang="en-US" b="1" strike="sngStrike" dirty="0" smtClean="0">
                    <a:solidFill>
                      <a:srgbClr val="FF0000"/>
                    </a:solidFill>
                  </a:rPr>
                  <a:t>autodiff</a:t>
                </a:r>
                <a:endParaRPr lang="en-US" b="1" strike="sngStrike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299" y="4998168"/>
                <a:ext cx="3219447" cy="369332"/>
              </a:xfrm>
              <a:prstGeom prst="rect">
                <a:avLst/>
              </a:prstGeom>
              <a:blipFill>
                <a:blip r:embed="rId8"/>
                <a:stretch>
                  <a:fillRect l="-94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447299" y="1783984"/>
            <a:ext cx="1410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Constant: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447299" y="2654800"/>
            <a:ext cx="2386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Variable with random uniform distribution from -1 to 1 :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1447299" y="5570771"/>
                <a:ext cx="296427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latin typeface="Consolas" panose="020B0609020204030204" pitchFamily="49" charset="0"/>
                  </a:rPr>
                  <a:t>training_op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TF optimizer</a:t>
                </a:r>
                <a:endParaRPr lang="en-US" sz="1600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299" y="5570771"/>
                <a:ext cx="2964273" cy="338554"/>
              </a:xfrm>
              <a:prstGeom prst="rect">
                <a:avLst/>
              </a:prstGeom>
              <a:blipFill>
                <a:blip r:embed="rId9"/>
                <a:stretch>
                  <a:fillRect l="-1027" t="-7273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1447299" y="6157283"/>
            <a:ext cx="2819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 the graph on the session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606652" y="971976"/>
            <a:ext cx="99902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Use </a:t>
            </a:r>
            <a:r>
              <a:rPr lang="en-US" dirty="0" err="1"/>
              <a:t>TensorFlow’s</a:t>
            </a:r>
            <a:r>
              <a:rPr lang="en-US" dirty="0"/>
              <a:t> out-of-the-box optimizers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7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Mini-batch 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5806" y="1441027"/>
            <a:ext cx="4844973" cy="632837"/>
          </a:xfrm>
        </p:spPr>
        <p:txBody>
          <a:bodyPr/>
          <a:lstStyle/>
          <a:p>
            <a:r>
              <a:rPr lang="en-US" sz="2000" dirty="0" smtClean="0"/>
              <a:t>Mini-batch Gradient Descent</a:t>
            </a:r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972584" y="2028651"/>
          <a:ext cx="103529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646">
                  <a:extLst>
                    <a:ext uri="{9D8B030D-6E8A-4147-A177-3AD203B41FA5}">
                      <a16:colId xmlns:a16="http://schemas.microsoft.com/office/drawing/2014/main" val="3597380949"/>
                    </a:ext>
                  </a:extLst>
                </a:gridCol>
                <a:gridCol w="517646">
                  <a:extLst>
                    <a:ext uri="{9D8B030D-6E8A-4147-A177-3AD203B41FA5}">
                      <a16:colId xmlns:a16="http://schemas.microsoft.com/office/drawing/2014/main" val="753823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747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505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257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086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896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245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286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708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355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766396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1138370" y="1440709"/>
            <a:ext cx="4565248" cy="633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Batch Gradient Descent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309896" y="1440709"/>
            <a:ext cx="5341724" cy="896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Stochastic Gradient Descent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5370064" y="2028651"/>
          <a:ext cx="103529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646">
                  <a:extLst>
                    <a:ext uri="{9D8B030D-6E8A-4147-A177-3AD203B41FA5}">
                      <a16:colId xmlns:a16="http://schemas.microsoft.com/office/drawing/2014/main" val="3597380949"/>
                    </a:ext>
                  </a:extLst>
                </a:gridCol>
                <a:gridCol w="517646">
                  <a:extLst>
                    <a:ext uri="{9D8B030D-6E8A-4147-A177-3AD203B41FA5}">
                      <a16:colId xmlns:a16="http://schemas.microsoft.com/office/drawing/2014/main" val="753823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747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505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257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086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896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245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286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708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355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76639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9133974" y="2028651"/>
          <a:ext cx="103529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646">
                  <a:extLst>
                    <a:ext uri="{9D8B030D-6E8A-4147-A177-3AD203B41FA5}">
                      <a16:colId xmlns:a16="http://schemas.microsoft.com/office/drawing/2014/main" val="3597380949"/>
                    </a:ext>
                  </a:extLst>
                </a:gridCol>
                <a:gridCol w="517646">
                  <a:extLst>
                    <a:ext uri="{9D8B030D-6E8A-4147-A177-3AD203B41FA5}">
                      <a16:colId xmlns:a16="http://schemas.microsoft.com/office/drawing/2014/main" val="753823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747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505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257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086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896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245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286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708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355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766396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5370064" y="2804892"/>
            <a:ext cx="1035292" cy="3362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72584" y="2400787"/>
            <a:ext cx="1035292" cy="33362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133974" y="2769252"/>
            <a:ext cx="1035292" cy="11362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5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ight Arrow 35"/>
          <p:cNvSpPr/>
          <p:nvPr/>
        </p:nvSpPr>
        <p:spPr>
          <a:xfrm rot="16200000">
            <a:off x="842822" y="5323129"/>
            <a:ext cx="503259" cy="162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Placeholder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8460" y="1114107"/>
            <a:ext cx="6781800" cy="5547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A = </a:t>
            </a:r>
            <a:r>
              <a:rPr lang="en-US" sz="1800" dirty="0" err="1">
                <a:latin typeface="Consolas" panose="020B0609020204030204" pitchFamily="49" charset="0"/>
              </a:rPr>
              <a:t>tf.constant</a:t>
            </a:r>
            <a:r>
              <a:rPr lang="en-US" sz="1800" dirty="0">
                <a:latin typeface="Consolas" panose="020B0609020204030204" pitchFamily="49" charset="0"/>
              </a:rPr>
              <a:t>([1, 2, 3], </a:t>
            </a:r>
            <a:r>
              <a:rPr lang="en-US" sz="1800" dirty="0" err="1">
                <a:latin typeface="Consolas" panose="020B0609020204030204" pitchFamily="49" charset="0"/>
              </a:rPr>
              <a:t>dtype</a:t>
            </a:r>
            <a:r>
              <a:rPr lang="en-US" sz="1800" dirty="0">
                <a:latin typeface="Consolas" panose="020B0609020204030204" pitchFamily="49" charset="0"/>
              </a:rPr>
              <a:t>=tf.float32)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B = A + 5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with </a:t>
            </a:r>
            <a:r>
              <a:rPr lang="en-US" sz="1800" dirty="0" err="1">
                <a:latin typeface="Consolas" panose="020B0609020204030204" pitchFamily="49" charset="0"/>
              </a:rPr>
              <a:t>tf.Session</a:t>
            </a:r>
            <a:r>
              <a:rPr lang="en-US" sz="1800" dirty="0">
                <a:latin typeface="Consolas" panose="020B0609020204030204" pitchFamily="49" charset="0"/>
              </a:rPr>
              <a:t>() as </a:t>
            </a:r>
            <a:r>
              <a:rPr lang="en-US" sz="1800" dirty="0" err="1">
                <a:latin typeface="Consolas" panose="020B0609020204030204" pitchFamily="49" charset="0"/>
              </a:rPr>
              <a:t>sess</a:t>
            </a:r>
            <a:r>
              <a:rPr lang="en-US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B_val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sess.run</a:t>
            </a:r>
            <a:r>
              <a:rPr lang="en-US" sz="1800" dirty="0">
                <a:latin typeface="Consolas" panose="020B0609020204030204" pitchFamily="49" charset="0"/>
              </a:rPr>
              <a:t>(B)   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88460" y="3765867"/>
            <a:ext cx="8887460" cy="5547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A = </a:t>
            </a:r>
            <a:r>
              <a:rPr lang="en-US" sz="1800" dirty="0" err="1">
                <a:latin typeface="Consolas" panose="020B0609020204030204" pitchFamily="49" charset="0"/>
              </a:rPr>
              <a:t>tf.placeholder</a:t>
            </a:r>
            <a:r>
              <a:rPr lang="en-US" sz="1800" dirty="0">
                <a:latin typeface="Consolas" panose="020B0609020204030204" pitchFamily="49" charset="0"/>
              </a:rPr>
              <a:t>(tf.float32, shape=(None, 3))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B = A + 5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with </a:t>
            </a:r>
            <a:r>
              <a:rPr lang="en-US" sz="1800" dirty="0" err="1" smtClean="0">
                <a:latin typeface="Consolas" panose="020B0609020204030204" pitchFamily="49" charset="0"/>
              </a:rPr>
              <a:t>tf.Session</a:t>
            </a:r>
            <a:r>
              <a:rPr lang="en-US" sz="1800" dirty="0" smtClean="0">
                <a:latin typeface="Consolas" panose="020B0609020204030204" pitchFamily="49" charset="0"/>
              </a:rPr>
              <a:t>() as </a:t>
            </a:r>
            <a:r>
              <a:rPr lang="en-US" sz="1800" dirty="0" err="1">
                <a:latin typeface="Consolas" panose="020B0609020204030204" pitchFamily="49" charset="0"/>
              </a:rPr>
              <a:t>sess</a:t>
            </a:r>
            <a:r>
              <a:rPr lang="en-US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B_val1 </a:t>
            </a:r>
            <a:r>
              <a:rPr lang="en-US" sz="1800" dirty="0" smtClean="0">
                <a:latin typeface="Consolas" panose="020B0609020204030204" pitchFamily="49" charset="0"/>
              </a:rPr>
              <a:t>= </a:t>
            </a:r>
            <a:r>
              <a:rPr lang="en-US" sz="1800" dirty="0" err="1" smtClean="0">
                <a:latin typeface="Consolas" panose="020B0609020204030204" pitchFamily="49" charset="0"/>
              </a:rPr>
              <a:t>sess.run</a:t>
            </a:r>
            <a:r>
              <a:rPr lang="en-US" sz="1800" dirty="0" smtClean="0">
                <a:latin typeface="Consolas" panose="020B0609020204030204" pitchFamily="49" charset="0"/>
              </a:rPr>
              <a:t>(B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feed_dict</a:t>
            </a:r>
            <a:r>
              <a:rPr lang="en-US" sz="1800" dirty="0">
                <a:latin typeface="Consolas" panose="020B0609020204030204" pitchFamily="49" charset="0"/>
              </a:rPr>
              <a:t>={A: [[1, 2, 3]]})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B_val2 = </a:t>
            </a:r>
            <a:r>
              <a:rPr lang="en-US" sz="1800" dirty="0" err="1">
                <a:latin typeface="Consolas" panose="020B0609020204030204" pitchFamily="49" charset="0"/>
              </a:rPr>
              <a:t>sess.run</a:t>
            </a:r>
            <a:r>
              <a:rPr lang="en-US" sz="1800" dirty="0">
                <a:latin typeface="Consolas" panose="020B0609020204030204" pitchFamily="49" charset="0"/>
              </a:rPr>
              <a:t>(B, </a:t>
            </a:r>
            <a:r>
              <a:rPr lang="en-US" sz="1800" dirty="0" err="1">
                <a:latin typeface="Consolas" panose="020B0609020204030204" pitchFamily="49" charset="0"/>
              </a:rPr>
              <a:t>feed_dict</a:t>
            </a:r>
            <a:r>
              <a:rPr lang="en-US" sz="1800" dirty="0">
                <a:latin typeface="Consolas" panose="020B0609020204030204" pitchFamily="49" charset="0"/>
              </a:rPr>
              <a:t>={A: [[1, 2, 3], [4, 5, 6]]})</a:t>
            </a:r>
          </a:p>
        </p:txBody>
      </p:sp>
      <p:sp>
        <p:nvSpPr>
          <p:cNvPr id="5" name="Down Arrow 4"/>
          <p:cNvSpPr/>
          <p:nvPr/>
        </p:nvSpPr>
        <p:spPr>
          <a:xfrm>
            <a:off x="7162800" y="3048000"/>
            <a:ext cx="416560" cy="41656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6880" y="2588267"/>
            <a:ext cx="1375773" cy="3306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 = [1,2,3]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85508" y="1210494"/>
            <a:ext cx="1094210" cy="3306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55837" y="2588267"/>
            <a:ext cx="1289439" cy="3306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902738" y="1873852"/>
            <a:ext cx="453099" cy="38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0"/>
            <a:endCxn id="9" idx="3"/>
          </p:cNvCxnSpPr>
          <p:nvPr/>
        </p:nvCxnSpPr>
        <p:spPr>
          <a:xfrm flipV="1">
            <a:off x="1124767" y="2199626"/>
            <a:ext cx="844326" cy="388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9" idx="5"/>
          </p:cNvCxnSpPr>
          <p:nvPr/>
        </p:nvCxnSpPr>
        <p:spPr>
          <a:xfrm flipH="1" flipV="1">
            <a:off x="2289482" y="2199626"/>
            <a:ext cx="711075" cy="388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7" idx="2"/>
          </p:cNvCxnSpPr>
          <p:nvPr/>
        </p:nvCxnSpPr>
        <p:spPr>
          <a:xfrm flipV="1">
            <a:off x="2129288" y="1541105"/>
            <a:ext cx="3325" cy="332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36880" y="4808043"/>
            <a:ext cx="1375773" cy="3306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585508" y="3430270"/>
            <a:ext cx="1094210" cy="3306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355837" y="4808043"/>
            <a:ext cx="1289439" cy="3306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1902738" y="4093628"/>
            <a:ext cx="453099" cy="38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6" idx="0"/>
            <a:endCxn id="29" idx="3"/>
          </p:cNvCxnSpPr>
          <p:nvPr/>
        </p:nvCxnSpPr>
        <p:spPr>
          <a:xfrm flipV="1">
            <a:off x="1124767" y="4419402"/>
            <a:ext cx="844326" cy="388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0"/>
            <a:endCxn id="29" idx="5"/>
          </p:cNvCxnSpPr>
          <p:nvPr/>
        </p:nvCxnSpPr>
        <p:spPr>
          <a:xfrm flipH="1" flipV="1">
            <a:off x="2289482" y="4419402"/>
            <a:ext cx="711075" cy="388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0"/>
            <a:endCxn id="27" idx="2"/>
          </p:cNvCxnSpPr>
          <p:nvPr/>
        </p:nvCxnSpPr>
        <p:spPr>
          <a:xfrm flipV="1">
            <a:off x="2129288" y="3760881"/>
            <a:ext cx="3325" cy="332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42155" y="5670494"/>
            <a:ext cx="3203121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feed array from session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5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mini-batch gradient descent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6520" y="971867"/>
            <a:ext cx="4429760" cy="5547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X = </a:t>
            </a:r>
            <a:r>
              <a:rPr lang="en-US" sz="1600" dirty="0" err="1" smtClean="0">
                <a:latin typeface="Consolas" panose="020B0609020204030204" pitchFamily="49" charset="0"/>
              </a:rPr>
              <a:t>tf.constant</a:t>
            </a:r>
            <a:r>
              <a:rPr lang="en-US" sz="1600" dirty="0" smtClean="0">
                <a:latin typeface="Consolas" panose="020B0609020204030204" pitchFamily="49" charset="0"/>
              </a:rPr>
              <a:t>(data)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y = </a:t>
            </a:r>
            <a:r>
              <a:rPr lang="en-US" sz="1600" dirty="0" err="1" smtClean="0">
                <a:latin typeface="Consolas" panose="020B0609020204030204" pitchFamily="49" charset="0"/>
              </a:rPr>
              <a:t>tf.constant</a:t>
            </a:r>
            <a:r>
              <a:rPr lang="en-US" sz="1600" dirty="0" smtClean="0">
                <a:latin typeface="Consolas" panose="020B0609020204030204" pitchFamily="49" charset="0"/>
              </a:rPr>
              <a:t>(label)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.</a:t>
            </a:r>
          </a:p>
          <a:p>
            <a:pPr marL="0" indent="0" algn="ctr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.</a:t>
            </a:r>
          </a:p>
          <a:p>
            <a:pPr marL="0" indent="0" algn="ctr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.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with </a:t>
            </a:r>
            <a:r>
              <a:rPr lang="en-US" sz="1600" dirty="0" err="1">
                <a:latin typeface="Consolas" panose="020B0609020204030204" pitchFamily="49" charset="0"/>
              </a:rPr>
              <a:t>tf.Session</a:t>
            </a:r>
            <a:r>
              <a:rPr lang="en-US" sz="1600" dirty="0">
                <a:latin typeface="Consolas" panose="020B0609020204030204" pitchFamily="49" charset="0"/>
              </a:rPr>
              <a:t>() as </a:t>
            </a:r>
            <a:r>
              <a:rPr lang="en-US" sz="1600" dirty="0" err="1">
                <a:latin typeface="Consolas" panose="020B0609020204030204" pitchFamily="49" charset="0"/>
              </a:rPr>
              <a:t>sess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</a:rPr>
              <a:t>…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</a:rPr>
              <a:t>sess.run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training_op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27600" y="968374"/>
            <a:ext cx="8493760" cy="55470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X = </a:t>
            </a:r>
            <a:r>
              <a:rPr lang="en-US" sz="1600" dirty="0" err="1">
                <a:latin typeface="Consolas" panose="020B0609020204030204" pitchFamily="49" charset="0"/>
              </a:rPr>
              <a:t>tf.placeholder</a:t>
            </a:r>
            <a:r>
              <a:rPr lang="en-US" sz="1600" dirty="0">
                <a:latin typeface="Consolas" panose="020B0609020204030204" pitchFamily="49" charset="0"/>
              </a:rPr>
              <a:t>(tf.float32, shape=(None, n + 1</a:t>
            </a:r>
            <a:r>
              <a:rPr lang="en-US" sz="1600" dirty="0" smtClean="0">
                <a:latin typeface="Consolas" panose="020B0609020204030204" pitchFamily="49" charset="0"/>
              </a:rPr>
              <a:t>))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y = </a:t>
            </a:r>
            <a:r>
              <a:rPr lang="en-US" sz="1600" dirty="0" err="1">
                <a:latin typeface="Consolas" panose="020B0609020204030204" pitchFamily="49" charset="0"/>
              </a:rPr>
              <a:t>tf.placeholder</a:t>
            </a:r>
            <a:r>
              <a:rPr lang="en-US" sz="1600" dirty="0">
                <a:latin typeface="Consolas" panose="020B0609020204030204" pitchFamily="49" charset="0"/>
              </a:rPr>
              <a:t>(tf.float32, shape=(None, 1</a:t>
            </a:r>
            <a:r>
              <a:rPr lang="en-US" sz="1600" dirty="0" smtClean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.</a:t>
            </a:r>
          </a:p>
          <a:p>
            <a:pPr marL="0" indent="0" algn="ctr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.</a:t>
            </a:r>
          </a:p>
          <a:p>
            <a:pPr marL="0" indent="0" algn="ctr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def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fetch_batch</a:t>
            </a:r>
            <a:r>
              <a:rPr lang="en-US" sz="1600" dirty="0" smtClean="0">
                <a:latin typeface="Consolas" panose="020B0609020204030204" pitchFamily="49" charset="0"/>
              </a:rPr>
              <a:t>(…):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…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return </a:t>
            </a:r>
            <a:r>
              <a:rPr lang="en-US" sz="1600" dirty="0" err="1" smtClean="0">
                <a:latin typeface="Consolas" panose="020B0609020204030204" pitchFamily="49" charset="0"/>
              </a:rPr>
              <a:t>X_batch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latin typeface="Consolas" panose="020B0609020204030204" pitchFamily="49" charset="0"/>
              </a:rPr>
              <a:t>y_batch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with </a:t>
            </a:r>
            <a:r>
              <a:rPr lang="en-US" sz="1600" dirty="0" err="1" smtClean="0">
                <a:latin typeface="Consolas" panose="020B0609020204030204" pitchFamily="49" charset="0"/>
              </a:rPr>
              <a:t>tf.Session</a:t>
            </a:r>
            <a:r>
              <a:rPr lang="en-US" sz="1600" dirty="0" smtClean="0">
                <a:latin typeface="Consolas" panose="020B0609020204030204" pitchFamily="49" charset="0"/>
              </a:rPr>
              <a:t>() as </a:t>
            </a:r>
            <a:r>
              <a:rPr lang="en-US" sz="1600" dirty="0" err="1" smtClean="0">
                <a:latin typeface="Consolas" panose="020B0609020204030204" pitchFamily="49" charset="0"/>
              </a:rPr>
              <a:t>sess</a:t>
            </a:r>
            <a:r>
              <a:rPr lang="en-US" sz="1600" dirty="0" smtClean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…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latin typeface="Consolas" panose="020B0609020204030204" pitchFamily="49" charset="0"/>
              </a:rPr>
              <a:t>X_batch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latin typeface="Consolas" panose="020B0609020204030204" pitchFamily="49" charset="0"/>
              </a:rPr>
              <a:t>y_batch</a:t>
            </a:r>
            <a:r>
              <a:rPr lang="en-US" sz="1600" dirty="0" smtClean="0"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latin typeface="Consolas" panose="020B0609020204030204" pitchFamily="49" charset="0"/>
              </a:rPr>
              <a:t>fetch_batch</a:t>
            </a:r>
            <a:r>
              <a:rPr lang="en-US" sz="1600" dirty="0" smtClean="0">
                <a:latin typeface="Consolas" panose="020B0609020204030204" pitchFamily="49" charset="0"/>
              </a:rPr>
              <a:t>(…)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sess.run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training_op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feed_dict</a:t>
            </a:r>
            <a:r>
              <a:rPr lang="en-US" sz="1600" dirty="0">
                <a:latin typeface="Consolas" panose="020B0609020204030204" pitchFamily="49" charset="0"/>
              </a:rPr>
              <a:t>={X: </a:t>
            </a:r>
            <a:r>
              <a:rPr lang="en-US" sz="1600" dirty="0" err="1">
                <a:latin typeface="Consolas" panose="020B0609020204030204" pitchFamily="49" charset="0"/>
              </a:rPr>
              <a:t>X_batch</a:t>
            </a:r>
            <a:r>
              <a:rPr lang="en-US" sz="1600" dirty="0">
                <a:latin typeface="Consolas" panose="020B0609020204030204" pitchFamily="49" charset="0"/>
              </a:rPr>
              <a:t>, y: </a:t>
            </a:r>
            <a:r>
              <a:rPr lang="en-US" sz="1600" dirty="0" err="1">
                <a:latin typeface="Consolas" panose="020B0609020204030204" pitchFamily="49" charset="0"/>
              </a:rPr>
              <a:t>y_batch</a:t>
            </a:r>
            <a:r>
              <a:rPr lang="en-US" sz="1600" dirty="0"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789680" y="2926080"/>
            <a:ext cx="345440" cy="304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and Restoring Models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9068" y="1672908"/>
            <a:ext cx="4197646" cy="694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import </a:t>
            </a:r>
            <a:r>
              <a:rPr lang="en-US" sz="1600" dirty="0" err="1" smtClean="0">
                <a:latin typeface="Consolas" panose="020B0609020204030204" pitchFamily="49" charset="0"/>
              </a:rPr>
              <a:t>tensorflow</a:t>
            </a:r>
            <a:r>
              <a:rPr lang="en-US" sz="1600" dirty="0" smtClean="0">
                <a:latin typeface="Consolas" panose="020B0609020204030204" pitchFamily="49" charset="0"/>
              </a:rPr>
              <a:t> as </a:t>
            </a:r>
            <a:r>
              <a:rPr lang="en-US" sz="1600" dirty="0" err="1" smtClean="0">
                <a:latin typeface="Consolas" panose="020B0609020204030204" pitchFamily="49" charset="0"/>
              </a:rPr>
              <a:t>tf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saver = </a:t>
            </a:r>
            <a:r>
              <a:rPr lang="en-US" sz="1600" dirty="0" err="1" smtClean="0">
                <a:latin typeface="Consolas" panose="020B0609020204030204" pitchFamily="49" charset="0"/>
              </a:rPr>
              <a:t>tf.train.Saver</a:t>
            </a:r>
            <a:r>
              <a:rPr lang="en-US" sz="1600" dirty="0" smtClean="0">
                <a:latin typeface="Consolas" panose="020B0609020204030204" pitchFamily="49" charset="0"/>
              </a:rPr>
              <a:t>()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9400" y="2473234"/>
            <a:ext cx="5574213" cy="1690172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9400" y="4474873"/>
            <a:ext cx="5574213" cy="17818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9067" y="2299378"/>
            <a:ext cx="2673532" cy="34771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Construction phase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9067" y="4319142"/>
            <a:ext cx="2673532" cy="3075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phase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49067" y="4710748"/>
            <a:ext cx="6185264" cy="15459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with </a:t>
            </a:r>
            <a:r>
              <a:rPr lang="en-US" sz="1600" dirty="0" err="1" smtClean="0">
                <a:latin typeface="Consolas" panose="020B0609020204030204" pitchFamily="49" charset="0"/>
              </a:rPr>
              <a:t>tf.Session</a:t>
            </a:r>
            <a:r>
              <a:rPr lang="en-US" sz="1600" dirty="0" smtClean="0">
                <a:latin typeface="Consolas" panose="020B0609020204030204" pitchFamily="49" charset="0"/>
              </a:rPr>
              <a:t>() as </a:t>
            </a:r>
            <a:r>
              <a:rPr lang="en-US" sz="1600" dirty="0" err="1" smtClean="0">
                <a:latin typeface="Consolas" panose="020B0609020204030204" pitchFamily="49" charset="0"/>
              </a:rPr>
              <a:t>sess</a:t>
            </a:r>
            <a:r>
              <a:rPr lang="en-US" sz="1600" dirty="0" smtClean="0">
                <a:latin typeface="Consolas" panose="020B06090202040302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latin typeface="Consolas" panose="020B0609020204030204" pitchFamily="49" charset="0"/>
              </a:rPr>
              <a:t>save_path</a:t>
            </a:r>
            <a:r>
              <a:rPr lang="en-US" sz="1600" dirty="0" smtClean="0"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latin typeface="Consolas" panose="020B0609020204030204" pitchFamily="49" charset="0"/>
              </a:rPr>
              <a:t>saver.save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sess</a:t>
            </a:r>
            <a:r>
              <a:rPr lang="en-US" sz="1600" dirty="0" smtClean="0">
                <a:latin typeface="Consolas" panose="020B0609020204030204" pitchFamily="49" charset="0"/>
              </a:rPr>
              <a:t>, “./</a:t>
            </a:r>
            <a:r>
              <a:rPr lang="en-US" sz="1600" dirty="0" err="1" smtClean="0">
                <a:latin typeface="Consolas" panose="020B0609020204030204" pitchFamily="49" charset="0"/>
              </a:rPr>
              <a:t>model.ckpt</a:t>
            </a:r>
            <a:r>
              <a:rPr lang="en-US" sz="1600" dirty="0" smtClean="0">
                <a:latin typeface="Consolas" panose="020B0609020204030204" pitchFamily="49" charset="0"/>
              </a:rPr>
              <a:t>”)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289040" y="1672908"/>
            <a:ext cx="4197646" cy="694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import </a:t>
            </a:r>
            <a:r>
              <a:rPr lang="en-US" sz="1600" dirty="0" err="1" smtClean="0">
                <a:latin typeface="Consolas" panose="020B0609020204030204" pitchFamily="49" charset="0"/>
              </a:rPr>
              <a:t>tensorflow</a:t>
            </a:r>
            <a:r>
              <a:rPr lang="en-US" sz="1600" dirty="0" smtClean="0">
                <a:latin typeface="Consolas" panose="020B0609020204030204" pitchFamily="49" charset="0"/>
              </a:rPr>
              <a:t> as </a:t>
            </a:r>
            <a:r>
              <a:rPr lang="en-US" sz="1600" dirty="0" err="1" smtClean="0">
                <a:latin typeface="Consolas" panose="020B0609020204030204" pitchFamily="49" charset="0"/>
              </a:rPr>
              <a:t>tf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saver = </a:t>
            </a:r>
            <a:r>
              <a:rPr lang="en-US" sz="1600" dirty="0" err="1" smtClean="0">
                <a:latin typeface="Consolas" panose="020B0609020204030204" pitchFamily="49" charset="0"/>
              </a:rPr>
              <a:t>tf.train.Saver</a:t>
            </a:r>
            <a:r>
              <a:rPr lang="en-US" sz="1600" dirty="0" smtClean="0">
                <a:latin typeface="Consolas" panose="020B0609020204030204" pitchFamily="49" charset="0"/>
              </a:rPr>
              <a:t>()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19372" y="2473234"/>
            <a:ext cx="5544003" cy="1690172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219372" y="4474873"/>
            <a:ext cx="5544003" cy="17818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289039" y="2299378"/>
            <a:ext cx="2673532" cy="34771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Construction phase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89039" y="4319142"/>
            <a:ext cx="2673532" cy="3075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phase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89039" y="4710748"/>
            <a:ext cx="6185264" cy="15459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with </a:t>
            </a:r>
            <a:r>
              <a:rPr lang="en-US" sz="1600" dirty="0" err="1" smtClean="0">
                <a:latin typeface="Consolas" panose="020B0609020204030204" pitchFamily="49" charset="0"/>
              </a:rPr>
              <a:t>tf.Session</a:t>
            </a:r>
            <a:r>
              <a:rPr lang="en-US" sz="1600" dirty="0" smtClean="0">
                <a:latin typeface="Consolas" panose="020B0609020204030204" pitchFamily="49" charset="0"/>
              </a:rPr>
              <a:t>() as </a:t>
            </a:r>
            <a:r>
              <a:rPr lang="en-US" sz="1600" dirty="0" err="1" smtClean="0">
                <a:latin typeface="Consolas" panose="020B0609020204030204" pitchFamily="49" charset="0"/>
              </a:rPr>
              <a:t>sess</a:t>
            </a:r>
            <a:r>
              <a:rPr lang="en-US" sz="1600" dirty="0" smtClean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latin typeface="Consolas" panose="020B0609020204030204" pitchFamily="49" charset="0"/>
              </a:rPr>
              <a:t>saver.restore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sess</a:t>
            </a:r>
            <a:r>
              <a:rPr lang="en-US" sz="1600" dirty="0" smtClean="0">
                <a:latin typeface="Consolas" panose="020B0609020204030204" pitchFamily="49" charset="0"/>
              </a:rPr>
              <a:t>, “</a:t>
            </a:r>
            <a:r>
              <a:rPr lang="en-US" sz="1600" dirty="0">
                <a:latin typeface="Consolas" panose="020B0609020204030204" pitchFamily="49" charset="0"/>
              </a:rPr>
              <a:t>./</a:t>
            </a:r>
            <a:r>
              <a:rPr lang="en-US" sz="1600" dirty="0" err="1">
                <a:latin typeface="Consolas" panose="020B0609020204030204" pitchFamily="49" charset="0"/>
              </a:rPr>
              <a:t>model.ckpt</a:t>
            </a:r>
            <a:r>
              <a:rPr lang="en-US" sz="1600" dirty="0">
                <a:latin typeface="Consolas" panose="020B0609020204030204" pitchFamily="49" charset="0"/>
              </a:rPr>
              <a:t>”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55799" y="112426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&lt;Saving Models&gt;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810273" y="112426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&lt;Restoring Models&gt;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3352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Restoring Models without Graphs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28320" y="1652588"/>
            <a:ext cx="4197646" cy="694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import </a:t>
            </a:r>
            <a:r>
              <a:rPr lang="en-US" sz="1600" dirty="0" err="1" smtClean="0">
                <a:latin typeface="Consolas" panose="020B0609020204030204" pitchFamily="49" charset="0"/>
              </a:rPr>
              <a:t>tensorflow</a:t>
            </a:r>
            <a:r>
              <a:rPr lang="en-US" sz="1600" dirty="0" smtClean="0">
                <a:latin typeface="Consolas" panose="020B0609020204030204" pitchFamily="49" charset="0"/>
              </a:rPr>
              <a:t> as </a:t>
            </a:r>
            <a:r>
              <a:rPr lang="en-US" sz="1600" dirty="0" err="1" smtClean="0">
                <a:latin typeface="Consolas" panose="020B0609020204030204" pitchFamily="49" charset="0"/>
              </a:rPr>
              <a:t>tf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saver = </a:t>
            </a:r>
            <a:r>
              <a:rPr lang="en-US" sz="1600" dirty="0" err="1" smtClean="0">
                <a:latin typeface="Consolas" panose="020B0609020204030204" pitchFamily="49" charset="0"/>
              </a:rPr>
              <a:t>tf.train.Saver</a:t>
            </a:r>
            <a:r>
              <a:rPr lang="en-US" sz="1600" dirty="0" smtClean="0">
                <a:latin typeface="Consolas" panose="020B0609020204030204" pitchFamily="49" charset="0"/>
              </a:rPr>
              <a:t>()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8652" y="2452914"/>
            <a:ext cx="5544003" cy="1690172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8652" y="4454553"/>
            <a:ext cx="5544003" cy="17818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28319" y="2279058"/>
            <a:ext cx="2673532" cy="34771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Construction phase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28319" y="4298822"/>
            <a:ext cx="2673532" cy="3075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phase</a:t>
            </a: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528319" y="4690428"/>
            <a:ext cx="6185264" cy="15459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with </a:t>
            </a:r>
            <a:r>
              <a:rPr lang="en-US" sz="1600" dirty="0" err="1" smtClean="0">
                <a:latin typeface="Consolas" panose="020B0609020204030204" pitchFamily="49" charset="0"/>
              </a:rPr>
              <a:t>tf.Session</a:t>
            </a:r>
            <a:r>
              <a:rPr lang="en-US" sz="1600" dirty="0" smtClean="0">
                <a:latin typeface="Consolas" panose="020B0609020204030204" pitchFamily="49" charset="0"/>
              </a:rPr>
              <a:t>() as </a:t>
            </a:r>
            <a:r>
              <a:rPr lang="en-US" sz="1600" dirty="0" err="1" smtClean="0">
                <a:latin typeface="Consolas" panose="020B0609020204030204" pitchFamily="49" charset="0"/>
              </a:rPr>
              <a:t>sess</a:t>
            </a:r>
            <a:r>
              <a:rPr lang="en-US" sz="1600" dirty="0" smtClean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latin typeface="Consolas" panose="020B0609020204030204" pitchFamily="49" charset="0"/>
              </a:rPr>
              <a:t>saver.restore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sess</a:t>
            </a:r>
            <a:r>
              <a:rPr lang="en-US" sz="1600" dirty="0" smtClean="0">
                <a:latin typeface="Consolas" panose="020B0609020204030204" pitchFamily="49" charset="0"/>
              </a:rPr>
              <a:t>, “</a:t>
            </a:r>
            <a:r>
              <a:rPr lang="en-US" sz="1600" dirty="0">
                <a:latin typeface="Consolas" panose="020B0609020204030204" pitchFamily="49" charset="0"/>
              </a:rPr>
              <a:t>./</a:t>
            </a:r>
            <a:r>
              <a:rPr lang="en-US" sz="1600" dirty="0" err="1">
                <a:latin typeface="Consolas" panose="020B0609020204030204" pitchFamily="49" charset="0"/>
              </a:rPr>
              <a:t>model.ckpt</a:t>
            </a:r>
            <a:r>
              <a:rPr lang="en-US" sz="1600" dirty="0">
                <a:latin typeface="Consolas" panose="020B0609020204030204" pitchFamily="49" charset="0"/>
              </a:rPr>
              <a:t>”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22467" y="1103947"/>
            <a:ext cx="355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&lt;Restoring </a:t>
            </a:r>
            <a:r>
              <a:rPr lang="en-US" b="1" dirty="0" smtClean="0"/>
              <a:t>Models with Graph&gt;</a:t>
            </a:r>
            <a:endParaRPr lang="en-US" b="1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380480" y="1652587"/>
            <a:ext cx="4197646" cy="694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import </a:t>
            </a:r>
            <a:r>
              <a:rPr lang="en-US" sz="1600" dirty="0" err="1" smtClean="0">
                <a:latin typeface="Consolas" panose="020B0609020204030204" pitchFamily="49" charset="0"/>
              </a:rPr>
              <a:t>tensorflow</a:t>
            </a:r>
            <a:r>
              <a:rPr lang="en-US" sz="1600" dirty="0" smtClean="0">
                <a:latin typeface="Consolas" panose="020B0609020204030204" pitchFamily="49" charset="0"/>
              </a:rPr>
              <a:t> as </a:t>
            </a:r>
            <a:r>
              <a:rPr lang="en-US" sz="1600" dirty="0" err="1" smtClean="0">
                <a:latin typeface="Consolas" panose="020B0609020204030204" pitchFamily="49" charset="0"/>
              </a:rPr>
              <a:t>tf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 smtClean="0">
              <a:latin typeface="Consolas" panose="020B060902020403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10812" y="4454552"/>
            <a:ext cx="5544003" cy="17818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380479" y="4298821"/>
            <a:ext cx="2673532" cy="3075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phase</a:t>
            </a:r>
            <a:endParaRPr lang="en-US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6380479" y="4407247"/>
            <a:ext cx="4907282" cy="1749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with </a:t>
            </a:r>
            <a:r>
              <a:rPr lang="en-US" sz="1600" dirty="0" err="1">
                <a:latin typeface="Consolas" panose="020B0609020204030204" pitchFamily="49" charset="0"/>
              </a:rPr>
              <a:t>tf.Session</a:t>
            </a:r>
            <a:r>
              <a:rPr lang="en-US" sz="1600" dirty="0">
                <a:latin typeface="Consolas" panose="020B0609020204030204" pitchFamily="49" charset="0"/>
              </a:rPr>
              <a:t>() as </a:t>
            </a:r>
            <a:r>
              <a:rPr lang="en-US" sz="1600" dirty="0" err="1">
                <a:latin typeface="Consolas" panose="020B0609020204030204" pitchFamily="49" charset="0"/>
              </a:rPr>
              <a:t>sess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saver.restore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sess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latin typeface="Consolas" panose="020B0609020204030204" pitchFamily="49" charset="0"/>
              </a:rPr>
              <a:t>“./</a:t>
            </a:r>
            <a:r>
              <a:rPr lang="en-US" sz="1600" dirty="0" err="1" smtClean="0">
                <a:latin typeface="Consolas" panose="020B0609020204030204" pitchFamily="49" charset="0"/>
              </a:rPr>
              <a:t>model.ckpt</a:t>
            </a:r>
            <a:r>
              <a:rPr lang="en-US" sz="1600" dirty="0">
                <a:latin typeface="Consolas" panose="020B0609020204030204" pitchFamily="49" charset="0"/>
              </a:rPr>
              <a:t>") </a:t>
            </a:r>
            <a:r>
              <a:rPr lang="en-US" sz="1600" dirty="0" smtClean="0">
                <a:latin typeface="Consolas" panose="020B0609020204030204" pitchFamily="49" charset="0"/>
              </a:rPr>
              <a:t> 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41312" y="1103946"/>
            <a:ext cx="412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&lt;Restoring </a:t>
            </a:r>
            <a:r>
              <a:rPr lang="en-US" b="1" dirty="0" smtClean="0"/>
              <a:t>Models without Graphs&gt;</a:t>
            </a:r>
            <a:endParaRPr lang="en-US" b="1" dirty="0"/>
          </a:p>
        </p:txBody>
      </p:sp>
      <p:sp>
        <p:nvSpPr>
          <p:cNvPr id="26" name="Rectangle 25"/>
          <p:cNvSpPr/>
          <p:nvPr/>
        </p:nvSpPr>
        <p:spPr>
          <a:xfrm>
            <a:off x="6310812" y="2720229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saver = </a:t>
            </a:r>
            <a:r>
              <a:rPr lang="en-US" sz="1600" dirty="0" err="1">
                <a:latin typeface="Consolas" panose="020B0609020204030204" pitchFamily="49" charset="0"/>
              </a:rPr>
              <a:t>tf.train.import_meta_graph</a:t>
            </a:r>
            <a:r>
              <a:rPr lang="en-US" sz="1600" dirty="0" smtClean="0">
                <a:latin typeface="Consolas" panose="020B0609020204030204" pitchFamily="49" charset="0"/>
              </a:rPr>
              <a:t>(“./</a:t>
            </a:r>
            <a:r>
              <a:rPr lang="en-US" sz="1600" dirty="0" err="1" smtClean="0">
                <a:latin typeface="Consolas" panose="020B0609020204030204" pitchFamily="49" charset="0"/>
              </a:rPr>
              <a:t>model.ckpt.meta</a:t>
            </a:r>
            <a:r>
              <a:rPr lang="en-US" sz="1600" dirty="0">
                <a:latin typeface="Consolas" panose="020B0609020204030204" pitchFamily="49" charset="0"/>
              </a:rPr>
              <a:t>")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theta = 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latin typeface="Consolas" panose="020B0609020204030204" pitchFamily="49" charset="0"/>
              </a:rPr>
              <a:t>tf.get_default_graph</a:t>
            </a:r>
            <a:r>
              <a:rPr lang="en-US" sz="1600" dirty="0">
                <a:latin typeface="Consolas" panose="020B0609020204030204" pitchFamily="49" charset="0"/>
              </a:rPr>
              <a:t>().</a:t>
            </a:r>
            <a:r>
              <a:rPr lang="en-US" sz="1600" dirty="0" err="1">
                <a:latin typeface="Consolas" panose="020B0609020204030204" pitchFamily="49" charset="0"/>
              </a:rPr>
              <a:t>get_tensor_by_name</a:t>
            </a:r>
            <a:r>
              <a:rPr lang="en-US" sz="1600" dirty="0" smtClean="0">
                <a:latin typeface="Consolas" panose="020B0609020204030204" pitchFamily="49" charset="0"/>
              </a:rPr>
              <a:t>(..)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310812" y="2452914"/>
            <a:ext cx="5544003" cy="1690172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380479" y="2279058"/>
            <a:ext cx="2673532" cy="34771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Construction phase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7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TensorBoard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857" y="304800"/>
            <a:ext cx="5777450" cy="313414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857" y="3516457"/>
            <a:ext cx="5781590" cy="313639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67160" y="1379798"/>
            <a:ext cx="4710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TF logging/debugging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Visualize the TF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Plot quantitative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Show additional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251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TensorBoard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9091" y="2275614"/>
            <a:ext cx="9613811" cy="2894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mse_summary</a:t>
            </a:r>
            <a:r>
              <a:rPr lang="en-US" sz="1600" dirty="0" smtClean="0"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latin typeface="Consolas" panose="020B0609020204030204" pitchFamily="49" charset="0"/>
              </a:rPr>
              <a:t>tf.summary.scalar</a:t>
            </a:r>
            <a:r>
              <a:rPr lang="en-US" sz="1600" dirty="0" smtClean="0">
                <a:latin typeface="Consolas" panose="020B0609020204030204" pitchFamily="49" charset="0"/>
              </a:rPr>
              <a:t>(‘MSE’, </a:t>
            </a:r>
            <a:r>
              <a:rPr lang="en-US" sz="1600" dirty="0" err="1" smtClean="0">
                <a:latin typeface="Consolas" panose="020B0609020204030204" pitchFamily="49" charset="0"/>
              </a:rPr>
              <a:t>mse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file_writer</a:t>
            </a:r>
            <a:r>
              <a:rPr lang="en-US" sz="1600" dirty="0" smtClean="0"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latin typeface="Consolas" panose="020B0609020204030204" pitchFamily="49" charset="0"/>
              </a:rPr>
              <a:t>tf.summary.FileWriter</a:t>
            </a:r>
            <a:r>
              <a:rPr lang="en-US" sz="1600" dirty="0" smtClean="0">
                <a:latin typeface="Consolas" panose="020B0609020204030204" pitchFamily="49" charset="0"/>
              </a:rPr>
              <a:t>(“./</a:t>
            </a:r>
            <a:r>
              <a:rPr lang="en-US" sz="1600" dirty="0" err="1" smtClean="0">
                <a:latin typeface="Consolas" panose="020B0609020204030204" pitchFamily="49" charset="0"/>
              </a:rPr>
              <a:t>tf_logs</a:t>
            </a:r>
            <a:r>
              <a:rPr lang="en-US" sz="1600" dirty="0" smtClean="0">
                <a:latin typeface="Consolas" panose="020B0609020204030204" pitchFamily="49" charset="0"/>
              </a:rPr>
              <a:t>/run1”, </a:t>
            </a:r>
            <a:r>
              <a:rPr lang="en-US" sz="1600" dirty="0" err="1" smtClean="0">
                <a:latin typeface="Consolas" panose="020B0609020204030204" pitchFamily="49" charset="0"/>
              </a:rPr>
              <a:t>tf.get_default_graph</a:t>
            </a:r>
            <a:r>
              <a:rPr lang="en-US" sz="1600" dirty="0" smtClean="0"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6" name="Rectangle 5"/>
          <p:cNvSpPr/>
          <p:nvPr/>
        </p:nvSpPr>
        <p:spPr>
          <a:xfrm>
            <a:off x="355600" y="4103398"/>
            <a:ext cx="9140825" cy="24117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5267" y="3947667"/>
            <a:ext cx="2673532" cy="3075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phase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49092" y="4317291"/>
            <a:ext cx="8690158" cy="12581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with </a:t>
            </a:r>
            <a:r>
              <a:rPr lang="en-US" sz="1600" dirty="0" err="1" smtClean="0">
                <a:latin typeface="Consolas" panose="020B0609020204030204" pitchFamily="49" charset="0"/>
              </a:rPr>
              <a:t>tf.Session</a:t>
            </a:r>
            <a:r>
              <a:rPr lang="en-US" sz="1600" dirty="0" smtClean="0">
                <a:latin typeface="Consolas" panose="020B0609020204030204" pitchFamily="49" charset="0"/>
              </a:rPr>
              <a:t>() as </a:t>
            </a:r>
            <a:r>
              <a:rPr lang="en-US" sz="1600" dirty="0" err="1" smtClean="0">
                <a:latin typeface="Consolas" panose="020B0609020204030204" pitchFamily="49" charset="0"/>
              </a:rPr>
              <a:t>sess</a:t>
            </a:r>
            <a:r>
              <a:rPr lang="en-US" sz="1600" dirty="0" smtClean="0">
                <a:latin typeface="Consolas" panose="020B06090202040302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latin typeface="Consolas" panose="020B0609020204030204" pitchFamily="49" charset="0"/>
              </a:rPr>
              <a:t>summary_str</a:t>
            </a:r>
            <a:r>
              <a:rPr lang="en-US" sz="1600" dirty="0" smtClean="0"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latin typeface="Consolas" panose="020B0609020204030204" pitchFamily="49" charset="0"/>
              </a:rPr>
              <a:t>sess.run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mse_summary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latin typeface="Consolas" panose="020B0609020204030204" pitchFamily="49" charset="0"/>
              </a:rPr>
              <a:t>feed_dict</a:t>
            </a:r>
            <a:r>
              <a:rPr lang="en-US" sz="1600" dirty="0" smtClean="0">
                <a:latin typeface="Consolas" panose="020B0609020204030204" pitchFamily="49" charset="0"/>
              </a:rPr>
              <a:t>={X: </a:t>
            </a:r>
            <a:r>
              <a:rPr lang="en-US" sz="1600" dirty="0" err="1" smtClean="0">
                <a:latin typeface="Consolas" panose="020B0609020204030204" pitchFamily="49" charset="0"/>
              </a:rPr>
              <a:t>X_batch</a:t>
            </a:r>
            <a:r>
              <a:rPr lang="en-US" sz="1600" dirty="0" smtClean="0">
                <a:latin typeface="Consolas" panose="020B0609020204030204" pitchFamily="49" charset="0"/>
              </a:rPr>
              <a:t>, y: </a:t>
            </a:r>
            <a:r>
              <a:rPr lang="en-US" sz="1600" dirty="0" err="1" smtClean="0">
                <a:latin typeface="Consolas" panose="020B0609020204030204" pitchFamily="49" charset="0"/>
              </a:rPr>
              <a:t>y_batch</a:t>
            </a:r>
            <a:r>
              <a:rPr lang="en-US" sz="1600" dirty="0" smtClean="0"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latin typeface="Consolas" panose="020B0609020204030204" pitchFamily="49" charset="0"/>
              </a:rPr>
              <a:t>file_writer.add_summary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summary_str</a:t>
            </a:r>
            <a:r>
              <a:rPr lang="en-US" sz="1600" dirty="0">
                <a:latin typeface="Consolas" panose="020B0609020204030204" pitchFamily="49" charset="0"/>
              </a:rPr>
              <a:t>, step)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file_writer.close</a:t>
            </a:r>
            <a:r>
              <a:rPr lang="en-US" sz="1600" dirty="0" smtClean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5600" y="2490652"/>
            <a:ext cx="9140825" cy="130128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25267" y="2310516"/>
            <a:ext cx="2673532" cy="34771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Construction phase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37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Highlights of </a:t>
            </a:r>
            <a:r>
              <a:rPr lang="en-US" dirty="0" err="1" smtClean="0"/>
              <a:t>TensorFlow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Runs not only on Windows, Linux, and </a:t>
            </a:r>
            <a:r>
              <a:rPr lang="en-US" dirty="0" err="1" smtClean="0"/>
              <a:t>macOS</a:t>
            </a:r>
            <a:r>
              <a:rPr lang="en-US" dirty="0" smtClean="0"/>
              <a:t>, but also on iOS and Android</a:t>
            </a:r>
          </a:p>
          <a:p>
            <a:r>
              <a:rPr lang="en-US" dirty="0" smtClean="0"/>
              <a:t>Provides very simple APIs called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TF.Learn</a:t>
            </a:r>
            <a:r>
              <a:rPr lang="en-US" dirty="0" smtClean="0"/>
              <a:t> and </a:t>
            </a:r>
            <a:r>
              <a:rPr lang="en-US" i="1" dirty="0" smtClean="0">
                <a:solidFill>
                  <a:srgbClr val="FF0000"/>
                </a:solidFill>
              </a:rPr>
              <a:t>TF-slim</a:t>
            </a:r>
          </a:p>
          <a:p>
            <a:r>
              <a:rPr lang="en-US" dirty="0" smtClean="0"/>
              <a:t>Other high-level APIs have been built on top of </a:t>
            </a:r>
            <a:r>
              <a:rPr lang="en-US" dirty="0" err="1" smtClean="0"/>
              <a:t>TensorFlow</a:t>
            </a:r>
            <a:r>
              <a:rPr lang="en-US" dirty="0" smtClean="0"/>
              <a:t>, such as </a:t>
            </a:r>
            <a:r>
              <a:rPr lang="en-US" i="1" dirty="0" err="1" smtClean="0">
                <a:solidFill>
                  <a:srgbClr val="FF0000"/>
                </a:solidFill>
              </a:rPr>
              <a:t>Keras</a:t>
            </a:r>
            <a:r>
              <a:rPr lang="en-US" dirty="0" smtClean="0"/>
              <a:t> or </a:t>
            </a:r>
            <a:r>
              <a:rPr lang="en-US" i="1" dirty="0" smtClean="0">
                <a:solidFill>
                  <a:srgbClr val="FF0000"/>
                </a:solidFill>
              </a:rPr>
              <a:t>Pretty Tensor</a:t>
            </a:r>
          </a:p>
          <a:p>
            <a:r>
              <a:rPr lang="en-US" dirty="0" smtClean="0"/>
              <a:t>Easy computation of the gradients of the functions called</a:t>
            </a:r>
            <a:r>
              <a:rPr lang="en-US" i="1" dirty="0" smtClean="0"/>
              <a:t> automatic differentiating (or </a:t>
            </a:r>
            <a:r>
              <a:rPr lang="en-US" i="1" dirty="0" err="1" smtClean="0">
                <a:solidFill>
                  <a:srgbClr val="FF0000"/>
                </a:solidFill>
              </a:rPr>
              <a:t>autodiff</a:t>
            </a:r>
            <a:r>
              <a:rPr lang="en-US" i="1" dirty="0" smtClean="0"/>
              <a:t>)</a:t>
            </a:r>
          </a:p>
          <a:p>
            <a:r>
              <a:rPr lang="en-US" dirty="0" smtClean="0"/>
              <a:t>Comes with a great visualization tool called </a:t>
            </a:r>
            <a:r>
              <a:rPr lang="en-US" i="1" dirty="0" err="1" smtClean="0">
                <a:solidFill>
                  <a:srgbClr val="FF0000"/>
                </a:solidFill>
              </a:rPr>
              <a:t>TensorBoard</a:t>
            </a:r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Google also launched a cloud service to run </a:t>
            </a:r>
            <a:r>
              <a:rPr lang="en-US" dirty="0" err="1" smtClean="0"/>
              <a:t>TensorFlow</a:t>
            </a:r>
            <a:r>
              <a:rPr lang="en-US" dirty="0" smtClean="0"/>
              <a:t> graphs</a:t>
            </a:r>
          </a:p>
          <a:p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19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TensorBoard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9092" y="2275614"/>
            <a:ext cx="8690158" cy="2894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mse_summary</a:t>
            </a:r>
            <a:r>
              <a:rPr lang="en-US" sz="1600" dirty="0" smtClean="0"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latin typeface="Consolas" panose="020B0609020204030204" pitchFamily="49" charset="0"/>
              </a:rPr>
              <a:t>tf.summary.scalar</a:t>
            </a:r>
            <a:r>
              <a:rPr lang="en-US" sz="1600" dirty="0" smtClean="0">
                <a:latin typeface="Consolas" panose="020B0609020204030204" pitchFamily="49" charset="0"/>
              </a:rPr>
              <a:t>(‘MSE’, </a:t>
            </a:r>
            <a:r>
              <a:rPr lang="en-US" sz="1600" dirty="0" err="1" smtClean="0">
                <a:latin typeface="Consolas" panose="020B0609020204030204" pitchFamily="49" charset="0"/>
              </a:rPr>
              <a:t>mse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file_writer</a:t>
            </a:r>
            <a:r>
              <a:rPr lang="en-US" sz="1600" dirty="0" smtClean="0"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latin typeface="Consolas" panose="020B0609020204030204" pitchFamily="49" charset="0"/>
              </a:rPr>
              <a:t>tf.summary.FileWriter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logdir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latin typeface="Consolas" panose="020B0609020204030204" pitchFamily="49" charset="0"/>
              </a:rPr>
              <a:t>tf.get_default_graph</a:t>
            </a:r>
            <a:r>
              <a:rPr lang="en-US" sz="1600" dirty="0" smtClean="0"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5" name="Rectangle 4"/>
          <p:cNvSpPr/>
          <p:nvPr/>
        </p:nvSpPr>
        <p:spPr>
          <a:xfrm>
            <a:off x="355600" y="2490652"/>
            <a:ext cx="9140825" cy="130128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5600" y="4103398"/>
            <a:ext cx="9140825" cy="24117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5267" y="2310516"/>
            <a:ext cx="2673532" cy="34771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Construction phase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5267" y="3947667"/>
            <a:ext cx="2673532" cy="3075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phase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49092" y="4317291"/>
            <a:ext cx="8690158" cy="12581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with </a:t>
            </a:r>
            <a:r>
              <a:rPr lang="en-US" sz="1600" dirty="0" err="1" smtClean="0">
                <a:latin typeface="Consolas" panose="020B0609020204030204" pitchFamily="49" charset="0"/>
              </a:rPr>
              <a:t>tf.Session</a:t>
            </a:r>
            <a:r>
              <a:rPr lang="en-US" sz="1600" dirty="0" smtClean="0">
                <a:latin typeface="Consolas" panose="020B0609020204030204" pitchFamily="49" charset="0"/>
              </a:rPr>
              <a:t>() as </a:t>
            </a:r>
            <a:r>
              <a:rPr lang="en-US" sz="1600" dirty="0" err="1" smtClean="0">
                <a:latin typeface="Consolas" panose="020B0609020204030204" pitchFamily="49" charset="0"/>
              </a:rPr>
              <a:t>sess</a:t>
            </a:r>
            <a:r>
              <a:rPr lang="en-US" sz="1600" dirty="0" smtClean="0">
                <a:latin typeface="Consolas" panose="020B06090202040302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latin typeface="Consolas" panose="020B0609020204030204" pitchFamily="49" charset="0"/>
              </a:rPr>
              <a:t>summary_str</a:t>
            </a:r>
            <a:r>
              <a:rPr lang="en-US" sz="1600" dirty="0" smtClean="0"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latin typeface="Consolas" panose="020B0609020204030204" pitchFamily="49" charset="0"/>
              </a:rPr>
              <a:t>sess.run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mse_summary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latin typeface="Consolas" panose="020B0609020204030204" pitchFamily="49" charset="0"/>
              </a:rPr>
              <a:t>feed_dict</a:t>
            </a:r>
            <a:r>
              <a:rPr lang="en-US" sz="1600" dirty="0" smtClean="0">
                <a:latin typeface="Consolas" panose="020B0609020204030204" pitchFamily="49" charset="0"/>
              </a:rPr>
              <a:t>={X: </a:t>
            </a:r>
            <a:r>
              <a:rPr lang="en-US" sz="1600" dirty="0" err="1" smtClean="0">
                <a:latin typeface="Consolas" panose="020B0609020204030204" pitchFamily="49" charset="0"/>
              </a:rPr>
              <a:t>X_batch</a:t>
            </a:r>
            <a:r>
              <a:rPr lang="en-US" sz="1600" dirty="0" smtClean="0">
                <a:latin typeface="Consolas" panose="020B0609020204030204" pitchFamily="49" charset="0"/>
              </a:rPr>
              <a:t>, y: </a:t>
            </a:r>
            <a:r>
              <a:rPr lang="en-US" sz="1600" dirty="0" err="1" smtClean="0">
                <a:latin typeface="Consolas" panose="020B0609020204030204" pitchFamily="49" charset="0"/>
              </a:rPr>
              <a:t>y_batch</a:t>
            </a:r>
            <a:r>
              <a:rPr lang="en-US" sz="1600" dirty="0" smtClean="0">
                <a:latin typeface="Consolas" panose="020B0609020204030204" pitchFamily="49" charset="0"/>
              </a:rPr>
              <a:t>})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latin typeface="Consolas" panose="020B0609020204030204" pitchFamily="49" charset="0"/>
              </a:rPr>
              <a:t>file_writer.add_summary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summary_str</a:t>
            </a:r>
            <a:r>
              <a:rPr lang="en-US" sz="1600" dirty="0" smtClean="0">
                <a:latin typeface="Consolas" panose="020B0609020204030204" pitchFamily="49" charset="0"/>
              </a:rPr>
              <a:t>, step)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file_writer.close</a:t>
            </a:r>
            <a:r>
              <a:rPr lang="en-US" sz="1600" dirty="0" smtClean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49092" y="697874"/>
            <a:ext cx="8690158" cy="2894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from </a:t>
            </a:r>
            <a:r>
              <a:rPr lang="en-US" sz="1600" dirty="0" err="1" smtClean="0">
                <a:latin typeface="Consolas" panose="020B0609020204030204" pitchFamily="49" charset="0"/>
              </a:rPr>
              <a:t>datetime</a:t>
            </a:r>
            <a:r>
              <a:rPr lang="en-US" sz="1600" dirty="0" smtClean="0">
                <a:latin typeface="Consolas" panose="020B0609020204030204" pitchFamily="49" charset="0"/>
              </a:rPr>
              <a:t> import </a:t>
            </a:r>
            <a:r>
              <a:rPr lang="en-US" sz="1600" dirty="0" err="1" smtClean="0">
                <a:latin typeface="Consolas" panose="020B0609020204030204" pitchFamily="49" charset="0"/>
              </a:rPr>
              <a:t>datetime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now = </a:t>
            </a:r>
            <a:r>
              <a:rPr lang="en-US" sz="1600" dirty="0" err="1" smtClean="0">
                <a:latin typeface="Consolas" panose="020B0609020204030204" pitchFamily="49" charset="0"/>
              </a:rPr>
              <a:t>datetime.utcnow</a:t>
            </a:r>
            <a:r>
              <a:rPr lang="en-US" sz="1600" dirty="0" smtClean="0">
                <a:latin typeface="Consolas" panose="020B0609020204030204" pitchFamily="49" charset="0"/>
              </a:rPr>
              <a:t>().</a:t>
            </a:r>
            <a:r>
              <a:rPr lang="en-US" sz="1600" dirty="0" err="1" smtClean="0">
                <a:latin typeface="Consolas" panose="020B0609020204030204" pitchFamily="49" charset="0"/>
              </a:rPr>
              <a:t>strftime</a:t>
            </a:r>
            <a:r>
              <a:rPr lang="en-US" sz="1600" dirty="0" smtClean="0">
                <a:latin typeface="Consolas" panose="020B0609020204030204" pitchFamily="49" charset="0"/>
              </a:rPr>
              <a:t>(“%</a:t>
            </a:r>
            <a:r>
              <a:rPr lang="en-US" sz="1600" dirty="0" err="1" smtClean="0">
                <a:latin typeface="Consolas" panose="020B0609020204030204" pitchFamily="49" charset="0"/>
              </a:rPr>
              <a:t>Y%m%d%H%M%S</a:t>
            </a:r>
            <a:r>
              <a:rPr lang="en-US" sz="1600" dirty="0" smtClean="0">
                <a:latin typeface="Consolas" panose="020B0609020204030204" pitchFamily="49" charset="0"/>
              </a:rPr>
              <a:t>”)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err="1">
                <a:latin typeface="Consolas" panose="020B0609020204030204" pitchFamily="49" charset="0"/>
              </a:rPr>
              <a:t>root_logdir</a:t>
            </a:r>
            <a:r>
              <a:rPr lang="en-US" sz="1600" dirty="0">
                <a:latin typeface="Consolas" panose="020B0609020204030204" pitchFamily="49" charset="0"/>
              </a:rPr>
              <a:t> = "./</a:t>
            </a:r>
            <a:r>
              <a:rPr lang="en-US" sz="1600" dirty="0" err="1" smtClean="0">
                <a:latin typeface="Consolas" panose="020B0609020204030204" pitchFamily="49" charset="0"/>
              </a:rPr>
              <a:t>tf_logs</a:t>
            </a:r>
            <a:r>
              <a:rPr lang="en-US" sz="1600" dirty="0" smtClean="0">
                <a:latin typeface="Consolas" panose="020B0609020204030204" pitchFamily="49" charset="0"/>
              </a:rPr>
              <a:t>"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err="1">
                <a:latin typeface="Consolas" panose="020B0609020204030204" pitchFamily="49" charset="0"/>
              </a:rPr>
              <a:t>logdir</a:t>
            </a:r>
            <a:r>
              <a:rPr lang="en-US" sz="1600" dirty="0">
                <a:latin typeface="Consolas" panose="020B0609020204030204" pitchFamily="49" charset="0"/>
              </a:rPr>
              <a:t> = "{}/run-{}/".format(</a:t>
            </a:r>
            <a:r>
              <a:rPr lang="en-US" sz="1600" dirty="0" err="1">
                <a:latin typeface="Consolas" panose="020B0609020204030204" pitchFamily="49" charset="0"/>
              </a:rPr>
              <a:t>root_logdir</a:t>
            </a:r>
            <a:r>
              <a:rPr lang="en-US" sz="1600" dirty="0">
                <a:latin typeface="Consolas" panose="020B0609020204030204" pitchFamily="49" charset="0"/>
              </a:rPr>
              <a:t>, now)</a:t>
            </a:r>
            <a:endParaRPr lang="en-US" sz="16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20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launch </a:t>
            </a:r>
            <a:r>
              <a:rPr lang="en-US" dirty="0" err="1" smtClean="0"/>
              <a:t>TensorBoard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48820" y="2594293"/>
            <a:ext cx="9998893" cy="2894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open terminal and type: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$ </a:t>
            </a:r>
            <a:r>
              <a:rPr lang="en-US" sz="2000" dirty="0" err="1" smtClean="0">
                <a:latin typeface="Consolas" panose="020B0609020204030204" pitchFamily="49" charset="0"/>
              </a:rPr>
              <a:t>tensorboard</a:t>
            </a:r>
            <a:r>
              <a:rPr lang="en-US" sz="2000" dirty="0" smtClean="0">
                <a:latin typeface="Consolas" panose="020B0609020204030204" pitchFamily="49" charset="0"/>
              </a:rPr>
              <a:t> --</a:t>
            </a:r>
            <a:r>
              <a:rPr lang="en-US" sz="2000" dirty="0" err="1" smtClean="0">
                <a:latin typeface="Consolas" panose="020B0609020204030204" pitchFamily="49" charset="0"/>
              </a:rPr>
              <a:t>logdir</a:t>
            </a:r>
            <a:r>
              <a:rPr lang="en-US" sz="2000" dirty="0" smtClean="0">
                <a:latin typeface="Consolas" panose="020B0609020204030204" pitchFamily="49" charset="0"/>
              </a:rPr>
              <a:t>=</a:t>
            </a:r>
            <a:r>
              <a:rPr lang="en-US" sz="2000" dirty="0" smtClean="0"/>
              <a:t>your root log directory such as</a:t>
            </a:r>
            <a:r>
              <a:rPr lang="en-US" sz="2000" dirty="0" smtClean="0">
                <a:latin typeface="Consolas" panose="020B0609020204030204" pitchFamily="49" charset="0"/>
              </a:rPr>
              <a:t> ./</a:t>
            </a:r>
            <a:r>
              <a:rPr lang="en-US" sz="2000" dirty="0" err="1" smtClean="0">
                <a:latin typeface="Consolas" panose="020B0609020204030204" pitchFamily="49" charset="0"/>
              </a:rPr>
              <a:t>tf_logs</a:t>
            </a:r>
            <a:r>
              <a:rPr lang="en-US" sz="2000" dirty="0" smtClean="0">
                <a:latin typeface="Consolas" panose="020B0609020204030204" pitchFamily="49" charset="0"/>
              </a:rPr>
              <a:t>/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/>
              <a:t>then open a browser and go to </a:t>
            </a:r>
            <a:r>
              <a:rPr lang="en-US" sz="2000" i="1" dirty="0">
                <a:hlinkClick r:id="rId2"/>
              </a:rPr>
              <a:t>http://localhost:6006/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23062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Scopes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7375" t="32423" r="34500" b="23552"/>
          <a:stretch/>
        </p:blipFill>
        <p:spPr>
          <a:xfrm>
            <a:off x="7045530" y="2230090"/>
            <a:ext cx="4633058" cy="40710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2625" t="27824" r="21875" b="13532"/>
          <a:stretch/>
        </p:blipFill>
        <p:spPr>
          <a:xfrm>
            <a:off x="602328" y="2283746"/>
            <a:ext cx="4929645" cy="3963701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097387" y="872694"/>
            <a:ext cx="8690158" cy="2894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with </a:t>
            </a:r>
            <a:r>
              <a:rPr lang="en-US" sz="1600" dirty="0" err="1" smtClean="0">
                <a:latin typeface="Consolas" panose="020B0609020204030204" pitchFamily="49" charset="0"/>
              </a:rPr>
              <a:t>tf.name_scope</a:t>
            </a:r>
            <a:r>
              <a:rPr lang="en-US" sz="1600" dirty="0" smtClean="0">
                <a:latin typeface="Consolas" panose="020B0609020204030204" pitchFamily="49" charset="0"/>
              </a:rPr>
              <a:t>(“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loss</a:t>
            </a:r>
            <a:r>
              <a:rPr lang="en-US" sz="1600" dirty="0" smtClean="0">
                <a:latin typeface="Consolas" panose="020B0609020204030204" pitchFamily="49" charset="0"/>
              </a:rPr>
              <a:t>”) as scope: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error = </a:t>
            </a:r>
            <a:r>
              <a:rPr lang="en-US" sz="1600" dirty="0" err="1" smtClean="0">
                <a:latin typeface="Consolas" panose="020B0609020204030204" pitchFamily="49" charset="0"/>
              </a:rPr>
              <a:t>y_pred</a:t>
            </a:r>
            <a:r>
              <a:rPr lang="en-US" sz="1600" dirty="0" smtClean="0">
                <a:latin typeface="Consolas" panose="020B0609020204030204" pitchFamily="49" charset="0"/>
              </a:rPr>
              <a:t> – 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latin typeface="Consolas" panose="020B0609020204030204" pitchFamily="49" charset="0"/>
              </a:rPr>
              <a:t>mse</a:t>
            </a:r>
            <a:r>
              <a:rPr lang="en-US" sz="1600" dirty="0" smtClean="0"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latin typeface="Consolas" panose="020B0609020204030204" pitchFamily="49" charset="0"/>
              </a:rPr>
              <a:t>tf.reduce_mean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tf.square</a:t>
            </a:r>
            <a:r>
              <a:rPr lang="en-US" sz="1600" dirty="0" smtClean="0">
                <a:latin typeface="Consolas" panose="020B0609020204030204" pitchFamily="49" charset="0"/>
              </a:rPr>
              <a:t>(error), name=“</a:t>
            </a:r>
            <a:r>
              <a:rPr lang="en-US" sz="1600" dirty="0" err="1" smtClean="0">
                <a:latin typeface="Consolas" panose="020B0609020204030204" pitchFamily="49" charset="0"/>
              </a:rPr>
              <a:t>mse</a:t>
            </a:r>
            <a:r>
              <a:rPr lang="en-US" sz="1600" dirty="0" smtClean="0">
                <a:latin typeface="Consolas" panose="020B0609020204030204" pitchFamily="49" charset="0"/>
              </a:rPr>
              <a:t>”)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830450" y="3728159"/>
            <a:ext cx="351188" cy="43815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47814" y="932588"/>
            <a:ext cx="6132302" cy="2894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dirty="0">
                <a:latin typeface="Consolas" panose="020B0609020204030204" pitchFamily="49" charset="0"/>
              </a:rPr>
              <a:t>error = </a:t>
            </a:r>
            <a:r>
              <a:rPr lang="es-ES" sz="1600" dirty="0" err="1">
                <a:latin typeface="Consolas" panose="020B0609020204030204" pitchFamily="49" charset="0"/>
              </a:rPr>
              <a:t>y_pred</a:t>
            </a:r>
            <a:r>
              <a:rPr lang="es-ES" sz="1600" dirty="0">
                <a:latin typeface="Consolas" panose="020B0609020204030204" pitchFamily="49" charset="0"/>
              </a:rPr>
              <a:t> - y</a:t>
            </a:r>
          </a:p>
          <a:p>
            <a:pPr marL="0" indent="0">
              <a:buNone/>
            </a:pPr>
            <a:r>
              <a:rPr lang="es-ES" sz="1600" dirty="0" err="1">
                <a:latin typeface="Consolas" panose="020B0609020204030204" pitchFamily="49" charset="0"/>
              </a:rPr>
              <a:t>mse</a:t>
            </a:r>
            <a:r>
              <a:rPr lang="es-ES" sz="1600" dirty="0">
                <a:latin typeface="Consolas" panose="020B0609020204030204" pitchFamily="49" charset="0"/>
              </a:rPr>
              <a:t> = </a:t>
            </a:r>
            <a:r>
              <a:rPr lang="es-ES" sz="1600" dirty="0" err="1">
                <a:latin typeface="Consolas" panose="020B0609020204030204" pitchFamily="49" charset="0"/>
              </a:rPr>
              <a:t>tf.reduce_mean</a:t>
            </a:r>
            <a:r>
              <a:rPr lang="es-ES" sz="1600" dirty="0">
                <a:latin typeface="Consolas" panose="020B0609020204030204" pitchFamily="49" charset="0"/>
              </a:rPr>
              <a:t>(</a:t>
            </a:r>
            <a:r>
              <a:rPr lang="es-ES" sz="1600" dirty="0" err="1">
                <a:latin typeface="Consolas" panose="020B0609020204030204" pitchFamily="49" charset="0"/>
              </a:rPr>
              <a:t>tf.square</a:t>
            </a:r>
            <a:r>
              <a:rPr lang="es-ES" sz="1600" dirty="0">
                <a:latin typeface="Consolas" panose="020B0609020204030204" pitchFamily="49" charset="0"/>
              </a:rPr>
              <a:t>(error), </a:t>
            </a:r>
            <a:r>
              <a:rPr lang="es-ES" sz="1600" dirty="0" err="1">
                <a:latin typeface="Consolas" panose="020B0609020204030204" pitchFamily="49" charset="0"/>
              </a:rPr>
              <a:t>name</a:t>
            </a:r>
            <a:r>
              <a:rPr lang="es-ES" sz="1600" dirty="0">
                <a:latin typeface="Consolas" panose="020B0609020204030204" pitchFamily="49" charset="0"/>
              </a:rPr>
              <a:t>="</a:t>
            </a:r>
            <a:r>
              <a:rPr lang="es-ES" sz="1600" dirty="0" err="1">
                <a:latin typeface="Consolas" panose="020B0609020204030204" pitchFamily="49" charset="0"/>
              </a:rPr>
              <a:t>mse</a:t>
            </a:r>
            <a:r>
              <a:rPr lang="es-ES" sz="1600" dirty="0">
                <a:latin typeface="Consolas" panose="020B0609020204030204" pitchFamily="49" charset="0"/>
              </a:rPr>
              <a:t>")</a:t>
            </a:r>
            <a:endParaRPr lang="en-US" sz="16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034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launch </a:t>
            </a:r>
            <a:r>
              <a:rPr lang="en-US" dirty="0" err="1" smtClean="0"/>
              <a:t>TensorBoard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48820" y="2594293"/>
            <a:ext cx="9998893" cy="2894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open terminal and type: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$ </a:t>
            </a:r>
            <a:r>
              <a:rPr lang="en-US" sz="2000" dirty="0" err="1" smtClean="0">
                <a:latin typeface="Consolas" panose="020B0609020204030204" pitchFamily="49" charset="0"/>
              </a:rPr>
              <a:t>tensorboard</a:t>
            </a:r>
            <a:r>
              <a:rPr lang="en-US" sz="2000" dirty="0" smtClean="0">
                <a:latin typeface="Consolas" panose="020B0609020204030204" pitchFamily="49" charset="0"/>
              </a:rPr>
              <a:t> --</a:t>
            </a:r>
            <a:r>
              <a:rPr lang="en-US" sz="2000" dirty="0" err="1" smtClean="0">
                <a:latin typeface="Consolas" panose="020B0609020204030204" pitchFamily="49" charset="0"/>
              </a:rPr>
              <a:t>logdir</a:t>
            </a:r>
            <a:r>
              <a:rPr lang="en-US" sz="2000" dirty="0" smtClean="0">
                <a:latin typeface="Consolas" panose="020B0609020204030204" pitchFamily="49" charset="0"/>
              </a:rPr>
              <a:t>=</a:t>
            </a:r>
            <a:r>
              <a:rPr lang="en-US" sz="2000" dirty="0" smtClean="0"/>
              <a:t>your root log directory such as</a:t>
            </a:r>
            <a:r>
              <a:rPr lang="en-US" sz="2000" dirty="0" smtClean="0">
                <a:latin typeface="Consolas" panose="020B0609020204030204" pitchFamily="49" charset="0"/>
              </a:rPr>
              <a:t> ./</a:t>
            </a:r>
            <a:r>
              <a:rPr lang="en-US" sz="2000" dirty="0" err="1" smtClean="0">
                <a:latin typeface="Consolas" panose="020B0609020204030204" pitchFamily="49" charset="0"/>
              </a:rPr>
              <a:t>tf_logs</a:t>
            </a:r>
            <a:r>
              <a:rPr lang="en-US" sz="2000" dirty="0" smtClean="0">
                <a:latin typeface="Consolas" panose="020B0609020204030204" pitchFamily="49" charset="0"/>
              </a:rPr>
              <a:t>/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/>
              <a:t>then open a browser and go to </a:t>
            </a:r>
            <a:r>
              <a:rPr lang="en-US" sz="2000" i="1" dirty="0">
                <a:hlinkClick r:id="rId2"/>
              </a:rPr>
              <a:t>http://localhost:6006/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3847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Scopes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7375" t="32423" r="34500" b="23552"/>
          <a:stretch/>
        </p:blipFill>
        <p:spPr>
          <a:xfrm>
            <a:off x="7045530" y="2230090"/>
            <a:ext cx="4633058" cy="40710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2625" t="27824" r="21875" b="13532"/>
          <a:stretch/>
        </p:blipFill>
        <p:spPr>
          <a:xfrm>
            <a:off x="602328" y="2283746"/>
            <a:ext cx="4929645" cy="3963701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097387" y="872694"/>
            <a:ext cx="8690158" cy="2894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with </a:t>
            </a:r>
            <a:r>
              <a:rPr lang="en-US" sz="1600" dirty="0" err="1" smtClean="0">
                <a:latin typeface="Consolas" panose="020B0609020204030204" pitchFamily="49" charset="0"/>
              </a:rPr>
              <a:t>tf.name_scope</a:t>
            </a:r>
            <a:r>
              <a:rPr lang="en-US" sz="1600" dirty="0" smtClean="0">
                <a:latin typeface="Consolas" panose="020B0609020204030204" pitchFamily="49" charset="0"/>
              </a:rPr>
              <a:t>(“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loss</a:t>
            </a:r>
            <a:r>
              <a:rPr lang="en-US" sz="1600" dirty="0" smtClean="0">
                <a:latin typeface="Consolas" panose="020B0609020204030204" pitchFamily="49" charset="0"/>
              </a:rPr>
              <a:t>”) as scope: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error = </a:t>
            </a:r>
            <a:r>
              <a:rPr lang="en-US" sz="1600" dirty="0" err="1" smtClean="0">
                <a:latin typeface="Consolas" panose="020B0609020204030204" pitchFamily="49" charset="0"/>
              </a:rPr>
              <a:t>y_pred</a:t>
            </a:r>
            <a:r>
              <a:rPr lang="en-US" sz="1600" dirty="0" smtClean="0">
                <a:latin typeface="Consolas" panose="020B0609020204030204" pitchFamily="49" charset="0"/>
              </a:rPr>
              <a:t> – 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latin typeface="Consolas" panose="020B0609020204030204" pitchFamily="49" charset="0"/>
              </a:rPr>
              <a:t>mse</a:t>
            </a:r>
            <a:r>
              <a:rPr lang="en-US" sz="1600" dirty="0" smtClean="0"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latin typeface="Consolas" panose="020B0609020204030204" pitchFamily="49" charset="0"/>
              </a:rPr>
              <a:t>tf.reduce_mean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tf.square</a:t>
            </a:r>
            <a:r>
              <a:rPr lang="en-US" sz="1600" dirty="0" smtClean="0">
                <a:latin typeface="Consolas" panose="020B0609020204030204" pitchFamily="49" charset="0"/>
              </a:rPr>
              <a:t>(error), name=“</a:t>
            </a:r>
            <a:r>
              <a:rPr lang="en-US" sz="1600" dirty="0" err="1" smtClean="0">
                <a:latin typeface="Consolas" panose="020B0609020204030204" pitchFamily="49" charset="0"/>
              </a:rPr>
              <a:t>mse</a:t>
            </a:r>
            <a:r>
              <a:rPr lang="en-US" sz="1600" dirty="0" smtClean="0">
                <a:latin typeface="Consolas" panose="020B0609020204030204" pitchFamily="49" charset="0"/>
              </a:rPr>
              <a:t>”)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830450" y="3728159"/>
            <a:ext cx="351188" cy="43815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47814" y="932588"/>
            <a:ext cx="6132302" cy="2894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dirty="0">
                <a:latin typeface="Consolas" panose="020B0609020204030204" pitchFamily="49" charset="0"/>
              </a:rPr>
              <a:t>error = </a:t>
            </a:r>
            <a:r>
              <a:rPr lang="es-ES" sz="1600" dirty="0" err="1">
                <a:latin typeface="Consolas" panose="020B0609020204030204" pitchFamily="49" charset="0"/>
              </a:rPr>
              <a:t>y_pred</a:t>
            </a:r>
            <a:r>
              <a:rPr lang="es-ES" sz="1600" dirty="0">
                <a:latin typeface="Consolas" panose="020B0609020204030204" pitchFamily="49" charset="0"/>
              </a:rPr>
              <a:t> - y</a:t>
            </a:r>
          </a:p>
          <a:p>
            <a:pPr marL="0" indent="0">
              <a:buNone/>
            </a:pPr>
            <a:r>
              <a:rPr lang="es-ES" sz="1600" dirty="0" err="1">
                <a:latin typeface="Consolas" panose="020B0609020204030204" pitchFamily="49" charset="0"/>
              </a:rPr>
              <a:t>mse</a:t>
            </a:r>
            <a:r>
              <a:rPr lang="es-ES" sz="1600" dirty="0">
                <a:latin typeface="Consolas" panose="020B0609020204030204" pitchFamily="49" charset="0"/>
              </a:rPr>
              <a:t> = </a:t>
            </a:r>
            <a:r>
              <a:rPr lang="es-ES" sz="1600" dirty="0" err="1">
                <a:latin typeface="Consolas" panose="020B0609020204030204" pitchFamily="49" charset="0"/>
              </a:rPr>
              <a:t>tf.reduce_mean</a:t>
            </a:r>
            <a:r>
              <a:rPr lang="es-ES" sz="1600" dirty="0">
                <a:latin typeface="Consolas" panose="020B0609020204030204" pitchFamily="49" charset="0"/>
              </a:rPr>
              <a:t>(</a:t>
            </a:r>
            <a:r>
              <a:rPr lang="es-ES" sz="1600" dirty="0" err="1">
                <a:latin typeface="Consolas" panose="020B0609020204030204" pitchFamily="49" charset="0"/>
              </a:rPr>
              <a:t>tf.square</a:t>
            </a:r>
            <a:r>
              <a:rPr lang="es-ES" sz="1600" dirty="0">
                <a:latin typeface="Consolas" panose="020B0609020204030204" pitchFamily="49" charset="0"/>
              </a:rPr>
              <a:t>(error), </a:t>
            </a:r>
            <a:r>
              <a:rPr lang="es-ES" sz="1600" dirty="0" err="1">
                <a:latin typeface="Consolas" panose="020B0609020204030204" pitchFamily="49" charset="0"/>
              </a:rPr>
              <a:t>name</a:t>
            </a:r>
            <a:r>
              <a:rPr lang="es-ES" sz="1600" dirty="0">
                <a:latin typeface="Consolas" panose="020B0609020204030204" pitchFamily="49" charset="0"/>
              </a:rPr>
              <a:t>="</a:t>
            </a:r>
            <a:r>
              <a:rPr lang="es-ES" sz="1600" dirty="0" err="1">
                <a:latin typeface="Consolas" panose="020B0609020204030204" pitchFamily="49" charset="0"/>
              </a:rPr>
              <a:t>mse</a:t>
            </a:r>
            <a:r>
              <a:rPr lang="es-ES" sz="1600" dirty="0">
                <a:latin typeface="Consolas" panose="020B0609020204030204" pitchFamily="49" charset="0"/>
              </a:rPr>
              <a:t>")</a:t>
            </a:r>
            <a:endParaRPr lang="en-US" sz="16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131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Principle of </a:t>
            </a:r>
            <a:r>
              <a:rPr lang="en-US" dirty="0" err="1" smtClean="0"/>
              <a:t>TensorFlow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4267"/>
            <a:ext cx="9956800" cy="554704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in Python a graph of computations to perform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TensorFlow</a:t>
            </a:r>
            <a:r>
              <a:rPr lang="en-US" dirty="0" smtClean="0"/>
              <a:t> takes that graph and runs it efficiently using optimized C++ code.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640" y="1950720"/>
            <a:ext cx="5135492" cy="295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02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Principle of </a:t>
            </a:r>
            <a:r>
              <a:rPr lang="en-US" dirty="0" err="1" smtClean="0"/>
              <a:t>TensorFlow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825" y="1124267"/>
            <a:ext cx="5138928" cy="497280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46825" y="6223874"/>
            <a:ext cx="5224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Parallel computation on multiple CPUs/GPUs/servers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53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Graph and Running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1096" y="1124267"/>
            <a:ext cx="4752703" cy="55470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import </a:t>
            </a:r>
            <a:r>
              <a:rPr lang="en-US" sz="1600" dirty="0" err="1" smtClean="0">
                <a:latin typeface="Consolas" panose="020B0609020204030204" pitchFamily="49" charset="0"/>
              </a:rPr>
              <a:t>tensorflow</a:t>
            </a:r>
            <a:r>
              <a:rPr lang="en-US" sz="1600" dirty="0" smtClean="0">
                <a:latin typeface="Consolas" panose="020B0609020204030204" pitchFamily="49" charset="0"/>
              </a:rPr>
              <a:t> as </a:t>
            </a:r>
            <a:r>
              <a:rPr lang="en-US" sz="1600" dirty="0" err="1" smtClean="0">
                <a:latin typeface="Consolas" panose="020B0609020204030204" pitchFamily="49" charset="0"/>
              </a:rPr>
              <a:t>tf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x = </a:t>
            </a:r>
            <a:r>
              <a:rPr lang="en-US" sz="1600" dirty="0" err="1" smtClean="0">
                <a:latin typeface="Consolas" panose="020B0609020204030204" pitchFamily="49" charset="0"/>
              </a:rPr>
              <a:t>tf.Variable</a:t>
            </a:r>
            <a:r>
              <a:rPr lang="en-US" sz="1600" dirty="0" smtClean="0">
                <a:latin typeface="Consolas" panose="020B0609020204030204" pitchFamily="49" charset="0"/>
              </a:rPr>
              <a:t>(3, name=“x”)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y </a:t>
            </a:r>
            <a:r>
              <a:rPr lang="en-US" sz="1600" dirty="0">
                <a:latin typeface="Consolas" panose="020B0609020204030204" pitchFamily="49" charset="0"/>
              </a:rPr>
              <a:t>= </a:t>
            </a:r>
            <a:r>
              <a:rPr lang="en-US" sz="1600" dirty="0" err="1" smtClean="0">
                <a:latin typeface="Consolas" panose="020B0609020204030204" pitchFamily="49" charset="0"/>
              </a:rPr>
              <a:t>tf.Variable</a:t>
            </a:r>
            <a:r>
              <a:rPr lang="en-US" sz="1600" dirty="0" smtClean="0">
                <a:latin typeface="Consolas" panose="020B0609020204030204" pitchFamily="49" charset="0"/>
              </a:rPr>
              <a:t>(4, </a:t>
            </a:r>
            <a:r>
              <a:rPr lang="en-US" sz="1600" dirty="0">
                <a:latin typeface="Consolas" panose="020B0609020204030204" pitchFamily="49" charset="0"/>
              </a:rPr>
              <a:t>name</a:t>
            </a:r>
            <a:r>
              <a:rPr lang="en-US" sz="1600" dirty="0" smtClean="0">
                <a:latin typeface="Consolas" panose="020B0609020204030204" pitchFamily="49" charset="0"/>
              </a:rPr>
              <a:t>=“y”)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f = x*x*y + y + 2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sess</a:t>
            </a:r>
            <a:r>
              <a:rPr lang="en-US" sz="1600" dirty="0" smtClean="0"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latin typeface="Consolas" panose="020B0609020204030204" pitchFamily="49" charset="0"/>
              </a:rPr>
              <a:t>tf.Session</a:t>
            </a:r>
            <a:r>
              <a:rPr lang="en-US" sz="1600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sess.run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x.initializer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sess.run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y.initializer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result = </a:t>
            </a:r>
            <a:r>
              <a:rPr lang="en-US" sz="1600" dirty="0" err="1" smtClean="0">
                <a:latin typeface="Consolas" panose="020B0609020204030204" pitchFamily="49" charset="0"/>
              </a:rPr>
              <a:t>sess.run</a:t>
            </a:r>
            <a:r>
              <a:rPr lang="en-US" sz="1600" dirty="0" smtClean="0">
                <a:latin typeface="Consolas" panose="020B0609020204030204" pitchFamily="49" charset="0"/>
              </a:rPr>
              <a:t>(f)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print(result)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sess.close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994" y="1683582"/>
            <a:ext cx="3994670" cy="22969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6389" y="1124267"/>
            <a:ext cx="414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Create a graph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6389" y="4225579"/>
            <a:ext cx="414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Run the graph in a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33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Graph and Running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1096" y="1124267"/>
            <a:ext cx="4752703" cy="55470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import </a:t>
            </a:r>
            <a:r>
              <a:rPr lang="en-US" sz="1600" dirty="0" err="1" smtClean="0">
                <a:latin typeface="Consolas" panose="020B0609020204030204" pitchFamily="49" charset="0"/>
              </a:rPr>
              <a:t>tensorflow</a:t>
            </a:r>
            <a:r>
              <a:rPr lang="en-US" sz="1600" dirty="0" smtClean="0">
                <a:latin typeface="Consolas" panose="020B0609020204030204" pitchFamily="49" charset="0"/>
              </a:rPr>
              <a:t> as </a:t>
            </a:r>
            <a:r>
              <a:rPr lang="en-US" sz="1600" dirty="0" err="1" smtClean="0">
                <a:latin typeface="Consolas" panose="020B0609020204030204" pitchFamily="49" charset="0"/>
              </a:rPr>
              <a:t>tf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x = </a:t>
            </a:r>
            <a:r>
              <a:rPr lang="en-US" sz="1600" dirty="0" err="1" smtClean="0">
                <a:latin typeface="Consolas" panose="020B0609020204030204" pitchFamily="49" charset="0"/>
              </a:rPr>
              <a:t>tf.Variable</a:t>
            </a:r>
            <a:r>
              <a:rPr lang="en-US" sz="1600" dirty="0" smtClean="0">
                <a:latin typeface="Consolas" panose="020B0609020204030204" pitchFamily="49" charset="0"/>
              </a:rPr>
              <a:t>(3, name=“x”)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y </a:t>
            </a:r>
            <a:r>
              <a:rPr lang="en-US" sz="1600" dirty="0">
                <a:latin typeface="Consolas" panose="020B0609020204030204" pitchFamily="49" charset="0"/>
              </a:rPr>
              <a:t>= </a:t>
            </a:r>
            <a:r>
              <a:rPr lang="en-US" sz="1600" dirty="0" err="1" smtClean="0">
                <a:latin typeface="Consolas" panose="020B0609020204030204" pitchFamily="49" charset="0"/>
              </a:rPr>
              <a:t>tf.Variable</a:t>
            </a:r>
            <a:r>
              <a:rPr lang="en-US" sz="1600" dirty="0" smtClean="0">
                <a:latin typeface="Consolas" panose="020B0609020204030204" pitchFamily="49" charset="0"/>
              </a:rPr>
              <a:t>(4, </a:t>
            </a:r>
            <a:r>
              <a:rPr lang="en-US" sz="1600" dirty="0">
                <a:latin typeface="Consolas" panose="020B0609020204030204" pitchFamily="49" charset="0"/>
              </a:rPr>
              <a:t>name</a:t>
            </a:r>
            <a:r>
              <a:rPr lang="en-US" sz="1600" dirty="0" smtClean="0">
                <a:latin typeface="Consolas" panose="020B0609020204030204" pitchFamily="49" charset="0"/>
              </a:rPr>
              <a:t>=“y”)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f = x*x*y + y + 2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sess</a:t>
            </a:r>
            <a:r>
              <a:rPr lang="en-US" sz="1600" dirty="0" smtClean="0"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latin typeface="Consolas" panose="020B0609020204030204" pitchFamily="49" charset="0"/>
              </a:rPr>
              <a:t>tf.Session</a:t>
            </a:r>
            <a:r>
              <a:rPr lang="en-US" sz="1600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sess.run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x.initializer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sess.run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y.initializer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result = </a:t>
            </a:r>
            <a:r>
              <a:rPr lang="en-US" sz="1600" dirty="0" err="1" smtClean="0">
                <a:latin typeface="Consolas" panose="020B0609020204030204" pitchFamily="49" charset="0"/>
              </a:rPr>
              <a:t>sess.run</a:t>
            </a:r>
            <a:r>
              <a:rPr lang="en-US" sz="1600" dirty="0" smtClean="0">
                <a:latin typeface="Consolas" panose="020B0609020204030204" pitchFamily="49" charset="0"/>
              </a:rPr>
              <a:t>(f)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print(result)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sess.close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994" y="1683582"/>
            <a:ext cx="3994670" cy="22969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6389" y="1124267"/>
            <a:ext cx="414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Create a graph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6389" y="4225579"/>
            <a:ext cx="414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Run the graph in a Session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31429" y="1924594"/>
            <a:ext cx="4822370" cy="1393372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31429" y="3647553"/>
            <a:ext cx="4822370" cy="2335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01096" y="1750738"/>
            <a:ext cx="2673532" cy="34771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Construction phase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01096" y="3491822"/>
            <a:ext cx="2673532" cy="3075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phase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21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Graph and Running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1096" y="1124267"/>
            <a:ext cx="4752703" cy="55470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import </a:t>
            </a:r>
            <a:r>
              <a:rPr lang="en-US" sz="1600" dirty="0" err="1" smtClean="0">
                <a:latin typeface="Consolas" panose="020B0609020204030204" pitchFamily="49" charset="0"/>
              </a:rPr>
              <a:t>tensorflow</a:t>
            </a:r>
            <a:r>
              <a:rPr lang="en-US" sz="1600" dirty="0" smtClean="0">
                <a:latin typeface="Consolas" panose="020B0609020204030204" pitchFamily="49" charset="0"/>
              </a:rPr>
              <a:t> as </a:t>
            </a:r>
            <a:r>
              <a:rPr lang="en-US" sz="1600" dirty="0" err="1" smtClean="0">
                <a:latin typeface="Consolas" panose="020B0609020204030204" pitchFamily="49" charset="0"/>
              </a:rPr>
              <a:t>tf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x = </a:t>
            </a:r>
            <a:r>
              <a:rPr lang="en-US" sz="1600" dirty="0" err="1" smtClean="0">
                <a:latin typeface="Consolas" panose="020B0609020204030204" pitchFamily="49" charset="0"/>
              </a:rPr>
              <a:t>tf.Variable</a:t>
            </a:r>
            <a:r>
              <a:rPr lang="en-US" sz="1600" dirty="0" smtClean="0">
                <a:latin typeface="Consolas" panose="020B0609020204030204" pitchFamily="49" charset="0"/>
              </a:rPr>
              <a:t>(3, name=“x”)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y </a:t>
            </a:r>
            <a:r>
              <a:rPr lang="en-US" sz="1600" dirty="0">
                <a:latin typeface="Consolas" panose="020B0609020204030204" pitchFamily="49" charset="0"/>
              </a:rPr>
              <a:t>= </a:t>
            </a:r>
            <a:r>
              <a:rPr lang="en-US" sz="1600" dirty="0" err="1" smtClean="0">
                <a:latin typeface="Consolas" panose="020B0609020204030204" pitchFamily="49" charset="0"/>
              </a:rPr>
              <a:t>tf.Variable</a:t>
            </a:r>
            <a:r>
              <a:rPr lang="en-US" sz="1600" dirty="0" smtClean="0">
                <a:latin typeface="Consolas" panose="020B0609020204030204" pitchFamily="49" charset="0"/>
              </a:rPr>
              <a:t>(4, </a:t>
            </a:r>
            <a:r>
              <a:rPr lang="en-US" sz="1600" dirty="0">
                <a:latin typeface="Consolas" panose="020B0609020204030204" pitchFamily="49" charset="0"/>
              </a:rPr>
              <a:t>name</a:t>
            </a:r>
            <a:r>
              <a:rPr lang="en-US" sz="1600" dirty="0" smtClean="0">
                <a:latin typeface="Consolas" panose="020B0609020204030204" pitchFamily="49" charset="0"/>
              </a:rPr>
              <a:t>=“y”)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f = x*x*y + y + 2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with </a:t>
            </a:r>
            <a:r>
              <a:rPr lang="en-US" sz="1600" dirty="0" err="1" smtClean="0">
                <a:latin typeface="Consolas" panose="020B0609020204030204" pitchFamily="49" charset="0"/>
              </a:rPr>
              <a:t>tf.Session</a:t>
            </a:r>
            <a:r>
              <a:rPr lang="en-US" sz="1600" dirty="0" smtClean="0">
                <a:latin typeface="Consolas" panose="020B0609020204030204" pitchFamily="49" charset="0"/>
              </a:rPr>
              <a:t>() as </a:t>
            </a:r>
            <a:r>
              <a:rPr lang="en-US" sz="1600" dirty="0" err="1" smtClean="0">
                <a:latin typeface="Consolas" panose="020B0609020204030204" pitchFamily="49" charset="0"/>
              </a:rPr>
              <a:t>sess</a:t>
            </a:r>
            <a:r>
              <a:rPr lang="en-US" sz="1600" dirty="0" smtClean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latin typeface="Consolas" panose="020B0609020204030204" pitchFamily="49" charset="0"/>
              </a:rPr>
              <a:t>x.initializer.run</a:t>
            </a:r>
            <a:r>
              <a:rPr lang="en-US" sz="1600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</a:rPr>
              <a:t>y.initializer.run</a:t>
            </a:r>
            <a:r>
              <a:rPr lang="en-US" sz="1600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result = </a:t>
            </a:r>
            <a:r>
              <a:rPr lang="en-US" sz="1600" dirty="0" err="1" smtClean="0">
                <a:latin typeface="Consolas" panose="020B0609020204030204" pitchFamily="49" charset="0"/>
              </a:rPr>
              <a:t>f.eval</a:t>
            </a:r>
            <a:r>
              <a:rPr lang="en-US" sz="1600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print(result)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994" y="1683582"/>
            <a:ext cx="3994670" cy="22969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6389" y="1124267"/>
            <a:ext cx="414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Create a graph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6389" y="4225579"/>
            <a:ext cx="414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Run the graph in a Session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31429" y="1924594"/>
            <a:ext cx="4822370" cy="1393372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31429" y="3647553"/>
            <a:ext cx="4822370" cy="21175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01096" y="1750738"/>
            <a:ext cx="2673532" cy="34771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Construction phase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01096" y="3491822"/>
            <a:ext cx="2673532" cy="3075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phase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958147" y="5484415"/>
            <a:ext cx="3962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f.eval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()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is just syntactic sugar for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sess.run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(f)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in the currently active session!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709920" y="5181600"/>
            <a:ext cx="2336800" cy="583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Graph and Running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1096" y="1124267"/>
            <a:ext cx="4752703" cy="55470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import </a:t>
            </a:r>
            <a:r>
              <a:rPr lang="en-US" sz="1600" dirty="0" err="1" smtClean="0">
                <a:latin typeface="Consolas" panose="020B0609020204030204" pitchFamily="49" charset="0"/>
              </a:rPr>
              <a:t>tensorflow</a:t>
            </a:r>
            <a:r>
              <a:rPr lang="en-US" sz="1600" dirty="0" smtClean="0">
                <a:latin typeface="Consolas" panose="020B0609020204030204" pitchFamily="49" charset="0"/>
              </a:rPr>
              <a:t> as </a:t>
            </a:r>
            <a:r>
              <a:rPr lang="en-US" sz="1600" dirty="0" err="1" smtClean="0">
                <a:latin typeface="Consolas" panose="020B0609020204030204" pitchFamily="49" charset="0"/>
              </a:rPr>
              <a:t>tf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x = </a:t>
            </a:r>
            <a:r>
              <a:rPr lang="en-US" sz="1600" dirty="0" err="1" smtClean="0">
                <a:latin typeface="Consolas" panose="020B0609020204030204" pitchFamily="49" charset="0"/>
              </a:rPr>
              <a:t>tf.Variable</a:t>
            </a:r>
            <a:r>
              <a:rPr lang="en-US" sz="1600" dirty="0" smtClean="0">
                <a:latin typeface="Consolas" panose="020B0609020204030204" pitchFamily="49" charset="0"/>
              </a:rPr>
              <a:t>(3, name=“x”)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y </a:t>
            </a:r>
            <a:r>
              <a:rPr lang="en-US" sz="1600" dirty="0">
                <a:latin typeface="Consolas" panose="020B0609020204030204" pitchFamily="49" charset="0"/>
              </a:rPr>
              <a:t>= </a:t>
            </a:r>
            <a:r>
              <a:rPr lang="en-US" sz="1600" dirty="0" err="1" smtClean="0">
                <a:latin typeface="Consolas" panose="020B0609020204030204" pitchFamily="49" charset="0"/>
              </a:rPr>
              <a:t>tf.Variable</a:t>
            </a:r>
            <a:r>
              <a:rPr lang="en-US" sz="1600" dirty="0" smtClean="0">
                <a:latin typeface="Consolas" panose="020B0609020204030204" pitchFamily="49" charset="0"/>
              </a:rPr>
              <a:t>(4, </a:t>
            </a:r>
            <a:r>
              <a:rPr lang="en-US" sz="1600" dirty="0">
                <a:latin typeface="Consolas" panose="020B0609020204030204" pitchFamily="49" charset="0"/>
              </a:rPr>
              <a:t>name</a:t>
            </a:r>
            <a:r>
              <a:rPr lang="en-US" sz="1600" dirty="0" smtClean="0">
                <a:latin typeface="Consolas" panose="020B0609020204030204" pitchFamily="49" charset="0"/>
              </a:rPr>
              <a:t>=“y”)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f = x*x*y + y + 2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init</a:t>
            </a:r>
            <a:r>
              <a:rPr lang="en-US" sz="1600" dirty="0" smtClean="0"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latin typeface="Consolas" panose="020B0609020204030204" pitchFamily="49" charset="0"/>
              </a:rPr>
              <a:t>tf.global_variables_initializer</a:t>
            </a:r>
            <a:r>
              <a:rPr lang="en-US" sz="1600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with </a:t>
            </a:r>
            <a:r>
              <a:rPr lang="en-US" sz="1600" dirty="0" err="1" smtClean="0">
                <a:latin typeface="Consolas" panose="020B0609020204030204" pitchFamily="49" charset="0"/>
              </a:rPr>
              <a:t>tf.Session</a:t>
            </a:r>
            <a:r>
              <a:rPr lang="en-US" sz="1600" dirty="0" smtClean="0">
                <a:latin typeface="Consolas" panose="020B0609020204030204" pitchFamily="49" charset="0"/>
              </a:rPr>
              <a:t>() as </a:t>
            </a:r>
            <a:r>
              <a:rPr lang="en-US" sz="1600" dirty="0" err="1" smtClean="0">
                <a:latin typeface="Consolas" panose="020B0609020204030204" pitchFamily="49" charset="0"/>
              </a:rPr>
              <a:t>sess</a:t>
            </a:r>
            <a:r>
              <a:rPr lang="en-US" sz="1600" dirty="0" smtClean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latin typeface="Consolas" panose="020B0609020204030204" pitchFamily="49" charset="0"/>
              </a:rPr>
              <a:t>init.run</a:t>
            </a:r>
            <a:r>
              <a:rPr lang="en-US" sz="1600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result = </a:t>
            </a:r>
            <a:r>
              <a:rPr lang="en-US" sz="1600" dirty="0" err="1" smtClean="0">
                <a:latin typeface="Consolas" panose="020B0609020204030204" pitchFamily="49" charset="0"/>
              </a:rPr>
              <a:t>f.eval</a:t>
            </a:r>
            <a:r>
              <a:rPr lang="en-US" sz="1600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print(result)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994" y="1683582"/>
            <a:ext cx="3994670" cy="22969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6389" y="1124267"/>
            <a:ext cx="414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Create a graph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6389" y="4225579"/>
            <a:ext cx="414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Run the graph in a Session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31429" y="1924594"/>
            <a:ext cx="4822370" cy="1393372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31429" y="3647553"/>
            <a:ext cx="4822370" cy="21175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01096" y="1750738"/>
            <a:ext cx="2673532" cy="34771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Construction phase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01096" y="3491822"/>
            <a:ext cx="2673532" cy="3075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phase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15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10483</TotalTime>
  <Words>1909</Words>
  <Application>Microsoft Office PowerPoint</Application>
  <PresentationFormat>Widescreen</PresentationFormat>
  <Paragraphs>547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맑은 고딕</vt:lpstr>
      <vt:lpstr>Arial</vt:lpstr>
      <vt:lpstr>Calibri</vt:lpstr>
      <vt:lpstr>Cambria Math</vt:lpstr>
      <vt:lpstr>Consolas</vt:lpstr>
      <vt:lpstr>Times New Roman</vt:lpstr>
      <vt:lpstr>Wingdings</vt:lpstr>
      <vt:lpstr>Office Theme</vt:lpstr>
      <vt:lpstr>Chapter 9. Up and Running with TensorFlow</vt:lpstr>
      <vt:lpstr>Open source Deep Learning libraries</vt:lpstr>
      <vt:lpstr>Highlights of TensorFlow</vt:lpstr>
      <vt:lpstr>Basic Principle of TensorFlow</vt:lpstr>
      <vt:lpstr>Basic Principle of TensorFlow</vt:lpstr>
      <vt:lpstr>Creating a Graph and Running it</vt:lpstr>
      <vt:lpstr>Creating a Graph and Running it</vt:lpstr>
      <vt:lpstr>Creating a Graph and Running it</vt:lpstr>
      <vt:lpstr>Creating a Graph and Running it</vt:lpstr>
      <vt:lpstr>Example </vt:lpstr>
      <vt:lpstr>Example </vt:lpstr>
      <vt:lpstr>Example </vt:lpstr>
      <vt:lpstr>Example </vt:lpstr>
      <vt:lpstr>Example </vt:lpstr>
      <vt:lpstr> Linear Regression using the Normal Equation with numpy, scikit-learn and TensorFlow</vt:lpstr>
      <vt:lpstr> Linear Regression using the Normal Equation with numpy, scikit-learn and TensorFlow</vt:lpstr>
      <vt:lpstr> Linear Regression using the Normal Equation with numpy, scikit-learn and TensorFlow</vt:lpstr>
      <vt:lpstr> Linear Regression using the Normal Equation with numpy, scikit-learn and TensorFlow</vt:lpstr>
      <vt:lpstr>Implementing Batch Gradient Descent</vt:lpstr>
      <vt:lpstr>Implementing Batch Gradient Descent</vt:lpstr>
      <vt:lpstr>Implementing Batch Gradient Descent</vt:lpstr>
      <vt:lpstr>Implementing Batch Gradient Descent</vt:lpstr>
      <vt:lpstr>Mini-batch Gradient Descent</vt:lpstr>
      <vt:lpstr>Placeholder</vt:lpstr>
      <vt:lpstr>Implementing mini-batch gradient descent</vt:lpstr>
      <vt:lpstr>Saving and Restoring Models</vt:lpstr>
      <vt:lpstr>Restoring Models without Graphs</vt:lpstr>
      <vt:lpstr>TensorBoard</vt:lpstr>
      <vt:lpstr>TensorBoard</vt:lpstr>
      <vt:lpstr>TensorBoard</vt:lpstr>
      <vt:lpstr>To launch TensorBoard</vt:lpstr>
      <vt:lpstr>Name Scopes</vt:lpstr>
      <vt:lpstr>To launch TensorBoard</vt:lpstr>
      <vt:lpstr>Name Scopes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Daeung</dc:creator>
  <cp:lastModifiedBy>Daeung</cp:lastModifiedBy>
  <cp:revision>229</cp:revision>
  <dcterms:created xsi:type="dcterms:W3CDTF">2018-01-01T15:52:30Z</dcterms:created>
  <dcterms:modified xsi:type="dcterms:W3CDTF">2018-02-13T02:09:10Z</dcterms:modified>
</cp:coreProperties>
</file>