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11" r:id="rId3"/>
    <p:sldId id="312" r:id="rId4"/>
    <p:sldId id="313" r:id="rId5"/>
    <p:sldId id="314" r:id="rId6"/>
    <p:sldId id="315" r:id="rId7"/>
    <p:sldId id="317" r:id="rId8"/>
    <p:sldId id="319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0"/>
            <a:ext cx="10515600" cy="8128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10515600" cy="55470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920" y="115729"/>
            <a:ext cx="10515600" cy="666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22372"/>
            <a:ext cx="10515600" cy="53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5573-A93D-45D1-B33D-0CD5FBB266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00602" y="6574051"/>
            <a:ext cx="3180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eservoir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maging with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eismic &amp;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 technology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직선 연결선 10"/>
          <p:cNvCxnSpPr/>
          <p:nvPr userDrawn="1"/>
        </p:nvCxnSpPr>
        <p:spPr>
          <a:xfrm flipH="1">
            <a:off x="0" y="6686550"/>
            <a:ext cx="89180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1"/>
          <p:cNvSpPr/>
          <p:nvPr userDrawn="1"/>
        </p:nvSpPr>
        <p:spPr>
          <a:xfrm>
            <a:off x="8948320" y="6614103"/>
            <a:ext cx="96000" cy="157216"/>
          </a:xfrm>
          <a:prstGeom prst="rect">
            <a:avLst/>
          </a:prstGeom>
          <a:solidFill>
            <a:srgbClr val="0E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311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81876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Chapter 7. Ensemble Learning and </a:t>
            </a:r>
            <a:br>
              <a:rPr lang="en-US" b="1" dirty="0" smtClean="0"/>
            </a:br>
            <a:r>
              <a:rPr lang="en-US" b="1" dirty="0" smtClean="0"/>
              <a:t>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Tree-based Models</a:t>
            </a:r>
            <a:endParaRPr lang="en-US" dirty="0"/>
          </a:p>
        </p:txBody>
      </p:sp>
      <p:grpSp>
        <p:nvGrpSpPr>
          <p:cNvPr id="4" name="그룹 472"/>
          <p:cNvGrpSpPr/>
          <p:nvPr/>
        </p:nvGrpSpPr>
        <p:grpSpPr>
          <a:xfrm>
            <a:off x="1347104" y="1844824"/>
            <a:ext cx="1911644" cy="2124236"/>
            <a:chOff x="467544" y="1808820"/>
            <a:chExt cx="1911644" cy="2124236"/>
          </a:xfrm>
        </p:grpSpPr>
        <p:sp>
          <p:nvSpPr>
            <p:cNvPr id="5" name="타원 171"/>
            <p:cNvSpPr/>
            <p:nvPr/>
          </p:nvSpPr>
          <p:spPr>
            <a:xfrm>
              <a:off x="1292204" y="1808820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직선 화살표 연결선 193"/>
            <p:cNvCxnSpPr>
              <a:stCxn id="5" idx="4"/>
              <a:endCxn id="7" idx="7"/>
            </p:cNvCxnSpPr>
            <p:nvPr/>
          </p:nvCxnSpPr>
          <p:spPr>
            <a:xfrm flipH="1">
              <a:off x="978897" y="2024844"/>
              <a:ext cx="423035" cy="4636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197"/>
            <p:cNvSpPr/>
            <p:nvPr/>
          </p:nvSpPr>
          <p:spPr>
            <a:xfrm>
              <a:off x="791580" y="2456892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타원 204"/>
            <p:cNvSpPr/>
            <p:nvPr/>
          </p:nvSpPr>
          <p:spPr>
            <a:xfrm>
              <a:off x="1796260" y="2456892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직선 화살표 연결선 205"/>
            <p:cNvCxnSpPr>
              <a:stCxn id="5" idx="4"/>
              <a:endCxn id="8" idx="1"/>
            </p:cNvCxnSpPr>
            <p:nvPr/>
          </p:nvCxnSpPr>
          <p:spPr>
            <a:xfrm>
              <a:off x="1401932" y="2024844"/>
              <a:ext cx="426467" cy="4636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216"/>
            <p:cNvSpPr/>
            <p:nvPr/>
          </p:nvSpPr>
          <p:spPr>
            <a:xfrm>
              <a:off x="2159732" y="3140968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직선 화살표 연결선 217"/>
            <p:cNvCxnSpPr>
              <a:stCxn id="8" idx="4"/>
              <a:endCxn id="10" idx="1"/>
            </p:cNvCxnSpPr>
            <p:nvPr/>
          </p:nvCxnSpPr>
          <p:spPr>
            <a:xfrm>
              <a:off x="1905988" y="2672916"/>
              <a:ext cx="285883" cy="499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221"/>
            <p:cNvSpPr/>
            <p:nvPr/>
          </p:nvSpPr>
          <p:spPr>
            <a:xfrm>
              <a:off x="1475656" y="3140968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화살표 연결선 225"/>
            <p:cNvCxnSpPr>
              <a:stCxn id="8" idx="4"/>
              <a:endCxn id="12" idx="7"/>
            </p:cNvCxnSpPr>
            <p:nvPr/>
          </p:nvCxnSpPr>
          <p:spPr>
            <a:xfrm flipH="1">
              <a:off x="1662973" y="2672916"/>
              <a:ext cx="243015" cy="499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231"/>
            <p:cNvSpPr/>
            <p:nvPr/>
          </p:nvSpPr>
          <p:spPr>
            <a:xfrm>
              <a:off x="1151620" y="3681028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직선 화살표 연결선 232"/>
            <p:cNvCxnSpPr>
              <a:stCxn id="12" idx="4"/>
              <a:endCxn id="14" idx="7"/>
            </p:cNvCxnSpPr>
            <p:nvPr/>
          </p:nvCxnSpPr>
          <p:spPr>
            <a:xfrm flipH="1">
              <a:off x="1338937" y="3356992"/>
              <a:ext cx="246447" cy="355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242"/>
            <p:cNvSpPr/>
            <p:nvPr/>
          </p:nvSpPr>
          <p:spPr>
            <a:xfrm>
              <a:off x="1799692" y="3717032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직선 화살표 연결선 243"/>
            <p:cNvCxnSpPr>
              <a:stCxn id="12" idx="4"/>
              <a:endCxn id="16" idx="1"/>
            </p:cNvCxnSpPr>
            <p:nvPr/>
          </p:nvCxnSpPr>
          <p:spPr>
            <a:xfrm>
              <a:off x="1585384" y="3356992"/>
              <a:ext cx="246447" cy="391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248"/>
            <p:cNvSpPr/>
            <p:nvPr/>
          </p:nvSpPr>
          <p:spPr>
            <a:xfrm>
              <a:off x="467544" y="3104964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타원 249"/>
            <p:cNvSpPr/>
            <p:nvPr/>
          </p:nvSpPr>
          <p:spPr>
            <a:xfrm>
              <a:off x="1115616" y="3140968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직선 화살표 연결선 251"/>
            <p:cNvCxnSpPr>
              <a:stCxn id="7" idx="4"/>
              <a:endCxn id="19" idx="1"/>
            </p:cNvCxnSpPr>
            <p:nvPr/>
          </p:nvCxnSpPr>
          <p:spPr>
            <a:xfrm>
              <a:off x="901308" y="2672916"/>
              <a:ext cx="246447" cy="499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52"/>
            <p:cNvCxnSpPr>
              <a:stCxn id="7" idx="4"/>
              <a:endCxn id="18" idx="7"/>
            </p:cNvCxnSpPr>
            <p:nvPr/>
          </p:nvCxnSpPr>
          <p:spPr>
            <a:xfrm flipH="1">
              <a:off x="654861" y="2672916"/>
              <a:ext cx="246447" cy="4636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331"/>
          <p:cNvGrpSpPr/>
          <p:nvPr/>
        </p:nvGrpSpPr>
        <p:grpSpPr>
          <a:xfrm>
            <a:off x="4544624" y="1718810"/>
            <a:ext cx="785224" cy="972108"/>
            <a:chOff x="3099268" y="1700808"/>
            <a:chExt cx="785224" cy="972108"/>
          </a:xfrm>
        </p:grpSpPr>
        <p:sp>
          <p:nvSpPr>
            <p:cNvPr id="23" name="타원 300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직선 화살표 연결선 301"/>
            <p:cNvCxnSpPr>
              <a:stCxn id="23" idx="4"/>
              <a:endCxn id="25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302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타원 303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직선 화살표 연결선 304"/>
            <p:cNvCxnSpPr>
              <a:stCxn id="23" idx="4"/>
              <a:endCxn id="26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305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직선 화살표 연결선 306"/>
            <p:cNvCxnSpPr>
              <a:stCxn id="26" idx="4"/>
              <a:endCxn id="28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307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직선 화살표 연결선 308"/>
            <p:cNvCxnSpPr>
              <a:stCxn id="26" idx="4"/>
              <a:endCxn id="30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09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직선 화살표 연결선 310"/>
            <p:cNvCxnSpPr>
              <a:stCxn id="30" idx="4"/>
              <a:endCxn id="32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11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직선 화살표 연결선 312"/>
            <p:cNvCxnSpPr>
              <a:stCxn id="30" idx="4"/>
              <a:endCxn id="34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13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타원 314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직선 화살표 연결선 315"/>
            <p:cNvCxnSpPr>
              <a:stCxn id="25" idx="4"/>
              <a:endCxn id="37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16"/>
            <p:cNvCxnSpPr>
              <a:stCxn id="25" idx="4"/>
              <a:endCxn id="36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32"/>
          <p:cNvGrpSpPr/>
          <p:nvPr/>
        </p:nvGrpSpPr>
        <p:grpSpPr>
          <a:xfrm>
            <a:off x="5441292" y="1682806"/>
            <a:ext cx="785224" cy="972108"/>
            <a:chOff x="3099268" y="1700808"/>
            <a:chExt cx="785224" cy="972108"/>
          </a:xfrm>
        </p:grpSpPr>
        <p:sp>
          <p:nvSpPr>
            <p:cNvPr id="41" name="타원 333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직선 화살표 연결선 334"/>
            <p:cNvCxnSpPr>
              <a:stCxn id="41" idx="4"/>
              <a:endCxn id="43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335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336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직선 화살표 연결선 337"/>
            <p:cNvCxnSpPr>
              <a:stCxn id="41" idx="4"/>
              <a:endCxn id="44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338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직선 화살표 연결선 339"/>
            <p:cNvCxnSpPr>
              <a:stCxn id="44" idx="4"/>
              <a:endCxn id="46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340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직선 화살표 연결선 341"/>
            <p:cNvCxnSpPr>
              <a:stCxn id="44" idx="4"/>
              <a:endCxn id="48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342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직선 화살표 연결선 343"/>
            <p:cNvCxnSpPr>
              <a:stCxn id="48" idx="4"/>
              <a:endCxn id="50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344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직선 화살표 연결선 345"/>
            <p:cNvCxnSpPr>
              <a:stCxn id="48" idx="4"/>
              <a:endCxn id="52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346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347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직선 화살표 연결선 348"/>
            <p:cNvCxnSpPr>
              <a:stCxn id="43" idx="4"/>
              <a:endCxn id="55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349"/>
            <p:cNvCxnSpPr>
              <a:stCxn id="43" idx="4"/>
              <a:endCxn id="54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350"/>
          <p:cNvGrpSpPr/>
          <p:nvPr/>
        </p:nvGrpSpPr>
        <p:grpSpPr>
          <a:xfrm>
            <a:off x="6337960" y="1646802"/>
            <a:ext cx="785224" cy="972108"/>
            <a:chOff x="3099268" y="1700808"/>
            <a:chExt cx="785224" cy="972108"/>
          </a:xfrm>
        </p:grpSpPr>
        <p:sp>
          <p:nvSpPr>
            <p:cNvPr id="59" name="타원 351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직선 화살표 연결선 352"/>
            <p:cNvCxnSpPr>
              <a:stCxn id="59" idx="4"/>
              <a:endCxn id="61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353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타원 354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직선 화살표 연결선 355"/>
            <p:cNvCxnSpPr>
              <a:stCxn id="59" idx="4"/>
              <a:endCxn id="62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356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직선 화살표 연결선 357"/>
            <p:cNvCxnSpPr>
              <a:stCxn id="62" idx="4"/>
              <a:endCxn id="64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358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직선 화살표 연결선 359"/>
            <p:cNvCxnSpPr>
              <a:stCxn id="62" idx="4"/>
              <a:endCxn id="66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360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직선 화살표 연결선 361"/>
            <p:cNvCxnSpPr>
              <a:stCxn id="66" idx="4"/>
              <a:endCxn id="68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362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직선 화살표 연결선 363"/>
            <p:cNvCxnSpPr>
              <a:stCxn id="66" idx="4"/>
              <a:endCxn id="70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364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타원 365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직선 화살표 연결선 366"/>
            <p:cNvCxnSpPr>
              <a:stCxn id="61" idx="4"/>
              <a:endCxn id="73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367"/>
            <p:cNvCxnSpPr>
              <a:stCxn id="61" idx="4"/>
              <a:endCxn id="72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368"/>
          <p:cNvGrpSpPr/>
          <p:nvPr/>
        </p:nvGrpSpPr>
        <p:grpSpPr>
          <a:xfrm>
            <a:off x="4613200" y="2978950"/>
            <a:ext cx="785224" cy="972108"/>
            <a:chOff x="3099268" y="1700808"/>
            <a:chExt cx="785224" cy="972108"/>
          </a:xfrm>
        </p:grpSpPr>
        <p:sp>
          <p:nvSpPr>
            <p:cNvPr id="77" name="타원 369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직선 화살표 연결선 370"/>
            <p:cNvCxnSpPr>
              <a:stCxn id="77" idx="4"/>
              <a:endCxn id="79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371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타원 372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직선 화살표 연결선 373"/>
            <p:cNvCxnSpPr>
              <a:stCxn id="77" idx="4"/>
              <a:endCxn id="80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374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직선 화살표 연결선 375"/>
            <p:cNvCxnSpPr>
              <a:stCxn id="80" idx="4"/>
              <a:endCxn id="82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376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직선 화살표 연결선 377"/>
            <p:cNvCxnSpPr>
              <a:stCxn id="80" idx="4"/>
              <a:endCxn id="84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378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직선 화살표 연결선 379"/>
            <p:cNvCxnSpPr>
              <a:stCxn id="84" idx="4"/>
              <a:endCxn id="86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380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직선 화살표 연결선 381"/>
            <p:cNvCxnSpPr>
              <a:stCxn id="84" idx="4"/>
              <a:endCxn id="88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382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타원 383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직선 화살표 연결선 384"/>
            <p:cNvCxnSpPr>
              <a:stCxn id="79" idx="4"/>
              <a:endCxn id="91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385"/>
            <p:cNvCxnSpPr>
              <a:stCxn id="79" idx="4"/>
              <a:endCxn id="90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386"/>
          <p:cNvGrpSpPr/>
          <p:nvPr/>
        </p:nvGrpSpPr>
        <p:grpSpPr>
          <a:xfrm>
            <a:off x="6413400" y="3050958"/>
            <a:ext cx="785224" cy="972108"/>
            <a:chOff x="3099268" y="1700808"/>
            <a:chExt cx="785224" cy="972108"/>
          </a:xfrm>
        </p:grpSpPr>
        <p:sp>
          <p:nvSpPr>
            <p:cNvPr id="95" name="타원 387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직선 화살표 연결선 388"/>
            <p:cNvCxnSpPr>
              <a:stCxn id="95" idx="4"/>
              <a:endCxn id="97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389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타원 390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직선 화살표 연결선 391"/>
            <p:cNvCxnSpPr>
              <a:stCxn id="95" idx="4"/>
              <a:endCxn id="98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392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직선 화살표 연결선 393"/>
            <p:cNvCxnSpPr>
              <a:stCxn id="98" idx="4"/>
              <a:endCxn id="100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타원 394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직선 화살표 연결선 395"/>
            <p:cNvCxnSpPr>
              <a:stCxn id="98" idx="4"/>
              <a:endCxn id="102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396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직선 화살표 연결선 397"/>
            <p:cNvCxnSpPr>
              <a:stCxn id="102" idx="4"/>
              <a:endCxn id="104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타원 398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직선 화살표 연결선 399"/>
            <p:cNvCxnSpPr>
              <a:stCxn id="102" idx="4"/>
              <a:endCxn id="106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400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타원 401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직선 화살표 연결선 402"/>
            <p:cNvCxnSpPr>
              <a:stCxn id="97" idx="4"/>
              <a:endCxn id="109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403"/>
            <p:cNvCxnSpPr>
              <a:stCxn id="97" idx="4"/>
              <a:endCxn id="108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5621312" y="3122966"/>
            <a:ext cx="97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……</a:t>
            </a:r>
            <a:endParaRPr lang="en-US" sz="2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577196" y="139477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Tree#1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477296" y="139477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Tree#2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377396" y="139477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Tree#3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9204" y="269091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Tree#4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449404" y="269091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Tree#k</a:t>
            </a:r>
            <a:endParaRPr lang="en-US" sz="1400" dirty="0"/>
          </a:p>
        </p:txBody>
      </p:sp>
      <p:grpSp>
        <p:nvGrpSpPr>
          <p:cNvPr id="118" name="그룹 410"/>
          <p:cNvGrpSpPr/>
          <p:nvPr/>
        </p:nvGrpSpPr>
        <p:grpSpPr>
          <a:xfrm>
            <a:off x="8306120" y="1610798"/>
            <a:ext cx="785224" cy="972108"/>
            <a:chOff x="3099268" y="1700808"/>
            <a:chExt cx="785224" cy="972108"/>
          </a:xfrm>
        </p:grpSpPr>
        <p:sp>
          <p:nvSpPr>
            <p:cNvPr id="119" name="타원 411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직선 화살표 연결선 412"/>
            <p:cNvCxnSpPr>
              <a:stCxn id="119" idx="4"/>
              <a:endCxn id="121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413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타원 414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직선 화살표 연결선 415"/>
            <p:cNvCxnSpPr>
              <a:stCxn id="119" idx="4"/>
              <a:endCxn id="122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416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직선 화살표 연결선 417"/>
            <p:cNvCxnSpPr>
              <a:stCxn id="122" idx="4"/>
              <a:endCxn id="124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타원 418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직선 화살표 연결선 419"/>
            <p:cNvCxnSpPr>
              <a:stCxn id="122" idx="4"/>
              <a:endCxn id="126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타원 420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직선 화살표 연결선 421"/>
            <p:cNvCxnSpPr>
              <a:stCxn id="126" idx="4"/>
              <a:endCxn id="128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422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직선 화살표 연결선 423"/>
            <p:cNvCxnSpPr>
              <a:stCxn id="126" idx="4"/>
              <a:endCxn id="130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424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타원 425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직선 화살표 연결선 426"/>
            <p:cNvCxnSpPr>
              <a:stCxn id="121" idx="4"/>
              <a:endCxn id="133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427"/>
            <p:cNvCxnSpPr>
              <a:stCxn id="121" idx="4"/>
              <a:endCxn id="132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428"/>
          <p:cNvGrpSpPr/>
          <p:nvPr/>
        </p:nvGrpSpPr>
        <p:grpSpPr>
          <a:xfrm>
            <a:off x="9062204" y="2330878"/>
            <a:ext cx="785224" cy="972108"/>
            <a:chOff x="3099268" y="1700808"/>
            <a:chExt cx="785224" cy="972108"/>
          </a:xfrm>
        </p:grpSpPr>
        <p:sp>
          <p:nvSpPr>
            <p:cNvPr id="137" name="타원 429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직선 화살표 연결선 430"/>
            <p:cNvCxnSpPr>
              <a:stCxn id="137" idx="4"/>
              <a:endCxn id="139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431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타원 432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직선 화살표 연결선 433"/>
            <p:cNvCxnSpPr>
              <a:stCxn id="137" idx="4"/>
              <a:endCxn id="140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434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직선 화살표 연결선 435"/>
            <p:cNvCxnSpPr>
              <a:stCxn id="140" idx="4"/>
              <a:endCxn id="142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436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직선 화살표 연결선 437"/>
            <p:cNvCxnSpPr>
              <a:stCxn id="140" idx="4"/>
              <a:endCxn id="144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438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직선 화살표 연결선 439"/>
            <p:cNvCxnSpPr>
              <a:stCxn id="144" idx="4"/>
              <a:endCxn id="146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타원 440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직선 화살표 연결선 441"/>
            <p:cNvCxnSpPr>
              <a:stCxn id="144" idx="4"/>
              <a:endCxn id="148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타원 442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타원 443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직선 화살표 연결선 444"/>
            <p:cNvCxnSpPr>
              <a:stCxn id="139" idx="4"/>
              <a:endCxn id="151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445"/>
            <p:cNvCxnSpPr>
              <a:stCxn id="139" idx="4"/>
              <a:endCxn id="150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그룹 446"/>
          <p:cNvGrpSpPr/>
          <p:nvPr/>
        </p:nvGrpSpPr>
        <p:grpSpPr>
          <a:xfrm>
            <a:off x="10214332" y="3194974"/>
            <a:ext cx="785224" cy="972108"/>
            <a:chOff x="3099268" y="1700808"/>
            <a:chExt cx="785224" cy="972108"/>
          </a:xfrm>
        </p:grpSpPr>
        <p:sp>
          <p:nvSpPr>
            <p:cNvPr id="155" name="타원 447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직선 화살표 연결선 448"/>
            <p:cNvCxnSpPr>
              <a:stCxn id="155" idx="4"/>
              <a:endCxn id="157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타원 449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타원 450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직선 화살표 연결선 451"/>
            <p:cNvCxnSpPr>
              <a:stCxn id="155" idx="4"/>
              <a:endCxn id="158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452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직선 화살표 연결선 453"/>
            <p:cNvCxnSpPr>
              <a:stCxn id="158" idx="4"/>
              <a:endCxn id="160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454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직선 화살표 연결선 455"/>
            <p:cNvCxnSpPr>
              <a:stCxn id="158" idx="4"/>
              <a:endCxn id="162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타원 456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직선 화살표 연결선 457"/>
            <p:cNvCxnSpPr>
              <a:stCxn id="162" idx="4"/>
              <a:endCxn id="164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타원 458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직선 화살표 연결선 459"/>
            <p:cNvCxnSpPr>
              <a:stCxn id="162" idx="4"/>
              <a:endCxn id="166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460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타원 461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직선 화살표 연결선 462"/>
            <p:cNvCxnSpPr>
              <a:stCxn id="157" idx="4"/>
              <a:endCxn id="169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463"/>
            <p:cNvCxnSpPr>
              <a:stCxn id="157" idx="4"/>
              <a:endCxn id="168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 rot="1836494">
            <a:off x="9827988" y="3143949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……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342124" y="132276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Tree#1</a:t>
            </a:r>
            <a:endParaRPr 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170216" y="200684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Tree#2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0286340" y="287093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Tree#k</a:t>
            </a:r>
            <a:endParaRPr lang="en-US" sz="1400" dirty="0"/>
          </a:p>
        </p:txBody>
      </p:sp>
      <p:sp>
        <p:nvSpPr>
          <p:cNvPr id="176" name="직사각형 468"/>
          <p:cNvSpPr/>
          <p:nvPr/>
        </p:nvSpPr>
        <p:spPr>
          <a:xfrm>
            <a:off x="1456039" y="908720"/>
            <a:ext cx="1655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Decision Tree</a:t>
            </a:r>
            <a:endParaRPr lang="en-US" b="1" dirty="0"/>
          </a:p>
        </p:txBody>
      </p:sp>
      <p:sp>
        <p:nvSpPr>
          <p:cNvPr id="177" name="직사각형 469"/>
          <p:cNvSpPr/>
          <p:nvPr/>
        </p:nvSpPr>
        <p:spPr>
          <a:xfrm>
            <a:off x="4973240" y="890718"/>
            <a:ext cx="234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178" name="직사각형 470"/>
          <p:cNvSpPr/>
          <p:nvPr/>
        </p:nvSpPr>
        <p:spPr>
          <a:xfrm>
            <a:off x="8594152" y="890718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Gradient Boosting</a:t>
            </a:r>
            <a:endParaRPr lang="en-US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505188" y="4189145"/>
            <a:ext cx="295232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Ensemble </a:t>
            </a:r>
            <a:r>
              <a:rPr lang="en-US" sz="1400" u="sng" dirty="0" smtClean="0"/>
              <a:t>parallel</a:t>
            </a:r>
            <a:r>
              <a:rPr lang="en-US" sz="1400" dirty="0" smtClean="0"/>
              <a:t> trees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Random sampling of data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(Bagging)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Random sampling of features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Slow to score 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Only one parameter to tune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(number of samples)</a:t>
            </a:r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095076" y="4221088"/>
            <a:ext cx="29523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Prone to over-fitting</a:t>
            </a:r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125592" y="4188855"/>
            <a:ext cx="306084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Ensemble </a:t>
            </a:r>
            <a:r>
              <a:rPr lang="en-US" sz="1400" u="sng" dirty="0" smtClean="0"/>
              <a:t>consecutive</a:t>
            </a:r>
            <a:r>
              <a:rPr lang="en-US" sz="1400" dirty="0" smtClean="0"/>
              <a:t> trees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Optimize cost function (gradient decent)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Update weights based on the net loss of the prior trees</a:t>
            </a:r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95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Classifiers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2460625"/>
            <a:ext cx="5257800" cy="22564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1491555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Training diverse classifiers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2044172"/>
            <a:ext cx="4998720" cy="26729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66560" y="1491555"/>
            <a:ext cx="499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Hard voting</a:t>
            </a:r>
            <a:r>
              <a:rPr lang="en-US" sz="2000" dirty="0" smtClean="0"/>
              <a:t> classifier predictions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40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Classifiers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3217652"/>
            <a:ext cx="4998720" cy="26729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66560" y="1491555"/>
            <a:ext cx="499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Soft voting</a:t>
            </a:r>
            <a:r>
              <a:rPr lang="en-US" sz="2000" dirty="0" smtClean="0"/>
              <a:t> classifier predictions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2044172"/>
            <a:ext cx="4998720" cy="26729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160" y="1491555"/>
            <a:ext cx="499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Hard voting</a:t>
            </a:r>
            <a:r>
              <a:rPr lang="en-US" sz="2000" dirty="0" smtClean="0"/>
              <a:t> classifier predictions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566263" y="2873829"/>
            <a:ext cx="4345577" cy="1454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592388" y="3840479"/>
            <a:ext cx="910028" cy="4789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[0.6, 0.4]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27774" y="3843377"/>
            <a:ext cx="910028" cy="4789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[0.6, 0.4]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865338" y="3836115"/>
            <a:ext cx="910028" cy="47897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[0.1, 0.9]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10010522" y="3841553"/>
            <a:ext cx="910028" cy="4789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[0.6, 0.4]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13201" b="71486"/>
          <a:stretch/>
        </p:blipFill>
        <p:spPr>
          <a:xfrm>
            <a:off x="6653351" y="3333639"/>
            <a:ext cx="4998720" cy="40930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760853" y="2848581"/>
            <a:ext cx="1764567" cy="590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003210" y="2804450"/>
            <a:ext cx="1306286" cy="47897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[0.475, 0.525]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42770" t="28025" r="43118" b="48517"/>
          <a:stretch/>
        </p:blipFill>
        <p:spPr>
          <a:xfrm>
            <a:off x="8247017" y="2162637"/>
            <a:ext cx="705395" cy="62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vs. Pasting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6" y="2084173"/>
            <a:ext cx="7910295" cy="399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3026" y="972065"/>
            <a:ext cx="878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Bagging (</a:t>
            </a:r>
            <a:r>
              <a:rPr lang="en-US" dirty="0" err="1" smtClean="0"/>
              <a:t>boostrap</a:t>
            </a:r>
            <a:r>
              <a:rPr lang="en-US" dirty="0" smtClean="0"/>
              <a:t> aggregating): samples are drawn </a:t>
            </a:r>
            <a:r>
              <a:rPr lang="en-US" b="1" dirty="0" smtClean="0"/>
              <a:t>with replacement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Pasting: samples are drawn </a:t>
            </a:r>
            <a:r>
              <a:rPr lang="en-US" b="1" dirty="0" smtClean="0"/>
              <a:t>without replacement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44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49" y="2691300"/>
            <a:ext cx="6724045" cy="3394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9496" y="2795451"/>
            <a:ext cx="178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Decision Tree Classifiers: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8109"/>
          <a:stretch/>
        </p:blipFill>
        <p:spPr>
          <a:xfrm>
            <a:off x="3413763" y="984478"/>
            <a:ext cx="6252754" cy="16981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66467" y="1198052"/>
            <a:ext cx="2326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Soft or hard voting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64114" y="4641669"/>
            <a:ext cx="325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Instances and/or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30635"/>
            <a:ext cx="10515600" cy="812800"/>
          </a:xfrm>
        </p:spPr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039" y="1301766"/>
            <a:ext cx="52862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GBRT(Gradient Boosted Regression Trees) Algorithm: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Fit a first </a:t>
            </a:r>
            <a:r>
              <a:rPr lang="en-US" sz="2000" dirty="0" err="1" smtClean="0"/>
              <a:t>DecisionTreeRegressor</a:t>
            </a:r>
            <a:r>
              <a:rPr lang="en-US" sz="2000" dirty="0" smtClean="0"/>
              <a:t> to the training set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for loop</a:t>
            </a:r>
            <a:endParaRPr lang="en-US" sz="2000" dirty="0"/>
          </a:p>
          <a:p>
            <a:pPr lvl="1"/>
            <a:r>
              <a:rPr lang="en-US" sz="2000" dirty="0" smtClean="0"/>
              <a:t>Calculate residual error</a:t>
            </a:r>
            <a:endParaRPr lang="en-US" sz="2000" dirty="0"/>
          </a:p>
          <a:p>
            <a:pPr lvl="1"/>
            <a:r>
              <a:rPr lang="en-US" sz="2000" dirty="0" smtClean="0"/>
              <a:t>Train a </a:t>
            </a:r>
            <a:r>
              <a:rPr lang="en-US" sz="2000" dirty="0" err="1" smtClean="0"/>
              <a:t>regressor</a:t>
            </a:r>
            <a:r>
              <a:rPr lang="en-US" sz="2000" dirty="0" smtClean="0"/>
              <a:t> on the residual errors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Adding up the predictions of all the trees</a:t>
            </a:r>
          </a:p>
          <a:p>
            <a:endParaRPr lang="en-US" sz="2000" dirty="0" smtClean="0"/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69" y="467627"/>
            <a:ext cx="6381509" cy="63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30635"/>
            <a:ext cx="10515600" cy="812800"/>
          </a:xfrm>
        </p:spPr>
        <p:txBody>
          <a:bodyPr/>
          <a:lstStyle/>
          <a:p>
            <a:r>
              <a:rPr lang="en-US" dirty="0" smtClean="0"/>
              <a:t>Gradient Boosting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025" t="15160" r="4208" b="16096"/>
          <a:stretch/>
        </p:blipFill>
        <p:spPr>
          <a:xfrm>
            <a:off x="462986" y="943435"/>
            <a:ext cx="7720316" cy="54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30635"/>
            <a:ext cx="10515600" cy="812800"/>
          </a:xfrm>
        </p:spPr>
        <p:txBody>
          <a:bodyPr/>
          <a:lstStyle/>
          <a:p>
            <a:r>
              <a:rPr lang="en-US" dirty="0" smtClean="0"/>
              <a:t>Shrinkage Regularization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025" t="15160" r="4208" b="16096"/>
          <a:stretch/>
        </p:blipFill>
        <p:spPr>
          <a:xfrm>
            <a:off x="462986" y="943435"/>
            <a:ext cx="7720316" cy="5474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164" t="48347" r="32595" b="46039"/>
          <a:stretch/>
        </p:blipFill>
        <p:spPr>
          <a:xfrm>
            <a:off x="5056815" y="5724755"/>
            <a:ext cx="4213185" cy="4068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Right Arrow 2"/>
          <p:cNvSpPr/>
          <p:nvPr/>
        </p:nvSpPr>
        <p:spPr>
          <a:xfrm>
            <a:off x="4632960" y="5834743"/>
            <a:ext cx="252549" cy="1741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19109" y="5146766"/>
            <a:ext cx="879565" cy="748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98674" y="4833257"/>
            <a:ext cx="385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Learning rate </a:t>
            </a:r>
          </a:p>
          <a:p>
            <a:r>
              <a:rPr lang="en-US" dirty="0" smtClean="0"/>
              <a:t>the smaller, the better generalization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082" y="1655987"/>
            <a:ext cx="8098473" cy="2778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27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215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Consolas</vt:lpstr>
      <vt:lpstr>Wingdings</vt:lpstr>
      <vt:lpstr>Office Theme</vt:lpstr>
      <vt:lpstr>Chapter 7. Ensemble Learning and  Random Forests</vt:lpstr>
      <vt:lpstr>Tree-based Models</vt:lpstr>
      <vt:lpstr>Voting Classifiers</vt:lpstr>
      <vt:lpstr>Voting Classifiers</vt:lpstr>
      <vt:lpstr>Bagging vs. Pasting</vt:lpstr>
      <vt:lpstr>Random Forests</vt:lpstr>
      <vt:lpstr>Gradient Boosting</vt:lpstr>
      <vt:lpstr>Gradient Boosting </vt:lpstr>
      <vt:lpstr>Shrinkage 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Daeung</dc:creator>
  <cp:lastModifiedBy>Daeung</cp:lastModifiedBy>
  <cp:revision>199</cp:revision>
  <dcterms:created xsi:type="dcterms:W3CDTF">2018-01-01T15:52:30Z</dcterms:created>
  <dcterms:modified xsi:type="dcterms:W3CDTF">2018-02-07T19:36:29Z</dcterms:modified>
</cp:coreProperties>
</file>