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9" r:id="rId3"/>
    <p:sldId id="280" r:id="rId4"/>
    <p:sldId id="282" r:id="rId5"/>
    <p:sldId id="281" r:id="rId6"/>
    <p:sldId id="285" r:id="rId7"/>
    <p:sldId id="283" r:id="rId8"/>
    <p:sldId id="284" r:id="rId9"/>
    <p:sldId id="288" r:id="rId10"/>
    <p:sldId id="289" r:id="rId11"/>
    <p:sldId id="290" r:id="rId12"/>
    <p:sldId id="287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7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0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5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4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0"/>
            <a:ext cx="10515600" cy="812800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267"/>
            <a:ext cx="10515600" cy="554704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1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6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50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6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9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8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3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5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0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8920" y="115729"/>
            <a:ext cx="10515600" cy="6665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22372"/>
            <a:ext cx="10515600" cy="5354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15573-A93D-45D1-B33D-0CD5FBB2667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000602" y="6574051"/>
            <a:ext cx="3180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5815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eservoir</a:t>
            </a:r>
            <a:r>
              <a:rPr lang="en-US" altLang="ko-KR" sz="10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1" baseline="0" dirty="0" smtClean="0">
                <a:solidFill>
                  <a:srgbClr val="FF5815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ko-KR" sz="10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maging with </a:t>
            </a:r>
            <a:r>
              <a:rPr lang="en-US" altLang="ko-KR" sz="1000" b="1" baseline="0" dirty="0" smtClean="0">
                <a:solidFill>
                  <a:srgbClr val="FF5815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altLang="ko-KR" sz="10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eismic &amp; </a:t>
            </a:r>
            <a:r>
              <a:rPr lang="en-US" altLang="ko-KR" sz="1000" b="1" baseline="0" dirty="0" smtClean="0">
                <a:solidFill>
                  <a:srgbClr val="FF5815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altLang="ko-KR" sz="10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 technology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직선 연결선 10"/>
          <p:cNvCxnSpPr/>
          <p:nvPr userDrawn="1"/>
        </p:nvCxnSpPr>
        <p:spPr>
          <a:xfrm flipH="1">
            <a:off x="0" y="6686550"/>
            <a:ext cx="891801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11"/>
          <p:cNvSpPr/>
          <p:nvPr userDrawn="1"/>
        </p:nvSpPr>
        <p:spPr>
          <a:xfrm>
            <a:off x="8948320" y="6614103"/>
            <a:ext cx="96000" cy="157216"/>
          </a:xfrm>
          <a:prstGeom prst="rect">
            <a:avLst/>
          </a:prstGeom>
          <a:solidFill>
            <a:srgbClr val="0E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63112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281876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Chapter </a:t>
            </a:r>
            <a:r>
              <a:rPr lang="en-US" b="1" dirty="0" smtClean="0"/>
              <a:t>4. Training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 vs. Ridge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9536"/>
          <a:stretch/>
        </p:blipFill>
        <p:spPr>
          <a:xfrm>
            <a:off x="1872297" y="3197760"/>
            <a:ext cx="820333" cy="9408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71238"/>
          <a:stretch/>
        </p:blipFill>
        <p:spPr>
          <a:xfrm>
            <a:off x="1747520" y="1772085"/>
            <a:ext cx="1069888" cy="81304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8160" y="3375788"/>
            <a:ext cx="314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Ridge: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447040" y="1801906"/>
            <a:ext cx="314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Lasso: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421453" y="566578"/>
                <a:ext cx="570034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453" y="566578"/>
                <a:ext cx="570034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421453" y="1366577"/>
                <a:ext cx="5700344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3200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453" y="1366577"/>
                <a:ext cx="5700344" cy="9848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6539486"/>
                  </p:ext>
                </p:extLst>
              </p:nvPr>
            </p:nvGraphicFramePr>
            <p:xfrm>
              <a:off x="4704080" y="2819528"/>
              <a:ext cx="596392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0980">
                      <a:extLst>
                        <a:ext uri="{9D8B030D-6E8A-4147-A177-3AD203B41FA5}">
                          <a16:colId xmlns:a16="http://schemas.microsoft.com/office/drawing/2014/main" val="1806517300"/>
                        </a:ext>
                      </a:extLst>
                    </a:gridCol>
                    <a:gridCol w="1490980">
                      <a:extLst>
                        <a:ext uri="{9D8B030D-6E8A-4147-A177-3AD203B41FA5}">
                          <a16:colId xmlns:a16="http://schemas.microsoft.com/office/drawing/2014/main" val="1873758225"/>
                        </a:ext>
                      </a:extLst>
                    </a:gridCol>
                    <a:gridCol w="1490980">
                      <a:extLst>
                        <a:ext uri="{9D8B030D-6E8A-4147-A177-3AD203B41FA5}">
                          <a16:colId xmlns:a16="http://schemas.microsoft.com/office/drawing/2014/main" val="2815628975"/>
                        </a:ext>
                      </a:extLst>
                    </a:gridCol>
                    <a:gridCol w="1490980">
                      <a:extLst>
                        <a:ext uri="{9D8B030D-6E8A-4147-A177-3AD203B41FA5}">
                          <a16:colId xmlns:a16="http://schemas.microsoft.com/office/drawing/2014/main" val="42838690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Lasso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Ridge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6780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 + 0 = 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 + 0 = 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713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 + 5 = 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 + 25 =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50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21210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6539486"/>
                  </p:ext>
                </p:extLst>
              </p:nvPr>
            </p:nvGraphicFramePr>
            <p:xfrm>
              <a:off x="4704080" y="2819528"/>
              <a:ext cx="596392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0980">
                      <a:extLst>
                        <a:ext uri="{9D8B030D-6E8A-4147-A177-3AD203B41FA5}">
                          <a16:colId xmlns:a16="http://schemas.microsoft.com/office/drawing/2014/main" val="1806517300"/>
                        </a:ext>
                      </a:extLst>
                    </a:gridCol>
                    <a:gridCol w="1490980">
                      <a:extLst>
                        <a:ext uri="{9D8B030D-6E8A-4147-A177-3AD203B41FA5}">
                          <a16:colId xmlns:a16="http://schemas.microsoft.com/office/drawing/2014/main" val="1873758225"/>
                        </a:ext>
                      </a:extLst>
                    </a:gridCol>
                    <a:gridCol w="1490980">
                      <a:extLst>
                        <a:ext uri="{9D8B030D-6E8A-4147-A177-3AD203B41FA5}">
                          <a16:colId xmlns:a16="http://schemas.microsoft.com/office/drawing/2014/main" val="2815628975"/>
                        </a:ext>
                      </a:extLst>
                    </a:gridCol>
                    <a:gridCol w="1490980">
                      <a:extLst>
                        <a:ext uri="{9D8B030D-6E8A-4147-A177-3AD203B41FA5}">
                          <a16:colId xmlns:a16="http://schemas.microsoft.com/office/drawing/2014/main" val="42838690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8" t="-8197" r="-30163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408" t="-8197" r="-20163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Lasso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Ridge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6780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 + 0 = 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 + 0 = 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713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 + 5 = 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 + 25 =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50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21210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4511040" y="4541520"/>
            <a:ext cx="688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Lasso results in sparse solutions – vector with more zero coordinates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Dimension reduction, save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6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210" y="304800"/>
            <a:ext cx="8311156" cy="55085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 vs. Ridge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79536"/>
          <a:stretch/>
        </p:blipFill>
        <p:spPr>
          <a:xfrm>
            <a:off x="1872297" y="3197760"/>
            <a:ext cx="820333" cy="9408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71238"/>
          <a:stretch/>
        </p:blipFill>
        <p:spPr>
          <a:xfrm>
            <a:off x="1747520" y="1772085"/>
            <a:ext cx="1069888" cy="81304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8160" y="3375788"/>
            <a:ext cx="314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Ridge: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447040" y="1801906"/>
            <a:ext cx="314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Lasso: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906520" y="6035157"/>
            <a:ext cx="688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Lasso results in sparse solutions – vector with more zero coordinates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Dimension reduction, save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64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 &amp; </a:t>
            </a:r>
            <a:r>
              <a:rPr lang="en-US" dirty="0" err="1" smtClean="0"/>
              <a:t>Underfitting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0074"/>
          <a:stretch/>
        </p:blipFill>
        <p:spPr>
          <a:xfrm>
            <a:off x="772160" y="1832326"/>
            <a:ext cx="4196080" cy="40388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936" y="1614791"/>
            <a:ext cx="6400800" cy="439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3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 &amp; </a:t>
            </a:r>
            <a:r>
              <a:rPr lang="en-US" dirty="0" err="1" smtClean="0"/>
              <a:t>Underfitting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0074"/>
          <a:stretch/>
        </p:blipFill>
        <p:spPr>
          <a:xfrm>
            <a:off x="772160" y="1832326"/>
            <a:ext cx="4196080" cy="40388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936" y="1614791"/>
            <a:ext cx="6400800" cy="439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3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926413" y="1733478"/>
                <a:ext cx="570034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 smtClean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13" y="1733478"/>
                <a:ext cx="5700344" cy="492443"/>
              </a:xfrm>
              <a:prstGeom prst="rect">
                <a:avLst/>
              </a:prstGeom>
              <a:blipFill>
                <a:blip r:embed="rId3"/>
                <a:stretch>
                  <a:fillRect t="-23457" b="-50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393065" y="2794329"/>
                <a:ext cx="14011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065" y="2794329"/>
                <a:ext cx="140115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782451" y="4469401"/>
                <a:ext cx="2932213" cy="5413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451" y="4469401"/>
                <a:ext cx="2932213" cy="5413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66381" y="3715903"/>
            <a:ext cx="5143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Normal Equation – </a:t>
            </a:r>
            <a:r>
              <a:rPr lang="en-US" sz="2000" i="1" dirty="0" smtClean="0"/>
              <a:t>a closed-form solution</a:t>
            </a:r>
            <a:endParaRPr lang="en-US" sz="2000" i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6757" y="2161590"/>
            <a:ext cx="4762150" cy="310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8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207" y="1928892"/>
            <a:ext cx="5451321" cy="33919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109" y="1339815"/>
            <a:ext cx="3686584" cy="67298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6594" y="1402129"/>
            <a:ext cx="2403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Cost:</a:t>
            </a:r>
            <a:endParaRPr lang="en-US" sz="2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007" y="2210054"/>
            <a:ext cx="3493686" cy="6766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900" y="3230253"/>
            <a:ext cx="4582793" cy="156296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661" y="5320826"/>
            <a:ext cx="4219032" cy="43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6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09" y="2886710"/>
            <a:ext cx="3657600" cy="22758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389" y="2895600"/>
            <a:ext cx="3657600" cy="1950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8469" y="2886710"/>
            <a:ext cx="3657600" cy="1968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24846" y="4977884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Small learning rate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9009014" y="4977884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Large learning rate</a:t>
            </a:r>
            <a:endParaRPr lang="en-US" i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6547" y="1356243"/>
            <a:ext cx="4757284" cy="48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40" y="2295419"/>
            <a:ext cx="7152640" cy="26077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37280" y="5151120"/>
            <a:ext cx="703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Gradient Descent with and without feature scaling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0765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720" y="1812544"/>
            <a:ext cx="6309360" cy="361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9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5806" y="2101427"/>
            <a:ext cx="4844973" cy="632837"/>
          </a:xfrm>
        </p:spPr>
        <p:txBody>
          <a:bodyPr/>
          <a:lstStyle/>
          <a:p>
            <a:r>
              <a:rPr lang="en-US" sz="2000" dirty="0" smtClean="0"/>
              <a:t>Mini-batch Gradient Descent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78" y="1095056"/>
            <a:ext cx="3686584" cy="672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393" y="1199881"/>
            <a:ext cx="4219032" cy="433732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884267"/>
              </p:ext>
            </p:extLst>
          </p:nvPr>
        </p:nvGraphicFramePr>
        <p:xfrm>
          <a:off x="1972584" y="2689051"/>
          <a:ext cx="103529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46">
                  <a:extLst>
                    <a:ext uri="{9D8B030D-6E8A-4147-A177-3AD203B41FA5}">
                      <a16:colId xmlns:a16="http://schemas.microsoft.com/office/drawing/2014/main" val="3597380949"/>
                    </a:ext>
                  </a:extLst>
                </a:gridCol>
                <a:gridCol w="517646">
                  <a:extLst>
                    <a:ext uri="{9D8B030D-6E8A-4147-A177-3AD203B41FA5}">
                      <a16:colId xmlns:a16="http://schemas.microsoft.com/office/drawing/2014/main" val="75382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4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50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257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08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896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4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286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70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5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766396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138370" y="2101109"/>
            <a:ext cx="4565248" cy="63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Batch Gradient Descent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309896" y="2101109"/>
            <a:ext cx="5341724" cy="896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Stochastic Gradient Descent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933463"/>
              </p:ext>
            </p:extLst>
          </p:nvPr>
        </p:nvGraphicFramePr>
        <p:xfrm>
          <a:off x="5370064" y="2689051"/>
          <a:ext cx="103529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46">
                  <a:extLst>
                    <a:ext uri="{9D8B030D-6E8A-4147-A177-3AD203B41FA5}">
                      <a16:colId xmlns:a16="http://schemas.microsoft.com/office/drawing/2014/main" val="3597380949"/>
                    </a:ext>
                  </a:extLst>
                </a:gridCol>
                <a:gridCol w="517646">
                  <a:extLst>
                    <a:ext uri="{9D8B030D-6E8A-4147-A177-3AD203B41FA5}">
                      <a16:colId xmlns:a16="http://schemas.microsoft.com/office/drawing/2014/main" val="75382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4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50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257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08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896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4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286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70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5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76639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765839"/>
              </p:ext>
            </p:extLst>
          </p:nvPr>
        </p:nvGraphicFramePr>
        <p:xfrm>
          <a:off x="9133974" y="2689051"/>
          <a:ext cx="103529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46">
                  <a:extLst>
                    <a:ext uri="{9D8B030D-6E8A-4147-A177-3AD203B41FA5}">
                      <a16:colId xmlns:a16="http://schemas.microsoft.com/office/drawing/2014/main" val="3597380949"/>
                    </a:ext>
                  </a:extLst>
                </a:gridCol>
                <a:gridCol w="517646">
                  <a:extLst>
                    <a:ext uri="{9D8B030D-6E8A-4147-A177-3AD203B41FA5}">
                      <a16:colId xmlns:a16="http://schemas.microsoft.com/office/drawing/2014/main" val="75382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4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50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257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08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896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4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286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70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5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766396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370064" y="3465292"/>
            <a:ext cx="1035292" cy="336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72584" y="3061187"/>
            <a:ext cx="1035292" cy="3336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33974" y="3429652"/>
            <a:ext cx="1035292" cy="1136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Gradient Descent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680" y="1610473"/>
            <a:ext cx="8239760" cy="454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933" y="751528"/>
            <a:ext cx="3686584" cy="6729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418" y="3197761"/>
            <a:ext cx="4008755" cy="9408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418" y="1736474"/>
            <a:ext cx="3719830" cy="8130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0938" y="4867304"/>
            <a:ext cx="6996008" cy="9950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8160" y="3375788"/>
            <a:ext cx="314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Ridge Regression: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447040" y="1801906"/>
            <a:ext cx="314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Lasso Regression: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589280" y="5072424"/>
            <a:ext cx="314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Elastic Net: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64922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6433</TotalTime>
  <Words>166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Cambria Math</vt:lpstr>
      <vt:lpstr>Wingdings</vt:lpstr>
      <vt:lpstr>Office Theme</vt:lpstr>
      <vt:lpstr>Chapter 4. Training Models</vt:lpstr>
      <vt:lpstr>Linear Regression</vt:lpstr>
      <vt:lpstr>Gradient Descent</vt:lpstr>
      <vt:lpstr>Gradient Descent</vt:lpstr>
      <vt:lpstr>Gradient Descent</vt:lpstr>
      <vt:lpstr>Gradient Descent</vt:lpstr>
      <vt:lpstr>Types of Gradient Descent</vt:lpstr>
      <vt:lpstr>Types of Gradient Descent</vt:lpstr>
      <vt:lpstr>Regularization</vt:lpstr>
      <vt:lpstr>Lasso vs. Ridge</vt:lpstr>
      <vt:lpstr>Lasso vs. Ridge</vt:lpstr>
      <vt:lpstr>Overfitting &amp; Underfitting</vt:lpstr>
      <vt:lpstr>Overfitting &amp; Underfitting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Daeung</dc:creator>
  <cp:lastModifiedBy>Daeung</cp:lastModifiedBy>
  <cp:revision>137</cp:revision>
  <dcterms:created xsi:type="dcterms:W3CDTF">2018-01-01T15:52:30Z</dcterms:created>
  <dcterms:modified xsi:type="dcterms:W3CDTF">2018-01-17T03:11:51Z</dcterms:modified>
</cp:coreProperties>
</file>