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1" r:id="rId3"/>
    <p:sldId id="293" r:id="rId4"/>
    <p:sldId id="292" r:id="rId5"/>
    <p:sldId id="308" r:id="rId6"/>
    <p:sldId id="309" r:id="rId7"/>
    <p:sldId id="310" r:id="rId8"/>
    <p:sldId id="294" r:id="rId9"/>
    <p:sldId id="304" r:id="rId10"/>
    <p:sldId id="305" r:id="rId11"/>
    <p:sldId id="306" r:id="rId12"/>
    <p:sldId id="303" r:id="rId13"/>
    <p:sldId id="296" r:id="rId14"/>
    <p:sldId id="295" r:id="rId15"/>
    <p:sldId id="299" r:id="rId16"/>
    <p:sldId id="297" r:id="rId17"/>
    <p:sldId id="300" r:id="rId18"/>
    <p:sldId id="298" r:id="rId19"/>
    <p:sldId id="301" r:id="rId20"/>
    <p:sldId id="307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10515600" cy="812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10515600" cy="5547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920" y="115729"/>
            <a:ext cx="10515600" cy="666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22372"/>
            <a:ext cx="10515600" cy="53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5573-A93D-45D1-B33D-0CD5FBB266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0455-FC52-4C10-BFE9-8476AB4D0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00602" y="6574051"/>
            <a:ext cx="3180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eservoir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maging with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eismic &amp; </a:t>
            </a:r>
            <a:r>
              <a:rPr lang="en-US" altLang="ko-KR" sz="1000" b="1" baseline="0" dirty="0" smtClean="0">
                <a:solidFill>
                  <a:srgbClr val="FF581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altLang="ko-KR" sz="10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 technology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10"/>
          <p:cNvCxnSpPr/>
          <p:nvPr userDrawn="1"/>
        </p:nvCxnSpPr>
        <p:spPr>
          <a:xfrm flipH="1">
            <a:off x="0" y="6686550"/>
            <a:ext cx="89180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 userDrawn="1"/>
        </p:nvSpPr>
        <p:spPr>
          <a:xfrm>
            <a:off x="8948320" y="6614103"/>
            <a:ext cx="96000" cy="157216"/>
          </a:xfrm>
          <a:prstGeom prst="rect">
            <a:avLst/>
          </a:prstGeom>
          <a:solidFill>
            <a:srgbClr val="0E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31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8187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Chapter </a:t>
            </a:r>
            <a:r>
              <a:rPr lang="en-US" b="1" dirty="0" smtClean="0"/>
              <a:t>5. 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8138160" y="2082800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margin (aka street width)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Soft </a:t>
                </a:r>
                <a:r>
                  <a:rPr lang="en-US" sz="2400" b="1" dirty="0"/>
                  <a:t>margin linear SVM classifier objective: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 Quadratic Programming Problem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  <a:blipFill>
                <a:blip r:embed="rId3"/>
                <a:stretch>
                  <a:fillRect l="-131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2897726" y="3088640"/>
                <a:ext cx="58182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726" y="3088640"/>
                <a:ext cx="581826" cy="38081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7447280" y="2489200"/>
            <a:ext cx="2722880" cy="2275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9692727" y="33437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63193" y="231396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21852" y="274663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022080" y="239776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053064" y="4738171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44370" y="4438415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82189" y="414101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82417" y="379214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795063" y="2276795"/>
            <a:ext cx="2722880" cy="22758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190816" y="33945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 rot="2456724">
                <a:off x="9511250" y="4143499"/>
                <a:ext cx="1949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511250" y="4143499"/>
                <a:ext cx="19498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8900160" y="2888872"/>
            <a:ext cx="251646" cy="270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8138160" y="2082800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margin (aka street width)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Soft </a:t>
                </a:r>
                <a:r>
                  <a:rPr lang="en-US" sz="2400" b="1" dirty="0"/>
                  <a:t>margin linear SVM classifier objective: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 Quadratic Programming Problem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  <a:blipFill>
                <a:blip r:embed="rId3"/>
                <a:stretch>
                  <a:fillRect l="-131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2897726" y="3088640"/>
                <a:ext cx="58182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726" y="3088640"/>
                <a:ext cx="581826" cy="38081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7447280" y="2489200"/>
            <a:ext cx="2722880" cy="2275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9692727" y="33437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63193" y="231396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21852" y="274663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022080" y="239776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053064" y="4738171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44370" y="4438415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82189" y="414101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82417" y="379214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418766" y="3111017"/>
            <a:ext cx="2722880" cy="227584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190816" y="33945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 rot="2456724">
                <a:off x="8134953" y="4977721"/>
                <a:ext cx="1949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8134953" y="4977721"/>
                <a:ext cx="19498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7758256" y="42073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735212" y="2817752"/>
            <a:ext cx="1263824" cy="13896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margin (aka street width)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6172" y="905729"/>
                <a:ext cx="6477000" cy="554704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Soft </a:t>
                </a:r>
                <a:r>
                  <a:rPr lang="en-US" sz="2400" b="1" dirty="0"/>
                  <a:t>margin linear SVM classifier objective: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 Quadratic Programming Problem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6172" y="905729"/>
                <a:ext cx="6477000" cy="5547043"/>
              </a:xfrm>
              <a:blipFill>
                <a:blip r:embed="rId3"/>
                <a:stretch>
                  <a:fillRect l="-1223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65" y="4099169"/>
            <a:ext cx="10345615" cy="27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Polynomial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2429"/>
          <a:stretch/>
        </p:blipFill>
        <p:spPr>
          <a:xfrm>
            <a:off x="1635760" y="2480310"/>
            <a:ext cx="407924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Polynomial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60" y="2480310"/>
            <a:ext cx="8575040" cy="3215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782320" y="1791611"/>
                <a:ext cx="3301288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ea typeface="Cambria Math" panose="02040503050406030204" pitchFamily="18" charset="0"/>
                  </a:rPr>
                  <a:t>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0" y="1791611"/>
                <a:ext cx="3301288" cy="532966"/>
              </a:xfrm>
              <a:prstGeom prst="rect">
                <a:avLst/>
              </a:prstGeom>
              <a:blipFill>
                <a:blip r:embed="rId4"/>
                <a:stretch>
                  <a:fillRect l="-3882" t="-11494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Polynomial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60" y="2480310"/>
            <a:ext cx="8575040" cy="3215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782320" y="1791611"/>
                <a:ext cx="3301288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ea typeface="Cambria Math" panose="02040503050406030204" pitchFamily="18" charset="0"/>
                  </a:rPr>
                  <a:t>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0" y="1791611"/>
                <a:ext cx="3301288" cy="532966"/>
              </a:xfrm>
              <a:prstGeom prst="rect">
                <a:avLst/>
              </a:prstGeom>
              <a:blipFill>
                <a:blip r:embed="rId4"/>
                <a:stretch>
                  <a:fillRect l="-3882" t="-11494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41715" y="56959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At a low polynomial degree it cannot deal with very complex datasets, and 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with a high polynomial degree it creates a huge number of features, making the model too slow 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Kernel Trick!!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Similarity Features</a:t>
            </a:r>
          </a:p>
          <a:p>
            <a:pPr lvl="1"/>
            <a:r>
              <a:rPr lang="en-US" dirty="0" smtClean="0"/>
              <a:t>Gaussian </a:t>
            </a:r>
            <a:r>
              <a:rPr lang="en-US" i="1" dirty="0" smtClean="0"/>
              <a:t>Radial Basis Function (RBF)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3" y="2130286"/>
            <a:ext cx="4452938" cy="42241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023861" y="1388994"/>
            <a:ext cx="868680" cy="7412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892541" y="1019662"/>
            <a:ext cx="1226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Landmark</a:t>
            </a:r>
            <a:endParaRPr lang="en-US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01" y="2983905"/>
            <a:ext cx="10166197" cy="35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Similarity Features</a:t>
            </a:r>
          </a:p>
          <a:p>
            <a:pPr lvl="1"/>
            <a:r>
              <a:rPr lang="en-US" dirty="0" smtClean="0"/>
              <a:t>Gaussian </a:t>
            </a:r>
            <a:r>
              <a:rPr lang="en-US" i="1" dirty="0" smtClean="0"/>
              <a:t>Radial Basis Function (RBF)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3" y="2130286"/>
            <a:ext cx="4452938" cy="42241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023861" y="1388994"/>
            <a:ext cx="868680" cy="7412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892541" y="1019662"/>
            <a:ext cx="1226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/>
              <a:t>Landmark</a:t>
            </a:r>
            <a:endParaRPr lang="en-US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01" y="2983905"/>
            <a:ext cx="10166197" cy="3529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199" y="5867504"/>
            <a:ext cx="822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Creating a landmark at the location of each and every instance in the dataset increase many dimensions and thus creates a huge number of features 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Kernel Trick!!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27" y="1613393"/>
            <a:ext cx="2516777" cy="10708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1105989"/>
            <a:ext cx="325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-degree polynomial kernel: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995" y="1613393"/>
            <a:ext cx="6943061" cy="18972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40525" y="1039535"/>
            <a:ext cx="585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 trick for a 2</a:t>
            </a:r>
            <a:r>
              <a:rPr lang="en-US" baseline="30000" dirty="0" smtClean="0"/>
              <a:t>nd</a:t>
            </a:r>
            <a:r>
              <a:rPr lang="en-US" dirty="0" smtClean="0"/>
              <a:t>-degree polynomial mapping: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05" y="4445097"/>
            <a:ext cx="4790259" cy="1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685" y="1072675"/>
            <a:ext cx="531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predictions with a </a:t>
            </a:r>
            <a:r>
              <a:rPr lang="en-US" dirty="0" err="1" smtClean="0"/>
              <a:t>kernelized</a:t>
            </a:r>
            <a:r>
              <a:rPr lang="en-US" dirty="0" smtClean="0"/>
              <a:t> SVM: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47" y="1863524"/>
            <a:ext cx="5826643" cy="2274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54" y="4419600"/>
            <a:ext cx="6137612" cy="20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7"/>
            <a:ext cx="5086611" cy="5547043"/>
          </a:xfrm>
        </p:spPr>
        <p:txBody>
          <a:bodyPr/>
          <a:lstStyle/>
          <a:p>
            <a:r>
              <a:rPr lang="en-US" dirty="0" smtClean="0"/>
              <a:t>SVMs maximize the margin (called ‘street’) around the separating hyperplane.</a:t>
            </a:r>
          </a:p>
          <a:p>
            <a:r>
              <a:rPr lang="en-US" dirty="0"/>
              <a:t> </a:t>
            </a:r>
            <a:r>
              <a:rPr lang="en-US" dirty="0" smtClean="0"/>
              <a:t>The decision boundary is fully determined (or “supported”) by the instances located on the edge of the street.</a:t>
            </a:r>
          </a:p>
          <a:p>
            <a:r>
              <a:rPr lang="en-US" dirty="0" smtClean="0"/>
              <a:t>These instances are called</a:t>
            </a:r>
            <a:r>
              <a:rPr lang="en-US" b="1" i="1" dirty="0" smtClean="0"/>
              <a:t> support vectors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167" t="19709" r="19000" b="11321"/>
          <a:stretch/>
        </p:blipFill>
        <p:spPr>
          <a:xfrm>
            <a:off x="6720840" y="812800"/>
            <a:ext cx="4343399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 rot="2456724">
                <a:off x="8892855" y="5146783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8892855" y="5146783"/>
                <a:ext cx="15456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trying to fit the largest possible street between two classes while limiting margin violations, SVM Regression </a:t>
            </a:r>
            <a:r>
              <a:rPr lang="en-US" u="sng" dirty="0"/>
              <a:t>tries to fit as many instances as possible </a:t>
            </a:r>
            <a:r>
              <a:rPr lang="en-US" i="1" u="sng" dirty="0"/>
              <a:t>on</a:t>
            </a:r>
            <a:r>
              <a:rPr lang="en-US" u="sng" dirty="0"/>
              <a:t> the street </a:t>
            </a:r>
            <a:r>
              <a:rPr lang="en-US" dirty="0"/>
              <a:t>while limiting margin violations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94560" y="2884437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03680" y="3290837"/>
            <a:ext cx="2722880" cy="2275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29579" y="3002058"/>
                <a:ext cx="730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79" y="3002058"/>
                <a:ext cx="7308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3749127" y="4145428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9593" y="3115604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78252" y="3548269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78480" y="319939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 rot="2456724">
                <a:off x="4023789" y="4498096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4023789" y="4498096"/>
                <a:ext cx="15456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 rot="2456724">
                <a:off x="3319042" y="5075663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3319042" y="5075663"/>
                <a:ext cx="15456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2109464" y="5539808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0770" y="524005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38589" y="4942649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817" y="4593777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869228" y="2763044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77493" y="3361957"/>
            <a:ext cx="2722880" cy="2275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603392" y="3073178"/>
                <a:ext cx="730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92" y="3073178"/>
                <a:ext cx="730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8441152" y="473391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11618" y="3704088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570277" y="4136753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70505" y="378788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 rot="2456724">
                <a:off x="9580888" y="4391392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580888" y="4391392"/>
                <a:ext cx="15456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7939241" y="478471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548" y="381617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461062" y="4056324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560435" y="3899965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729171" y="4896796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618145" y="565138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885069" y="5170754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116234" y="570218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80988" y="501357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751454" y="3983753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10113" y="4416418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310341" y="4067546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479077" y="506437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886608" y="3799218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 rot="2456724">
                <a:off x="2629275" y="5412877"/>
                <a:ext cx="1718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2629275" y="5412877"/>
                <a:ext cx="17187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>
            <a:off x="6096522" y="3974673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 rot="2456724">
                <a:off x="7728386" y="5603021"/>
                <a:ext cx="1705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7728386" y="5603021"/>
                <a:ext cx="17052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59375" y="2391973"/>
            <a:ext cx="1690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Regression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52558" y="2456254"/>
            <a:ext cx="1690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Classification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66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trying to fit the largest possible street between two classes while limiting margin violations, SVM Regression </a:t>
            </a:r>
            <a:r>
              <a:rPr lang="en-US" u="sng" dirty="0"/>
              <a:t>tries to fit as many instances as possible </a:t>
            </a:r>
            <a:r>
              <a:rPr lang="en-US" i="1" u="sng" dirty="0"/>
              <a:t>on</a:t>
            </a:r>
            <a:r>
              <a:rPr lang="en-US" u="sng" dirty="0"/>
              <a:t> the street </a:t>
            </a:r>
            <a:r>
              <a:rPr lang="en-US" dirty="0"/>
              <a:t>while limiting margin violations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31" y="2460056"/>
            <a:ext cx="9366738" cy="39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margin (aka street width)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256" t="28193" r="28077" b="37871"/>
          <a:stretch/>
        </p:blipFill>
        <p:spPr>
          <a:xfrm>
            <a:off x="7416107" y="2099765"/>
            <a:ext cx="3962400" cy="3329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267"/>
                <a:ext cx="6164484" cy="554704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distance  from a point(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 to a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So,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then: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total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want a classifier (decision boundary) maximizing the distance (margin):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267"/>
                <a:ext cx="6164484" cy="5547043"/>
              </a:xfrm>
              <a:blipFill>
                <a:blip r:embed="rId3"/>
                <a:stretch>
                  <a:fillRect l="-1583" t="-2527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7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margin (aka street width)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256" t="28193" r="28077" b="37871"/>
          <a:stretch/>
        </p:blipFill>
        <p:spPr>
          <a:xfrm>
            <a:off x="7416107" y="2099765"/>
            <a:ext cx="3962400" cy="3329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267"/>
                <a:ext cx="6164484" cy="55470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We want a classifier (decision boundary) maximizing the distance (margin):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𝑚𝑎𝑥𝑖𝑚𝑖𝑧𝑒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 smtClean="0"/>
                  <a:t>    or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𝑖𝑛𝑖𝑚𝑖𝑧𝑒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For a simple derivative, the </a:t>
                </a:r>
                <a:r>
                  <a:rPr lang="en-US" sz="2400" b="1" dirty="0" smtClean="0"/>
                  <a:t>hard margin linear SVM classifier objective</a:t>
                </a:r>
                <a:r>
                  <a:rPr lang="en-US" sz="2400" dirty="0" smtClean="0"/>
                  <a:t> is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</m:t>
                      </m:r>
                    </m:oMath>
                  </m:oMathPara>
                </a14:m>
                <a:endParaRPr lang="en-US" sz="20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267"/>
                <a:ext cx="6164484" cy="5547043"/>
              </a:xfrm>
              <a:blipFill>
                <a:blip r:embed="rId3"/>
                <a:stretch>
                  <a:fillRect l="-1583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506899" y="2099765"/>
                <a:ext cx="71923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899" y="2099765"/>
                <a:ext cx="719236" cy="387927"/>
              </a:xfrm>
              <a:prstGeom prst="rect">
                <a:avLst/>
              </a:prstGeom>
              <a:blipFill>
                <a:blip r:embed="rId4"/>
                <a:stretch>
                  <a:fillRect t="-3125" r="-59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761966" y="4659699"/>
                <a:ext cx="78976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=-1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966" y="4659699"/>
                <a:ext cx="789768" cy="387927"/>
              </a:xfrm>
              <a:prstGeom prst="rect">
                <a:avLst/>
              </a:prstGeom>
              <a:blipFill>
                <a:blip r:embed="rId5"/>
                <a:stretch>
                  <a:fillRect t="-3125" r="-6154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Violations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0832" y="1711960"/>
            <a:ext cx="3304615" cy="3642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67207" y="31405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37673" y="211076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96332" y="254343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96560" y="219456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514" y="496038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13820" y="4660626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51639" y="4363223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1867" y="4014351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350087" y="408547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20553" y="305564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79212" y="348831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79440" y="313944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66740" y="430425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58046" y="4004494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87936" y="339090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96093" y="3358219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415091" y="1234467"/>
            <a:ext cx="3304615" cy="36423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45664" y="2110767"/>
            <a:ext cx="3304615" cy="36423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Violations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268748" y="1393725"/>
            <a:ext cx="3304615" cy="3642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67207" y="31405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37673" y="211076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96332" y="254343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96560" y="219456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514" y="496038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13820" y="4660626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51639" y="4363223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1867" y="4014351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82111" y="4178365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20553" y="305564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79212" y="348831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79440" y="313944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66740" y="430425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58046" y="4004494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5189" y="346202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96093" y="3358219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66834" y="4075614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15091" y="1234467"/>
            <a:ext cx="3304615" cy="36423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73463" y="1625681"/>
            <a:ext cx="3304615" cy="36423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22" idx="4"/>
          </p:cNvCxnSpPr>
          <p:nvPr/>
        </p:nvCxnSpPr>
        <p:spPr>
          <a:xfrm flipV="1">
            <a:off x="5250279" y="4217854"/>
            <a:ext cx="181418" cy="159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2689" y="5793997"/>
            <a:ext cx="219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Outlier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21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Violations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167207" y="31405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37673" y="211076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96332" y="254343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96560" y="219456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514" y="496038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13820" y="4660626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51639" y="4363223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1867" y="4014351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82111" y="4178365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20553" y="305564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79212" y="348831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79440" y="313944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66740" y="430425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58046" y="4004494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5189" y="346202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96093" y="3358219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39646" y="3550423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2" idx="4"/>
          </p:cNvCxnSpPr>
          <p:nvPr/>
        </p:nvCxnSpPr>
        <p:spPr>
          <a:xfrm flipV="1">
            <a:off x="5250279" y="3692663"/>
            <a:ext cx="654230" cy="21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2689" y="5793997"/>
            <a:ext cx="219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Outlier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02536" y="3358219"/>
            <a:ext cx="100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743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8138160" y="2082800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margin (aka street width)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Soft </a:t>
                </a:r>
                <a:r>
                  <a:rPr lang="en-US" sz="2400" b="1" dirty="0"/>
                  <a:t>margin linear SVM classifier objective: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 Quadratic Programming Problem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  <a:blipFill>
                <a:blip r:embed="rId3"/>
                <a:stretch>
                  <a:fillRect l="-131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7447280" y="2489200"/>
            <a:ext cx="2722880" cy="2275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9692727" y="33437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63193" y="231396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21852" y="274663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022080" y="239776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053064" y="4738171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44370" y="4438415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82189" y="414101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82417" y="379214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20749" y="3003092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 rot="2456724">
                <a:off x="8563416" y="4616751"/>
                <a:ext cx="1718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8563416" y="4616751"/>
                <a:ext cx="17187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8138160" y="2082800"/>
            <a:ext cx="2722880" cy="22758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the margin (aka street width)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Soft </a:t>
                </a:r>
                <a:r>
                  <a:rPr lang="en-US" sz="2400" b="1" dirty="0"/>
                  <a:t>margin linear SVM classifier objective: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 algn="ctr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1800" b="1" dirty="0" smtClean="0">
                    <a:sym typeface="Wingdings" panose="05000000000000000000" pitchFamily="2" charset="2"/>
                  </a:rPr>
                  <a:t> Quadratic Programming Problem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943" y="1618872"/>
                <a:ext cx="6477000" cy="5547043"/>
              </a:xfrm>
              <a:blipFill>
                <a:blip r:embed="rId3"/>
                <a:stretch>
                  <a:fillRect l="-131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7447280" y="2489200"/>
            <a:ext cx="2722880" cy="2275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79" y="2200421"/>
                <a:ext cx="7308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9692727" y="33437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63193" y="2313967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21852" y="2746632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022080" y="2397760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967389" y="3696459"/>
                <a:ext cx="15456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6724">
                <a:off x="9262642" y="4274026"/>
                <a:ext cx="15456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8053064" y="4738171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44370" y="4438415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82189" y="4141012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82417" y="3792140"/>
            <a:ext cx="129726" cy="14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90816" y="3394591"/>
            <a:ext cx="129726" cy="142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494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맑은 고딕</vt:lpstr>
      <vt:lpstr>Office Theme</vt:lpstr>
      <vt:lpstr>Chapter 5. Support Vector Machines</vt:lpstr>
      <vt:lpstr>Support Vector Machine (SVM)</vt:lpstr>
      <vt:lpstr>Maximizing the margin (aka street width)</vt:lpstr>
      <vt:lpstr>Maximizing the margin (aka street width)</vt:lpstr>
      <vt:lpstr>Margin Violations</vt:lpstr>
      <vt:lpstr>Margin Violations</vt:lpstr>
      <vt:lpstr>Margin Violations</vt:lpstr>
      <vt:lpstr>Maximizing the margin (aka street width)</vt:lpstr>
      <vt:lpstr>Maximizing the margin (aka street width)</vt:lpstr>
      <vt:lpstr>Maximizing the margin (aka street width)</vt:lpstr>
      <vt:lpstr>Maximizing the margin (aka street width)</vt:lpstr>
      <vt:lpstr>Maximizing the margin (aka street width)</vt:lpstr>
      <vt:lpstr>Nonlinear SVM Classification</vt:lpstr>
      <vt:lpstr>Nonlinear SVM Classification</vt:lpstr>
      <vt:lpstr>Nonlinear SVM Classification</vt:lpstr>
      <vt:lpstr>Nonlinear SVM Classification</vt:lpstr>
      <vt:lpstr>Nonlinear SVM Classification</vt:lpstr>
      <vt:lpstr>Kernel Trick</vt:lpstr>
      <vt:lpstr>Kernel Trick</vt:lpstr>
      <vt:lpstr>SVM Regression</vt:lpstr>
      <vt:lpstr>SVM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Daeung</dc:creator>
  <cp:lastModifiedBy>Daeung</cp:lastModifiedBy>
  <cp:revision>157</cp:revision>
  <dcterms:created xsi:type="dcterms:W3CDTF">2018-01-01T15:52:30Z</dcterms:created>
  <dcterms:modified xsi:type="dcterms:W3CDTF">2018-01-19T05:33:55Z</dcterms:modified>
</cp:coreProperties>
</file>