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8" r:id="rId3"/>
    <p:sldId id="260" r:id="rId4"/>
    <p:sldId id="265" r:id="rId5"/>
    <p:sldId id="264" r:id="rId6"/>
    <p:sldId id="261" r:id="rId7"/>
    <p:sldId id="271" r:id="rId8"/>
    <p:sldId id="272" r:id="rId9"/>
    <p:sldId id="268" r:id="rId10"/>
    <p:sldId id="269" r:id="rId11"/>
    <p:sldId id="273" r:id="rId12"/>
    <p:sldId id="274" r:id="rId13"/>
    <p:sldId id="275" r:id="rId14"/>
    <p:sldId id="270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7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0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4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0"/>
            <a:ext cx="10515600" cy="812800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267"/>
            <a:ext cx="10515600" cy="554704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6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0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9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3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8920" y="115729"/>
            <a:ext cx="10515600" cy="666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22372"/>
            <a:ext cx="10515600" cy="53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5573-A93D-45D1-B33D-0CD5FBB2667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000602" y="6574051"/>
            <a:ext cx="3180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eservoir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1" baseline="0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maging with </a:t>
            </a:r>
            <a:r>
              <a:rPr lang="en-US" altLang="ko-KR" sz="1000" b="1" baseline="0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eismic &amp; </a:t>
            </a:r>
            <a:r>
              <a:rPr lang="en-US" altLang="ko-KR" sz="1000" b="1" baseline="0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 technology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직선 연결선 10"/>
          <p:cNvCxnSpPr/>
          <p:nvPr userDrawn="1"/>
        </p:nvCxnSpPr>
        <p:spPr>
          <a:xfrm flipH="1">
            <a:off x="0" y="6686550"/>
            <a:ext cx="891801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11"/>
          <p:cNvSpPr/>
          <p:nvPr userDrawn="1"/>
        </p:nvSpPr>
        <p:spPr>
          <a:xfrm>
            <a:off x="8948320" y="6614103"/>
            <a:ext cx="96000" cy="157216"/>
          </a:xfrm>
          <a:prstGeom prst="rect">
            <a:avLst/>
          </a:prstGeom>
          <a:solidFill>
            <a:srgbClr val="0E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63112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281876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Chapter 3.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02781" y="1475397"/>
            <a:ext cx="52684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Optimize some “loss function”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Determine coefficients(</a:t>
            </a:r>
            <a:r>
              <a:rPr lang="en-US" sz="2000" b="1" dirty="0" smtClean="0"/>
              <a:t>w</a:t>
            </a:r>
            <a:r>
              <a:rPr lang="en-US" sz="2000" dirty="0" smtClean="0"/>
              <a:t>) and bias(b)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Get the signed distance(y) to the hyperplane(or line in 2D) w.r.t data sample (</a:t>
            </a:r>
            <a:r>
              <a:rPr lang="en-US" sz="2000" b="1" dirty="0" smtClean="0"/>
              <a:t>x</a:t>
            </a:r>
            <a:r>
              <a:rPr lang="en-US" sz="2000" dirty="0" smtClean="0"/>
              <a:t>)</a:t>
            </a:r>
          </a:p>
          <a:p>
            <a:pPr lvl="1"/>
            <a:endParaRPr lang="en-US" sz="2000" b="1" dirty="0" smtClean="0"/>
          </a:p>
          <a:p>
            <a:pPr lvl="1"/>
            <a:endParaRPr lang="en-US" sz="2000" b="1" dirty="0"/>
          </a:p>
          <a:p>
            <a:pPr lvl="1"/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dirty="0" smtClean="0"/>
              <a:t>Determine threshold (default: threshold=0)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the distance, y, is larger than the threshold,  the </a:t>
            </a:r>
            <a:r>
              <a:rPr lang="en-US" sz="2000" b="1" dirty="0" smtClean="0"/>
              <a:t>x</a:t>
            </a:r>
            <a:r>
              <a:rPr lang="en-US" sz="2000" dirty="0" smtClean="0"/>
              <a:t> is true.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54766" y="2834556"/>
                <a:ext cx="3553097" cy="713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000" b="0" i="0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2000" b="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766" y="2834556"/>
                <a:ext cx="3553097" cy="713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>
            <a:off x="6157880" y="1286693"/>
            <a:ext cx="5373932" cy="4410106"/>
            <a:chOff x="1498795" y="1112522"/>
            <a:chExt cx="5373932" cy="4410106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889760" y="5138057"/>
              <a:ext cx="4693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2020389" y="1314994"/>
              <a:ext cx="21771" cy="3975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Multiply 8"/>
            <p:cNvSpPr/>
            <p:nvPr/>
          </p:nvSpPr>
          <p:spPr>
            <a:xfrm>
              <a:off x="2952206" y="2769326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ultiply 10"/>
            <p:cNvSpPr/>
            <p:nvPr/>
          </p:nvSpPr>
          <p:spPr>
            <a:xfrm>
              <a:off x="2533759" y="3302725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y 11"/>
            <p:cNvSpPr/>
            <p:nvPr/>
          </p:nvSpPr>
          <p:spPr>
            <a:xfrm>
              <a:off x="3930614" y="3069772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ultiply 12"/>
            <p:cNvSpPr/>
            <p:nvPr/>
          </p:nvSpPr>
          <p:spPr>
            <a:xfrm>
              <a:off x="2952206" y="3574869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ultiply 13"/>
            <p:cNvSpPr/>
            <p:nvPr/>
          </p:nvSpPr>
          <p:spPr>
            <a:xfrm>
              <a:off x="2762359" y="4167051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Multiply 14"/>
            <p:cNvSpPr/>
            <p:nvPr/>
          </p:nvSpPr>
          <p:spPr>
            <a:xfrm>
              <a:off x="3409406" y="4040777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ultiply 15"/>
            <p:cNvSpPr/>
            <p:nvPr/>
          </p:nvSpPr>
          <p:spPr>
            <a:xfrm>
              <a:off x="3866606" y="3683726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ultiply 16"/>
            <p:cNvSpPr/>
            <p:nvPr/>
          </p:nvSpPr>
          <p:spPr>
            <a:xfrm>
              <a:off x="4248912" y="4267201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Multiply 17"/>
            <p:cNvSpPr/>
            <p:nvPr/>
          </p:nvSpPr>
          <p:spPr>
            <a:xfrm>
              <a:off x="3901440" y="2390504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ultiply 18"/>
            <p:cNvSpPr/>
            <p:nvPr/>
          </p:nvSpPr>
          <p:spPr>
            <a:xfrm>
              <a:off x="4910328" y="2769326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ultiply 19"/>
            <p:cNvSpPr/>
            <p:nvPr/>
          </p:nvSpPr>
          <p:spPr>
            <a:xfrm>
              <a:off x="2468010" y="4254138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Multiply 20"/>
            <p:cNvSpPr/>
            <p:nvPr/>
          </p:nvSpPr>
          <p:spPr>
            <a:xfrm>
              <a:off x="2278163" y="4846320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Multiply 21"/>
            <p:cNvSpPr/>
            <p:nvPr/>
          </p:nvSpPr>
          <p:spPr>
            <a:xfrm>
              <a:off x="2925210" y="4720046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Multiply 22"/>
            <p:cNvSpPr/>
            <p:nvPr/>
          </p:nvSpPr>
          <p:spPr>
            <a:xfrm>
              <a:off x="3382410" y="4362995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ultiply 23"/>
            <p:cNvSpPr/>
            <p:nvPr/>
          </p:nvSpPr>
          <p:spPr>
            <a:xfrm>
              <a:off x="3764716" y="4946470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133741" y="1491344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6" name="Oval 25"/>
            <p:cNvSpPr/>
            <p:nvPr/>
          </p:nvSpPr>
          <p:spPr>
            <a:xfrm>
              <a:off x="3715294" y="2024743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7" name="Oval 26"/>
            <p:cNvSpPr/>
            <p:nvPr/>
          </p:nvSpPr>
          <p:spPr>
            <a:xfrm>
              <a:off x="5112149" y="1791790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8" name="Oval 27"/>
            <p:cNvSpPr/>
            <p:nvPr/>
          </p:nvSpPr>
          <p:spPr>
            <a:xfrm>
              <a:off x="4133741" y="2296887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9" name="Oval 28"/>
            <p:cNvSpPr/>
            <p:nvPr/>
          </p:nvSpPr>
          <p:spPr>
            <a:xfrm>
              <a:off x="3943894" y="2889069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0" name="Oval 29"/>
            <p:cNvSpPr/>
            <p:nvPr/>
          </p:nvSpPr>
          <p:spPr>
            <a:xfrm>
              <a:off x="4590941" y="2762795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1" name="Oval 30"/>
            <p:cNvSpPr/>
            <p:nvPr/>
          </p:nvSpPr>
          <p:spPr>
            <a:xfrm>
              <a:off x="5048141" y="2405744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2" name="Oval 31"/>
            <p:cNvSpPr/>
            <p:nvPr/>
          </p:nvSpPr>
          <p:spPr>
            <a:xfrm>
              <a:off x="5430447" y="2989219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3" name="Oval 32"/>
            <p:cNvSpPr/>
            <p:nvPr/>
          </p:nvSpPr>
          <p:spPr>
            <a:xfrm>
              <a:off x="5082975" y="1112522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4" name="Oval 33"/>
            <p:cNvSpPr/>
            <p:nvPr/>
          </p:nvSpPr>
          <p:spPr>
            <a:xfrm>
              <a:off x="6091863" y="1491344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5" name="Oval 34"/>
            <p:cNvSpPr/>
            <p:nvPr/>
          </p:nvSpPr>
          <p:spPr>
            <a:xfrm>
              <a:off x="3649545" y="2976156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6" name="Oval 35"/>
            <p:cNvSpPr/>
            <p:nvPr/>
          </p:nvSpPr>
          <p:spPr>
            <a:xfrm>
              <a:off x="3459698" y="3568338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7" name="Oval 36"/>
            <p:cNvSpPr/>
            <p:nvPr/>
          </p:nvSpPr>
          <p:spPr>
            <a:xfrm>
              <a:off x="4106745" y="3442064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8" name="Oval 37"/>
            <p:cNvSpPr/>
            <p:nvPr/>
          </p:nvSpPr>
          <p:spPr>
            <a:xfrm>
              <a:off x="4563945" y="3085013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9" name="Oval 38"/>
            <p:cNvSpPr/>
            <p:nvPr/>
          </p:nvSpPr>
          <p:spPr>
            <a:xfrm>
              <a:off x="4946251" y="3668488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2211977" y="1393371"/>
              <a:ext cx="3683727" cy="36837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/>
                <p:cNvSpPr/>
                <p:nvPr/>
              </p:nvSpPr>
              <p:spPr>
                <a:xfrm>
                  <a:off x="4053840" y="5153296"/>
                  <a:ext cx="4562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3840" y="5153296"/>
                  <a:ext cx="45627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2"/>
                <p:cNvSpPr/>
                <p:nvPr/>
              </p:nvSpPr>
              <p:spPr>
                <a:xfrm>
                  <a:off x="1498795" y="2989219"/>
                  <a:ext cx="4616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795" y="2989219"/>
                  <a:ext cx="4616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/>
                <p:cNvSpPr/>
                <p:nvPr/>
              </p:nvSpPr>
              <p:spPr>
                <a:xfrm rot="2679416">
                  <a:off x="4820498" y="4309918"/>
                  <a:ext cx="1505990" cy="374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79416">
                  <a:off x="4820498" y="4309918"/>
                  <a:ext cx="1505990" cy="3742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/>
                <p:cNvSpPr/>
                <p:nvPr/>
              </p:nvSpPr>
              <p:spPr>
                <a:xfrm rot="2679416">
                  <a:off x="5366737" y="3821191"/>
                  <a:ext cx="1505990" cy="374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79416">
                  <a:off x="5366737" y="3821191"/>
                  <a:ext cx="1505990" cy="37427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/>
                <p:cNvSpPr/>
                <p:nvPr/>
              </p:nvSpPr>
              <p:spPr>
                <a:xfrm rot="2679416">
                  <a:off x="4130337" y="5003689"/>
                  <a:ext cx="1505990" cy="374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79416">
                  <a:off x="4130337" y="5003689"/>
                  <a:ext cx="1505990" cy="37427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043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02781" y="1475397"/>
            <a:ext cx="52684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Optimize some “loss function”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Determine coefficients(</a:t>
            </a:r>
            <a:r>
              <a:rPr lang="en-US" sz="2000" b="1" dirty="0" smtClean="0"/>
              <a:t>w</a:t>
            </a:r>
            <a:r>
              <a:rPr lang="en-US" sz="2000" dirty="0" smtClean="0"/>
              <a:t>) and bias(b)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Get the signed distance(y) to the hyperplane(or line in 2D) w.r.t data sample (</a:t>
            </a:r>
            <a:r>
              <a:rPr lang="en-US" sz="2000" b="1" dirty="0" smtClean="0"/>
              <a:t>x</a:t>
            </a:r>
            <a:r>
              <a:rPr lang="en-US" sz="2000" dirty="0" smtClean="0"/>
              <a:t>)</a:t>
            </a:r>
          </a:p>
          <a:p>
            <a:pPr lvl="1"/>
            <a:endParaRPr lang="en-US" sz="2000" b="1" dirty="0" smtClean="0"/>
          </a:p>
          <a:p>
            <a:pPr lvl="1"/>
            <a:endParaRPr lang="en-US" sz="2000" b="1" dirty="0"/>
          </a:p>
          <a:p>
            <a:pPr lvl="1"/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dirty="0" smtClean="0"/>
              <a:t>Determine threshold (default: threshold=0)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the distance, y, is larger than the threshold,  the </a:t>
            </a:r>
            <a:r>
              <a:rPr lang="en-US" sz="2000" b="1" dirty="0" smtClean="0"/>
              <a:t>x</a:t>
            </a:r>
            <a:r>
              <a:rPr lang="en-US" sz="2000" dirty="0" smtClean="0"/>
              <a:t> is true.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54766" y="2834556"/>
                <a:ext cx="3553097" cy="713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000" b="0" i="0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2000" b="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766" y="2834556"/>
                <a:ext cx="3553097" cy="713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>
            <a:off x="5978670" y="944879"/>
            <a:ext cx="6436687" cy="4751920"/>
            <a:chOff x="1319585" y="770708"/>
            <a:chExt cx="6436687" cy="475192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889760" y="5138057"/>
              <a:ext cx="4693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2020389" y="1314994"/>
              <a:ext cx="21771" cy="3975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Multiply 8"/>
            <p:cNvSpPr/>
            <p:nvPr/>
          </p:nvSpPr>
          <p:spPr>
            <a:xfrm>
              <a:off x="2952206" y="2769326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ultiply 10"/>
            <p:cNvSpPr/>
            <p:nvPr/>
          </p:nvSpPr>
          <p:spPr>
            <a:xfrm>
              <a:off x="2533759" y="3302725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y 11"/>
            <p:cNvSpPr/>
            <p:nvPr/>
          </p:nvSpPr>
          <p:spPr>
            <a:xfrm>
              <a:off x="3930614" y="3069772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ultiply 12"/>
            <p:cNvSpPr/>
            <p:nvPr/>
          </p:nvSpPr>
          <p:spPr>
            <a:xfrm>
              <a:off x="2952206" y="3574869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ultiply 13"/>
            <p:cNvSpPr/>
            <p:nvPr/>
          </p:nvSpPr>
          <p:spPr>
            <a:xfrm>
              <a:off x="2762359" y="4167051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Multiply 14"/>
            <p:cNvSpPr/>
            <p:nvPr/>
          </p:nvSpPr>
          <p:spPr>
            <a:xfrm>
              <a:off x="3409406" y="4040777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ultiply 15"/>
            <p:cNvSpPr/>
            <p:nvPr/>
          </p:nvSpPr>
          <p:spPr>
            <a:xfrm>
              <a:off x="3866606" y="3683726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ultiply 16"/>
            <p:cNvSpPr/>
            <p:nvPr/>
          </p:nvSpPr>
          <p:spPr>
            <a:xfrm>
              <a:off x="4248912" y="4267201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Multiply 17"/>
            <p:cNvSpPr/>
            <p:nvPr/>
          </p:nvSpPr>
          <p:spPr>
            <a:xfrm>
              <a:off x="3901440" y="2390504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ultiply 18"/>
            <p:cNvSpPr/>
            <p:nvPr/>
          </p:nvSpPr>
          <p:spPr>
            <a:xfrm>
              <a:off x="4910328" y="2769326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ultiply 19"/>
            <p:cNvSpPr/>
            <p:nvPr/>
          </p:nvSpPr>
          <p:spPr>
            <a:xfrm>
              <a:off x="2468010" y="4254138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Multiply 20"/>
            <p:cNvSpPr/>
            <p:nvPr/>
          </p:nvSpPr>
          <p:spPr>
            <a:xfrm>
              <a:off x="2278163" y="4846320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Multiply 21"/>
            <p:cNvSpPr/>
            <p:nvPr/>
          </p:nvSpPr>
          <p:spPr>
            <a:xfrm>
              <a:off x="2925210" y="4720046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Multiply 22"/>
            <p:cNvSpPr/>
            <p:nvPr/>
          </p:nvSpPr>
          <p:spPr>
            <a:xfrm>
              <a:off x="3382410" y="4362995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ultiply 23"/>
            <p:cNvSpPr/>
            <p:nvPr/>
          </p:nvSpPr>
          <p:spPr>
            <a:xfrm>
              <a:off x="3764716" y="4946470"/>
              <a:ext cx="182880" cy="18288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133741" y="1491344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6" name="Oval 25"/>
            <p:cNvSpPr/>
            <p:nvPr/>
          </p:nvSpPr>
          <p:spPr>
            <a:xfrm>
              <a:off x="3715294" y="2024743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7" name="Oval 26"/>
            <p:cNvSpPr/>
            <p:nvPr/>
          </p:nvSpPr>
          <p:spPr>
            <a:xfrm>
              <a:off x="5112149" y="1791790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8" name="Oval 27"/>
            <p:cNvSpPr/>
            <p:nvPr/>
          </p:nvSpPr>
          <p:spPr>
            <a:xfrm>
              <a:off x="4133741" y="2296887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9" name="Oval 28"/>
            <p:cNvSpPr/>
            <p:nvPr/>
          </p:nvSpPr>
          <p:spPr>
            <a:xfrm>
              <a:off x="3943894" y="2889069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0" name="Oval 29"/>
            <p:cNvSpPr/>
            <p:nvPr/>
          </p:nvSpPr>
          <p:spPr>
            <a:xfrm>
              <a:off x="4590941" y="2762795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1" name="Oval 30"/>
            <p:cNvSpPr/>
            <p:nvPr/>
          </p:nvSpPr>
          <p:spPr>
            <a:xfrm>
              <a:off x="5048141" y="2405744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2" name="Oval 31"/>
            <p:cNvSpPr/>
            <p:nvPr/>
          </p:nvSpPr>
          <p:spPr>
            <a:xfrm>
              <a:off x="5430447" y="2989219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3" name="Oval 32"/>
            <p:cNvSpPr/>
            <p:nvPr/>
          </p:nvSpPr>
          <p:spPr>
            <a:xfrm>
              <a:off x="5082975" y="1112522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4" name="Oval 33"/>
            <p:cNvSpPr/>
            <p:nvPr/>
          </p:nvSpPr>
          <p:spPr>
            <a:xfrm>
              <a:off x="6091863" y="1491344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5" name="Oval 34"/>
            <p:cNvSpPr/>
            <p:nvPr/>
          </p:nvSpPr>
          <p:spPr>
            <a:xfrm>
              <a:off x="3649545" y="2976156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6" name="Oval 35"/>
            <p:cNvSpPr/>
            <p:nvPr/>
          </p:nvSpPr>
          <p:spPr>
            <a:xfrm>
              <a:off x="3459698" y="3568338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7" name="Oval 36"/>
            <p:cNvSpPr/>
            <p:nvPr/>
          </p:nvSpPr>
          <p:spPr>
            <a:xfrm>
              <a:off x="4106745" y="3442064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8" name="Oval 37"/>
            <p:cNvSpPr/>
            <p:nvPr/>
          </p:nvSpPr>
          <p:spPr>
            <a:xfrm>
              <a:off x="4563945" y="3085013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9" name="Oval 38"/>
            <p:cNvSpPr/>
            <p:nvPr/>
          </p:nvSpPr>
          <p:spPr>
            <a:xfrm>
              <a:off x="4946251" y="3668488"/>
              <a:ext cx="128016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2211977" y="1393371"/>
              <a:ext cx="3683727" cy="36837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/>
                <p:cNvSpPr/>
                <p:nvPr/>
              </p:nvSpPr>
              <p:spPr>
                <a:xfrm>
                  <a:off x="4053840" y="5153296"/>
                  <a:ext cx="4562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3840" y="5153296"/>
                  <a:ext cx="45627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2"/>
                <p:cNvSpPr/>
                <p:nvPr/>
              </p:nvSpPr>
              <p:spPr>
                <a:xfrm>
                  <a:off x="1498795" y="2989219"/>
                  <a:ext cx="4616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795" y="2989219"/>
                  <a:ext cx="4616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/>
                <p:cNvSpPr/>
                <p:nvPr/>
              </p:nvSpPr>
              <p:spPr>
                <a:xfrm rot="2679416">
                  <a:off x="4820498" y="4309918"/>
                  <a:ext cx="1505990" cy="374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79416">
                  <a:off x="4820498" y="4309918"/>
                  <a:ext cx="1505990" cy="3742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/>
                <p:cNvSpPr/>
                <p:nvPr/>
              </p:nvSpPr>
              <p:spPr>
                <a:xfrm rot="2679416">
                  <a:off x="5461605" y="3791963"/>
                  <a:ext cx="2294667" cy="374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+1000=0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79416">
                  <a:off x="5461605" y="3791963"/>
                  <a:ext cx="2294667" cy="37427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Connector 43"/>
            <p:cNvCxnSpPr/>
            <p:nvPr/>
          </p:nvCxnSpPr>
          <p:spPr>
            <a:xfrm>
              <a:off x="3050394" y="770708"/>
              <a:ext cx="3683727" cy="368372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/>
                <p:cNvSpPr/>
                <p:nvPr/>
              </p:nvSpPr>
              <p:spPr>
                <a:xfrm rot="2679416">
                  <a:off x="3996869" y="5116556"/>
                  <a:ext cx="2294667" cy="374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−1000=0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79416">
                  <a:off x="3996869" y="5116556"/>
                  <a:ext cx="2294667" cy="37427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>
              <a:off x="1319585" y="1759563"/>
              <a:ext cx="3683727" cy="368372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/>
          <p:cNvSpPr/>
          <p:nvPr/>
        </p:nvSpPr>
        <p:spPr>
          <a:xfrm>
            <a:off x="11056698" y="3984062"/>
            <a:ext cx="798653" cy="7493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632754" y="5294753"/>
            <a:ext cx="798653" cy="7493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77017" y="5971521"/>
            <a:ext cx="1084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threshold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16265"/>
              </p:ext>
            </p:extLst>
          </p:nvPr>
        </p:nvGraphicFramePr>
        <p:xfrm>
          <a:off x="3043496" y="1124779"/>
          <a:ext cx="433407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54">
                  <a:extLst>
                    <a:ext uri="{9D8B030D-6E8A-4147-A177-3AD203B41FA5}">
                      <a16:colId xmlns:a16="http://schemas.microsoft.com/office/drawing/2014/main" val="2912855055"/>
                    </a:ext>
                  </a:extLst>
                </a:gridCol>
                <a:gridCol w="619154">
                  <a:extLst>
                    <a:ext uri="{9D8B030D-6E8A-4147-A177-3AD203B41FA5}">
                      <a16:colId xmlns:a16="http://schemas.microsoft.com/office/drawing/2014/main" val="4093214395"/>
                    </a:ext>
                  </a:extLst>
                </a:gridCol>
                <a:gridCol w="619154">
                  <a:extLst>
                    <a:ext uri="{9D8B030D-6E8A-4147-A177-3AD203B41FA5}">
                      <a16:colId xmlns:a16="http://schemas.microsoft.com/office/drawing/2014/main" val="2851104123"/>
                    </a:ext>
                  </a:extLst>
                </a:gridCol>
                <a:gridCol w="619154">
                  <a:extLst>
                    <a:ext uri="{9D8B030D-6E8A-4147-A177-3AD203B41FA5}">
                      <a16:colId xmlns:a16="http://schemas.microsoft.com/office/drawing/2014/main" val="3756026185"/>
                    </a:ext>
                  </a:extLst>
                </a:gridCol>
                <a:gridCol w="619154">
                  <a:extLst>
                    <a:ext uri="{9D8B030D-6E8A-4147-A177-3AD203B41FA5}">
                      <a16:colId xmlns:a16="http://schemas.microsoft.com/office/drawing/2014/main" val="1177672372"/>
                    </a:ext>
                  </a:extLst>
                </a:gridCol>
                <a:gridCol w="619154">
                  <a:extLst>
                    <a:ext uri="{9D8B030D-6E8A-4147-A177-3AD203B41FA5}">
                      <a16:colId xmlns:a16="http://schemas.microsoft.com/office/drawing/2014/main" val="1507240063"/>
                    </a:ext>
                  </a:extLst>
                </a:gridCol>
                <a:gridCol w="619154">
                  <a:extLst>
                    <a:ext uri="{9D8B030D-6E8A-4147-A177-3AD203B41FA5}">
                      <a16:colId xmlns:a16="http://schemas.microsoft.com/office/drawing/2014/main" val="3251733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68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9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47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54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3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9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16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1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39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733081"/>
                  </a:ext>
                </a:extLst>
              </a:tr>
            </a:tbl>
          </a:graphicData>
        </a:graphic>
      </p:graphicFrame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/>
          <a:srcRect l="56289" t="32861" r="35965" b="43675"/>
          <a:stretch/>
        </p:blipFill>
        <p:spPr>
          <a:xfrm>
            <a:off x="1541040" y="1400537"/>
            <a:ext cx="910646" cy="821802"/>
          </a:xfrm>
          <a:prstGeom prst="rect">
            <a:avLst/>
          </a:prstGeom>
        </p:spPr>
      </p:pic>
      <p:cxnSp>
        <p:nvCxnSpPr>
          <p:cNvPr id="46" name="Straight Arrow Connector 45"/>
          <p:cNvCxnSpPr>
            <a:stCxn id="62" idx="3"/>
          </p:cNvCxnSpPr>
          <p:nvPr/>
        </p:nvCxnSpPr>
        <p:spPr>
          <a:xfrm flipV="1">
            <a:off x="2451686" y="1736202"/>
            <a:ext cx="591810" cy="7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/>
              <p:cNvSpPr/>
              <p:nvPr/>
            </p:nvSpPr>
            <p:spPr>
              <a:xfrm>
                <a:off x="4925841" y="245640"/>
                <a:ext cx="56938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841" y="245640"/>
                <a:ext cx="56938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2"/>
          <a:srcRect l="74879" t="34513" r="18328" b="43015"/>
          <a:stretch/>
        </p:blipFill>
        <p:spPr>
          <a:xfrm>
            <a:off x="1653033" y="2984361"/>
            <a:ext cx="798653" cy="787078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2375054" y="3209454"/>
            <a:ext cx="591810" cy="7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24502"/>
              </p:ext>
            </p:extLst>
          </p:nvPr>
        </p:nvGraphicFramePr>
        <p:xfrm>
          <a:off x="7663724" y="1124779"/>
          <a:ext cx="61915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54">
                  <a:extLst>
                    <a:ext uri="{9D8B030D-6E8A-4147-A177-3AD203B41FA5}">
                      <a16:colId xmlns:a16="http://schemas.microsoft.com/office/drawing/2014/main" val="2912855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68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9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-21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47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54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3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9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16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1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39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73308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/>
              <p:cNvSpPr/>
              <p:nvPr/>
            </p:nvSpPr>
            <p:spPr>
              <a:xfrm>
                <a:off x="7663724" y="307195"/>
                <a:ext cx="60946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724" y="307195"/>
                <a:ext cx="60946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7300732" y="2118227"/>
            <a:ext cx="555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.</a:t>
            </a:r>
            <a:endParaRPr lang="en-US" sz="7200" dirty="0"/>
          </a:p>
        </p:txBody>
      </p:sp>
      <p:sp>
        <p:nvSpPr>
          <p:cNvPr id="70" name="TextBox 69"/>
          <p:cNvSpPr txBox="1"/>
          <p:nvPr/>
        </p:nvSpPr>
        <p:spPr>
          <a:xfrm>
            <a:off x="8273186" y="2344089"/>
            <a:ext cx="555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=</a:t>
            </a:r>
            <a:endParaRPr lang="en-US" sz="7200" dirty="0"/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421065"/>
              </p:ext>
            </p:extLst>
          </p:nvPr>
        </p:nvGraphicFramePr>
        <p:xfrm>
          <a:off x="8892339" y="1124779"/>
          <a:ext cx="123718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181">
                  <a:extLst>
                    <a:ext uri="{9D8B030D-6E8A-4147-A177-3AD203B41FA5}">
                      <a16:colId xmlns:a16="http://schemas.microsoft.com/office/drawing/2014/main" val="2912855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68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9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47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54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3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600000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9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16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1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-623019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39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733081"/>
                  </a:ext>
                </a:extLst>
              </a:tr>
            </a:tbl>
          </a:graphicData>
        </a:graphic>
      </p:graphicFrame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496" y="4891451"/>
            <a:ext cx="6126480" cy="1825181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"/>
          <a:srcRect l="947" t="38473" r="92871" b="42114"/>
          <a:stretch/>
        </p:blipFill>
        <p:spPr>
          <a:xfrm>
            <a:off x="1707205" y="3931836"/>
            <a:ext cx="726830" cy="679938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>
            <a:off x="2381769" y="4256265"/>
            <a:ext cx="644076" cy="1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9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Precision/Recall Tradeoff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673" y="939672"/>
            <a:ext cx="6126480" cy="18251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983" y="3119474"/>
            <a:ext cx="6680520" cy="316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0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vs. Recall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40" y="1594601"/>
            <a:ext cx="5455920" cy="4019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496506"/>
            <a:ext cx="5369240" cy="254293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872480" y="3139440"/>
            <a:ext cx="27432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333" y="966874"/>
            <a:ext cx="5408583" cy="44666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ROC Curve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400" y="4602479"/>
            <a:ext cx="6065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True Positive Rate(TPR) – recall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False Positive Rate(FPR) = FP/(FP + TN)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1111580"/>
            <a:ext cx="5412150" cy="31108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62005" y="3716124"/>
            <a:ext cx="2933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Area Under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Curve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(AUC)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9230587">
            <a:off x="8533980" y="2301715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Random classifier</a:t>
            </a:r>
            <a:endParaRPr lang="en-US" dirty="0"/>
          </a:p>
        </p:txBody>
      </p:sp>
      <p:sp>
        <p:nvSpPr>
          <p:cNvPr id="3" name="AutoShape 3" descr="ms-local-stream://EpubReader_364A07F2E97F45598B8C5F12FF2F169F/Content/OEBPS/assets/mlst_0307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vs.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99" y="2174744"/>
            <a:ext cx="5435439" cy="2763016"/>
          </a:xfrm>
          <a:prstGeom prst="rect">
            <a:avLst/>
          </a:prstGeom>
        </p:spPr>
      </p:pic>
      <p:pic>
        <p:nvPicPr>
          <p:cNvPr id="10242" name="Picture 2" descr="Image result for classification vs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1499235"/>
            <a:ext cx="47625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38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1219" y="1040190"/>
            <a:ext cx="504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/>
              <a:t>Regression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406" y="1466335"/>
            <a:ext cx="2959864" cy="5486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53085" y="1515526"/>
            <a:ext cx="2487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Mean Absolute Error: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406" y="2275506"/>
            <a:ext cx="3118936" cy="5486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53085" y="2353727"/>
            <a:ext cx="2803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Root Mean Square </a:t>
            </a:r>
            <a:r>
              <a:rPr lang="en-US" dirty="0" smtClean="0"/>
              <a:t>Error: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34269" y="2872435"/>
            <a:ext cx="553998" cy="6444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40259" y="3761044"/>
            <a:ext cx="504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/>
              <a:t>Classification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53085" y="4232937"/>
            <a:ext cx="3239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F1 Score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205" y="3886200"/>
            <a:ext cx="4563795" cy="21678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84120" y="3471150"/>
            <a:ext cx="259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Confusion Matrix</a:t>
            </a:r>
            <a:endParaRPr lang="en-US" b="1" dirty="0"/>
          </a:p>
        </p:txBody>
      </p:sp>
      <p:sp>
        <p:nvSpPr>
          <p:cNvPr id="16" name="Right Arrow 15"/>
          <p:cNvSpPr/>
          <p:nvPr/>
        </p:nvSpPr>
        <p:spPr>
          <a:xfrm flipH="1">
            <a:off x="5111931" y="4693920"/>
            <a:ext cx="668475" cy="2761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417" y="2573413"/>
            <a:ext cx="5344351" cy="25385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6447" y="1030941"/>
            <a:ext cx="54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질문</a:t>
            </a:r>
            <a:r>
              <a:rPr lang="en-US" altLang="ko-KR" dirty="0" smtClean="0"/>
              <a:t>) </a:t>
            </a:r>
            <a:r>
              <a:rPr lang="ko-KR" altLang="en-US" dirty="0" smtClean="0"/>
              <a:t>그림의 숫자가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입니까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2117" y="5239735"/>
            <a:ext cx="3379694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True Positive: </a:t>
            </a:r>
            <a:endParaRPr lang="en-US" b="1" dirty="0"/>
          </a:p>
          <a:p>
            <a:r>
              <a:rPr lang="ko-KR" altLang="en-US" dirty="0"/>
              <a:t>네</a:t>
            </a:r>
            <a:r>
              <a:rPr lang="ko-KR" altLang="en-US" dirty="0" smtClean="0"/>
              <a:t> </a:t>
            </a:r>
            <a:r>
              <a:rPr lang="en-US" altLang="ko-KR" dirty="0" smtClean="0"/>
              <a:t>(Positive)</a:t>
            </a:r>
            <a:r>
              <a:rPr lang="ko-KR" altLang="en-US" dirty="0" smtClean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딩동댕</a:t>
            </a:r>
            <a:r>
              <a:rPr lang="en-US" altLang="ko-KR" dirty="0">
                <a:sym typeface="Wingdings" panose="05000000000000000000" pitchFamily="2" charset="2"/>
              </a:rPr>
              <a:t>! </a:t>
            </a:r>
            <a:r>
              <a:rPr lang="en-US" altLang="ko-KR" dirty="0" smtClean="0">
                <a:sym typeface="Wingdings" panose="05000000000000000000" pitchFamily="2" charset="2"/>
              </a:rPr>
              <a:t>(True)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60177" y="1799329"/>
            <a:ext cx="34662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True Negative: </a:t>
            </a:r>
          </a:p>
          <a:p>
            <a:r>
              <a:rPr lang="ko-KR" altLang="en-US" dirty="0" smtClean="0"/>
              <a:t>아니요</a:t>
            </a:r>
            <a:r>
              <a:rPr lang="en-US" altLang="ko-KR" dirty="0" smtClean="0"/>
              <a:t>(Negative)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딩동댕</a:t>
            </a:r>
            <a:r>
              <a:rPr lang="en-US" altLang="ko-KR" dirty="0" smtClean="0">
                <a:sym typeface="Wingdings" panose="05000000000000000000" pitchFamily="2" charset="2"/>
              </a:rPr>
              <a:t>!(True)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60177" y="5239735"/>
            <a:ext cx="350847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False Negative: </a:t>
            </a:r>
          </a:p>
          <a:p>
            <a:r>
              <a:rPr lang="ko-KR" altLang="en-US" dirty="0" smtClean="0"/>
              <a:t>아니요</a:t>
            </a:r>
            <a:r>
              <a:rPr lang="en-US" altLang="ko-KR" dirty="0" smtClean="0"/>
              <a:t>(Negative)</a:t>
            </a:r>
            <a:r>
              <a:rPr lang="ko-KR" altLang="en-US" dirty="0" smtClean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땡</a:t>
            </a:r>
            <a:r>
              <a:rPr lang="en-US" altLang="ko-KR" dirty="0">
                <a:sym typeface="Wingdings" panose="05000000000000000000" pitchFamily="2" charset="2"/>
              </a:rPr>
              <a:t>! </a:t>
            </a:r>
            <a:r>
              <a:rPr lang="en-US" altLang="ko-KR" dirty="0" smtClean="0">
                <a:sym typeface="Wingdings" panose="05000000000000000000" pitchFamily="2" charset="2"/>
              </a:rPr>
              <a:t>(False)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82117" y="1799328"/>
            <a:ext cx="337969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False Positive: </a:t>
            </a:r>
          </a:p>
          <a:p>
            <a:r>
              <a:rPr lang="ko-KR" altLang="en-US" dirty="0"/>
              <a:t>네</a:t>
            </a:r>
            <a:r>
              <a:rPr lang="ko-KR" altLang="en-US" dirty="0" smtClean="0"/>
              <a:t> </a:t>
            </a:r>
            <a:r>
              <a:rPr lang="en-US" altLang="ko-KR" dirty="0" smtClean="0"/>
              <a:t>(Positive)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땡</a:t>
            </a:r>
            <a:r>
              <a:rPr lang="en-US" altLang="ko-KR" dirty="0" smtClean="0">
                <a:sym typeface="Wingdings" panose="05000000000000000000" pitchFamily="2" charset="2"/>
              </a:rPr>
              <a:t>!(False)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35794" y="4036374"/>
            <a:ext cx="8159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Accuracy: </a:t>
            </a:r>
            <a:r>
              <a:rPr lang="ko-KR" altLang="en-US" dirty="0" smtClean="0"/>
              <a:t>예측이 얼마나 정확한가</a:t>
            </a:r>
            <a:r>
              <a:rPr lang="en-US" altLang="ko-KR" dirty="0" smtClean="0"/>
              <a:t>?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(TP + TN)/total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Precision:  “</a:t>
            </a:r>
            <a:r>
              <a:rPr lang="ko-KR" altLang="en-US" dirty="0" smtClean="0"/>
              <a:t>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라고 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예측이 얼마나 정확한가</a:t>
            </a:r>
            <a:r>
              <a:rPr lang="en-US" altLang="ko-KR" dirty="0" smtClean="0"/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TP/(TP + FP)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Recall: </a:t>
            </a:r>
            <a:r>
              <a:rPr lang="ko-KR" altLang="en-US" dirty="0" smtClean="0"/>
              <a:t>실제 그림이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예측이 얼마나 정확한가</a:t>
            </a:r>
            <a:r>
              <a:rPr lang="en-US" altLang="ko-KR" dirty="0" smtClean="0"/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TP/(TP + FN)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F1 Score: recall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precision</a:t>
            </a:r>
            <a:r>
              <a:rPr lang="ko-KR" altLang="en-US" dirty="0" smtClean="0"/>
              <a:t>의 조화평균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2*(Recall*Precision)/(Recall + Precision)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912526" y="1018903"/>
            <a:ext cx="6501440" cy="2547483"/>
            <a:chOff x="1760177" y="1799328"/>
            <a:chExt cx="8701634" cy="420189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8417" y="2573413"/>
              <a:ext cx="5344351" cy="253856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082117" y="5239736"/>
              <a:ext cx="3379694" cy="7614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True Positive: </a:t>
              </a:r>
              <a:endParaRPr lang="en-US" sz="1200" b="1" dirty="0"/>
            </a:p>
            <a:p>
              <a:r>
                <a:rPr lang="ko-KR" altLang="en-US" sz="1200" dirty="0"/>
                <a:t>네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(Positive)</a:t>
              </a:r>
              <a:r>
                <a:rPr lang="ko-KR" altLang="en-US" sz="1200" dirty="0" smtClean="0"/>
                <a:t> </a:t>
              </a:r>
              <a:r>
                <a:rPr lang="en-US" altLang="ko-KR" sz="1200" dirty="0">
                  <a:sym typeface="Wingdings" panose="05000000000000000000" pitchFamily="2" charset="2"/>
                </a:rPr>
                <a:t> </a:t>
              </a:r>
              <a:r>
                <a:rPr lang="ko-KR" altLang="en-US" sz="1200" dirty="0">
                  <a:sym typeface="Wingdings" panose="05000000000000000000" pitchFamily="2" charset="2"/>
                </a:rPr>
                <a:t>딩동댕</a:t>
              </a:r>
              <a:r>
                <a:rPr lang="en-US" altLang="ko-KR" sz="1200" dirty="0">
                  <a:sym typeface="Wingdings" panose="05000000000000000000" pitchFamily="2" charset="2"/>
                </a:rPr>
                <a:t>! </a:t>
              </a:r>
              <a:r>
                <a:rPr lang="en-US" altLang="ko-KR" sz="1200" dirty="0" smtClean="0">
                  <a:sym typeface="Wingdings" panose="05000000000000000000" pitchFamily="2" charset="2"/>
                </a:rPr>
                <a:t>(True)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60177" y="1799330"/>
              <a:ext cx="3466246" cy="7614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True Negative: </a:t>
              </a:r>
            </a:p>
            <a:p>
              <a:r>
                <a:rPr lang="ko-KR" altLang="en-US" sz="1200" dirty="0" smtClean="0"/>
                <a:t>아니요</a:t>
              </a:r>
              <a:r>
                <a:rPr lang="en-US" altLang="ko-KR" sz="1200" dirty="0" smtClean="0"/>
                <a:t>(Negative)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>
                  <a:sym typeface="Wingdings" panose="05000000000000000000" pitchFamily="2" charset="2"/>
                </a:rPr>
                <a:t> </a:t>
              </a:r>
              <a:r>
                <a:rPr lang="ko-KR" altLang="en-US" sz="1200" dirty="0" smtClean="0">
                  <a:sym typeface="Wingdings" panose="05000000000000000000" pitchFamily="2" charset="2"/>
                </a:rPr>
                <a:t>딩동댕</a:t>
              </a:r>
              <a:r>
                <a:rPr lang="en-US" altLang="ko-KR" sz="1200" dirty="0" smtClean="0">
                  <a:sym typeface="Wingdings" panose="05000000000000000000" pitchFamily="2" charset="2"/>
                </a:rPr>
                <a:t>!(True)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60177" y="5239734"/>
              <a:ext cx="3508474" cy="7614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False Negative: </a:t>
              </a:r>
            </a:p>
            <a:p>
              <a:r>
                <a:rPr lang="ko-KR" altLang="en-US" sz="1200" dirty="0" smtClean="0"/>
                <a:t>아니요</a:t>
              </a:r>
              <a:r>
                <a:rPr lang="en-US" altLang="ko-KR" sz="1200" dirty="0" smtClean="0"/>
                <a:t>(Negative)</a:t>
              </a:r>
              <a:r>
                <a:rPr lang="ko-KR" altLang="en-US" sz="1200" dirty="0" smtClean="0"/>
                <a:t> </a:t>
              </a:r>
              <a:r>
                <a:rPr lang="en-US" altLang="ko-KR" sz="1200" dirty="0">
                  <a:sym typeface="Wingdings" panose="05000000000000000000" pitchFamily="2" charset="2"/>
                </a:rPr>
                <a:t> </a:t>
              </a:r>
              <a:r>
                <a:rPr lang="ko-KR" altLang="en-US" sz="1200" dirty="0">
                  <a:sym typeface="Wingdings" panose="05000000000000000000" pitchFamily="2" charset="2"/>
                </a:rPr>
                <a:t>땡</a:t>
              </a:r>
              <a:r>
                <a:rPr lang="en-US" altLang="ko-KR" sz="1200" dirty="0">
                  <a:sym typeface="Wingdings" panose="05000000000000000000" pitchFamily="2" charset="2"/>
                </a:rPr>
                <a:t>! </a:t>
              </a:r>
              <a:r>
                <a:rPr lang="en-US" altLang="ko-KR" sz="1200" dirty="0" smtClean="0">
                  <a:sym typeface="Wingdings" panose="05000000000000000000" pitchFamily="2" charset="2"/>
                </a:rPr>
                <a:t>(False)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82117" y="1799328"/>
              <a:ext cx="3379694" cy="7614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False Positive: </a:t>
              </a:r>
            </a:p>
            <a:p>
              <a:r>
                <a:rPr lang="ko-KR" altLang="en-US" sz="1200" dirty="0"/>
                <a:t>네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(Positive)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>
                  <a:sym typeface="Wingdings" panose="05000000000000000000" pitchFamily="2" charset="2"/>
                </a:rPr>
                <a:t> </a:t>
              </a:r>
              <a:r>
                <a:rPr lang="ko-KR" altLang="en-US" sz="1200" dirty="0" smtClean="0">
                  <a:sym typeface="Wingdings" panose="05000000000000000000" pitchFamily="2" charset="2"/>
                </a:rPr>
                <a:t>땡</a:t>
              </a:r>
              <a:r>
                <a:rPr lang="en-US" altLang="ko-KR" sz="1200" dirty="0" smtClean="0">
                  <a:sym typeface="Wingdings" panose="05000000000000000000" pitchFamily="2" charset="2"/>
                </a:rPr>
                <a:t>!(False)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170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071154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환자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명 중 암환자 </a:t>
            </a:r>
            <a:r>
              <a:rPr lang="en-US" altLang="ko-KR" dirty="0" smtClean="0"/>
              <a:t>4 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pPr algn="ctr"/>
            <a:endParaRPr lang="en-US" dirty="0" smtClean="0"/>
          </a:p>
          <a:p>
            <a:pPr algn="ctr"/>
            <a:endParaRPr lang="en-US" dirty="0">
              <a:sym typeface="Wingdings" panose="05000000000000000000" pitchFamily="2" charset="2"/>
            </a:endParaRPr>
          </a:p>
          <a:p>
            <a:pPr algn="ctr"/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43352"/>
              </p:ext>
            </p:extLst>
          </p:nvPr>
        </p:nvGraphicFramePr>
        <p:xfrm>
          <a:off x="927459" y="2271483"/>
          <a:ext cx="3017523" cy="161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1">
                  <a:extLst>
                    <a:ext uri="{9D8B030D-6E8A-4147-A177-3AD203B41FA5}">
                      <a16:colId xmlns:a16="http://schemas.microsoft.com/office/drawing/2014/main" val="1621174193"/>
                    </a:ext>
                  </a:extLst>
                </a:gridCol>
                <a:gridCol w="1005841">
                  <a:extLst>
                    <a:ext uri="{9D8B030D-6E8A-4147-A177-3AD203B41FA5}">
                      <a16:colId xmlns:a16="http://schemas.microsoft.com/office/drawing/2014/main" val="1186502428"/>
                    </a:ext>
                  </a:extLst>
                </a:gridCol>
                <a:gridCol w="1005841">
                  <a:extLst>
                    <a:ext uri="{9D8B030D-6E8A-4147-A177-3AD203B41FA5}">
                      <a16:colId xmlns:a16="http://schemas.microsoft.com/office/drawing/2014/main" val="3757088842"/>
                    </a:ext>
                  </a:extLst>
                </a:gridCol>
              </a:tblGrid>
              <a:tr h="5389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= 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Predicted:</a:t>
                      </a:r>
                    </a:p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Predicted:</a:t>
                      </a:r>
                    </a:p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288731"/>
                  </a:ext>
                </a:extLst>
              </a:tr>
              <a:tr h="5389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Actual:</a:t>
                      </a:r>
                    </a:p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TN</a:t>
                      </a:r>
                    </a:p>
                    <a:p>
                      <a:pPr algn="ctr"/>
                      <a:r>
                        <a:rPr lang="en-US" sz="1400" dirty="0" smtClean="0"/>
                        <a:t>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FP</a:t>
                      </a:r>
                    </a:p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48174"/>
                  </a:ext>
                </a:extLst>
              </a:tr>
              <a:tr h="53896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Actual:</a:t>
                      </a:r>
                    </a:p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FN</a:t>
                      </a:r>
                    </a:p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TP</a:t>
                      </a:r>
                    </a:p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8749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02105"/>
              </p:ext>
            </p:extLst>
          </p:nvPr>
        </p:nvGraphicFramePr>
        <p:xfrm>
          <a:off x="927457" y="4307597"/>
          <a:ext cx="3017524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989914">
                  <a:extLst>
                    <a:ext uri="{9D8B030D-6E8A-4147-A177-3AD203B41FA5}">
                      <a16:colId xmlns:a16="http://schemas.microsoft.com/office/drawing/2014/main" val="325980293"/>
                    </a:ext>
                  </a:extLst>
                </a:gridCol>
                <a:gridCol w="1027610">
                  <a:extLst>
                    <a:ext uri="{9D8B030D-6E8A-4147-A177-3AD203B41FA5}">
                      <a16:colId xmlns:a16="http://schemas.microsoft.com/office/drawing/2014/main" val="1735758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Accuracy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96%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1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Precision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Recall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9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F1 score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8088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41818"/>
              </p:ext>
            </p:extLst>
          </p:nvPr>
        </p:nvGraphicFramePr>
        <p:xfrm>
          <a:off x="4415241" y="2271483"/>
          <a:ext cx="3017523" cy="161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1">
                  <a:extLst>
                    <a:ext uri="{9D8B030D-6E8A-4147-A177-3AD203B41FA5}">
                      <a16:colId xmlns:a16="http://schemas.microsoft.com/office/drawing/2014/main" val="1621174193"/>
                    </a:ext>
                  </a:extLst>
                </a:gridCol>
                <a:gridCol w="1005841">
                  <a:extLst>
                    <a:ext uri="{9D8B030D-6E8A-4147-A177-3AD203B41FA5}">
                      <a16:colId xmlns:a16="http://schemas.microsoft.com/office/drawing/2014/main" val="1186502428"/>
                    </a:ext>
                  </a:extLst>
                </a:gridCol>
                <a:gridCol w="1005841">
                  <a:extLst>
                    <a:ext uri="{9D8B030D-6E8A-4147-A177-3AD203B41FA5}">
                      <a16:colId xmlns:a16="http://schemas.microsoft.com/office/drawing/2014/main" val="3757088842"/>
                    </a:ext>
                  </a:extLst>
                </a:gridCol>
              </a:tblGrid>
              <a:tr h="5389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= 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Predicted:</a:t>
                      </a:r>
                    </a:p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Predicted:</a:t>
                      </a:r>
                    </a:p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288731"/>
                  </a:ext>
                </a:extLst>
              </a:tr>
              <a:tr h="5389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Actual:</a:t>
                      </a:r>
                    </a:p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TN</a:t>
                      </a:r>
                    </a:p>
                    <a:p>
                      <a:pPr algn="ctr"/>
                      <a:r>
                        <a:rPr lang="en-US" sz="1400" dirty="0" smtClean="0"/>
                        <a:t>91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FP</a:t>
                      </a:r>
                    </a:p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48174"/>
                  </a:ext>
                </a:extLst>
              </a:tr>
              <a:tr h="53896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Actual:</a:t>
                      </a:r>
                    </a:p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FN</a:t>
                      </a:r>
                    </a:p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TP</a:t>
                      </a:r>
                    </a:p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8749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935759"/>
              </p:ext>
            </p:extLst>
          </p:nvPr>
        </p:nvGraphicFramePr>
        <p:xfrm>
          <a:off x="4415239" y="4307597"/>
          <a:ext cx="3017524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989914">
                  <a:extLst>
                    <a:ext uri="{9D8B030D-6E8A-4147-A177-3AD203B41FA5}">
                      <a16:colId xmlns:a16="http://schemas.microsoft.com/office/drawing/2014/main" val="325980293"/>
                    </a:ext>
                  </a:extLst>
                </a:gridCol>
                <a:gridCol w="1027610">
                  <a:extLst>
                    <a:ext uri="{9D8B030D-6E8A-4147-A177-3AD203B41FA5}">
                      <a16:colId xmlns:a16="http://schemas.microsoft.com/office/drawing/2014/main" val="1735758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Accuracy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95%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1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Precision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44%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Recall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9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F1 score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62%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8088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915728"/>
              </p:ext>
            </p:extLst>
          </p:nvPr>
        </p:nvGraphicFramePr>
        <p:xfrm>
          <a:off x="7900843" y="2271483"/>
          <a:ext cx="3017523" cy="161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1">
                  <a:extLst>
                    <a:ext uri="{9D8B030D-6E8A-4147-A177-3AD203B41FA5}">
                      <a16:colId xmlns:a16="http://schemas.microsoft.com/office/drawing/2014/main" val="1621174193"/>
                    </a:ext>
                  </a:extLst>
                </a:gridCol>
                <a:gridCol w="1005841">
                  <a:extLst>
                    <a:ext uri="{9D8B030D-6E8A-4147-A177-3AD203B41FA5}">
                      <a16:colId xmlns:a16="http://schemas.microsoft.com/office/drawing/2014/main" val="1186502428"/>
                    </a:ext>
                  </a:extLst>
                </a:gridCol>
                <a:gridCol w="1005841">
                  <a:extLst>
                    <a:ext uri="{9D8B030D-6E8A-4147-A177-3AD203B41FA5}">
                      <a16:colId xmlns:a16="http://schemas.microsoft.com/office/drawing/2014/main" val="3757088842"/>
                    </a:ext>
                  </a:extLst>
                </a:gridCol>
              </a:tblGrid>
              <a:tr h="5389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= 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Predicted:</a:t>
                      </a:r>
                    </a:p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Predicted:</a:t>
                      </a:r>
                    </a:p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288731"/>
                  </a:ext>
                </a:extLst>
              </a:tr>
              <a:tr h="5389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Actual:</a:t>
                      </a:r>
                    </a:p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TN</a:t>
                      </a:r>
                    </a:p>
                    <a:p>
                      <a:pPr algn="ctr"/>
                      <a:r>
                        <a:rPr lang="en-US" sz="1400" dirty="0" smtClean="0"/>
                        <a:t>93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FP</a:t>
                      </a:r>
                    </a:p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48174"/>
                  </a:ext>
                </a:extLst>
              </a:tr>
              <a:tr h="53896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Actual:</a:t>
                      </a:r>
                    </a:p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FN</a:t>
                      </a:r>
                    </a:p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TP</a:t>
                      </a:r>
                    </a:p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8749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37072"/>
              </p:ext>
            </p:extLst>
          </p:nvPr>
        </p:nvGraphicFramePr>
        <p:xfrm>
          <a:off x="7900841" y="4307597"/>
          <a:ext cx="3017524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989914">
                  <a:extLst>
                    <a:ext uri="{9D8B030D-6E8A-4147-A177-3AD203B41FA5}">
                      <a16:colId xmlns:a16="http://schemas.microsoft.com/office/drawing/2014/main" val="325980293"/>
                    </a:ext>
                  </a:extLst>
                </a:gridCol>
                <a:gridCol w="1027610">
                  <a:extLst>
                    <a:ext uri="{9D8B030D-6E8A-4147-A177-3AD203B41FA5}">
                      <a16:colId xmlns:a16="http://schemas.microsoft.com/office/drawing/2014/main" val="1735758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Accuracy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96%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1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Precision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50%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Recall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75%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9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F1 score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60%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80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8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vs. Recall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887789"/>
              </p:ext>
            </p:extLst>
          </p:nvPr>
        </p:nvGraphicFramePr>
        <p:xfrm>
          <a:off x="1907171" y="2184398"/>
          <a:ext cx="3017523" cy="161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1">
                  <a:extLst>
                    <a:ext uri="{9D8B030D-6E8A-4147-A177-3AD203B41FA5}">
                      <a16:colId xmlns:a16="http://schemas.microsoft.com/office/drawing/2014/main" val="1621174193"/>
                    </a:ext>
                  </a:extLst>
                </a:gridCol>
                <a:gridCol w="1005841">
                  <a:extLst>
                    <a:ext uri="{9D8B030D-6E8A-4147-A177-3AD203B41FA5}">
                      <a16:colId xmlns:a16="http://schemas.microsoft.com/office/drawing/2014/main" val="1186502428"/>
                    </a:ext>
                  </a:extLst>
                </a:gridCol>
                <a:gridCol w="1005841">
                  <a:extLst>
                    <a:ext uri="{9D8B030D-6E8A-4147-A177-3AD203B41FA5}">
                      <a16:colId xmlns:a16="http://schemas.microsoft.com/office/drawing/2014/main" val="3757088842"/>
                    </a:ext>
                  </a:extLst>
                </a:gridCol>
              </a:tblGrid>
              <a:tr h="5389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= 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Predicted:</a:t>
                      </a:r>
                    </a:p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Predicted:</a:t>
                      </a:r>
                    </a:p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288731"/>
                  </a:ext>
                </a:extLst>
              </a:tr>
              <a:tr h="5389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Actual:</a:t>
                      </a:r>
                    </a:p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TN</a:t>
                      </a:r>
                    </a:p>
                    <a:p>
                      <a:pPr algn="ctr"/>
                      <a:r>
                        <a:rPr lang="en-US" sz="1400" dirty="0" smtClean="0"/>
                        <a:t>93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FP</a:t>
                      </a:r>
                    </a:p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48174"/>
                  </a:ext>
                </a:extLst>
              </a:tr>
              <a:tr h="53896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Actual:</a:t>
                      </a:r>
                    </a:p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FN</a:t>
                      </a:r>
                    </a:p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TP</a:t>
                      </a:r>
                    </a:p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8749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56188"/>
              </p:ext>
            </p:extLst>
          </p:nvPr>
        </p:nvGraphicFramePr>
        <p:xfrm>
          <a:off x="1907169" y="4220512"/>
          <a:ext cx="3017524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989914">
                  <a:extLst>
                    <a:ext uri="{9D8B030D-6E8A-4147-A177-3AD203B41FA5}">
                      <a16:colId xmlns:a16="http://schemas.microsoft.com/office/drawing/2014/main" val="325980293"/>
                    </a:ext>
                  </a:extLst>
                </a:gridCol>
                <a:gridCol w="1027610">
                  <a:extLst>
                    <a:ext uri="{9D8B030D-6E8A-4147-A177-3AD203B41FA5}">
                      <a16:colId xmlns:a16="http://schemas.microsoft.com/office/drawing/2014/main" val="1735758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Accuracy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97%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1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Precision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57%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Recall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9918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68246"/>
              </p:ext>
            </p:extLst>
          </p:nvPr>
        </p:nvGraphicFramePr>
        <p:xfrm>
          <a:off x="6803562" y="2184398"/>
          <a:ext cx="3017523" cy="161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1">
                  <a:extLst>
                    <a:ext uri="{9D8B030D-6E8A-4147-A177-3AD203B41FA5}">
                      <a16:colId xmlns:a16="http://schemas.microsoft.com/office/drawing/2014/main" val="1621174193"/>
                    </a:ext>
                  </a:extLst>
                </a:gridCol>
                <a:gridCol w="1005841">
                  <a:extLst>
                    <a:ext uri="{9D8B030D-6E8A-4147-A177-3AD203B41FA5}">
                      <a16:colId xmlns:a16="http://schemas.microsoft.com/office/drawing/2014/main" val="1186502428"/>
                    </a:ext>
                  </a:extLst>
                </a:gridCol>
                <a:gridCol w="1005841">
                  <a:extLst>
                    <a:ext uri="{9D8B030D-6E8A-4147-A177-3AD203B41FA5}">
                      <a16:colId xmlns:a16="http://schemas.microsoft.com/office/drawing/2014/main" val="3757088842"/>
                    </a:ext>
                  </a:extLst>
                </a:gridCol>
              </a:tblGrid>
              <a:tr h="5389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= 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Predicted:</a:t>
                      </a:r>
                    </a:p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Predicted:</a:t>
                      </a:r>
                    </a:p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288731"/>
                  </a:ext>
                </a:extLst>
              </a:tr>
              <a:tr h="5389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Actual:</a:t>
                      </a:r>
                    </a:p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TN</a:t>
                      </a:r>
                    </a:p>
                    <a:p>
                      <a:pPr algn="ctr"/>
                      <a:r>
                        <a:rPr lang="en-US" sz="1400" dirty="0" smtClean="0"/>
                        <a:t>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FP</a:t>
                      </a:r>
                    </a:p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48174"/>
                  </a:ext>
                </a:extLst>
              </a:tr>
              <a:tr h="53896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Actual:</a:t>
                      </a:r>
                    </a:p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FN</a:t>
                      </a:r>
                    </a:p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TP</a:t>
                      </a:r>
                    </a:p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8749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97712"/>
              </p:ext>
            </p:extLst>
          </p:nvPr>
        </p:nvGraphicFramePr>
        <p:xfrm>
          <a:off x="6803560" y="4220512"/>
          <a:ext cx="3017524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989914">
                  <a:extLst>
                    <a:ext uri="{9D8B030D-6E8A-4147-A177-3AD203B41FA5}">
                      <a16:colId xmlns:a16="http://schemas.microsoft.com/office/drawing/2014/main" val="325980293"/>
                    </a:ext>
                  </a:extLst>
                </a:gridCol>
                <a:gridCol w="1027610">
                  <a:extLst>
                    <a:ext uri="{9D8B030D-6E8A-4147-A177-3AD203B41FA5}">
                      <a16:colId xmlns:a16="http://schemas.microsoft.com/office/drawing/2014/main" val="1735758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Accuracy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97%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1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Precision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</a:t>
                      </a:r>
                      <a:r>
                        <a:rPr lang="en-US" b="0" dirty="0" smtClean="0"/>
                        <a:t>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Recall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25</a:t>
                      </a:r>
                      <a:r>
                        <a:rPr lang="en-US" b="0" dirty="0" smtClean="0"/>
                        <a:t>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991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99846" y="1275919"/>
            <a:ext cx="500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아이들을 위한 동영상 추천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5028" y="3352800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Safe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1657" y="2854420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Safe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52459" y="3345414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Safe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39088" y="2847034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1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vs. Recall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887789"/>
              </p:ext>
            </p:extLst>
          </p:nvPr>
        </p:nvGraphicFramePr>
        <p:xfrm>
          <a:off x="1907171" y="2184398"/>
          <a:ext cx="3017523" cy="161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1">
                  <a:extLst>
                    <a:ext uri="{9D8B030D-6E8A-4147-A177-3AD203B41FA5}">
                      <a16:colId xmlns:a16="http://schemas.microsoft.com/office/drawing/2014/main" val="1621174193"/>
                    </a:ext>
                  </a:extLst>
                </a:gridCol>
                <a:gridCol w="1005841">
                  <a:extLst>
                    <a:ext uri="{9D8B030D-6E8A-4147-A177-3AD203B41FA5}">
                      <a16:colId xmlns:a16="http://schemas.microsoft.com/office/drawing/2014/main" val="1186502428"/>
                    </a:ext>
                  </a:extLst>
                </a:gridCol>
                <a:gridCol w="1005841">
                  <a:extLst>
                    <a:ext uri="{9D8B030D-6E8A-4147-A177-3AD203B41FA5}">
                      <a16:colId xmlns:a16="http://schemas.microsoft.com/office/drawing/2014/main" val="3757088842"/>
                    </a:ext>
                  </a:extLst>
                </a:gridCol>
              </a:tblGrid>
              <a:tr h="5389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= 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Predicted:</a:t>
                      </a:r>
                    </a:p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Predicted:</a:t>
                      </a:r>
                    </a:p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288731"/>
                  </a:ext>
                </a:extLst>
              </a:tr>
              <a:tr h="5389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Actual:</a:t>
                      </a:r>
                    </a:p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TN</a:t>
                      </a:r>
                    </a:p>
                    <a:p>
                      <a:pPr algn="ctr"/>
                      <a:r>
                        <a:rPr lang="en-US" sz="1400" dirty="0" smtClean="0"/>
                        <a:t>93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FP</a:t>
                      </a:r>
                    </a:p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48174"/>
                  </a:ext>
                </a:extLst>
              </a:tr>
              <a:tr h="53896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Actual:</a:t>
                      </a:r>
                    </a:p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FN</a:t>
                      </a:r>
                    </a:p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TP</a:t>
                      </a:r>
                    </a:p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8749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56188"/>
              </p:ext>
            </p:extLst>
          </p:nvPr>
        </p:nvGraphicFramePr>
        <p:xfrm>
          <a:off x="1907169" y="4220512"/>
          <a:ext cx="3017524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989914">
                  <a:extLst>
                    <a:ext uri="{9D8B030D-6E8A-4147-A177-3AD203B41FA5}">
                      <a16:colId xmlns:a16="http://schemas.microsoft.com/office/drawing/2014/main" val="325980293"/>
                    </a:ext>
                  </a:extLst>
                </a:gridCol>
                <a:gridCol w="1027610">
                  <a:extLst>
                    <a:ext uri="{9D8B030D-6E8A-4147-A177-3AD203B41FA5}">
                      <a16:colId xmlns:a16="http://schemas.microsoft.com/office/drawing/2014/main" val="1735758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Accuracy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97%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1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Precision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57%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Recall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9918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68246"/>
              </p:ext>
            </p:extLst>
          </p:nvPr>
        </p:nvGraphicFramePr>
        <p:xfrm>
          <a:off x="6803562" y="2184398"/>
          <a:ext cx="3017523" cy="161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1">
                  <a:extLst>
                    <a:ext uri="{9D8B030D-6E8A-4147-A177-3AD203B41FA5}">
                      <a16:colId xmlns:a16="http://schemas.microsoft.com/office/drawing/2014/main" val="1621174193"/>
                    </a:ext>
                  </a:extLst>
                </a:gridCol>
                <a:gridCol w="1005841">
                  <a:extLst>
                    <a:ext uri="{9D8B030D-6E8A-4147-A177-3AD203B41FA5}">
                      <a16:colId xmlns:a16="http://schemas.microsoft.com/office/drawing/2014/main" val="1186502428"/>
                    </a:ext>
                  </a:extLst>
                </a:gridCol>
                <a:gridCol w="1005841">
                  <a:extLst>
                    <a:ext uri="{9D8B030D-6E8A-4147-A177-3AD203B41FA5}">
                      <a16:colId xmlns:a16="http://schemas.microsoft.com/office/drawing/2014/main" val="3757088842"/>
                    </a:ext>
                  </a:extLst>
                </a:gridCol>
              </a:tblGrid>
              <a:tr h="5389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= 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Predicted:</a:t>
                      </a:r>
                    </a:p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Predicted:</a:t>
                      </a:r>
                    </a:p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288731"/>
                  </a:ext>
                </a:extLst>
              </a:tr>
              <a:tr h="5389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Actual:</a:t>
                      </a:r>
                    </a:p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TN</a:t>
                      </a:r>
                    </a:p>
                    <a:p>
                      <a:pPr algn="ctr"/>
                      <a:r>
                        <a:rPr lang="en-US" sz="1400" dirty="0" smtClean="0"/>
                        <a:t>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FP</a:t>
                      </a:r>
                    </a:p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48174"/>
                  </a:ext>
                </a:extLst>
              </a:tr>
              <a:tr h="53896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Actual:</a:t>
                      </a:r>
                    </a:p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FN</a:t>
                      </a:r>
                    </a:p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TP</a:t>
                      </a:r>
                    </a:p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8749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97712"/>
              </p:ext>
            </p:extLst>
          </p:nvPr>
        </p:nvGraphicFramePr>
        <p:xfrm>
          <a:off x="6803560" y="4220512"/>
          <a:ext cx="3017524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989914">
                  <a:extLst>
                    <a:ext uri="{9D8B030D-6E8A-4147-A177-3AD203B41FA5}">
                      <a16:colId xmlns:a16="http://schemas.microsoft.com/office/drawing/2014/main" val="325980293"/>
                    </a:ext>
                  </a:extLst>
                </a:gridCol>
                <a:gridCol w="1027610">
                  <a:extLst>
                    <a:ext uri="{9D8B030D-6E8A-4147-A177-3AD203B41FA5}">
                      <a16:colId xmlns:a16="http://schemas.microsoft.com/office/drawing/2014/main" val="1735758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Accuracy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97%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1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Precision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</a:t>
                      </a:r>
                      <a:r>
                        <a:rPr lang="en-US" b="0" dirty="0" smtClean="0"/>
                        <a:t>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Recall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25</a:t>
                      </a:r>
                      <a:r>
                        <a:rPr lang="en-US" b="0" dirty="0" smtClean="0"/>
                        <a:t>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991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38347" y="1275919"/>
            <a:ext cx="58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감시카메라에서의 예상  </a:t>
            </a:r>
            <a:r>
              <a:rPr lang="ko-KR" altLang="en-US" smtClean="0"/>
              <a:t>범죄자 사진 보여주는 모델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5028" y="3352800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범죄자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4137" y="2854420"/>
            <a:ext cx="153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범죄자 아님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3268" y="3287486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범죄자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12377" y="2789106"/>
            <a:ext cx="153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범죄자 아님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Precision/Recall Tradeoff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673" y="939672"/>
            <a:ext cx="6126480" cy="18251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983" y="3119474"/>
            <a:ext cx="6680520" cy="316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5860</TotalTime>
  <Words>738</Words>
  <Application>Microsoft Office PowerPoint</Application>
  <PresentationFormat>Widescreen</PresentationFormat>
  <Paragraphs>358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Cambria Math</vt:lpstr>
      <vt:lpstr>Times New Roman</vt:lpstr>
      <vt:lpstr>Wingdings</vt:lpstr>
      <vt:lpstr>Office Theme</vt:lpstr>
      <vt:lpstr>Chapter 3. Classification</vt:lpstr>
      <vt:lpstr>Regression vs. Classification</vt:lpstr>
      <vt:lpstr>Performance Measure</vt:lpstr>
      <vt:lpstr>Confusion Matrix</vt:lpstr>
      <vt:lpstr>Confusion Matrix</vt:lpstr>
      <vt:lpstr>Confusion Matrix Example</vt:lpstr>
      <vt:lpstr>Precision vs. Recall</vt:lpstr>
      <vt:lpstr>Precision vs. Recall</vt:lpstr>
      <vt:lpstr>Precision/Recall Tradeoff</vt:lpstr>
      <vt:lpstr>Linear Classifier</vt:lpstr>
      <vt:lpstr>Linear Classifier</vt:lpstr>
      <vt:lpstr>Linear Classifier</vt:lpstr>
      <vt:lpstr>Precision/Recall Tradeoff</vt:lpstr>
      <vt:lpstr>Precision vs. Recall</vt:lpstr>
      <vt:lpstr>The ROC Curve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Daeung</dc:creator>
  <cp:lastModifiedBy>Daeung</cp:lastModifiedBy>
  <cp:revision>126</cp:revision>
  <dcterms:created xsi:type="dcterms:W3CDTF">2018-01-01T15:52:30Z</dcterms:created>
  <dcterms:modified xsi:type="dcterms:W3CDTF">2018-01-10T19:20:29Z</dcterms:modified>
</cp:coreProperties>
</file>