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11" r:id="rId3"/>
    <p:sldId id="316" r:id="rId4"/>
    <p:sldId id="329" r:id="rId5"/>
    <p:sldId id="314" r:id="rId6"/>
    <p:sldId id="313" r:id="rId7"/>
    <p:sldId id="330" r:id="rId8"/>
    <p:sldId id="331" r:id="rId9"/>
    <p:sldId id="318" r:id="rId10"/>
    <p:sldId id="319" r:id="rId11"/>
    <p:sldId id="320" r:id="rId12"/>
    <p:sldId id="326" r:id="rId13"/>
    <p:sldId id="321" r:id="rId14"/>
    <p:sldId id="322" r:id="rId15"/>
    <p:sldId id="32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38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0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4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0"/>
            <a:ext cx="10515600" cy="812800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267"/>
            <a:ext cx="10515600" cy="554704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1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6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0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9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3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5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8920" y="115729"/>
            <a:ext cx="10515600" cy="666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22372"/>
            <a:ext cx="10515600" cy="535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5573-A93D-45D1-B33D-0CD5FBB2667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000602" y="6574051"/>
            <a:ext cx="3180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eservoir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1" baseline="0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maging with </a:t>
            </a:r>
            <a:r>
              <a:rPr lang="en-US" altLang="ko-KR" sz="1000" b="1" baseline="0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eismic &amp; </a:t>
            </a:r>
            <a:r>
              <a:rPr lang="en-US" altLang="ko-KR" sz="1000" b="1" baseline="0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 technology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직선 연결선 10"/>
          <p:cNvCxnSpPr/>
          <p:nvPr userDrawn="1"/>
        </p:nvCxnSpPr>
        <p:spPr>
          <a:xfrm flipH="1">
            <a:off x="0" y="6686550"/>
            <a:ext cx="891801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11"/>
          <p:cNvSpPr/>
          <p:nvPr userDrawn="1"/>
        </p:nvSpPr>
        <p:spPr>
          <a:xfrm>
            <a:off x="8948320" y="6614103"/>
            <a:ext cx="96000" cy="157216"/>
          </a:xfrm>
          <a:prstGeom prst="rect">
            <a:avLst/>
          </a:prstGeom>
          <a:solidFill>
            <a:srgbClr val="0E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63112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281876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Chapter 6. 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 </a:t>
            </a:r>
            <a:r>
              <a:rPr lang="en-US" dirty="0" err="1" smtClean="0"/>
              <a:t>Hyperparameters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267"/>
            <a:ext cx="5095240" cy="5547043"/>
          </a:xfrm>
        </p:spPr>
        <p:txBody>
          <a:bodyPr>
            <a:no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max_depth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2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/>
              <a:t>the maximum depth of the Decision Tree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min_samples_split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400" dirty="0"/>
              <a:t>the minimum number of samples a node must have before it can be split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min_samples_leaf</a:t>
            </a:r>
            <a:r>
              <a:rPr lang="en-US" sz="1800" dirty="0"/>
              <a:t> </a:t>
            </a:r>
          </a:p>
          <a:p>
            <a:pPr marL="457200" lvl="1" indent="0">
              <a:buNone/>
            </a:pPr>
            <a:r>
              <a:rPr lang="en-US" sz="1400" dirty="0"/>
              <a:t>the minimum number of samples a leaf node must have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min_weight_fraction_leaf</a:t>
            </a:r>
            <a:r>
              <a:rPr lang="en-US" sz="1800" dirty="0"/>
              <a:t> </a:t>
            </a:r>
          </a:p>
          <a:p>
            <a:pPr marL="457200" lvl="1" indent="0">
              <a:buNone/>
            </a:pPr>
            <a:r>
              <a:rPr lang="en-US" sz="1400" dirty="0"/>
              <a:t>same as </a:t>
            </a:r>
            <a:r>
              <a:rPr lang="en-US" sz="1400" dirty="0" err="1"/>
              <a:t>min_samples_leaf</a:t>
            </a:r>
            <a:r>
              <a:rPr lang="en-US" sz="1400" dirty="0"/>
              <a:t> but expressed as a fraction of the total number of weighted instances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max_leaf_nodes</a:t>
            </a:r>
            <a:r>
              <a:rPr lang="en-US" sz="1800" dirty="0"/>
              <a:t> </a:t>
            </a:r>
          </a:p>
          <a:p>
            <a:pPr marL="457200" lvl="1" indent="0">
              <a:buNone/>
            </a:pPr>
            <a:r>
              <a:rPr lang="en-US" sz="1400" dirty="0"/>
              <a:t>maximum number of leaf nodes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max_features</a:t>
            </a:r>
            <a:r>
              <a:rPr lang="en-US" sz="1800" dirty="0"/>
              <a:t> </a:t>
            </a:r>
          </a:p>
          <a:p>
            <a:pPr marL="457200" lvl="1" indent="0">
              <a:buNone/>
            </a:pPr>
            <a:r>
              <a:rPr lang="en-US" sz="1400" dirty="0"/>
              <a:t>maximum number of features that are evaluated for splitting at each node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/>
              <a:t>Increasing </a:t>
            </a:r>
            <a:r>
              <a:rPr lang="en-US" sz="2000" dirty="0">
                <a:latin typeface="Consolas" panose="020B0609020204030204" pitchFamily="49" charset="0"/>
              </a:rPr>
              <a:t>min_*</a:t>
            </a:r>
            <a:r>
              <a:rPr lang="en-US" sz="2000" dirty="0"/>
              <a:t> or reducing </a:t>
            </a:r>
            <a:r>
              <a:rPr lang="en-US" sz="2000" dirty="0">
                <a:latin typeface="Consolas" panose="020B0609020204030204" pitchFamily="49" charset="0"/>
              </a:rPr>
              <a:t>max_*</a:t>
            </a:r>
            <a:r>
              <a:rPr lang="en-US" sz="2000" dirty="0"/>
              <a:t> </a:t>
            </a:r>
            <a:r>
              <a:rPr lang="en-US" sz="2000" dirty="0" err="1"/>
              <a:t>hyperparameters</a:t>
            </a:r>
            <a:r>
              <a:rPr lang="en-US" sz="2000" dirty="0"/>
              <a:t> will regularize the model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979" y="955040"/>
            <a:ext cx="5749890" cy="5090160"/>
          </a:xfrm>
          <a:prstGeom prst="rect">
            <a:avLst/>
          </a:prstGeom>
        </p:spPr>
      </p:pic>
      <p:sp>
        <p:nvSpPr>
          <p:cNvPr id="9" name="Multiply 8"/>
          <p:cNvSpPr/>
          <p:nvPr/>
        </p:nvSpPr>
        <p:spPr>
          <a:xfrm>
            <a:off x="8426370" y="4433103"/>
            <a:ext cx="1215341" cy="960699"/>
          </a:xfrm>
          <a:prstGeom prst="mathMultiply">
            <a:avLst>
              <a:gd name="adj1" fmla="val 126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9651948" y="4433103"/>
            <a:ext cx="1215341" cy="960699"/>
          </a:xfrm>
          <a:prstGeom prst="mathMultiply">
            <a:avLst>
              <a:gd name="adj1" fmla="val 126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11019614" y="3552205"/>
            <a:ext cx="1215341" cy="960699"/>
          </a:xfrm>
          <a:prstGeom prst="mathMultiply">
            <a:avLst>
              <a:gd name="adj1" fmla="val 126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10002404" y="3552204"/>
            <a:ext cx="1215341" cy="960699"/>
          </a:xfrm>
          <a:prstGeom prst="mathMultiply">
            <a:avLst>
              <a:gd name="adj1" fmla="val 126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8590269" y="3552203"/>
            <a:ext cx="1215341" cy="960699"/>
          </a:xfrm>
          <a:prstGeom prst="mathMultiply">
            <a:avLst>
              <a:gd name="adj1" fmla="val 126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7178134" y="3552202"/>
            <a:ext cx="1215341" cy="960699"/>
          </a:xfrm>
          <a:prstGeom prst="mathMultiply">
            <a:avLst>
              <a:gd name="adj1" fmla="val 126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6258653" y="4395499"/>
            <a:ext cx="1215341" cy="960699"/>
          </a:xfrm>
          <a:prstGeom prst="mathMultiply">
            <a:avLst>
              <a:gd name="adj1" fmla="val 126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7320332" y="4395498"/>
            <a:ext cx="1215341" cy="960699"/>
          </a:xfrm>
          <a:prstGeom prst="mathMultiply">
            <a:avLst>
              <a:gd name="adj1" fmla="val 126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9118366" y="5309208"/>
            <a:ext cx="1215341" cy="960699"/>
          </a:xfrm>
          <a:prstGeom prst="mathMultiply">
            <a:avLst>
              <a:gd name="adj1" fmla="val 126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10187329" y="5309207"/>
            <a:ext cx="1215341" cy="960699"/>
          </a:xfrm>
          <a:prstGeom prst="mathMultiply">
            <a:avLst>
              <a:gd name="adj1" fmla="val 126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5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 </a:t>
            </a:r>
            <a:r>
              <a:rPr lang="en-US" dirty="0" err="1" smtClean="0"/>
              <a:t>Hyperparameters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267"/>
            <a:ext cx="5095240" cy="5547043"/>
          </a:xfrm>
        </p:spPr>
        <p:txBody>
          <a:bodyPr>
            <a:no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max_depth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None</a:t>
            </a:r>
          </a:p>
          <a:p>
            <a:pPr marL="457200" lvl="1" indent="0">
              <a:buNone/>
            </a:pPr>
            <a:r>
              <a:rPr lang="en-US" sz="1400" dirty="0" smtClean="0"/>
              <a:t>the maximum depth of the Decision Tree</a:t>
            </a:r>
          </a:p>
          <a:p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min_samples_split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10</a:t>
            </a:r>
          </a:p>
          <a:p>
            <a:pPr marL="457200" lvl="1" indent="0">
              <a:buNone/>
            </a:pPr>
            <a:r>
              <a:rPr lang="en-US" sz="1400" dirty="0" smtClean="0"/>
              <a:t>the minimum number of samples a node must have before it can be split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min_samples_leaf</a:t>
            </a:r>
            <a:r>
              <a:rPr lang="en-US" sz="1800" dirty="0"/>
              <a:t> 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400" dirty="0" smtClean="0"/>
              <a:t>the </a:t>
            </a:r>
            <a:r>
              <a:rPr lang="en-US" sz="1400" dirty="0"/>
              <a:t>minimum number of samples a leaf node must </a:t>
            </a:r>
            <a:r>
              <a:rPr lang="en-US" sz="1400" dirty="0" smtClean="0"/>
              <a:t>have</a:t>
            </a:r>
          </a:p>
          <a:p>
            <a:r>
              <a:rPr lang="en-US" sz="1800" dirty="0" err="1" smtClean="0">
                <a:latin typeface="Consolas" panose="020B0609020204030204" pitchFamily="49" charset="0"/>
              </a:rPr>
              <a:t>min_weight_fraction_leaf</a:t>
            </a:r>
            <a:r>
              <a:rPr lang="en-US" sz="1800" dirty="0" smtClean="0"/>
              <a:t> </a:t>
            </a:r>
          </a:p>
          <a:p>
            <a:pPr marL="457200" lvl="1" indent="0">
              <a:buNone/>
            </a:pPr>
            <a:r>
              <a:rPr lang="en-US" sz="1400" dirty="0" smtClean="0"/>
              <a:t>same </a:t>
            </a:r>
            <a:r>
              <a:rPr lang="en-US" sz="1400" dirty="0"/>
              <a:t>as </a:t>
            </a:r>
            <a:r>
              <a:rPr lang="en-US" sz="1400" dirty="0" err="1"/>
              <a:t>min_samples_leaf</a:t>
            </a:r>
            <a:r>
              <a:rPr lang="en-US" sz="1400" dirty="0"/>
              <a:t> but expressed as a fraction of the total number of weighted </a:t>
            </a:r>
            <a:r>
              <a:rPr lang="en-US" sz="1400" dirty="0" smtClean="0"/>
              <a:t>instances</a:t>
            </a:r>
          </a:p>
          <a:p>
            <a:r>
              <a:rPr lang="en-US" sz="1800" dirty="0" err="1" smtClean="0">
                <a:latin typeface="Consolas" panose="020B0609020204030204" pitchFamily="49" charset="0"/>
              </a:rPr>
              <a:t>max_leaf_nodes</a:t>
            </a:r>
            <a:r>
              <a:rPr lang="en-US" sz="1800" dirty="0" smtClean="0"/>
              <a:t> </a:t>
            </a:r>
          </a:p>
          <a:p>
            <a:pPr marL="457200" lvl="1" indent="0">
              <a:buNone/>
            </a:pPr>
            <a:r>
              <a:rPr lang="en-US" sz="1400" dirty="0" smtClean="0"/>
              <a:t>maximum </a:t>
            </a:r>
            <a:r>
              <a:rPr lang="en-US" sz="1400" dirty="0"/>
              <a:t>number of leaf </a:t>
            </a:r>
            <a:r>
              <a:rPr lang="en-US" sz="1400" dirty="0" smtClean="0"/>
              <a:t>nodes</a:t>
            </a:r>
          </a:p>
          <a:p>
            <a:r>
              <a:rPr lang="en-US" sz="1800" dirty="0" err="1" smtClean="0">
                <a:latin typeface="Consolas" panose="020B0609020204030204" pitchFamily="49" charset="0"/>
              </a:rPr>
              <a:t>max_features</a:t>
            </a:r>
            <a:r>
              <a:rPr lang="en-US" sz="1800" dirty="0" smtClean="0"/>
              <a:t> </a:t>
            </a:r>
          </a:p>
          <a:p>
            <a:pPr marL="457200" lvl="1" indent="0">
              <a:buNone/>
            </a:pPr>
            <a:r>
              <a:rPr lang="en-US" sz="1400" dirty="0" smtClean="0"/>
              <a:t>maximum </a:t>
            </a:r>
            <a:r>
              <a:rPr lang="en-US" sz="1400" dirty="0"/>
              <a:t>number of features that are evaluated for splitting at each </a:t>
            </a:r>
            <a:r>
              <a:rPr lang="en-US" sz="1400" dirty="0" smtClean="0"/>
              <a:t>node</a:t>
            </a:r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 </a:t>
            </a:r>
            <a:r>
              <a:rPr lang="en-US" sz="2000" dirty="0" smtClean="0"/>
              <a:t>Increasing </a:t>
            </a:r>
            <a:r>
              <a:rPr lang="en-US" sz="2000" dirty="0" smtClean="0">
                <a:latin typeface="Consolas" panose="020B0609020204030204" pitchFamily="49" charset="0"/>
              </a:rPr>
              <a:t>min_*</a:t>
            </a:r>
            <a:r>
              <a:rPr lang="en-US" sz="2000" dirty="0" smtClean="0"/>
              <a:t> or reducing </a:t>
            </a:r>
            <a:r>
              <a:rPr lang="en-US" sz="2000" dirty="0" smtClean="0">
                <a:latin typeface="Consolas" panose="020B0609020204030204" pitchFamily="49" charset="0"/>
              </a:rPr>
              <a:t>max_*</a:t>
            </a:r>
            <a:r>
              <a:rPr lang="en-US" sz="2000" dirty="0" smtClean="0"/>
              <a:t> </a:t>
            </a:r>
            <a:r>
              <a:rPr lang="en-US" sz="2000" dirty="0" err="1" smtClean="0"/>
              <a:t>hyperparameters</a:t>
            </a:r>
            <a:r>
              <a:rPr lang="en-US" sz="2000" dirty="0" smtClean="0"/>
              <a:t> will regularize the model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979" y="955040"/>
            <a:ext cx="5749890" cy="5090160"/>
          </a:xfrm>
          <a:prstGeom prst="rect">
            <a:avLst/>
          </a:prstGeom>
        </p:spPr>
      </p:pic>
      <p:sp>
        <p:nvSpPr>
          <p:cNvPr id="4" name="Multiply 3"/>
          <p:cNvSpPr/>
          <p:nvPr/>
        </p:nvSpPr>
        <p:spPr>
          <a:xfrm>
            <a:off x="8426370" y="4433103"/>
            <a:ext cx="1215341" cy="960699"/>
          </a:xfrm>
          <a:prstGeom prst="mathMultiply">
            <a:avLst>
              <a:gd name="adj1" fmla="val 126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9641711" y="4433103"/>
            <a:ext cx="1215341" cy="960699"/>
          </a:xfrm>
          <a:prstGeom prst="mathMultiply">
            <a:avLst>
              <a:gd name="adj1" fmla="val 126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9170119" y="5266289"/>
            <a:ext cx="1215341" cy="960699"/>
          </a:xfrm>
          <a:prstGeom prst="mathMultiply">
            <a:avLst>
              <a:gd name="adj1" fmla="val 126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10187329" y="5290402"/>
            <a:ext cx="1215341" cy="960699"/>
          </a:xfrm>
          <a:prstGeom prst="mathMultiply">
            <a:avLst>
              <a:gd name="adj1" fmla="val 126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374889" y="3897788"/>
            <a:ext cx="266822" cy="211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3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 smtClean="0"/>
              <a:t>Importance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1" y="89938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It is sometimes called "</a:t>
            </a:r>
            <a:r>
              <a:rPr lang="en-US" dirty="0" err="1">
                <a:solidFill>
                  <a:srgbClr val="242729"/>
                </a:solidFill>
                <a:latin typeface="Arial" panose="020B0604020202020204" pitchFamily="34" charset="0"/>
              </a:rPr>
              <a:t>gini</a:t>
            </a: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 importance" or "mean decrease impurity" and is defined as </a:t>
            </a:r>
            <a:r>
              <a:rPr lang="en-US" dirty="0" smtClean="0">
                <a:solidFill>
                  <a:srgbClr val="242729"/>
                </a:solidFill>
                <a:latin typeface="Arial" panose="020B0604020202020204" pitchFamily="34" charset="0"/>
              </a:rPr>
              <a:t>the total decrease in </a:t>
            </a: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node impurity (weighted by the probability of reaching that node (which is approximated by the proportion of samples reaching that node)) averaged over all trees of the ensemble.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8641" y="2740296"/>
            <a:ext cx="67257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42729"/>
                </a:solidFill>
                <a:latin typeface="Arial" panose="020B0604020202020204" pitchFamily="34" charset="0"/>
              </a:rPr>
              <a:t>Breiman</a:t>
            </a:r>
            <a:r>
              <a:rPr lang="en-US" sz="1600" dirty="0">
                <a:solidFill>
                  <a:srgbClr val="242729"/>
                </a:solidFill>
                <a:latin typeface="Arial" panose="020B0604020202020204" pitchFamily="34" charset="0"/>
              </a:rPr>
              <a:t>, Friedman, "Classification and regression trees", 1984.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379" y="2060530"/>
            <a:ext cx="4610100" cy="39909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8641" y="4238285"/>
            <a:ext cx="94800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r>
              <a:rPr lang="en-US" dirty="0" smtClean="0"/>
              <a:t>Feature importance of petal length = 0.667*150 – 0.0*50 – 0.5*100</a:t>
            </a:r>
            <a:endParaRPr lang="en-US" dirty="0" smtClean="0"/>
          </a:p>
          <a:p>
            <a:r>
              <a:rPr lang="en-US" dirty="0"/>
              <a:t>Feature importance of petal </a:t>
            </a:r>
            <a:r>
              <a:rPr lang="en-US" dirty="0" smtClean="0"/>
              <a:t>width = 0.5*100 </a:t>
            </a:r>
            <a:r>
              <a:rPr lang="en-US" dirty="0"/>
              <a:t>– </a:t>
            </a:r>
            <a:r>
              <a:rPr lang="en-US" dirty="0" smtClean="0"/>
              <a:t>0.168*54 </a:t>
            </a:r>
            <a:r>
              <a:rPr lang="en-US" dirty="0"/>
              <a:t>– </a:t>
            </a:r>
            <a:r>
              <a:rPr lang="en-US" dirty="0" smtClean="0"/>
              <a:t>0.043*46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Normalized feature importance of petal length = </a:t>
            </a:r>
            <a:r>
              <a:rPr lang="en-US" dirty="0" smtClean="0"/>
              <a:t>0.56199095</a:t>
            </a:r>
          </a:p>
          <a:p>
            <a:r>
              <a:rPr lang="en-US" dirty="0"/>
              <a:t>Normalized feature importance of petal </a:t>
            </a:r>
            <a:r>
              <a:rPr lang="en-US" dirty="0" smtClean="0"/>
              <a:t>width  </a:t>
            </a:r>
            <a:r>
              <a:rPr lang="en-US" dirty="0"/>
              <a:t>= </a:t>
            </a:r>
            <a:r>
              <a:rPr lang="en-US" dirty="0" smtClean="0"/>
              <a:t>0.43800905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99" y="3210559"/>
            <a:ext cx="8249282" cy="32105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2436" t="39186" r="54615" b="19231"/>
          <a:stretch/>
        </p:blipFill>
        <p:spPr>
          <a:xfrm>
            <a:off x="360680" y="990990"/>
            <a:ext cx="5124120" cy="34692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83280" y="4760518"/>
            <a:ext cx="8689001" cy="1752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930400" y="1148080"/>
            <a:ext cx="0" cy="27228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732639" y="2708394"/>
            <a:ext cx="195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Depth=0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43203" y="4757406"/>
            <a:ext cx="5651797" cy="1139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930400" y="2954023"/>
            <a:ext cx="3403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65059" y="2139771"/>
            <a:ext cx="7653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28928" y="2139771"/>
            <a:ext cx="0" cy="8142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r="50248" b="2513"/>
          <a:stretch/>
        </p:blipFill>
        <p:spPr>
          <a:xfrm>
            <a:off x="6599754" y="885478"/>
            <a:ext cx="3590283" cy="8307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49956" t="-1" b="-6232"/>
          <a:stretch/>
        </p:blipFill>
        <p:spPr>
          <a:xfrm>
            <a:off x="6515394" y="1857531"/>
            <a:ext cx="3611339" cy="90532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51978" y="474102"/>
            <a:ext cx="5928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CART</a:t>
            </a:r>
            <a:r>
              <a:rPr lang="en-US" sz="2400" dirty="0" smtClean="0"/>
              <a:t> cost function for regression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306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99" y="3210559"/>
            <a:ext cx="8249282" cy="32105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2436" t="39186" r="54615" b="19231"/>
          <a:stretch/>
        </p:blipFill>
        <p:spPr>
          <a:xfrm>
            <a:off x="360680" y="990990"/>
            <a:ext cx="5124120" cy="34692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83280" y="5660570"/>
            <a:ext cx="8689001" cy="851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930400" y="1148080"/>
            <a:ext cx="0" cy="27228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574800" y="1148080"/>
            <a:ext cx="0" cy="272288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377039" y="2708394"/>
            <a:ext cx="195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Depth=1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338320" y="1148080"/>
            <a:ext cx="0" cy="272288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3140560" y="1016752"/>
            <a:ext cx="195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Depth=1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285966" y="1778367"/>
            <a:ext cx="2888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74800" y="2418446"/>
            <a:ext cx="355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30400" y="3238502"/>
            <a:ext cx="24079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03127" y="2252983"/>
            <a:ext cx="10787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74064" y="1778369"/>
            <a:ext cx="0" cy="6400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28928" y="2393633"/>
            <a:ext cx="0" cy="8625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338318" y="2227067"/>
            <a:ext cx="0" cy="10114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r="50248" b="2513"/>
          <a:stretch/>
        </p:blipFill>
        <p:spPr>
          <a:xfrm>
            <a:off x="6599754" y="885478"/>
            <a:ext cx="3590283" cy="8307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/>
          <a:srcRect l="49956" t="-1" b="-6232"/>
          <a:stretch/>
        </p:blipFill>
        <p:spPr>
          <a:xfrm>
            <a:off x="6515394" y="1857531"/>
            <a:ext cx="3611339" cy="90532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751978" y="474102"/>
            <a:ext cx="5928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CART</a:t>
            </a:r>
            <a:r>
              <a:rPr lang="en-US" sz="2400" dirty="0" smtClean="0"/>
              <a:t> cost function for regression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7552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99" y="3210559"/>
            <a:ext cx="8249282" cy="32105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2436" t="39186" r="54615" b="19231"/>
          <a:stretch/>
        </p:blipFill>
        <p:spPr>
          <a:xfrm>
            <a:off x="360680" y="990990"/>
            <a:ext cx="5124120" cy="346924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1930400" y="1148080"/>
            <a:ext cx="0" cy="27228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574800" y="1148080"/>
            <a:ext cx="0" cy="272288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338320" y="1148080"/>
            <a:ext cx="0" cy="272288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285966" y="1628504"/>
            <a:ext cx="171261" cy="18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37130" y="2503004"/>
            <a:ext cx="5033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457227" y="1152431"/>
            <a:ext cx="0" cy="272288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740247" y="1156782"/>
            <a:ext cx="0" cy="272288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441283" y="1152424"/>
            <a:ext cx="0" cy="272288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840497" y="1148066"/>
            <a:ext cx="0" cy="272288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47075" y="1983017"/>
            <a:ext cx="1277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564639" y="2231216"/>
            <a:ext cx="1668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740247" y="2479415"/>
            <a:ext cx="190153" cy="6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921693" y="3023708"/>
            <a:ext cx="5195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41283" y="3306737"/>
            <a:ext cx="18958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840497" y="1906467"/>
            <a:ext cx="3672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1279435" y="1806304"/>
            <a:ext cx="3672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1470960" y="2095864"/>
            <a:ext cx="2483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1621845" y="2349864"/>
            <a:ext cx="2483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921693" y="2469776"/>
            <a:ext cx="606" cy="5539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54426" y="3002114"/>
            <a:ext cx="0" cy="3156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337130" y="2495237"/>
            <a:ext cx="1" cy="8225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4551133" y="2187304"/>
            <a:ext cx="5855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/>
          <a:srcRect r="50248" b="2513"/>
          <a:stretch/>
        </p:blipFill>
        <p:spPr>
          <a:xfrm>
            <a:off x="6599754" y="885478"/>
            <a:ext cx="3590283" cy="83079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4"/>
          <a:srcRect l="49956" t="-1" b="-6232"/>
          <a:stretch/>
        </p:blipFill>
        <p:spPr>
          <a:xfrm>
            <a:off x="6515394" y="1857531"/>
            <a:ext cx="3611339" cy="905328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751978" y="474102"/>
            <a:ext cx="5928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CART</a:t>
            </a:r>
            <a:r>
              <a:rPr lang="en-US" sz="2400" dirty="0" smtClean="0"/>
              <a:t> cost function for regression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132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Tree-based Models</a:t>
            </a:r>
            <a:endParaRPr lang="en-US" dirty="0"/>
          </a:p>
        </p:txBody>
      </p:sp>
      <p:grpSp>
        <p:nvGrpSpPr>
          <p:cNvPr id="4" name="그룹 472"/>
          <p:cNvGrpSpPr/>
          <p:nvPr/>
        </p:nvGrpSpPr>
        <p:grpSpPr>
          <a:xfrm>
            <a:off x="1347104" y="1844824"/>
            <a:ext cx="1911644" cy="2124236"/>
            <a:chOff x="467544" y="1808820"/>
            <a:chExt cx="1911644" cy="2124236"/>
          </a:xfrm>
        </p:grpSpPr>
        <p:sp>
          <p:nvSpPr>
            <p:cNvPr id="5" name="타원 171"/>
            <p:cNvSpPr/>
            <p:nvPr/>
          </p:nvSpPr>
          <p:spPr>
            <a:xfrm>
              <a:off x="1292204" y="1808820"/>
              <a:ext cx="219456" cy="21602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직선 화살표 연결선 193"/>
            <p:cNvCxnSpPr>
              <a:stCxn id="5" idx="4"/>
              <a:endCxn id="7" idx="7"/>
            </p:cNvCxnSpPr>
            <p:nvPr/>
          </p:nvCxnSpPr>
          <p:spPr>
            <a:xfrm flipH="1">
              <a:off x="978897" y="2024844"/>
              <a:ext cx="423035" cy="4636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197"/>
            <p:cNvSpPr/>
            <p:nvPr/>
          </p:nvSpPr>
          <p:spPr>
            <a:xfrm>
              <a:off x="791580" y="2456892"/>
              <a:ext cx="219456" cy="21602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타원 204"/>
            <p:cNvSpPr/>
            <p:nvPr/>
          </p:nvSpPr>
          <p:spPr>
            <a:xfrm>
              <a:off x="1796260" y="2456892"/>
              <a:ext cx="219456" cy="21602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직선 화살표 연결선 205"/>
            <p:cNvCxnSpPr>
              <a:stCxn id="5" idx="4"/>
              <a:endCxn id="8" idx="1"/>
            </p:cNvCxnSpPr>
            <p:nvPr/>
          </p:nvCxnSpPr>
          <p:spPr>
            <a:xfrm>
              <a:off x="1401932" y="2024844"/>
              <a:ext cx="426467" cy="4636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216"/>
            <p:cNvSpPr/>
            <p:nvPr/>
          </p:nvSpPr>
          <p:spPr>
            <a:xfrm>
              <a:off x="2159732" y="3140968"/>
              <a:ext cx="219456" cy="21602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직선 화살표 연결선 217"/>
            <p:cNvCxnSpPr>
              <a:stCxn id="8" idx="4"/>
              <a:endCxn id="10" idx="1"/>
            </p:cNvCxnSpPr>
            <p:nvPr/>
          </p:nvCxnSpPr>
          <p:spPr>
            <a:xfrm>
              <a:off x="1905988" y="2672916"/>
              <a:ext cx="285883" cy="4996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221"/>
            <p:cNvSpPr/>
            <p:nvPr/>
          </p:nvSpPr>
          <p:spPr>
            <a:xfrm>
              <a:off x="1475656" y="3140968"/>
              <a:ext cx="219456" cy="21602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직선 화살표 연결선 225"/>
            <p:cNvCxnSpPr>
              <a:stCxn id="8" idx="4"/>
              <a:endCxn id="12" idx="7"/>
            </p:cNvCxnSpPr>
            <p:nvPr/>
          </p:nvCxnSpPr>
          <p:spPr>
            <a:xfrm flipH="1">
              <a:off x="1662973" y="2672916"/>
              <a:ext cx="243015" cy="4996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231"/>
            <p:cNvSpPr/>
            <p:nvPr/>
          </p:nvSpPr>
          <p:spPr>
            <a:xfrm>
              <a:off x="1151620" y="3681028"/>
              <a:ext cx="219456" cy="21602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직선 화살표 연결선 232"/>
            <p:cNvCxnSpPr>
              <a:stCxn id="12" idx="4"/>
              <a:endCxn id="14" idx="7"/>
            </p:cNvCxnSpPr>
            <p:nvPr/>
          </p:nvCxnSpPr>
          <p:spPr>
            <a:xfrm flipH="1">
              <a:off x="1338937" y="3356992"/>
              <a:ext cx="246447" cy="355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242"/>
            <p:cNvSpPr/>
            <p:nvPr/>
          </p:nvSpPr>
          <p:spPr>
            <a:xfrm>
              <a:off x="1799692" y="3717032"/>
              <a:ext cx="219456" cy="21602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직선 화살표 연결선 243"/>
            <p:cNvCxnSpPr>
              <a:stCxn id="12" idx="4"/>
              <a:endCxn id="16" idx="1"/>
            </p:cNvCxnSpPr>
            <p:nvPr/>
          </p:nvCxnSpPr>
          <p:spPr>
            <a:xfrm>
              <a:off x="1585384" y="3356992"/>
              <a:ext cx="246447" cy="3916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248"/>
            <p:cNvSpPr/>
            <p:nvPr/>
          </p:nvSpPr>
          <p:spPr>
            <a:xfrm>
              <a:off x="467544" y="3104964"/>
              <a:ext cx="219456" cy="21602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타원 249"/>
            <p:cNvSpPr/>
            <p:nvPr/>
          </p:nvSpPr>
          <p:spPr>
            <a:xfrm>
              <a:off x="1115616" y="3140968"/>
              <a:ext cx="219456" cy="21602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직선 화살표 연결선 251"/>
            <p:cNvCxnSpPr>
              <a:stCxn id="7" idx="4"/>
              <a:endCxn id="19" idx="1"/>
            </p:cNvCxnSpPr>
            <p:nvPr/>
          </p:nvCxnSpPr>
          <p:spPr>
            <a:xfrm>
              <a:off x="901308" y="2672916"/>
              <a:ext cx="246447" cy="4996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52"/>
            <p:cNvCxnSpPr>
              <a:stCxn id="7" idx="4"/>
              <a:endCxn id="18" idx="7"/>
            </p:cNvCxnSpPr>
            <p:nvPr/>
          </p:nvCxnSpPr>
          <p:spPr>
            <a:xfrm flipH="1">
              <a:off x="654861" y="2672916"/>
              <a:ext cx="246447" cy="4636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331"/>
          <p:cNvGrpSpPr/>
          <p:nvPr/>
        </p:nvGrpSpPr>
        <p:grpSpPr>
          <a:xfrm>
            <a:off x="4544624" y="1718810"/>
            <a:ext cx="785224" cy="972108"/>
            <a:chOff x="3099268" y="1700808"/>
            <a:chExt cx="785224" cy="972108"/>
          </a:xfrm>
        </p:grpSpPr>
        <p:sp>
          <p:nvSpPr>
            <p:cNvPr id="23" name="타원 300"/>
            <p:cNvSpPr/>
            <p:nvPr/>
          </p:nvSpPr>
          <p:spPr>
            <a:xfrm>
              <a:off x="3419872" y="1700808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직선 화살표 연결선 301"/>
            <p:cNvCxnSpPr>
              <a:stCxn id="23" idx="4"/>
              <a:endCxn id="25" idx="7"/>
            </p:cNvCxnSpPr>
            <p:nvPr/>
          </p:nvCxnSpPr>
          <p:spPr>
            <a:xfrm flipH="1">
              <a:off x="3329117" y="1808820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302"/>
            <p:cNvSpPr/>
            <p:nvPr/>
          </p:nvSpPr>
          <p:spPr>
            <a:xfrm>
              <a:off x="3239852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타원 303"/>
            <p:cNvSpPr/>
            <p:nvPr/>
          </p:nvSpPr>
          <p:spPr>
            <a:xfrm>
              <a:off x="3635896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직선 화살표 연결선 304"/>
            <p:cNvCxnSpPr>
              <a:stCxn id="23" idx="4"/>
              <a:endCxn id="26" idx="1"/>
            </p:cNvCxnSpPr>
            <p:nvPr/>
          </p:nvCxnSpPr>
          <p:spPr>
            <a:xfrm>
              <a:off x="3472162" y="1808820"/>
              <a:ext cx="17904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305"/>
            <p:cNvSpPr/>
            <p:nvPr/>
          </p:nvSpPr>
          <p:spPr>
            <a:xfrm>
              <a:off x="3779912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직선 화살표 연결선 306"/>
            <p:cNvCxnSpPr>
              <a:stCxn id="26" idx="4"/>
              <a:endCxn id="28" idx="1"/>
            </p:cNvCxnSpPr>
            <p:nvPr/>
          </p:nvCxnSpPr>
          <p:spPr>
            <a:xfrm>
              <a:off x="3688186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307"/>
            <p:cNvSpPr/>
            <p:nvPr/>
          </p:nvSpPr>
          <p:spPr>
            <a:xfrm>
              <a:off x="3527884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직선 화살표 연결선 308"/>
            <p:cNvCxnSpPr>
              <a:stCxn id="26" idx="4"/>
              <a:endCxn id="30" idx="7"/>
            </p:cNvCxnSpPr>
            <p:nvPr/>
          </p:nvCxnSpPr>
          <p:spPr>
            <a:xfrm flipH="1">
              <a:off x="3617149" y="2096852"/>
              <a:ext cx="71037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09"/>
            <p:cNvSpPr/>
            <p:nvPr/>
          </p:nvSpPr>
          <p:spPr>
            <a:xfrm>
              <a:off x="3383868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직선 화살표 연결선 310"/>
            <p:cNvCxnSpPr>
              <a:stCxn id="30" idx="4"/>
              <a:endCxn id="32" idx="7"/>
            </p:cNvCxnSpPr>
            <p:nvPr/>
          </p:nvCxnSpPr>
          <p:spPr>
            <a:xfrm flipH="1">
              <a:off x="3473133" y="2384884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11"/>
            <p:cNvSpPr/>
            <p:nvPr/>
          </p:nvSpPr>
          <p:spPr>
            <a:xfrm>
              <a:off x="3707904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직선 화살표 연결선 312"/>
            <p:cNvCxnSpPr>
              <a:stCxn id="30" idx="4"/>
              <a:endCxn id="34" idx="1"/>
            </p:cNvCxnSpPr>
            <p:nvPr/>
          </p:nvCxnSpPr>
          <p:spPr>
            <a:xfrm>
              <a:off x="3580174" y="2384884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13"/>
            <p:cNvSpPr/>
            <p:nvPr/>
          </p:nvSpPr>
          <p:spPr>
            <a:xfrm>
              <a:off x="30992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타원 314"/>
            <p:cNvSpPr/>
            <p:nvPr/>
          </p:nvSpPr>
          <p:spPr>
            <a:xfrm>
              <a:off x="33838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직선 화살표 연결선 315"/>
            <p:cNvCxnSpPr>
              <a:stCxn id="25" idx="4"/>
              <a:endCxn id="37" idx="1"/>
            </p:cNvCxnSpPr>
            <p:nvPr/>
          </p:nvCxnSpPr>
          <p:spPr>
            <a:xfrm>
              <a:off x="3292142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16"/>
            <p:cNvCxnSpPr>
              <a:stCxn id="25" idx="4"/>
              <a:endCxn id="36" idx="7"/>
            </p:cNvCxnSpPr>
            <p:nvPr/>
          </p:nvCxnSpPr>
          <p:spPr>
            <a:xfrm flipH="1">
              <a:off x="3188533" y="2096852"/>
              <a:ext cx="10360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32"/>
          <p:cNvGrpSpPr/>
          <p:nvPr/>
        </p:nvGrpSpPr>
        <p:grpSpPr>
          <a:xfrm>
            <a:off x="5441292" y="1682806"/>
            <a:ext cx="785224" cy="972108"/>
            <a:chOff x="3099268" y="1700808"/>
            <a:chExt cx="785224" cy="972108"/>
          </a:xfrm>
        </p:grpSpPr>
        <p:sp>
          <p:nvSpPr>
            <p:cNvPr id="41" name="타원 333"/>
            <p:cNvSpPr/>
            <p:nvPr/>
          </p:nvSpPr>
          <p:spPr>
            <a:xfrm>
              <a:off x="3419872" y="1700808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직선 화살표 연결선 334"/>
            <p:cNvCxnSpPr>
              <a:stCxn id="41" idx="4"/>
              <a:endCxn id="43" idx="7"/>
            </p:cNvCxnSpPr>
            <p:nvPr/>
          </p:nvCxnSpPr>
          <p:spPr>
            <a:xfrm flipH="1">
              <a:off x="3329117" y="1808820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335"/>
            <p:cNvSpPr/>
            <p:nvPr/>
          </p:nvSpPr>
          <p:spPr>
            <a:xfrm>
              <a:off x="3239852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타원 336"/>
            <p:cNvSpPr/>
            <p:nvPr/>
          </p:nvSpPr>
          <p:spPr>
            <a:xfrm>
              <a:off x="3635896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직선 화살표 연결선 337"/>
            <p:cNvCxnSpPr>
              <a:stCxn id="41" idx="4"/>
              <a:endCxn id="44" idx="1"/>
            </p:cNvCxnSpPr>
            <p:nvPr/>
          </p:nvCxnSpPr>
          <p:spPr>
            <a:xfrm>
              <a:off x="3472162" y="1808820"/>
              <a:ext cx="17904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338"/>
            <p:cNvSpPr/>
            <p:nvPr/>
          </p:nvSpPr>
          <p:spPr>
            <a:xfrm>
              <a:off x="3779912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직선 화살표 연결선 339"/>
            <p:cNvCxnSpPr>
              <a:stCxn id="44" idx="4"/>
              <a:endCxn id="46" idx="1"/>
            </p:cNvCxnSpPr>
            <p:nvPr/>
          </p:nvCxnSpPr>
          <p:spPr>
            <a:xfrm>
              <a:off x="3688186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340"/>
            <p:cNvSpPr/>
            <p:nvPr/>
          </p:nvSpPr>
          <p:spPr>
            <a:xfrm>
              <a:off x="3527884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직선 화살표 연결선 341"/>
            <p:cNvCxnSpPr>
              <a:stCxn id="44" idx="4"/>
              <a:endCxn id="48" idx="7"/>
            </p:cNvCxnSpPr>
            <p:nvPr/>
          </p:nvCxnSpPr>
          <p:spPr>
            <a:xfrm flipH="1">
              <a:off x="3617149" y="2096852"/>
              <a:ext cx="71037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342"/>
            <p:cNvSpPr/>
            <p:nvPr/>
          </p:nvSpPr>
          <p:spPr>
            <a:xfrm>
              <a:off x="3383868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직선 화살표 연결선 343"/>
            <p:cNvCxnSpPr>
              <a:stCxn id="48" idx="4"/>
              <a:endCxn id="50" idx="7"/>
            </p:cNvCxnSpPr>
            <p:nvPr/>
          </p:nvCxnSpPr>
          <p:spPr>
            <a:xfrm flipH="1">
              <a:off x="3473133" y="2384884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344"/>
            <p:cNvSpPr/>
            <p:nvPr/>
          </p:nvSpPr>
          <p:spPr>
            <a:xfrm>
              <a:off x="3707904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직선 화살표 연결선 345"/>
            <p:cNvCxnSpPr>
              <a:stCxn id="48" idx="4"/>
              <a:endCxn id="52" idx="1"/>
            </p:cNvCxnSpPr>
            <p:nvPr/>
          </p:nvCxnSpPr>
          <p:spPr>
            <a:xfrm>
              <a:off x="3580174" y="2384884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346"/>
            <p:cNvSpPr/>
            <p:nvPr/>
          </p:nvSpPr>
          <p:spPr>
            <a:xfrm>
              <a:off x="30992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타원 347"/>
            <p:cNvSpPr/>
            <p:nvPr/>
          </p:nvSpPr>
          <p:spPr>
            <a:xfrm>
              <a:off x="33838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직선 화살표 연결선 348"/>
            <p:cNvCxnSpPr>
              <a:stCxn id="43" idx="4"/>
              <a:endCxn id="55" idx="1"/>
            </p:cNvCxnSpPr>
            <p:nvPr/>
          </p:nvCxnSpPr>
          <p:spPr>
            <a:xfrm>
              <a:off x="3292142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349"/>
            <p:cNvCxnSpPr>
              <a:stCxn id="43" idx="4"/>
              <a:endCxn id="54" idx="7"/>
            </p:cNvCxnSpPr>
            <p:nvPr/>
          </p:nvCxnSpPr>
          <p:spPr>
            <a:xfrm flipH="1">
              <a:off x="3188533" y="2096852"/>
              <a:ext cx="10360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350"/>
          <p:cNvGrpSpPr/>
          <p:nvPr/>
        </p:nvGrpSpPr>
        <p:grpSpPr>
          <a:xfrm>
            <a:off x="6337960" y="1646802"/>
            <a:ext cx="785224" cy="972108"/>
            <a:chOff x="3099268" y="1700808"/>
            <a:chExt cx="785224" cy="972108"/>
          </a:xfrm>
        </p:grpSpPr>
        <p:sp>
          <p:nvSpPr>
            <p:cNvPr id="59" name="타원 351"/>
            <p:cNvSpPr/>
            <p:nvPr/>
          </p:nvSpPr>
          <p:spPr>
            <a:xfrm>
              <a:off x="3419872" y="1700808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직선 화살표 연결선 352"/>
            <p:cNvCxnSpPr>
              <a:stCxn id="59" idx="4"/>
              <a:endCxn id="61" idx="7"/>
            </p:cNvCxnSpPr>
            <p:nvPr/>
          </p:nvCxnSpPr>
          <p:spPr>
            <a:xfrm flipH="1">
              <a:off x="3329117" y="1808820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353"/>
            <p:cNvSpPr/>
            <p:nvPr/>
          </p:nvSpPr>
          <p:spPr>
            <a:xfrm>
              <a:off x="3239852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타원 354"/>
            <p:cNvSpPr/>
            <p:nvPr/>
          </p:nvSpPr>
          <p:spPr>
            <a:xfrm>
              <a:off x="3635896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직선 화살표 연결선 355"/>
            <p:cNvCxnSpPr>
              <a:stCxn id="59" idx="4"/>
              <a:endCxn id="62" idx="1"/>
            </p:cNvCxnSpPr>
            <p:nvPr/>
          </p:nvCxnSpPr>
          <p:spPr>
            <a:xfrm>
              <a:off x="3472162" y="1808820"/>
              <a:ext cx="17904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타원 356"/>
            <p:cNvSpPr/>
            <p:nvPr/>
          </p:nvSpPr>
          <p:spPr>
            <a:xfrm>
              <a:off x="3779912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직선 화살표 연결선 357"/>
            <p:cNvCxnSpPr>
              <a:stCxn id="62" idx="4"/>
              <a:endCxn id="64" idx="1"/>
            </p:cNvCxnSpPr>
            <p:nvPr/>
          </p:nvCxnSpPr>
          <p:spPr>
            <a:xfrm>
              <a:off x="3688186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358"/>
            <p:cNvSpPr/>
            <p:nvPr/>
          </p:nvSpPr>
          <p:spPr>
            <a:xfrm>
              <a:off x="3527884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직선 화살표 연결선 359"/>
            <p:cNvCxnSpPr>
              <a:stCxn id="62" idx="4"/>
              <a:endCxn id="66" idx="7"/>
            </p:cNvCxnSpPr>
            <p:nvPr/>
          </p:nvCxnSpPr>
          <p:spPr>
            <a:xfrm flipH="1">
              <a:off x="3617149" y="2096852"/>
              <a:ext cx="71037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타원 360"/>
            <p:cNvSpPr/>
            <p:nvPr/>
          </p:nvSpPr>
          <p:spPr>
            <a:xfrm>
              <a:off x="3383868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직선 화살표 연결선 361"/>
            <p:cNvCxnSpPr>
              <a:stCxn id="66" idx="4"/>
              <a:endCxn id="68" idx="7"/>
            </p:cNvCxnSpPr>
            <p:nvPr/>
          </p:nvCxnSpPr>
          <p:spPr>
            <a:xfrm flipH="1">
              <a:off x="3473133" y="2384884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362"/>
            <p:cNvSpPr/>
            <p:nvPr/>
          </p:nvSpPr>
          <p:spPr>
            <a:xfrm>
              <a:off x="3707904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직선 화살표 연결선 363"/>
            <p:cNvCxnSpPr>
              <a:stCxn id="66" idx="4"/>
              <a:endCxn id="70" idx="1"/>
            </p:cNvCxnSpPr>
            <p:nvPr/>
          </p:nvCxnSpPr>
          <p:spPr>
            <a:xfrm>
              <a:off x="3580174" y="2384884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364"/>
            <p:cNvSpPr/>
            <p:nvPr/>
          </p:nvSpPr>
          <p:spPr>
            <a:xfrm>
              <a:off x="30992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타원 365"/>
            <p:cNvSpPr/>
            <p:nvPr/>
          </p:nvSpPr>
          <p:spPr>
            <a:xfrm>
              <a:off x="33838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직선 화살표 연결선 366"/>
            <p:cNvCxnSpPr>
              <a:stCxn id="61" idx="4"/>
              <a:endCxn id="73" idx="1"/>
            </p:cNvCxnSpPr>
            <p:nvPr/>
          </p:nvCxnSpPr>
          <p:spPr>
            <a:xfrm>
              <a:off x="3292142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367"/>
            <p:cNvCxnSpPr>
              <a:stCxn id="61" idx="4"/>
              <a:endCxn id="72" idx="7"/>
            </p:cNvCxnSpPr>
            <p:nvPr/>
          </p:nvCxnSpPr>
          <p:spPr>
            <a:xfrm flipH="1">
              <a:off x="3188533" y="2096852"/>
              <a:ext cx="10360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368"/>
          <p:cNvGrpSpPr/>
          <p:nvPr/>
        </p:nvGrpSpPr>
        <p:grpSpPr>
          <a:xfrm>
            <a:off x="4613200" y="2978950"/>
            <a:ext cx="785224" cy="972108"/>
            <a:chOff x="3099268" y="1700808"/>
            <a:chExt cx="785224" cy="972108"/>
          </a:xfrm>
        </p:grpSpPr>
        <p:sp>
          <p:nvSpPr>
            <p:cNvPr id="77" name="타원 369"/>
            <p:cNvSpPr/>
            <p:nvPr/>
          </p:nvSpPr>
          <p:spPr>
            <a:xfrm>
              <a:off x="3419872" y="1700808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직선 화살표 연결선 370"/>
            <p:cNvCxnSpPr>
              <a:stCxn id="77" idx="4"/>
              <a:endCxn id="79" idx="7"/>
            </p:cNvCxnSpPr>
            <p:nvPr/>
          </p:nvCxnSpPr>
          <p:spPr>
            <a:xfrm flipH="1">
              <a:off x="3329117" y="1808820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371"/>
            <p:cNvSpPr/>
            <p:nvPr/>
          </p:nvSpPr>
          <p:spPr>
            <a:xfrm>
              <a:off x="3239852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타원 372"/>
            <p:cNvSpPr/>
            <p:nvPr/>
          </p:nvSpPr>
          <p:spPr>
            <a:xfrm>
              <a:off x="3635896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직선 화살표 연결선 373"/>
            <p:cNvCxnSpPr>
              <a:stCxn id="77" idx="4"/>
              <a:endCxn id="80" idx="1"/>
            </p:cNvCxnSpPr>
            <p:nvPr/>
          </p:nvCxnSpPr>
          <p:spPr>
            <a:xfrm>
              <a:off x="3472162" y="1808820"/>
              <a:ext cx="17904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타원 374"/>
            <p:cNvSpPr/>
            <p:nvPr/>
          </p:nvSpPr>
          <p:spPr>
            <a:xfrm>
              <a:off x="3779912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직선 화살표 연결선 375"/>
            <p:cNvCxnSpPr>
              <a:stCxn id="80" idx="4"/>
              <a:endCxn id="82" idx="1"/>
            </p:cNvCxnSpPr>
            <p:nvPr/>
          </p:nvCxnSpPr>
          <p:spPr>
            <a:xfrm>
              <a:off x="3688186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376"/>
            <p:cNvSpPr/>
            <p:nvPr/>
          </p:nvSpPr>
          <p:spPr>
            <a:xfrm>
              <a:off x="3527884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직선 화살표 연결선 377"/>
            <p:cNvCxnSpPr>
              <a:stCxn id="80" idx="4"/>
              <a:endCxn id="84" idx="7"/>
            </p:cNvCxnSpPr>
            <p:nvPr/>
          </p:nvCxnSpPr>
          <p:spPr>
            <a:xfrm flipH="1">
              <a:off x="3617149" y="2096852"/>
              <a:ext cx="71037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타원 378"/>
            <p:cNvSpPr/>
            <p:nvPr/>
          </p:nvSpPr>
          <p:spPr>
            <a:xfrm>
              <a:off x="3383868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직선 화살표 연결선 379"/>
            <p:cNvCxnSpPr>
              <a:stCxn id="84" idx="4"/>
              <a:endCxn id="86" idx="7"/>
            </p:cNvCxnSpPr>
            <p:nvPr/>
          </p:nvCxnSpPr>
          <p:spPr>
            <a:xfrm flipH="1">
              <a:off x="3473133" y="2384884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380"/>
            <p:cNvSpPr/>
            <p:nvPr/>
          </p:nvSpPr>
          <p:spPr>
            <a:xfrm>
              <a:off x="3707904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직선 화살표 연결선 381"/>
            <p:cNvCxnSpPr>
              <a:stCxn id="84" idx="4"/>
              <a:endCxn id="88" idx="1"/>
            </p:cNvCxnSpPr>
            <p:nvPr/>
          </p:nvCxnSpPr>
          <p:spPr>
            <a:xfrm>
              <a:off x="3580174" y="2384884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타원 382"/>
            <p:cNvSpPr/>
            <p:nvPr/>
          </p:nvSpPr>
          <p:spPr>
            <a:xfrm>
              <a:off x="30992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타원 383"/>
            <p:cNvSpPr/>
            <p:nvPr/>
          </p:nvSpPr>
          <p:spPr>
            <a:xfrm>
              <a:off x="33838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직선 화살표 연결선 384"/>
            <p:cNvCxnSpPr>
              <a:stCxn id="79" idx="4"/>
              <a:endCxn id="91" idx="1"/>
            </p:cNvCxnSpPr>
            <p:nvPr/>
          </p:nvCxnSpPr>
          <p:spPr>
            <a:xfrm>
              <a:off x="3292142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385"/>
            <p:cNvCxnSpPr>
              <a:stCxn id="79" idx="4"/>
              <a:endCxn id="90" idx="7"/>
            </p:cNvCxnSpPr>
            <p:nvPr/>
          </p:nvCxnSpPr>
          <p:spPr>
            <a:xfrm flipH="1">
              <a:off x="3188533" y="2096852"/>
              <a:ext cx="10360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386"/>
          <p:cNvGrpSpPr/>
          <p:nvPr/>
        </p:nvGrpSpPr>
        <p:grpSpPr>
          <a:xfrm>
            <a:off x="6413400" y="3050958"/>
            <a:ext cx="785224" cy="972108"/>
            <a:chOff x="3099268" y="1700808"/>
            <a:chExt cx="785224" cy="972108"/>
          </a:xfrm>
        </p:grpSpPr>
        <p:sp>
          <p:nvSpPr>
            <p:cNvPr id="95" name="타원 387"/>
            <p:cNvSpPr/>
            <p:nvPr/>
          </p:nvSpPr>
          <p:spPr>
            <a:xfrm>
              <a:off x="3419872" y="1700808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직선 화살표 연결선 388"/>
            <p:cNvCxnSpPr>
              <a:stCxn id="95" idx="4"/>
              <a:endCxn id="97" idx="7"/>
            </p:cNvCxnSpPr>
            <p:nvPr/>
          </p:nvCxnSpPr>
          <p:spPr>
            <a:xfrm flipH="1">
              <a:off x="3329117" y="1808820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타원 389"/>
            <p:cNvSpPr/>
            <p:nvPr/>
          </p:nvSpPr>
          <p:spPr>
            <a:xfrm>
              <a:off x="3239852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타원 390"/>
            <p:cNvSpPr/>
            <p:nvPr/>
          </p:nvSpPr>
          <p:spPr>
            <a:xfrm>
              <a:off x="3635896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직선 화살표 연결선 391"/>
            <p:cNvCxnSpPr>
              <a:stCxn id="95" idx="4"/>
              <a:endCxn id="98" idx="1"/>
            </p:cNvCxnSpPr>
            <p:nvPr/>
          </p:nvCxnSpPr>
          <p:spPr>
            <a:xfrm>
              <a:off x="3472162" y="1808820"/>
              <a:ext cx="17904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타원 392"/>
            <p:cNvSpPr/>
            <p:nvPr/>
          </p:nvSpPr>
          <p:spPr>
            <a:xfrm>
              <a:off x="3779912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직선 화살표 연결선 393"/>
            <p:cNvCxnSpPr>
              <a:stCxn id="98" idx="4"/>
              <a:endCxn id="100" idx="1"/>
            </p:cNvCxnSpPr>
            <p:nvPr/>
          </p:nvCxnSpPr>
          <p:spPr>
            <a:xfrm>
              <a:off x="3688186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타원 394"/>
            <p:cNvSpPr/>
            <p:nvPr/>
          </p:nvSpPr>
          <p:spPr>
            <a:xfrm>
              <a:off x="3527884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직선 화살표 연결선 395"/>
            <p:cNvCxnSpPr>
              <a:stCxn id="98" idx="4"/>
              <a:endCxn id="102" idx="7"/>
            </p:cNvCxnSpPr>
            <p:nvPr/>
          </p:nvCxnSpPr>
          <p:spPr>
            <a:xfrm flipH="1">
              <a:off x="3617149" y="2096852"/>
              <a:ext cx="71037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타원 396"/>
            <p:cNvSpPr/>
            <p:nvPr/>
          </p:nvSpPr>
          <p:spPr>
            <a:xfrm>
              <a:off x="3383868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직선 화살표 연결선 397"/>
            <p:cNvCxnSpPr>
              <a:stCxn id="102" idx="4"/>
              <a:endCxn id="104" idx="7"/>
            </p:cNvCxnSpPr>
            <p:nvPr/>
          </p:nvCxnSpPr>
          <p:spPr>
            <a:xfrm flipH="1">
              <a:off x="3473133" y="2384884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타원 398"/>
            <p:cNvSpPr/>
            <p:nvPr/>
          </p:nvSpPr>
          <p:spPr>
            <a:xfrm>
              <a:off x="3707904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직선 화살표 연결선 399"/>
            <p:cNvCxnSpPr>
              <a:stCxn id="102" idx="4"/>
              <a:endCxn id="106" idx="1"/>
            </p:cNvCxnSpPr>
            <p:nvPr/>
          </p:nvCxnSpPr>
          <p:spPr>
            <a:xfrm>
              <a:off x="3580174" y="2384884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400"/>
            <p:cNvSpPr/>
            <p:nvPr/>
          </p:nvSpPr>
          <p:spPr>
            <a:xfrm>
              <a:off x="30992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타원 401"/>
            <p:cNvSpPr/>
            <p:nvPr/>
          </p:nvSpPr>
          <p:spPr>
            <a:xfrm>
              <a:off x="33838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직선 화살표 연결선 402"/>
            <p:cNvCxnSpPr>
              <a:stCxn id="97" idx="4"/>
              <a:endCxn id="109" idx="1"/>
            </p:cNvCxnSpPr>
            <p:nvPr/>
          </p:nvCxnSpPr>
          <p:spPr>
            <a:xfrm>
              <a:off x="3292142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403"/>
            <p:cNvCxnSpPr>
              <a:stCxn id="97" idx="4"/>
              <a:endCxn id="108" idx="7"/>
            </p:cNvCxnSpPr>
            <p:nvPr/>
          </p:nvCxnSpPr>
          <p:spPr>
            <a:xfrm flipH="1">
              <a:off x="3188533" y="2096852"/>
              <a:ext cx="10360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/>
          <p:cNvSpPr txBox="1"/>
          <p:nvPr/>
        </p:nvSpPr>
        <p:spPr>
          <a:xfrm>
            <a:off x="5621312" y="3122966"/>
            <a:ext cx="972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……</a:t>
            </a:r>
            <a:endParaRPr lang="en-US" sz="24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4577196" y="139477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Tree#1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477296" y="139477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Tree#2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377396" y="139477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Tree#3</a:t>
            </a: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649204" y="269091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Tree#4</a:t>
            </a:r>
            <a:endParaRPr 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449404" y="269091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Tree#k</a:t>
            </a:r>
            <a:endParaRPr lang="en-US" sz="1400" dirty="0"/>
          </a:p>
        </p:txBody>
      </p:sp>
      <p:grpSp>
        <p:nvGrpSpPr>
          <p:cNvPr id="118" name="그룹 410"/>
          <p:cNvGrpSpPr/>
          <p:nvPr/>
        </p:nvGrpSpPr>
        <p:grpSpPr>
          <a:xfrm>
            <a:off x="8306120" y="1610798"/>
            <a:ext cx="785224" cy="972108"/>
            <a:chOff x="3099268" y="1700808"/>
            <a:chExt cx="785224" cy="972108"/>
          </a:xfrm>
        </p:grpSpPr>
        <p:sp>
          <p:nvSpPr>
            <p:cNvPr id="119" name="타원 411"/>
            <p:cNvSpPr/>
            <p:nvPr/>
          </p:nvSpPr>
          <p:spPr>
            <a:xfrm>
              <a:off x="3419872" y="1700808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직선 화살표 연결선 412"/>
            <p:cNvCxnSpPr>
              <a:stCxn id="119" idx="4"/>
              <a:endCxn id="121" idx="7"/>
            </p:cNvCxnSpPr>
            <p:nvPr/>
          </p:nvCxnSpPr>
          <p:spPr>
            <a:xfrm flipH="1">
              <a:off x="3329117" y="1808820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413"/>
            <p:cNvSpPr/>
            <p:nvPr/>
          </p:nvSpPr>
          <p:spPr>
            <a:xfrm>
              <a:off x="3239852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타원 414"/>
            <p:cNvSpPr/>
            <p:nvPr/>
          </p:nvSpPr>
          <p:spPr>
            <a:xfrm>
              <a:off x="3635896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직선 화살표 연결선 415"/>
            <p:cNvCxnSpPr>
              <a:stCxn id="119" idx="4"/>
              <a:endCxn id="122" idx="1"/>
            </p:cNvCxnSpPr>
            <p:nvPr/>
          </p:nvCxnSpPr>
          <p:spPr>
            <a:xfrm>
              <a:off x="3472162" y="1808820"/>
              <a:ext cx="17904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타원 416"/>
            <p:cNvSpPr/>
            <p:nvPr/>
          </p:nvSpPr>
          <p:spPr>
            <a:xfrm>
              <a:off x="3779912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직선 화살표 연결선 417"/>
            <p:cNvCxnSpPr>
              <a:stCxn id="122" idx="4"/>
              <a:endCxn id="124" idx="1"/>
            </p:cNvCxnSpPr>
            <p:nvPr/>
          </p:nvCxnSpPr>
          <p:spPr>
            <a:xfrm>
              <a:off x="3688186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타원 418"/>
            <p:cNvSpPr/>
            <p:nvPr/>
          </p:nvSpPr>
          <p:spPr>
            <a:xfrm>
              <a:off x="3527884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직선 화살표 연결선 419"/>
            <p:cNvCxnSpPr>
              <a:stCxn id="122" idx="4"/>
              <a:endCxn id="126" idx="7"/>
            </p:cNvCxnSpPr>
            <p:nvPr/>
          </p:nvCxnSpPr>
          <p:spPr>
            <a:xfrm flipH="1">
              <a:off x="3617149" y="2096852"/>
              <a:ext cx="71037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타원 420"/>
            <p:cNvSpPr/>
            <p:nvPr/>
          </p:nvSpPr>
          <p:spPr>
            <a:xfrm>
              <a:off x="3383868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직선 화살표 연결선 421"/>
            <p:cNvCxnSpPr>
              <a:stCxn id="126" idx="4"/>
              <a:endCxn id="128" idx="7"/>
            </p:cNvCxnSpPr>
            <p:nvPr/>
          </p:nvCxnSpPr>
          <p:spPr>
            <a:xfrm flipH="1">
              <a:off x="3473133" y="2384884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타원 422"/>
            <p:cNvSpPr/>
            <p:nvPr/>
          </p:nvSpPr>
          <p:spPr>
            <a:xfrm>
              <a:off x="3707904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직선 화살표 연결선 423"/>
            <p:cNvCxnSpPr>
              <a:stCxn id="126" idx="4"/>
              <a:endCxn id="130" idx="1"/>
            </p:cNvCxnSpPr>
            <p:nvPr/>
          </p:nvCxnSpPr>
          <p:spPr>
            <a:xfrm>
              <a:off x="3580174" y="2384884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타원 424"/>
            <p:cNvSpPr/>
            <p:nvPr/>
          </p:nvSpPr>
          <p:spPr>
            <a:xfrm>
              <a:off x="30992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타원 425"/>
            <p:cNvSpPr/>
            <p:nvPr/>
          </p:nvSpPr>
          <p:spPr>
            <a:xfrm>
              <a:off x="33838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직선 화살표 연결선 426"/>
            <p:cNvCxnSpPr>
              <a:stCxn id="121" idx="4"/>
              <a:endCxn id="133" idx="1"/>
            </p:cNvCxnSpPr>
            <p:nvPr/>
          </p:nvCxnSpPr>
          <p:spPr>
            <a:xfrm>
              <a:off x="3292142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427"/>
            <p:cNvCxnSpPr>
              <a:stCxn id="121" idx="4"/>
              <a:endCxn id="132" idx="7"/>
            </p:cNvCxnSpPr>
            <p:nvPr/>
          </p:nvCxnSpPr>
          <p:spPr>
            <a:xfrm flipH="1">
              <a:off x="3188533" y="2096852"/>
              <a:ext cx="10360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그룹 428"/>
          <p:cNvGrpSpPr/>
          <p:nvPr/>
        </p:nvGrpSpPr>
        <p:grpSpPr>
          <a:xfrm>
            <a:off x="9062204" y="2330878"/>
            <a:ext cx="785224" cy="972108"/>
            <a:chOff x="3099268" y="1700808"/>
            <a:chExt cx="785224" cy="972108"/>
          </a:xfrm>
        </p:grpSpPr>
        <p:sp>
          <p:nvSpPr>
            <p:cNvPr id="137" name="타원 429"/>
            <p:cNvSpPr/>
            <p:nvPr/>
          </p:nvSpPr>
          <p:spPr>
            <a:xfrm>
              <a:off x="3419872" y="1700808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직선 화살표 연결선 430"/>
            <p:cNvCxnSpPr>
              <a:stCxn id="137" idx="4"/>
              <a:endCxn id="139" idx="7"/>
            </p:cNvCxnSpPr>
            <p:nvPr/>
          </p:nvCxnSpPr>
          <p:spPr>
            <a:xfrm flipH="1">
              <a:off x="3329117" y="1808820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타원 431"/>
            <p:cNvSpPr/>
            <p:nvPr/>
          </p:nvSpPr>
          <p:spPr>
            <a:xfrm>
              <a:off x="3239852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타원 432"/>
            <p:cNvSpPr/>
            <p:nvPr/>
          </p:nvSpPr>
          <p:spPr>
            <a:xfrm>
              <a:off x="3635896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직선 화살표 연결선 433"/>
            <p:cNvCxnSpPr>
              <a:stCxn id="137" idx="4"/>
              <a:endCxn id="140" idx="1"/>
            </p:cNvCxnSpPr>
            <p:nvPr/>
          </p:nvCxnSpPr>
          <p:spPr>
            <a:xfrm>
              <a:off x="3472162" y="1808820"/>
              <a:ext cx="17904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타원 434"/>
            <p:cNvSpPr/>
            <p:nvPr/>
          </p:nvSpPr>
          <p:spPr>
            <a:xfrm>
              <a:off x="3779912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직선 화살표 연결선 435"/>
            <p:cNvCxnSpPr>
              <a:stCxn id="140" idx="4"/>
              <a:endCxn id="142" idx="1"/>
            </p:cNvCxnSpPr>
            <p:nvPr/>
          </p:nvCxnSpPr>
          <p:spPr>
            <a:xfrm>
              <a:off x="3688186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타원 436"/>
            <p:cNvSpPr/>
            <p:nvPr/>
          </p:nvSpPr>
          <p:spPr>
            <a:xfrm>
              <a:off x="3527884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직선 화살표 연결선 437"/>
            <p:cNvCxnSpPr>
              <a:stCxn id="140" idx="4"/>
              <a:endCxn id="144" idx="7"/>
            </p:cNvCxnSpPr>
            <p:nvPr/>
          </p:nvCxnSpPr>
          <p:spPr>
            <a:xfrm flipH="1">
              <a:off x="3617149" y="2096852"/>
              <a:ext cx="71037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타원 438"/>
            <p:cNvSpPr/>
            <p:nvPr/>
          </p:nvSpPr>
          <p:spPr>
            <a:xfrm>
              <a:off x="3383868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직선 화살표 연결선 439"/>
            <p:cNvCxnSpPr>
              <a:stCxn id="144" idx="4"/>
              <a:endCxn id="146" idx="7"/>
            </p:cNvCxnSpPr>
            <p:nvPr/>
          </p:nvCxnSpPr>
          <p:spPr>
            <a:xfrm flipH="1">
              <a:off x="3473133" y="2384884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타원 440"/>
            <p:cNvSpPr/>
            <p:nvPr/>
          </p:nvSpPr>
          <p:spPr>
            <a:xfrm>
              <a:off x="3707904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직선 화살표 연결선 441"/>
            <p:cNvCxnSpPr>
              <a:stCxn id="144" idx="4"/>
              <a:endCxn id="148" idx="1"/>
            </p:cNvCxnSpPr>
            <p:nvPr/>
          </p:nvCxnSpPr>
          <p:spPr>
            <a:xfrm>
              <a:off x="3580174" y="2384884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타원 442"/>
            <p:cNvSpPr/>
            <p:nvPr/>
          </p:nvSpPr>
          <p:spPr>
            <a:xfrm>
              <a:off x="30992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타원 443"/>
            <p:cNvSpPr/>
            <p:nvPr/>
          </p:nvSpPr>
          <p:spPr>
            <a:xfrm>
              <a:off x="33838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직선 화살표 연결선 444"/>
            <p:cNvCxnSpPr>
              <a:stCxn id="139" idx="4"/>
              <a:endCxn id="151" idx="1"/>
            </p:cNvCxnSpPr>
            <p:nvPr/>
          </p:nvCxnSpPr>
          <p:spPr>
            <a:xfrm>
              <a:off x="3292142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445"/>
            <p:cNvCxnSpPr>
              <a:stCxn id="139" idx="4"/>
              <a:endCxn id="150" idx="7"/>
            </p:cNvCxnSpPr>
            <p:nvPr/>
          </p:nvCxnSpPr>
          <p:spPr>
            <a:xfrm flipH="1">
              <a:off x="3188533" y="2096852"/>
              <a:ext cx="10360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그룹 446"/>
          <p:cNvGrpSpPr/>
          <p:nvPr/>
        </p:nvGrpSpPr>
        <p:grpSpPr>
          <a:xfrm>
            <a:off x="10214332" y="3194974"/>
            <a:ext cx="785224" cy="972108"/>
            <a:chOff x="3099268" y="1700808"/>
            <a:chExt cx="785224" cy="972108"/>
          </a:xfrm>
        </p:grpSpPr>
        <p:sp>
          <p:nvSpPr>
            <p:cNvPr id="155" name="타원 447"/>
            <p:cNvSpPr/>
            <p:nvPr/>
          </p:nvSpPr>
          <p:spPr>
            <a:xfrm>
              <a:off x="3419872" y="1700808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직선 화살표 연결선 448"/>
            <p:cNvCxnSpPr>
              <a:stCxn id="155" idx="4"/>
              <a:endCxn id="157" idx="7"/>
            </p:cNvCxnSpPr>
            <p:nvPr/>
          </p:nvCxnSpPr>
          <p:spPr>
            <a:xfrm flipH="1">
              <a:off x="3329117" y="1808820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타원 449"/>
            <p:cNvSpPr/>
            <p:nvPr/>
          </p:nvSpPr>
          <p:spPr>
            <a:xfrm>
              <a:off x="3239852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타원 450"/>
            <p:cNvSpPr/>
            <p:nvPr/>
          </p:nvSpPr>
          <p:spPr>
            <a:xfrm>
              <a:off x="3635896" y="1988840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직선 화살표 연결선 451"/>
            <p:cNvCxnSpPr>
              <a:stCxn id="155" idx="4"/>
              <a:endCxn id="158" idx="1"/>
            </p:cNvCxnSpPr>
            <p:nvPr/>
          </p:nvCxnSpPr>
          <p:spPr>
            <a:xfrm>
              <a:off x="3472162" y="1808820"/>
              <a:ext cx="17904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타원 452"/>
            <p:cNvSpPr/>
            <p:nvPr/>
          </p:nvSpPr>
          <p:spPr>
            <a:xfrm>
              <a:off x="3779912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1" name="직선 화살표 연결선 453"/>
            <p:cNvCxnSpPr>
              <a:stCxn id="158" idx="4"/>
              <a:endCxn id="160" idx="1"/>
            </p:cNvCxnSpPr>
            <p:nvPr/>
          </p:nvCxnSpPr>
          <p:spPr>
            <a:xfrm>
              <a:off x="3688186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타원 454"/>
            <p:cNvSpPr/>
            <p:nvPr/>
          </p:nvSpPr>
          <p:spPr>
            <a:xfrm>
              <a:off x="3527884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직선 화살표 연결선 455"/>
            <p:cNvCxnSpPr>
              <a:stCxn id="158" idx="4"/>
              <a:endCxn id="162" idx="7"/>
            </p:cNvCxnSpPr>
            <p:nvPr/>
          </p:nvCxnSpPr>
          <p:spPr>
            <a:xfrm flipH="1">
              <a:off x="3617149" y="2096852"/>
              <a:ext cx="71037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타원 456"/>
            <p:cNvSpPr/>
            <p:nvPr/>
          </p:nvSpPr>
          <p:spPr>
            <a:xfrm>
              <a:off x="3383868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직선 화살표 연결선 457"/>
            <p:cNvCxnSpPr>
              <a:stCxn id="162" idx="4"/>
              <a:endCxn id="164" idx="7"/>
            </p:cNvCxnSpPr>
            <p:nvPr/>
          </p:nvCxnSpPr>
          <p:spPr>
            <a:xfrm flipH="1">
              <a:off x="3473133" y="2384884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타원 458"/>
            <p:cNvSpPr/>
            <p:nvPr/>
          </p:nvSpPr>
          <p:spPr>
            <a:xfrm>
              <a:off x="3707904" y="2564904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직선 화살표 연결선 459"/>
            <p:cNvCxnSpPr>
              <a:stCxn id="162" idx="4"/>
              <a:endCxn id="166" idx="1"/>
            </p:cNvCxnSpPr>
            <p:nvPr/>
          </p:nvCxnSpPr>
          <p:spPr>
            <a:xfrm>
              <a:off x="3580174" y="2384884"/>
              <a:ext cx="143045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460"/>
            <p:cNvSpPr/>
            <p:nvPr/>
          </p:nvSpPr>
          <p:spPr>
            <a:xfrm>
              <a:off x="30992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타원 461"/>
            <p:cNvSpPr/>
            <p:nvPr/>
          </p:nvSpPr>
          <p:spPr>
            <a:xfrm>
              <a:off x="3383868" y="2276872"/>
              <a:ext cx="104580" cy="1080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직선 화살표 연결선 462"/>
            <p:cNvCxnSpPr>
              <a:stCxn id="157" idx="4"/>
              <a:endCxn id="169" idx="1"/>
            </p:cNvCxnSpPr>
            <p:nvPr/>
          </p:nvCxnSpPr>
          <p:spPr>
            <a:xfrm>
              <a:off x="3292142" y="2096852"/>
              <a:ext cx="107041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463"/>
            <p:cNvCxnSpPr>
              <a:stCxn id="157" idx="4"/>
              <a:endCxn id="168" idx="7"/>
            </p:cNvCxnSpPr>
            <p:nvPr/>
          </p:nvCxnSpPr>
          <p:spPr>
            <a:xfrm flipH="1">
              <a:off x="3188533" y="2096852"/>
              <a:ext cx="103609" cy="1958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71"/>
          <p:cNvSpPr txBox="1"/>
          <p:nvPr/>
        </p:nvSpPr>
        <p:spPr>
          <a:xfrm rot="1836494">
            <a:off x="9827988" y="3143949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……</a:t>
            </a:r>
            <a:endParaRPr lang="en-US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8342124" y="132276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Tree#1</a:t>
            </a:r>
            <a:endParaRPr lang="en-US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9170216" y="200684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Tree#2</a:t>
            </a:r>
            <a:endParaRPr lang="en-US" sz="1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10286340" y="287093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Tree#k</a:t>
            </a:r>
            <a:endParaRPr lang="en-US" sz="1400" dirty="0"/>
          </a:p>
        </p:txBody>
      </p:sp>
      <p:sp>
        <p:nvSpPr>
          <p:cNvPr id="176" name="직사각형 468"/>
          <p:cNvSpPr/>
          <p:nvPr/>
        </p:nvSpPr>
        <p:spPr>
          <a:xfrm>
            <a:off x="1456039" y="908720"/>
            <a:ext cx="1655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Decision Tree</a:t>
            </a:r>
            <a:endParaRPr lang="en-US" b="1" dirty="0"/>
          </a:p>
        </p:txBody>
      </p:sp>
      <p:sp>
        <p:nvSpPr>
          <p:cNvPr id="177" name="직사각형 469"/>
          <p:cNvSpPr/>
          <p:nvPr/>
        </p:nvSpPr>
        <p:spPr>
          <a:xfrm>
            <a:off x="4973240" y="890718"/>
            <a:ext cx="2340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Random Forest</a:t>
            </a:r>
            <a:endParaRPr lang="en-US" b="1" dirty="0"/>
          </a:p>
        </p:txBody>
      </p:sp>
      <p:sp>
        <p:nvSpPr>
          <p:cNvPr id="178" name="직사각형 470"/>
          <p:cNvSpPr/>
          <p:nvPr/>
        </p:nvSpPr>
        <p:spPr>
          <a:xfrm>
            <a:off x="8594152" y="890718"/>
            <a:ext cx="2191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Gradient Boosting</a:t>
            </a:r>
            <a:endParaRPr lang="en-US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4505188" y="4189145"/>
            <a:ext cx="295232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 Ensemble </a:t>
            </a:r>
            <a:r>
              <a:rPr lang="en-US" sz="1400" u="sng" dirty="0" smtClean="0"/>
              <a:t>parallel</a:t>
            </a:r>
            <a:r>
              <a:rPr lang="en-US" sz="1400" dirty="0" smtClean="0"/>
              <a:t> trees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 Random sampling of data 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  (Bagging)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 Random sampling of features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 Slow to score 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 Only one parameter to tune 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  (number of samples)</a:t>
            </a:r>
          </a:p>
          <a:p>
            <a:pPr>
              <a:lnSpc>
                <a:spcPct val="150000"/>
              </a:lnSpc>
            </a:pPr>
            <a:endParaRPr lang="en-US" sz="1400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14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095076" y="4221088"/>
            <a:ext cx="29523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 Prone to over-fitting</a:t>
            </a:r>
          </a:p>
          <a:p>
            <a:pPr>
              <a:lnSpc>
                <a:spcPct val="150000"/>
              </a:lnSpc>
            </a:pPr>
            <a:endParaRPr lang="en-US" sz="1400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14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125592" y="4188855"/>
            <a:ext cx="306084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 Ensemble </a:t>
            </a:r>
            <a:r>
              <a:rPr lang="en-US" sz="1400" u="sng" dirty="0" smtClean="0"/>
              <a:t>consecutive</a:t>
            </a:r>
            <a:r>
              <a:rPr lang="en-US" sz="1400" dirty="0" smtClean="0"/>
              <a:t> trees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 Optimize cost function (gradient decent)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 Update weights based on the net loss of the prior trees</a:t>
            </a:r>
          </a:p>
          <a:p>
            <a:pPr>
              <a:lnSpc>
                <a:spcPct val="150000"/>
              </a:lnSpc>
            </a:pPr>
            <a:endParaRPr lang="en-US" sz="1400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95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Decision Tree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4583" t="30889" r="45667" b="21852"/>
          <a:stretch/>
        </p:blipFill>
        <p:spPr>
          <a:xfrm>
            <a:off x="279400" y="1653540"/>
            <a:ext cx="6111073" cy="408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7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Decision Tree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71911"/>
          <a:stretch/>
        </p:blipFill>
        <p:spPr>
          <a:xfrm>
            <a:off x="7030720" y="1541780"/>
            <a:ext cx="4572000" cy="1120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4583" t="30889" r="45667" b="21852"/>
          <a:stretch/>
        </p:blipFill>
        <p:spPr>
          <a:xfrm>
            <a:off x="279400" y="1653540"/>
            <a:ext cx="6111073" cy="408686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2834640" y="1828800"/>
            <a:ext cx="0" cy="32715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1672074" y="1781294"/>
            <a:ext cx="195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Depth=0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94714" y="1917184"/>
            <a:ext cx="195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0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Decision Tree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" b="32676"/>
          <a:stretch/>
        </p:blipFill>
        <p:spPr>
          <a:xfrm>
            <a:off x="7030720" y="1541780"/>
            <a:ext cx="4572000" cy="26847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4583" t="30889" r="45667" b="21852"/>
          <a:stretch/>
        </p:blipFill>
        <p:spPr>
          <a:xfrm>
            <a:off x="279400" y="1653540"/>
            <a:ext cx="6111073" cy="408686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2834640" y="1828800"/>
            <a:ext cx="0" cy="32715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1672074" y="1781294"/>
            <a:ext cx="195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Depth=0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94714" y="1917184"/>
            <a:ext cx="195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Depth=0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50579" y="4174942"/>
            <a:ext cx="2622035" cy="1601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1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Decision Tree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720" y="1541780"/>
            <a:ext cx="4572000" cy="398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4583" t="30889" r="45667" b="21852"/>
          <a:stretch/>
        </p:blipFill>
        <p:spPr>
          <a:xfrm>
            <a:off x="279400" y="1653540"/>
            <a:ext cx="6111073" cy="408686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834640" y="1828800"/>
            <a:ext cx="0" cy="32715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1672074" y="1781294"/>
            <a:ext cx="195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Depth=0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17226" y="3178627"/>
            <a:ext cx="343553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0800000" flipV="1">
            <a:off x="3064748" y="2809295"/>
            <a:ext cx="195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Depth=1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49356" y="1949172"/>
            <a:ext cx="195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Depth=0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996051" y="3464560"/>
            <a:ext cx="195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2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Decision Tree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720" y="1541780"/>
            <a:ext cx="4572000" cy="3987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49356" y="1949172"/>
            <a:ext cx="195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Depth=0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996051" y="3464560"/>
            <a:ext cx="195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Depth=1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73748" y="1112409"/>
            <a:ext cx="338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Gini Impurity: </a:t>
            </a:r>
            <a:endParaRPr lang="en-US" sz="2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13" y="1853434"/>
            <a:ext cx="2113915" cy="78122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475348" y="2914023"/>
            <a:ext cx="511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the ratio of class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instances among the training instances in the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node.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73748" y="3974612"/>
                <a:ext cx="4307840" cy="1877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Ex) 50 yellows, 50 blues, 50 greens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150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150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150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=0.6667                                       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748" y="3974612"/>
                <a:ext cx="4307840" cy="1877373"/>
              </a:xfrm>
              <a:prstGeom prst="rect">
                <a:avLst/>
              </a:prstGeom>
              <a:blipFill>
                <a:blip r:embed="rId4"/>
                <a:stretch>
                  <a:fillRect l="-1132" t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31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Decision Tree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720" y="1541780"/>
            <a:ext cx="4572000" cy="3987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49356" y="1949172"/>
            <a:ext cx="195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Depth=0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996051" y="3464560"/>
            <a:ext cx="195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Depth=1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9400" y="1049935"/>
            <a:ext cx="5928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CART</a:t>
            </a:r>
            <a:r>
              <a:rPr lang="en-US" sz="2400" dirty="0" smtClean="0"/>
              <a:t> (Classification And Regression Tree) algorithm: 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546268" y="1880932"/>
            <a:ext cx="55092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splits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training set in two subsets using a single feature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a threshold </a:t>
            </a:r>
            <a:r>
              <a:rPr lang="en-US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endParaRPr lang="en-US" i="1" baseline="-250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29" y="3414277"/>
            <a:ext cx="6408187" cy="11136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8737" y="4713329"/>
            <a:ext cx="386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 minimize </a:t>
            </a:r>
            <a:endParaRPr lang="en-US" i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r="89065" b="57070"/>
          <a:stretch/>
        </p:blipFill>
        <p:spPr>
          <a:xfrm>
            <a:off x="1775488" y="4713329"/>
            <a:ext cx="700727" cy="47809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18737" y="2960914"/>
            <a:ext cx="5928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Cost function: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696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 </a:t>
            </a:r>
            <a:r>
              <a:rPr lang="en-US" dirty="0" err="1" smtClean="0"/>
              <a:t>Hyperparameters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267"/>
            <a:ext cx="5095240" cy="5547043"/>
          </a:xfrm>
        </p:spPr>
        <p:txBody>
          <a:bodyPr>
            <a:noAutofit/>
          </a:bodyPr>
          <a:lstStyle/>
          <a:p>
            <a:r>
              <a:rPr lang="en-US" sz="1800" dirty="0" err="1" smtClean="0">
                <a:latin typeface="Consolas" panose="020B0609020204030204" pitchFamily="49" charset="0"/>
              </a:rPr>
              <a:t>max_depth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 smtClean="0"/>
              <a:t>the maximum depth of the Decision Tree</a:t>
            </a:r>
          </a:p>
          <a:p>
            <a:r>
              <a:rPr lang="en-US" sz="1800" dirty="0" err="1" smtClean="0">
                <a:latin typeface="Consolas" panose="020B0609020204030204" pitchFamily="49" charset="0"/>
              </a:rPr>
              <a:t>min_samples_split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400" dirty="0" smtClean="0"/>
              <a:t>the minimum number of samples a node must have before it can be split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min_samples_leaf</a:t>
            </a:r>
            <a:r>
              <a:rPr lang="en-US" sz="1800" dirty="0"/>
              <a:t> 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400" dirty="0" smtClean="0"/>
              <a:t>the </a:t>
            </a:r>
            <a:r>
              <a:rPr lang="en-US" sz="1400" dirty="0"/>
              <a:t>minimum number of samples a leaf node must </a:t>
            </a:r>
            <a:r>
              <a:rPr lang="en-US" sz="1400" dirty="0" smtClean="0"/>
              <a:t>have</a:t>
            </a:r>
          </a:p>
          <a:p>
            <a:r>
              <a:rPr lang="en-US" sz="1800" dirty="0" err="1" smtClean="0">
                <a:latin typeface="Consolas" panose="020B0609020204030204" pitchFamily="49" charset="0"/>
              </a:rPr>
              <a:t>min_weight_fraction_leaf</a:t>
            </a:r>
            <a:r>
              <a:rPr lang="en-US" sz="1800" dirty="0" smtClean="0"/>
              <a:t> </a:t>
            </a:r>
          </a:p>
          <a:p>
            <a:pPr marL="457200" lvl="1" indent="0">
              <a:buNone/>
            </a:pPr>
            <a:r>
              <a:rPr lang="en-US" sz="1400" dirty="0" smtClean="0"/>
              <a:t>same </a:t>
            </a:r>
            <a:r>
              <a:rPr lang="en-US" sz="1400" dirty="0"/>
              <a:t>as </a:t>
            </a:r>
            <a:r>
              <a:rPr lang="en-US" sz="1400" dirty="0" err="1"/>
              <a:t>min_samples_leaf</a:t>
            </a:r>
            <a:r>
              <a:rPr lang="en-US" sz="1400" dirty="0"/>
              <a:t> but expressed as a fraction of the total number of weighted </a:t>
            </a:r>
            <a:r>
              <a:rPr lang="en-US" sz="1400" dirty="0" smtClean="0"/>
              <a:t>instances</a:t>
            </a:r>
          </a:p>
          <a:p>
            <a:r>
              <a:rPr lang="en-US" sz="1800" dirty="0" err="1" smtClean="0">
                <a:latin typeface="Consolas" panose="020B0609020204030204" pitchFamily="49" charset="0"/>
              </a:rPr>
              <a:t>max_leaf_nodes</a:t>
            </a:r>
            <a:r>
              <a:rPr lang="en-US" sz="1800" dirty="0" smtClean="0"/>
              <a:t> </a:t>
            </a:r>
          </a:p>
          <a:p>
            <a:pPr marL="457200" lvl="1" indent="0">
              <a:buNone/>
            </a:pPr>
            <a:r>
              <a:rPr lang="en-US" sz="1400" dirty="0" smtClean="0"/>
              <a:t>maximum </a:t>
            </a:r>
            <a:r>
              <a:rPr lang="en-US" sz="1400" dirty="0"/>
              <a:t>number of leaf </a:t>
            </a:r>
            <a:r>
              <a:rPr lang="en-US" sz="1400" dirty="0" smtClean="0"/>
              <a:t>nodes</a:t>
            </a:r>
          </a:p>
          <a:p>
            <a:r>
              <a:rPr lang="en-US" sz="1800" dirty="0" err="1" smtClean="0">
                <a:latin typeface="Consolas" panose="020B0609020204030204" pitchFamily="49" charset="0"/>
              </a:rPr>
              <a:t>max_features</a:t>
            </a:r>
            <a:r>
              <a:rPr lang="en-US" sz="1800" dirty="0" smtClean="0"/>
              <a:t> </a:t>
            </a:r>
          </a:p>
          <a:p>
            <a:pPr marL="457200" lvl="1" indent="0">
              <a:buNone/>
            </a:pPr>
            <a:r>
              <a:rPr lang="en-US" sz="1400" dirty="0" smtClean="0"/>
              <a:t>maximum </a:t>
            </a:r>
            <a:r>
              <a:rPr lang="en-US" sz="1400" dirty="0"/>
              <a:t>number of features that are evaluated for splitting at each </a:t>
            </a:r>
            <a:r>
              <a:rPr lang="en-US" sz="1400" dirty="0" smtClean="0"/>
              <a:t>node</a:t>
            </a:r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 </a:t>
            </a:r>
            <a:r>
              <a:rPr lang="en-US" sz="2000" dirty="0" smtClean="0"/>
              <a:t>Increasing </a:t>
            </a:r>
            <a:r>
              <a:rPr lang="en-US" sz="2000" dirty="0" smtClean="0">
                <a:latin typeface="Consolas" panose="020B0609020204030204" pitchFamily="49" charset="0"/>
              </a:rPr>
              <a:t>min_*</a:t>
            </a:r>
            <a:r>
              <a:rPr lang="en-US" sz="2000" dirty="0" smtClean="0"/>
              <a:t> or reducing </a:t>
            </a:r>
            <a:r>
              <a:rPr lang="en-US" sz="2000" dirty="0" smtClean="0">
                <a:latin typeface="Consolas" panose="020B0609020204030204" pitchFamily="49" charset="0"/>
              </a:rPr>
              <a:t>max_*</a:t>
            </a:r>
            <a:r>
              <a:rPr lang="en-US" sz="2000" dirty="0" smtClean="0"/>
              <a:t> </a:t>
            </a:r>
            <a:r>
              <a:rPr lang="en-US" sz="2000" dirty="0" err="1" smtClean="0"/>
              <a:t>hyperparameters</a:t>
            </a:r>
            <a:r>
              <a:rPr lang="en-US" sz="2000" dirty="0" smtClean="0"/>
              <a:t> will regularize the model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979" y="955040"/>
            <a:ext cx="5749890" cy="50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7957</TotalTime>
  <Words>566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맑은 고딕</vt:lpstr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Chapter 6. Decision Trees</vt:lpstr>
      <vt:lpstr>Tree-based Models</vt:lpstr>
      <vt:lpstr>Training Decision Tree</vt:lpstr>
      <vt:lpstr>Training Decision Tree</vt:lpstr>
      <vt:lpstr>Training Decision Tree</vt:lpstr>
      <vt:lpstr>Training Decision Tree</vt:lpstr>
      <vt:lpstr>Training Decision Tree</vt:lpstr>
      <vt:lpstr>Training Decision Tree</vt:lpstr>
      <vt:lpstr>Regularization Hyperparameters</vt:lpstr>
      <vt:lpstr>Regularization Hyperparameters</vt:lpstr>
      <vt:lpstr>Regularization Hyperparameters</vt:lpstr>
      <vt:lpstr>Feature Importance</vt:lpstr>
      <vt:lpstr>Regression</vt:lpstr>
      <vt:lpstr>Regression</vt:lpstr>
      <vt:lpstr>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Daeung</dc:creator>
  <cp:lastModifiedBy>Daeung</cp:lastModifiedBy>
  <cp:revision>183</cp:revision>
  <dcterms:created xsi:type="dcterms:W3CDTF">2018-01-01T15:52:30Z</dcterms:created>
  <dcterms:modified xsi:type="dcterms:W3CDTF">2018-02-06T00:38:24Z</dcterms:modified>
</cp:coreProperties>
</file>