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D6F-D9AA-40CE-8CF2-1678084B116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6397-A814-4BBC-B051-E5A8EBA3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2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D6F-D9AA-40CE-8CF2-1678084B116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6397-A814-4BBC-B051-E5A8EBA3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D6F-D9AA-40CE-8CF2-1678084B116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6397-A814-4BBC-B051-E5A8EBA3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D6F-D9AA-40CE-8CF2-1678084B116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6397-A814-4BBC-B051-E5A8EBA3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D6F-D9AA-40CE-8CF2-1678084B116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6397-A814-4BBC-B051-E5A8EBA3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D6F-D9AA-40CE-8CF2-1678084B116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6397-A814-4BBC-B051-E5A8EBA3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D6F-D9AA-40CE-8CF2-1678084B116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6397-A814-4BBC-B051-E5A8EBA3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D6F-D9AA-40CE-8CF2-1678084B116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6397-A814-4BBC-B051-E5A8EBA3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D6F-D9AA-40CE-8CF2-1678084B116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6397-A814-4BBC-B051-E5A8EBA3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D6F-D9AA-40CE-8CF2-1678084B116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6397-A814-4BBC-B051-E5A8EBA3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D6F-D9AA-40CE-8CF2-1678084B116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6397-A814-4BBC-B051-E5A8EBA3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0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3D6F-D9AA-40CE-8CF2-1678084B116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6397-A814-4BBC-B051-E5A8EBA3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1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적용 예제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8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319" y="156278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63" y="1039092"/>
            <a:ext cx="477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시추공에서</a:t>
            </a:r>
            <a:r>
              <a:rPr lang="ko-KR" altLang="en-US" dirty="0" smtClean="0"/>
              <a:t> 탄성 물성에서 암상을 예측하는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 학습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70172" y="986522"/>
            <a:ext cx="477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학습된 모델을 탄성파의 탄성 물성에 적용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79354"/>
          <a:stretch/>
        </p:blipFill>
        <p:spPr>
          <a:xfrm>
            <a:off x="3973484" y="1894271"/>
            <a:ext cx="709352" cy="482506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005051" y="3823855"/>
            <a:ext cx="881149" cy="6865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모델</a:t>
            </a: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_x419313560" descr="EMB000041b001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172" y="1473876"/>
            <a:ext cx="5690752" cy="303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22" y="1908786"/>
            <a:ext cx="2805198" cy="479620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913119" y="5396481"/>
            <a:ext cx="881149" cy="6865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모델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_x420499216" descr="EMB000041b001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9"/>
          <a:stretch/>
        </p:blipFill>
        <p:spPr bwMode="auto">
          <a:xfrm>
            <a:off x="6977149" y="4774477"/>
            <a:ext cx="5214851" cy="19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 flipH="1">
            <a:off x="5196114" y="-449943"/>
            <a:ext cx="29029" cy="856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40800" y="5422602"/>
            <a:ext cx="1064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??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71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</a:p>
          <a:p>
            <a:r>
              <a:rPr lang="en-US" altLang="ko-KR" dirty="0" smtClean="0"/>
              <a:t>Support Vector Machine</a:t>
            </a:r>
          </a:p>
          <a:p>
            <a:r>
              <a:rPr lang="en-US" altLang="ko-KR" dirty="0" smtClean="0"/>
              <a:t>Decision Tree</a:t>
            </a:r>
          </a:p>
          <a:p>
            <a:r>
              <a:rPr lang="en-US" altLang="ko-KR" dirty="0" smtClean="0"/>
              <a:t>Random Forest</a:t>
            </a:r>
          </a:p>
          <a:p>
            <a:r>
              <a:rPr lang="en-US" altLang="ko-KR" dirty="0" smtClean="0"/>
              <a:t>Gradient Boosting</a:t>
            </a:r>
          </a:p>
          <a:p>
            <a:endParaRPr lang="en-US" altLang="ko-KR" dirty="0"/>
          </a:p>
          <a:p>
            <a:r>
              <a:rPr lang="en-US" altLang="ko-KR" dirty="0" smtClean="0"/>
              <a:t>Deep Neural Network</a:t>
            </a:r>
          </a:p>
          <a:p>
            <a:endParaRPr 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5704114" y="1825625"/>
            <a:ext cx="841829" cy="2456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6792376" y="2638170"/>
            <a:ext cx="3047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err="1" smtClean="0"/>
              <a:t>Scikit</a:t>
            </a:r>
            <a:r>
              <a:rPr lang="en-US" altLang="ko-KR" sz="4800" b="1" dirty="0" smtClean="0"/>
              <a:t>-learn</a:t>
            </a:r>
            <a:endParaRPr lang="en-US" altLang="ko-KR" sz="48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5704114" y="5138057"/>
            <a:ext cx="856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792376" y="4722558"/>
            <a:ext cx="30909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err="1" smtClean="0"/>
              <a:t>TensorFlow</a:t>
            </a:r>
            <a:endParaRPr lang="en-US" altLang="ko-KR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29587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2782"/>
            <a:ext cx="10515600" cy="1325563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794" y="4036374"/>
            <a:ext cx="8159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</a:t>
            </a:r>
            <a:r>
              <a:rPr lang="ko-KR" altLang="en-US" dirty="0"/>
              <a:t>예측이 얼마나 정확한가</a:t>
            </a:r>
            <a:r>
              <a:rPr lang="en-US" altLang="ko-KR" dirty="0"/>
              <a:t>?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(TP + TN)/total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Precision:  “</a:t>
            </a:r>
            <a:r>
              <a:rPr lang="ko-KR" altLang="en-US" dirty="0"/>
              <a:t>네</a:t>
            </a:r>
            <a:r>
              <a:rPr lang="en-US" altLang="ko-KR" dirty="0"/>
              <a:t>”</a:t>
            </a:r>
            <a:r>
              <a:rPr lang="ko-KR" altLang="en-US" dirty="0"/>
              <a:t>라고 했을 때</a:t>
            </a:r>
            <a:r>
              <a:rPr lang="en-US" altLang="ko-KR" dirty="0"/>
              <a:t>, </a:t>
            </a:r>
            <a:r>
              <a:rPr lang="ko-KR" altLang="en-US" dirty="0"/>
              <a:t>예측이 얼마나 정확한가</a:t>
            </a:r>
            <a:r>
              <a:rPr lang="en-US" altLang="ko-KR" dirty="0"/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TP/(TP + FP)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Recall: </a:t>
            </a:r>
            <a:r>
              <a:rPr lang="ko-KR" altLang="en-US" dirty="0"/>
              <a:t>실제 그림이 </a:t>
            </a:r>
            <a:r>
              <a:rPr lang="en-US" altLang="ko-KR" dirty="0"/>
              <a:t>5</a:t>
            </a:r>
            <a:r>
              <a:rPr lang="ko-KR" altLang="en-US" dirty="0"/>
              <a:t>일때</a:t>
            </a:r>
            <a:r>
              <a:rPr lang="en-US" altLang="ko-KR" dirty="0"/>
              <a:t>, </a:t>
            </a:r>
            <a:r>
              <a:rPr lang="ko-KR" altLang="en-US" dirty="0"/>
              <a:t>예측이 얼마나 정확한가</a:t>
            </a:r>
            <a:r>
              <a:rPr lang="en-US" altLang="ko-KR" dirty="0"/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TP/(TP + FN)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 Score: recall</a:t>
            </a:r>
            <a:r>
              <a:rPr lang="ko-KR" altLang="en-US" dirty="0"/>
              <a:t>과 </a:t>
            </a:r>
            <a:r>
              <a:rPr lang="en-US" altLang="ko-KR" dirty="0"/>
              <a:t>precision</a:t>
            </a:r>
            <a:r>
              <a:rPr lang="ko-KR" altLang="en-US" dirty="0"/>
              <a:t>의 조화평균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2*(Recall*Precision)/(Recall + Precision)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2526" y="1018903"/>
            <a:ext cx="6501440" cy="2547483"/>
            <a:chOff x="1760177" y="1799328"/>
            <a:chExt cx="8701634" cy="420189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8417" y="2573413"/>
              <a:ext cx="5344351" cy="253856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082117" y="5239736"/>
              <a:ext cx="3379694" cy="7614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True Positive: </a:t>
              </a:r>
            </a:p>
            <a:p>
              <a:r>
                <a:rPr lang="ko-KR" altLang="en-US" sz="1200" dirty="0"/>
                <a:t>네 </a:t>
              </a:r>
              <a:r>
                <a:rPr lang="en-US" altLang="ko-KR" sz="1200" dirty="0"/>
                <a:t>(Positive)</a:t>
              </a:r>
              <a:r>
                <a:rPr lang="ko-KR" altLang="en-US" sz="1200" dirty="0"/>
                <a:t> </a:t>
              </a:r>
              <a:r>
                <a:rPr lang="en-US" altLang="ko-KR" sz="1200" dirty="0">
                  <a:sym typeface="Wingdings" panose="05000000000000000000" pitchFamily="2" charset="2"/>
                </a:rPr>
                <a:t> </a:t>
              </a:r>
              <a:r>
                <a:rPr lang="ko-KR" altLang="en-US" sz="1200" dirty="0">
                  <a:sym typeface="Wingdings" panose="05000000000000000000" pitchFamily="2" charset="2"/>
                </a:rPr>
                <a:t>딩동댕</a:t>
              </a:r>
              <a:r>
                <a:rPr lang="en-US" altLang="ko-KR" sz="1200" dirty="0">
                  <a:sym typeface="Wingdings" panose="05000000000000000000" pitchFamily="2" charset="2"/>
                </a:rPr>
                <a:t>! (True)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60177" y="1799330"/>
              <a:ext cx="3466246" cy="7614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True Negative: </a:t>
              </a:r>
            </a:p>
            <a:p>
              <a:r>
                <a:rPr lang="ko-KR" altLang="en-US" sz="1200" dirty="0"/>
                <a:t>아니요</a:t>
              </a:r>
              <a:r>
                <a:rPr lang="en-US" altLang="ko-KR" sz="1200" dirty="0"/>
                <a:t>(Negative)</a:t>
              </a:r>
              <a:r>
                <a:rPr lang="ko-KR" altLang="en-US" sz="1200" dirty="0"/>
                <a:t> </a:t>
              </a:r>
              <a:r>
                <a:rPr lang="en-US" altLang="ko-KR" sz="1200" dirty="0">
                  <a:sym typeface="Wingdings" panose="05000000000000000000" pitchFamily="2" charset="2"/>
                </a:rPr>
                <a:t> </a:t>
              </a:r>
              <a:r>
                <a:rPr lang="ko-KR" altLang="en-US" sz="1200" dirty="0">
                  <a:sym typeface="Wingdings" panose="05000000000000000000" pitchFamily="2" charset="2"/>
                </a:rPr>
                <a:t>딩동댕</a:t>
              </a:r>
              <a:r>
                <a:rPr lang="en-US" altLang="ko-KR" sz="1200" dirty="0">
                  <a:sym typeface="Wingdings" panose="05000000000000000000" pitchFamily="2" charset="2"/>
                </a:rPr>
                <a:t>!(True)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0177" y="5239734"/>
              <a:ext cx="3508474" cy="7614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False Negative: </a:t>
              </a:r>
            </a:p>
            <a:p>
              <a:r>
                <a:rPr lang="ko-KR" altLang="en-US" sz="1200" dirty="0"/>
                <a:t>아니요</a:t>
              </a:r>
              <a:r>
                <a:rPr lang="en-US" altLang="ko-KR" sz="1200" dirty="0"/>
                <a:t>(Negative)</a:t>
              </a:r>
              <a:r>
                <a:rPr lang="ko-KR" altLang="en-US" sz="1200" dirty="0"/>
                <a:t> </a:t>
              </a:r>
              <a:r>
                <a:rPr lang="en-US" altLang="ko-KR" sz="1200" dirty="0">
                  <a:sym typeface="Wingdings" panose="05000000000000000000" pitchFamily="2" charset="2"/>
                </a:rPr>
                <a:t> </a:t>
              </a:r>
              <a:r>
                <a:rPr lang="ko-KR" altLang="en-US" sz="1200" dirty="0">
                  <a:sym typeface="Wingdings" panose="05000000000000000000" pitchFamily="2" charset="2"/>
                </a:rPr>
                <a:t>땡</a:t>
              </a:r>
              <a:r>
                <a:rPr lang="en-US" altLang="ko-KR" sz="1200" dirty="0">
                  <a:sym typeface="Wingdings" panose="05000000000000000000" pitchFamily="2" charset="2"/>
                </a:rPr>
                <a:t>! (False)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82117" y="1799328"/>
              <a:ext cx="3379694" cy="7614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False Positive: </a:t>
              </a:r>
            </a:p>
            <a:p>
              <a:r>
                <a:rPr lang="ko-KR" altLang="en-US" sz="1200" dirty="0"/>
                <a:t>네 </a:t>
              </a:r>
              <a:r>
                <a:rPr lang="en-US" altLang="ko-KR" sz="1200" dirty="0"/>
                <a:t>(Positive)</a:t>
              </a:r>
              <a:r>
                <a:rPr lang="ko-KR" altLang="en-US" sz="1200" dirty="0"/>
                <a:t> </a:t>
              </a:r>
              <a:r>
                <a:rPr lang="en-US" altLang="ko-KR" sz="1200" dirty="0">
                  <a:sym typeface="Wingdings" panose="05000000000000000000" pitchFamily="2" charset="2"/>
                </a:rPr>
                <a:t> </a:t>
              </a:r>
              <a:r>
                <a:rPr lang="ko-KR" altLang="en-US" sz="1200" dirty="0">
                  <a:sym typeface="Wingdings" panose="05000000000000000000" pitchFamily="2" charset="2"/>
                </a:rPr>
                <a:t>땡</a:t>
              </a:r>
              <a:r>
                <a:rPr lang="en-US" altLang="ko-KR" sz="1200" dirty="0">
                  <a:sym typeface="Wingdings" panose="05000000000000000000" pitchFamily="2" charset="2"/>
                </a:rPr>
                <a:t>!(False)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0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2782"/>
            <a:ext cx="10515600" cy="1325563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794" y="4036374"/>
            <a:ext cx="815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Oil sand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Precision(</a:t>
            </a:r>
            <a:r>
              <a:rPr lang="ko-KR" altLang="en-US" dirty="0" smtClean="0"/>
              <a:t>정밀도</a:t>
            </a:r>
            <a:r>
              <a:rPr lang="en-US" altLang="ko-KR" dirty="0" smtClean="0"/>
              <a:t>): “</a:t>
            </a:r>
            <a:r>
              <a:rPr lang="ko-KR" altLang="en-US" dirty="0" smtClean="0"/>
              <a:t>오일 </a:t>
            </a:r>
            <a:r>
              <a:rPr lang="ko-KR" altLang="en-US" dirty="0" err="1" smtClean="0"/>
              <a:t>샌드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예측했을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예측이 맞을 확률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Recall(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실제 오일샌드를 찾을 확률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94" y="972502"/>
            <a:ext cx="6323371" cy="23345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49090" y="868115"/>
            <a:ext cx="3595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Shale          water sand        Oil sand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72" y="1232858"/>
            <a:ext cx="7072658" cy="45796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2" y="2670960"/>
            <a:ext cx="4591050" cy="1704975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 rot="453631">
            <a:off x="1810749" y="2892829"/>
            <a:ext cx="1107277" cy="292156"/>
          </a:xfrm>
          <a:custGeom>
            <a:avLst/>
            <a:gdLst>
              <a:gd name="connsiteX0" fmla="*/ 1426 w 1107277"/>
              <a:gd name="connsiteY0" fmla="*/ 216131 h 292156"/>
              <a:gd name="connsiteX1" fmla="*/ 42989 w 1107277"/>
              <a:gd name="connsiteY1" fmla="*/ 199506 h 292156"/>
              <a:gd name="connsiteX2" fmla="*/ 84553 w 1107277"/>
              <a:gd name="connsiteY2" fmla="*/ 191193 h 292156"/>
              <a:gd name="connsiteX3" fmla="*/ 117804 w 1107277"/>
              <a:gd name="connsiteY3" fmla="*/ 182880 h 292156"/>
              <a:gd name="connsiteX4" fmla="*/ 142742 w 1107277"/>
              <a:gd name="connsiteY4" fmla="*/ 174568 h 292156"/>
              <a:gd name="connsiteX5" fmla="*/ 217556 w 1107277"/>
              <a:gd name="connsiteY5" fmla="*/ 157942 h 292156"/>
              <a:gd name="connsiteX6" fmla="*/ 358873 w 1107277"/>
              <a:gd name="connsiteY6" fmla="*/ 108066 h 292156"/>
              <a:gd name="connsiteX7" fmla="*/ 392124 w 1107277"/>
              <a:gd name="connsiteY7" fmla="*/ 99753 h 292156"/>
              <a:gd name="connsiteX8" fmla="*/ 425375 w 1107277"/>
              <a:gd name="connsiteY8" fmla="*/ 83128 h 292156"/>
              <a:gd name="connsiteX9" fmla="*/ 491876 w 1107277"/>
              <a:gd name="connsiteY9" fmla="*/ 74815 h 292156"/>
              <a:gd name="connsiteX10" fmla="*/ 533440 w 1107277"/>
              <a:gd name="connsiteY10" fmla="*/ 66502 h 292156"/>
              <a:gd name="connsiteX11" fmla="*/ 641506 w 1107277"/>
              <a:gd name="connsiteY11" fmla="*/ 41564 h 292156"/>
              <a:gd name="connsiteX12" fmla="*/ 683069 w 1107277"/>
              <a:gd name="connsiteY12" fmla="*/ 24938 h 292156"/>
              <a:gd name="connsiteX13" fmla="*/ 766196 w 1107277"/>
              <a:gd name="connsiteY13" fmla="*/ 8313 h 292156"/>
              <a:gd name="connsiteX14" fmla="*/ 799447 w 1107277"/>
              <a:gd name="connsiteY14" fmla="*/ 0 h 292156"/>
              <a:gd name="connsiteX15" fmla="*/ 1057142 w 1107277"/>
              <a:gd name="connsiteY15" fmla="*/ 8313 h 292156"/>
              <a:gd name="connsiteX16" fmla="*/ 1082080 w 1107277"/>
              <a:gd name="connsiteY16" fmla="*/ 16626 h 292156"/>
              <a:gd name="connsiteX17" fmla="*/ 1098706 w 1107277"/>
              <a:gd name="connsiteY17" fmla="*/ 33251 h 292156"/>
              <a:gd name="connsiteX18" fmla="*/ 1107018 w 1107277"/>
              <a:gd name="connsiteY18" fmla="*/ 58189 h 292156"/>
              <a:gd name="connsiteX19" fmla="*/ 1082080 w 1107277"/>
              <a:gd name="connsiteY19" fmla="*/ 116378 h 292156"/>
              <a:gd name="connsiteX20" fmla="*/ 1032204 w 1107277"/>
              <a:gd name="connsiteY20" fmla="*/ 157942 h 292156"/>
              <a:gd name="connsiteX21" fmla="*/ 1007266 w 1107277"/>
              <a:gd name="connsiteY21" fmla="*/ 166255 h 292156"/>
              <a:gd name="connsiteX22" fmla="*/ 974015 w 1107277"/>
              <a:gd name="connsiteY22" fmla="*/ 174568 h 292156"/>
              <a:gd name="connsiteX23" fmla="*/ 849324 w 1107277"/>
              <a:gd name="connsiteY23" fmla="*/ 182880 h 292156"/>
              <a:gd name="connsiteX24" fmla="*/ 816073 w 1107277"/>
              <a:gd name="connsiteY24" fmla="*/ 191193 h 292156"/>
              <a:gd name="connsiteX25" fmla="*/ 774509 w 1107277"/>
              <a:gd name="connsiteY25" fmla="*/ 207818 h 292156"/>
              <a:gd name="connsiteX26" fmla="*/ 749571 w 1107277"/>
              <a:gd name="connsiteY26" fmla="*/ 216131 h 292156"/>
              <a:gd name="connsiteX27" fmla="*/ 649818 w 1107277"/>
              <a:gd name="connsiteY27" fmla="*/ 224444 h 292156"/>
              <a:gd name="connsiteX28" fmla="*/ 566691 w 1107277"/>
              <a:gd name="connsiteY28" fmla="*/ 241069 h 292156"/>
              <a:gd name="connsiteX29" fmla="*/ 541753 w 1107277"/>
              <a:gd name="connsiteY29" fmla="*/ 249382 h 292156"/>
              <a:gd name="connsiteX30" fmla="*/ 400436 w 1107277"/>
              <a:gd name="connsiteY30" fmla="*/ 266008 h 292156"/>
              <a:gd name="connsiteX31" fmla="*/ 109491 w 1107277"/>
              <a:gd name="connsiteY31" fmla="*/ 290946 h 292156"/>
              <a:gd name="connsiteX32" fmla="*/ 9738 w 1107277"/>
              <a:gd name="connsiteY32" fmla="*/ 257695 h 292156"/>
              <a:gd name="connsiteX33" fmla="*/ 1426 w 1107277"/>
              <a:gd name="connsiteY33" fmla="*/ 216131 h 29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07277" h="292156">
                <a:moveTo>
                  <a:pt x="1426" y="216131"/>
                </a:moveTo>
                <a:cubicBezTo>
                  <a:pt x="6968" y="206433"/>
                  <a:pt x="28697" y="203794"/>
                  <a:pt x="42989" y="199506"/>
                </a:cubicBezTo>
                <a:cubicBezTo>
                  <a:pt x="56522" y="195446"/>
                  <a:pt x="70760" y="194258"/>
                  <a:pt x="84553" y="191193"/>
                </a:cubicBezTo>
                <a:cubicBezTo>
                  <a:pt x="95706" y="188715"/>
                  <a:pt x="106819" y="186019"/>
                  <a:pt x="117804" y="182880"/>
                </a:cubicBezTo>
                <a:cubicBezTo>
                  <a:pt x="126229" y="180473"/>
                  <a:pt x="134188" y="176469"/>
                  <a:pt x="142742" y="174568"/>
                </a:cubicBezTo>
                <a:cubicBezTo>
                  <a:pt x="230510" y="155064"/>
                  <a:pt x="161422" y="176654"/>
                  <a:pt x="217556" y="157942"/>
                </a:cubicBezTo>
                <a:cubicBezTo>
                  <a:pt x="294795" y="96151"/>
                  <a:pt x="223850" y="141823"/>
                  <a:pt x="358873" y="108066"/>
                </a:cubicBezTo>
                <a:cubicBezTo>
                  <a:pt x="369957" y="105295"/>
                  <a:pt x="381427" y="103764"/>
                  <a:pt x="392124" y="99753"/>
                </a:cubicBezTo>
                <a:cubicBezTo>
                  <a:pt x="403727" y="95402"/>
                  <a:pt x="413353" y="86133"/>
                  <a:pt x="425375" y="83128"/>
                </a:cubicBezTo>
                <a:cubicBezTo>
                  <a:pt x="447048" y="77710"/>
                  <a:pt x="469796" y="78212"/>
                  <a:pt x="491876" y="74815"/>
                </a:cubicBezTo>
                <a:cubicBezTo>
                  <a:pt x="505841" y="72666"/>
                  <a:pt x="519809" y="70220"/>
                  <a:pt x="533440" y="66502"/>
                </a:cubicBezTo>
                <a:cubicBezTo>
                  <a:pt x="633853" y="39117"/>
                  <a:pt x="530247" y="57458"/>
                  <a:pt x="641506" y="41564"/>
                </a:cubicBezTo>
                <a:cubicBezTo>
                  <a:pt x="655360" y="36022"/>
                  <a:pt x="668913" y="29657"/>
                  <a:pt x="683069" y="24938"/>
                </a:cubicBezTo>
                <a:cubicBezTo>
                  <a:pt x="712022" y="15287"/>
                  <a:pt x="735514" y="14450"/>
                  <a:pt x="766196" y="8313"/>
                </a:cubicBezTo>
                <a:cubicBezTo>
                  <a:pt x="777399" y="6072"/>
                  <a:pt x="788363" y="2771"/>
                  <a:pt x="799447" y="0"/>
                </a:cubicBezTo>
                <a:cubicBezTo>
                  <a:pt x="885345" y="2771"/>
                  <a:pt x="971347" y="3266"/>
                  <a:pt x="1057142" y="8313"/>
                </a:cubicBezTo>
                <a:cubicBezTo>
                  <a:pt x="1065889" y="8828"/>
                  <a:pt x="1074566" y="12118"/>
                  <a:pt x="1082080" y="16626"/>
                </a:cubicBezTo>
                <a:cubicBezTo>
                  <a:pt x="1088800" y="20658"/>
                  <a:pt x="1093164" y="27709"/>
                  <a:pt x="1098706" y="33251"/>
                </a:cubicBezTo>
                <a:cubicBezTo>
                  <a:pt x="1101477" y="41564"/>
                  <a:pt x="1108736" y="49597"/>
                  <a:pt x="1107018" y="58189"/>
                </a:cubicBezTo>
                <a:cubicBezTo>
                  <a:pt x="1102879" y="78882"/>
                  <a:pt x="1092328" y="97931"/>
                  <a:pt x="1082080" y="116378"/>
                </a:cubicBezTo>
                <a:cubicBezTo>
                  <a:pt x="1076111" y="127122"/>
                  <a:pt x="1035569" y="156019"/>
                  <a:pt x="1032204" y="157942"/>
                </a:cubicBezTo>
                <a:cubicBezTo>
                  <a:pt x="1024596" y="162289"/>
                  <a:pt x="1015691" y="163848"/>
                  <a:pt x="1007266" y="166255"/>
                </a:cubicBezTo>
                <a:cubicBezTo>
                  <a:pt x="996281" y="169394"/>
                  <a:pt x="985377" y="173372"/>
                  <a:pt x="974015" y="174568"/>
                </a:cubicBezTo>
                <a:cubicBezTo>
                  <a:pt x="932588" y="178929"/>
                  <a:pt x="890888" y="180109"/>
                  <a:pt x="849324" y="182880"/>
                </a:cubicBezTo>
                <a:cubicBezTo>
                  <a:pt x="838240" y="185651"/>
                  <a:pt x="826912" y="187580"/>
                  <a:pt x="816073" y="191193"/>
                </a:cubicBezTo>
                <a:cubicBezTo>
                  <a:pt x="801917" y="195912"/>
                  <a:pt x="788481" y="202579"/>
                  <a:pt x="774509" y="207818"/>
                </a:cubicBezTo>
                <a:cubicBezTo>
                  <a:pt x="766305" y="210895"/>
                  <a:pt x="758256" y="214973"/>
                  <a:pt x="749571" y="216131"/>
                </a:cubicBezTo>
                <a:cubicBezTo>
                  <a:pt x="716497" y="220541"/>
                  <a:pt x="683069" y="221673"/>
                  <a:pt x="649818" y="224444"/>
                </a:cubicBezTo>
                <a:cubicBezTo>
                  <a:pt x="622109" y="229986"/>
                  <a:pt x="594225" y="234715"/>
                  <a:pt x="566691" y="241069"/>
                </a:cubicBezTo>
                <a:cubicBezTo>
                  <a:pt x="558153" y="243039"/>
                  <a:pt x="550345" y="247664"/>
                  <a:pt x="541753" y="249382"/>
                </a:cubicBezTo>
                <a:cubicBezTo>
                  <a:pt x="497268" y="258279"/>
                  <a:pt x="444402" y="260512"/>
                  <a:pt x="400436" y="266008"/>
                </a:cubicBezTo>
                <a:cubicBezTo>
                  <a:pt x="186228" y="292784"/>
                  <a:pt x="382904" y="277926"/>
                  <a:pt x="109491" y="290946"/>
                </a:cubicBezTo>
                <a:cubicBezTo>
                  <a:pt x="45707" y="285147"/>
                  <a:pt x="17313" y="310721"/>
                  <a:pt x="9738" y="257695"/>
                </a:cubicBezTo>
                <a:cubicBezTo>
                  <a:pt x="8170" y="246723"/>
                  <a:pt x="-4116" y="225829"/>
                  <a:pt x="1426" y="21613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 8"/>
          <p:cNvSpPr/>
          <p:nvPr/>
        </p:nvSpPr>
        <p:spPr>
          <a:xfrm>
            <a:off x="939338" y="3265725"/>
            <a:ext cx="352795" cy="84304"/>
          </a:xfrm>
          <a:custGeom>
            <a:avLst/>
            <a:gdLst>
              <a:gd name="connsiteX0" fmla="*/ 340822 w 352795"/>
              <a:gd name="connsiteY0" fmla="*/ 1177 h 84304"/>
              <a:gd name="connsiteX1" fmla="*/ 124691 w 352795"/>
              <a:gd name="connsiteY1" fmla="*/ 9490 h 84304"/>
              <a:gd name="connsiteX2" fmla="*/ 58189 w 352795"/>
              <a:gd name="connsiteY2" fmla="*/ 34428 h 84304"/>
              <a:gd name="connsiteX3" fmla="*/ 16626 w 352795"/>
              <a:gd name="connsiteY3" fmla="*/ 42741 h 84304"/>
              <a:gd name="connsiteX4" fmla="*/ 0 w 352795"/>
              <a:gd name="connsiteY4" fmla="*/ 59366 h 84304"/>
              <a:gd name="connsiteX5" fmla="*/ 16626 w 352795"/>
              <a:gd name="connsiteY5" fmla="*/ 75992 h 84304"/>
              <a:gd name="connsiteX6" fmla="*/ 91440 w 352795"/>
              <a:gd name="connsiteY6" fmla="*/ 84304 h 84304"/>
              <a:gd name="connsiteX7" fmla="*/ 299258 w 352795"/>
              <a:gd name="connsiteY7" fmla="*/ 75992 h 84304"/>
              <a:gd name="connsiteX8" fmla="*/ 324197 w 352795"/>
              <a:gd name="connsiteY8" fmla="*/ 34428 h 84304"/>
              <a:gd name="connsiteX9" fmla="*/ 340822 w 352795"/>
              <a:gd name="connsiteY9" fmla="*/ 1177 h 8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795" h="84304">
                <a:moveTo>
                  <a:pt x="340822" y="1177"/>
                </a:moveTo>
                <a:cubicBezTo>
                  <a:pt x="307571" y="-2979"/>
                  <a:pt x="196638" y="4848"/>
                  <a:pt x="124691" y="9490"/>
                </a:cubicBezTo>
                <a:cubicBezTo>
                  <a:pt x="46991" y="14503"/>
                  <a:pt x="113507" y="13683"/>
                  <a:pt x="58189" y="34428"/>
                </a:cubicBezTo>
                <a:cubicBezTo>
                  <a:pt x="44960" y="39389"/>
                  <a:pt x="30480" y="39970"/>
                  <a:pt x="16626" y="42741"/>
                </a:cubicBezTo>
                <a:cubicBezTo>
                  <a:pt x="11084" y="48283"/>
                  <a:pt x="0" y="51529"/>
                  <a:pt x="0" y="59366"/>
                </a:cubicBezTo>
                <a:cubicBezTo>
                  <a:pt x="0" y="67204"/>
                  <a:pt x="9065" y="73930"/>
                  <a:pt x="16626" y="75992"/>
                </a:cubicBezTo>
                <a:cubicBezTo>
                  <a:pt x="40833" y="82594"/>
                  <a:pt x="66502" y="81533"/>
                  <a:pt x="91440" y="84304"/>
                </a:cubicBezTo>
                <a:cubicBezTo>
                  <a:pt x="160713" y="81533"/>
                  <a:pt x="230354" y="83648"/>
                  <a:pt x="299258" y="75992"/>
                </a:cubicBezTo>
                <a:cubicBezTo>
                  <a:pt x="318644" y="73838"/>
                  <a:pt x="317247" y="43695"/>
                  <a:pt x="324197" y="34428"/>
                </a:cubicBezTo>
                <a:cubicBezTo>
                  <a:pt x="327914" y="29471"/>
                  <a:pt x="374073" y="5333"/>
                  <a:pt x="340822" y="117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72" y="1232858"/>
            <a:ext cx="7072658" cy="45796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6" y="817580"/>
            <a:ext cx="46672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190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머신러닝 적용 예제</vt:lpstr>
      <vt:lpstr>문제</vt:lpstr>
      <vt:lpstr>머신러닝 알고리즘</vt:lpstr>
      <vt:lpstr>Confusion Matrix</vt:lpstr>
      <vt:lpstr>Confusion Matrix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적용</dc:title>
  <dc:creator>Daeung</dc:creator>
  <cp:lastModifiedBy>Daeung</cp:lastModifiedBy>
  <cp:revision>7</cp:revision>
  <dcterms:created xsi:type="dcterms:W3CDTF">2018-07-12T00:18:10Z</dcterms:created>
  <dcterms:modified xsi:type="dcterms:W3CDTF">2018-07-12T02:55:53Z</dcterms:modified>
</cp:coreProperties>
</file>