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5"/>
  </p:notesMasterIdLst>
  <p:sldIdLst>
    <p:sldId id="256" r:id="rId3"/>
    <p:sldId id="258" r:id="rId4"/>
    <p:sldId id="259" r:id="rId5"/>
    <p:sldId id="851" r:id="rId6"/>
    <p:sldId id="282" r:id="rId7"/>
    <p:sldId id="260" r:id="rId8"/>
    <p:sldId id="11431" r:id="rId9"/>
    <p:sldId id="291" r:id="rId10"/>
    <p:sldId id="293" r:id="rId11"/>
    <p:sldId id="261" r:id="rId12"/>
    <p:sldId id="7176" r:id="rId13"/>
    <p:sldId id="843" r:id="rId14"/>
    <p:sldId id="348" r:id="rId15"/>
    <p:sldId id="262" r:id="rId16"/>
    <p:sldId id="854" r:id="rId17"/>
    <p:sldId id="11434" r:id="rId18"/>
    <p:sldId id="11433" r:id="rId19"/>
    <p:sldId id="11432" r:id="rId20"/>
    <p:sldId id="349" r:id="rId21"/>
    <p:sldId id="11435" r:id="rId22"/>
    <p:sldId id="11436" r:id="rId23"/>
    <p:sldId id="2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1"/>
    <a:srgbClr val="182657"/>
    <a:srgbClr val="2954A3"/>
    <a:srgbClr val="E6E6E6"/>
    <a:srgbClr val="4B567C"/>
    <a:srgbClr val="44546A"/>
    <a:srgbClr val="FFFFFF"/>
    <a:srgbClr val="707CA8"/>
    <a:srgbClr val="5678D9"/>
    <a:srgbClr val="F9A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A24AD-0B27-4157-A043-CC860C224F7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08D9-969E-4767-ABC0-5BCD42C6C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1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44A3-CF9D-1661-3A68-40035222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524572-C38A-43C7-E236-C9713DF2E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16AFAC-C112-C7FE-13DD-67FD5C776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3DD3A-2167-9C8C-D68D-4CEFE249F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379E3-64C9-DA77-4C95-253765FD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9935F6-0B46-B2BF-3A26-AB6951BDD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987E08-4F24-C9B0-3944-B706597B8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95815-D23E-B366-2AD4-735FC304D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AFEE-FE84-9040-A1C8-0BB5AA800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F470BE-9E83-5EBD-2236-076A843FD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24005A-44A7-DF6B-B322-F3E3D67EF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9DDD8-C6EB-B1E2-AAC5-ABE3C1F93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1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4591E-BECC-669E-B232-8F2B6D1C0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289488-F624-323D-F7DA-6C39FB40C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A83632-CD99-42D1-41D2-F87DF3936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01901-0955-9591-0D0D-851CB6AF7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7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14D7-F920-4CFC-9A44-0A24832BAF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2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14D7-F920-4CFC-9A44-0A24832BAF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14D7-F920-4CFC-9A44-0A24832BAF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2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1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A5503-3216-464D-8015-7C05934C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272CD-278A-4360-99B3-02AF0A8E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2FC2D-6816-4C89-8F7B-E1FE6FB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B3266-927F-4ECD-AE0A-BDEA39C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1CF16-25F0-4B05-B096-FAF03072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F5AD-3EB1-4A58-807A-5030EFEC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3797B-C12A-4B4D-8507-22182AC5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88FAC-3ECD-4736-9FC1-BEDAFBF7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F459E-6BCD-41B0-9F55-6B6D8F2D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6595-790C-46D8-8110-A70EF277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EE65DC-2047-4212-BC92-937C5FCA1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F84E4-0264-4FE0-ACDA-E3C23442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5AA8E-A2C1-48F8-A208-2BFCF81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567BD-8B97-42CC-9698-A96989FB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7AAD3-BC24-46AE-90D7-78265D3C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61" y="6513514"/>
            <a:ext cx="4114800" cy="2635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62" y="6513514"/>
            <a:ext cx="338139" cy="263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lIns="0" tIns="0" rIns="0" bIns="0" anchor="ctr" anchorCtr="0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38B1AB7-65BE-463D-9AF3-0E306DDDB8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449" y="3288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工作整体概述</a:t>
            </a:r>
          </a:p>
        </p:txBody>
      </p:sp>
    </p:spTree>
    <p:extLst>
      <p:ext uri="{BB962C8B-B14F-4D97-AF65-F5344CB8AC3E}">
        <p14:creationId xmlns:p14="http://schemas.microsoft.com/office/powerpoint/2010/main" val="1482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449" y="3288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主要工作进度</a:t>
            </a:r>
          </a:p>
        </p:txBody>
      </p:sp>
    </p:spTree>
    <p:extLst>
      <p:ext uri="{BB962C8B-B14F-4D97-AF65-F5344CB8AC3E}">
        <p14:creationId xmlns:p14="http://schemas.microsoft.com/office/powerpoint/2010/main" val="35149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449" y="3288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重点工作总结</a:t>
            </a:r>
          </a:p>
        </p:txBody>
      </p:sp>
    </p:spTree>
    <p:extLst>
      <p:ext uri="{BB962C8B-B14F-4D97-AF65-F5344CB8AC3E}">
        <p14:creationId xmlns:p14="http://schemas.microsoft.com/office/powerpoint/2010/main" val="751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449" y="3288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工作存在不足</a:t>
            </a:r>
          </a:p>
        </p:txBody>
      </p:sp>
    </p:spTree>
    <p:extLst>
      <p:ext uri="{BB962C8B-B14F-4D97-AF65-F5344CB8AC3E}">
        <p14:creationId xmlns:p14="http://schemas.microsoft.com/office/powerpoint/2010/main" val="18883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7CC8-D686-43F5-8600-EDDF80D6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18EC-91D1-4958-87C3-0F2003F6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C9750-881E-4CC5-B610-5CE17203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9A06F-C62A-45F7-8510-78E7ECD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40F09-B908-4BF3-B895-16D5BC2E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449" y="3288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未来工作计划</a:t>
            </a:r>
          </a:p>
        </p:txBody>
      </p:sp>
    </p:spTree>
    <p:extLst>
      <p:ext uri="{BB962C8B-B14F-4D97-AF65-F5344CB8AC3E}">
        <p14:creationId xmlns:p14="http://schemas.microsoft.com/office/powerpoint/2010/main" val="3775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320800" y="1193800"/>
            <a:ext cx="9550400" cy="4368800"/>
          </a:xfrm>
          <a:prstGeom prst="rect">
            <a:avLst/>
          </a:prstGeom>
          <a:solidFill>
            <a:srgbClr val="FAF9F7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3429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25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B7C2-AF1A-4F56-90B0-F901328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9CBE3-AB65-4229-8967-5DBF5F1D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3640-2415-4E16-AB9A-C21E210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66071-3594-430D-8F68-1B9E8C1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5025A-5BC3-436A-B6EC-9F8B3A3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D8D4-C335-4D68-BF6B-B013DBF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C2C8C-933F-4F3A-9888-640B0B93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47598-2C50-4C9A-9A69-655B6F1B4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B39D4-0D65-420D-B1C1-6F40981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76421-AB5E-4B95-8A87-06018945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5DA-C52D-4D2F-8200-351DBF7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109D-6455-4AA8-8AD5-EFC1F30E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130FB-70F5-468F-96D4-FA99A8B0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D3A1F-14BE-4C2A-B222-B3A8006A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15B9F-F408-4222-9C1F-0B434CB34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ACB4CE-C2D5-463D-A9A0-14CA8755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27334-4AEC-47D5-BF7E-4106CC5F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68B19-EEF7-4135-9549-EFF5E2CF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F5DA75-18AA-45E6-B202-275F62DC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3587-5722-4F50-904C-A0784994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6008E-2B7D-4C22-BDC3-D0130AE4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1C14D-62F3-4444-94CE-441C38D0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F1427-091D-4559-8A5C-991DDF4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B0663-6063-4FF8-8832-50953D1C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909D3-F867-46EB-9F31-092FF4FE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548999-10BB-4E2A-9C32-749AED89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F9ED-99D7-46BA-B4EA-D79C9DD3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327FB-80A1-4C05-AD7F-FCC84525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6EF24-630B-43D1-9578-19CB4793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278D2-5BAF-4F31-ACFB-2F75B683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E8C90-089F-4C44-B99D-47B00F26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D48E8-643A-4BEB-AADA-C72D8B2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DE09-0F00-4A22-B2FC-6107812E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974DE-9628-4EFC-A9B5-169A4BB68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09B83-2EF1-494C-A170-A3513673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C6A6B-59D9-4AFD-B2E0-D2C26A6B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9454E-7423-4A2A-9311-8AEDBD10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41AC5-427A-4FB2-9C4F-22AEEFB4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3CB225-951C-4E86-97A4-154BC297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7B949-F37A-4149-93FE-FA8CA7FA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4755C-9927-4519-B540-C91D16755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C740-9D6A-47FA-AA22-64A943218B4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34EAC-55B4-4AED-A8CD-F64270B5A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674A-CAEE-4128-8DDF-92E827DF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EAB0-BA8D-45DF-A459-810559CDE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3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8D89CCE-1652-4DB7-B4F0-8AF89EBC9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027" t="31683" r="9566" b="8911"/>
          <a:stretch/>
        </p:blipFill>
        <p:spPr>
          <a:xfrm>
            <a:off x="1311519" y="10503"/>
            <a:ext cx="10880481" cy="6858000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F0BF375-3274-4DB8-B6FA-7C22C870A86F}"/>
              </a:ext>
            </a:extLst>
          </p:cNvPr>
          <p:cNvSpPr/>
          <p:nvPr/>
        </p:nvSpPr>
        <p:spPr>
          <a:xfrm rot="5400000">
            <a:off x="801648" y="2263607"/>
            <a:ext cx="5968669" cy="3328317"/>
          </a:xfrm>
          <a:prstGeom prst="triangle">
            <a:avLst>
              <a:gd name="adj" fmla="val 55102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056BF-7A31-4736-A13C-B336CE592ED0}"/>
              </a:ext>
            </a:extLst>
          </p:cNvPr>
          <p:cNvSpPr/>
          <p:nvPr/>
        </p:nvSpPr>
        <p:spPr>
          <a:xfrm>
            <a:off x="-870857" y="1748360"/>
            <a:ext cx="13062857" cy="5366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  <a:r>
              <a:rPr lang="vi-VN" b="1" dirty="0"/>
              <a:t> REPORT</a:t>
            </a:r>
            <a:endParaRPr lang="en-US" dirty="0"/>
          </a:p>
          <a:p>
            <a:pPr algn="ctr"/>
            <a:endParaRPr lang="zh-CN" altLang="en-US" dirty="0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F6869-9ADB-404C-9986-039FD6CE3851}"/>
              </a:ext>
            </a:extLst>
          </p:cNvPr>
          <p:cNvSpPr/>
          <p:nvPr/>
        </p:nvSpPr>
        <p:spPr>
          <a:xfrm>
            <a:off x="0" y="0"/>
            <a:ext cx="1975449" cy="6858000"/>
          </a:xfrm>
          <a:prstGeom prst="rect">
            <a:avLst/>
          </a:prstGeom>
          <a:solidFill>
            <a:schemeClr val="tx2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D4BBF21-30AD-40F7-84A9-298084DE317F}"/>
              </a:ext>
            </a:extLst>
          </p:cNvPr>
          <p:cNvSpPr/>
          <p:nvPr/>
        </p:nvSpPr>
        <p:spPr>
          <a:xfrm rot="5400000">
            <a:off x="-2406659" y="2518697"/>
            <a:ext cx="6858001" cy="1906214"/>
          </a:xfrm>
          <a:prstGeom prst="triangle">
            <a:avLst>
              <a:gd name="adj" fmla="val 45157"/>
            </a:avLst>
          </a:prstGeom>
          <a:solidFill>
            <a:schemeClr val="tx2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8EE4B9-D4CF-4608-BEEE-98DA9BDD9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055" y="1810309"/>
            <a:ext cx="9904576" cy="2143096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latin typeface="Montserrat SemiBold" panose="00000700000000000000" pitchFamily="2" charset="0"/>
              </a:rPr>
              <a:t>Shortest Job First (SJF) Non-Preemptive Scheduling</a:t>
            </a:r>
            <a:endParaRPr lang="en-US" sz="4800" b="1" i="0" u="none" dirty="0">
              <a:solidFill>
                <a:srgbClr val="18265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00F5-4209-47A4-BD31-2FD208803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696" y="4650632"/>
            <a:ext cx="5983016" cy="1700361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latin typeface="Montserrat SemiBold" panose="00000700000000000000" pitchFamily="2" charset="0"/>
              </a:rPr>
              <a:t>Operating Systems</a:t>
            </a:r>
            <a:r>
              <a:rPr lang="vi-VN" dirty="0">
                <a:latin typeface="Montserrat SemiBold" panose="00000700000000000000" pitchFamily="2" charset="0"/>
              </a:rPr>
              <a:t> Report</a:t>
            </a:r>
          </a:p>
          <a:p>
            <a:pPr algn="l"/>
            <a:r>
              <a:rPr lang="vi-VN" sz="2400" b="0" i="0" u="none" dirty="0">
                <a:solidFill>
                  <a:srgbClr val="000000"/>
                </a:solidFill>
                <a:latin typeface="Montserrat SemiBold" panose="00000700000000000000" pitchFamily="2" charset="0"/>
              </a:rPr>
              <a:t>Group: 3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8CDA1BF-D218-4D2F-890A-E44C7383B906}"/>
              </a:ext>
            </a:extLst>
          </p:cNvPr>
          <p:cNvSpPr/>
          <p:nvPr/>
        </p:nvSpPr>
        <p:spPr>
          <a:xfrm rot="10800000">
            <a:off x="3433342" y="-316520"/>
            <a:ext cx="6858001" cy="2126828"/>
          </a:xfrm>
          <a:prstGeom prst="triangle">
            <a:avLst>
              <a:gd name="adj" fmla="val 51669"/>
            </a:avLst>
          </a:prstGeom>
          <a:solidFill>
            <a:srgbClr val="FFFF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6DCE601B-4F8A-C560-BE03-1D0801ED8E07}"/>
              </a:ext>
            </a:extLst>
          </p:cNvPr>
          <p:cNvCxnSpPr/>
          <p:nvPr/>
        </p:nvCxnSpPr>
        <p:spPr>
          <a:xfrm>
            <a:off x="3094074" y="5730949"/>
            <a:ext cx="79212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1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42DE405-C60F-4CF5-ADFE-125981E412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17" t="50000" r="6211" b="11428"/>
          <a:stretch/>
        </p:blipFill>
        <p:spPr>
          <a:xfrm>
            <a:off x="0" y="0"/>
            <a:ext cx="12182101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1870FED-5E7B-4DB9-92E9-8DD5D82EA49B}"/>
              </a:ext>
            </a:extLst>
          </p:cNvPr>
          <p:cNvSpPr/>
          <p:nvPr/>
        </p:nvSpPr>
        <p:spPr>
          <a:xfrm rot="5400000">
            <a:off x="2727324" y="-612776"/>
            <a:ext cx="6496052" cy="5397500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A1829F96-F885-4372-B4C6-C365AFE68C4F}"/>
              </a:ext>
            </a:extLst>
          </p:cNvPr>
          <p:cNvSpPr/>
          <p:nvPr/>
        </p:nvSpPr>
        <p:spPr>
          <a:xfrm rot="10800000">
            <a:off x="2546349" y="0"/>
            <a:ext cx="6858001" cy="3194523"/>
          </a:xfrm>
          <a:prstGeom prst="triangle">
            <a:avLst>
              <a:gd name="adj" fmla="val 507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CEA964B-1B86-46CA-A8DD-9E3BFDD0AF05}"/>
              </a:ext>
            </a:extLst>
          </p:cNvPr>
          <p:cNvSpPr/>
          <p:nvPr/>
        </p:nvSpPr>
        <p:spPr>
          <a:xfrm rot="10800000">
            <a:off x="-903232" y="-1162052"/>
            <a:ext cx="13033376" cy="6071072"/>
          </a:xfrm>
          <a:prstGeom prst="triangle">
            <a:avLst>
              <a:gd name="adj" fmla="val 47901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28249796-8939-4653-ADAC-316A01D09277}"/>
              </a:ext>
            </a:extLst>
          </p:cNvPr>
          <p:cNvSpPr/>
          <p:nvPr/>
        </p:nvSpPr>
        <p:spPr>
          <a:xfrm>
            <a:off x="4294727" y="2230903"/>
            <a:ext cx="3336990" cy="16065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645D9B-AD8C-443E-9786-0B40F0C1ADC4}"/>
              </a:ext>
            </a:extLst>
          </p:cNvPr>
          <p:cNvSpPr/>
          <p:nvPr/>
        </p:nvSpPr>
        <p:spPr>
          <a:xfrm>
            <a:off x="5323568" y="2844484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B567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sz="4400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8FA22D-4FFC-4D85-9CD2-E09A667D0733}"/>
              </a:ext>
            </a:extLst>
          </p:cNvPr>
          <p:cNvGrpSpPr/>
          <p:nvPr/>
        </p:nvGrpSpPr>
        <p:grpSpPr>
          <a:xfrm>
            <a:off x="3509494" y="407937"/>
            <a:ext cx="5190584" cy="1921916"/>
            <a:chOff x="7065802" y="2361943"/>
            <a:chExt cx="5190584" cy="19219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3E740C-25F0-425E-94D5-3F60ABAF8AA6}"/>
                </a:ext>
              </a:extLst>
            </p:cNvPr>
            <p:cNvSpPr/>
            <p:nvPr/>
          </p:nvSpPr>
          <p:spPr>
            <a:xfrm>
              <a:off x="7611164" y="2985563"/>
              <a:ext cx="4099861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32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Pros &amp; Cons</a:t>
              </a:r>
              <a:endParaRPr lang="en-US" sz="320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4DFF2C55-E3CE-4BB2-B309-DF6C41EDDA38}"/>
                </a:ext>
              </a:extLst>
            </p:cNvPr>
            <p:cNvSpPr txBox="1">
              <a:spLocks/>
            </p:cNvSpPr>
            <p:nvPr/>
          </p:nvSpPr>
          <p:spPr>
            <a:xfrm>
              <a:off x="7065802" y="3508740"/>
              <a:ext cx="5190584" cy="77511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143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Strengths, weaknesses, and comparison with other scheduling algorithms.</a:t>
              </a:r>
              <a:endParaRPr lang="id-ID" sz="1600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Calibri"/>
                <a:sym typeface="字魂36号-正文宋楷" panose="020000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E2BCA24-1E16-441A-ADEA-E812BB2501E2}"/>
                </a:ext>
              </a:extLst>
            </p:cNvPr>
            <p:cNvSpPr/>
            <p:nvPr/>
          </p:nvSpPr>
          <p:spPr>
            <a:xfrm>
              <a:off x="7929596" y="2361943"/>
              <a:ext cx="3445425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en-US" sz="4400" b="1" i="0" u="none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4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92853" y="599503"/>
            <a:ext cx="2502079" cy="464639"/>
            <a:chOff x="9093776" y="3909590"/>
            <a:chExt cx="2502079" cy="464639"/>
          </a:xfrm>
        </p:grpSpPr>
        <p:sp>
          <p:nvSpPr>
            <p:cNvPr id="86" name="Round Same Side Corner Rectangle 85"/>
            <p:cNvSpPr/>
            <p:nvPr/>
          </p:nvSpPr>
          <p:spPr>
            <a:xfrm rot="16200000">
              <a:off x="9437891" y="3565475"/>
              <a:ext cx="464638" cy="11528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9143327" y="3953702"/>
              <a:ext cx="376416" cy="37641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 rot="16200000">
              <a:off x="10449683" y="3507996"/>
              <a:ext cx="464638" cy="1267827"/>
            </a:xfrm>
            <a:custGeom>
              <a:avLst/>
              <a:gdLst>
                <a:gd name="connsiteX0" fmla="*/ 617149 w 617149"/>
                <a:gd name="connsiteY0" fmla="*/ 0 h 1683972"/>
                <a:gd name="connsiteX1" fmla="*/ 617149 w 617149"/>
                <a:gd name="connsiteY1" fmla="*/ 1683972 h 1683972"/>
                <a:gd name="connsiteX2" fmla="*/ 603686 w 617149"/>
                <a:gd name="connsiteY2" fmla="*/ 1640602 h 1683972"/>
                <a:gd name="connsiteX3" fmla="*/ 308573 w 617149"/>
                <a:gd name="connsiteY3" fmla="*/ 1444987 h 1683972"/>
                <a:gd name="connsiteX4" fmla="*/ 13459 w 617149"/>
                <a:gd name="connsiteY4" fmla="*/ 1640602 h 1683972"/>
                <a:gd name="connsiteX5" fmla="*/ 0 w 617149"/>
                <a:gd name="connsiteY5" fmla="*/ 1683959 h 1683972"/>
                <a:gd name="connsiteX6" fmla="*/ 0 w 617149"/>
                <a:gd name="connsiteY6" fmla="*/ 0 h 168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149" h="1683972">
                  <a:moveTo>
                    <a:pt x="617149" y="0"/>
                  </a:moveTo>
                  <a:lnTo>
                    <a:pt x="617149" y="1683972"/>
                  </a:lnTo>
                  <a:lnTo>
                    <a:pt x="603686" y="1640602"/>
                  </a:lnTo>
                  <a:cubicBezTo>
                    <a:pt x="555064" y="1525647"/>
                    <a:pt x="441238" y="1444987"/>
                    <a:pt x="308573" y="1444987"/>
                  </a:cubicBezTo>
                  <a:cubicBezTo>
                    <a:pt x="175907" y="1444987"/>
                    <a:pt x="62081" y="1525647"/>
                    <a:pt x="13459" y="1640602"/>
                  </a:cubicBezTo>
                  <a:lnTo>
                    <a:pt x="0" y="1683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1219439" y="3953702"/>
              <a:ext cx="376416" cy="3764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6CE3749A-D962-498C-B78F-C3D1F3B186AB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5DB2BCBF-34B9-4DC7-83B8-60133360D6FF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E6F2DF6-D9D8-45A6-801F-1EA185AF199A}"/>
              </a:ext>
            </a:extLst>
          </p:cNvPr>
          <p:cNvSpPr/>
          <p:nvPr/>
        </p:nvSpPr>
        <p:spPr>
          <a:xfrm>
            <a:off x="3980619" y="751185"/>
            <a:ext cx="4054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Montserrat SemiBold" panose="00000700000000000000" pitchFamily="2" charset="0"/>
              </a:rPr>
              <a:t>Pros &amp; Cons</a:t>
            </a:r>
            <a:endParaRPr lang="en-US" sz="2400" b="1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99C45735-1189-4FCF-A4F2-42B2B3056313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6B84E957-1A79-4C42-BC12-37561B6356F2}"/>
              </a:ext>
            </a:extLst>
          </p:cNvPr>
          <p:cNvSpPr/>
          <p:nvPr/>
        </p:nvSpPr>
        <p:spPr>
          <a:xfrm>
            <a:off x="-45234" y="6338125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1A0B4-5658-A969-9E08-943C56B2574A}"/>
              </a:ext>
            </a:extLst>
          </p:cNvPr>
          <p:cNvSpPr txBox="1"/>
          <p:nvPr/>
        </p:nvSpPr>
        <p:spPr>
          <a:xfrm>
            <a:off x="314325" y="1694931"/>
            <a:ext cx="114157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Shorter waiting time: </a:t>
            </a:r>
            <a:r>
              <a:rPr lang="en-US" sz="2400" dirty="0">
                <a:latin typeface="Bahnschrift Light" panose="020B0502040204020203" pitchFamily="34" charset="0"/>
              </a:rPr>
              <a:t>Running the shortest job first reduces average waiting time compared to FCFS.</a:t>
            </a:r>
            <a:endParaRPr lang="vi-VN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Better CPU utilization</a:t>
            </a:r>
            <a:r>
              <a:rPr lang="en-US" sz="2400" dirty="0">
                <a:latin typeface="Bahnschrift Light" panose="020B0502040204020203" pitchFamily="34" charset="0"/>
              </a:rPr>
              <a:t>: Short processes finish quickly, allowing the CPU to handle more jobs in the same time.</a:t>
            </a:r>
            <a:endParaRPr lang="vi-VN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Simple concept</a:t>
            </a:r>
            <a:r>
              <a:rPr lang="en-US" sz="2400" dirty="0">
                <a:latin typeface="Bahnschrift Light" panose="020B0502040204020203" pitchFamily="34" charset="0"/>
              </a:rPr>
              <a:t>: Easy to understand – just pick the shortest job.</a:t>
            </a:r>
            <a:endParaRPr lang="vi-VN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8F5B8-565F-AEA0-3D6C-6CEFBE6C7966}"/>
              </a:ext>
            </a:extLst>
          </p:cNvPr>
          <p:cNvSpPr txBox="1"/>
          <p:nvPr/>
        </p:nvSpPr>
        <p:spPr>
          <a:xfrm>
            <a:off x="314325" y="4338651"/>
            <a:ext cx="11531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Starvation:</a:t>
            </a:r>
            <a:r>
              <a:rPr lang="en-US" sz="2400" dirty="0">
                <a:latin typeface="Bahnschrift Light" panose="020B0502040204020203" pitchFamily="34" charset="0"/>
              </a:rPr>
              <a:t> Long processes may wait indefinitely if short ones keep arriving.</a:t>
            </a:r>
            <a:endParaRPr lang="vi-VN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Requires burst time knowledge</a:t>
            </a:r>
            <a:r>
              <a:rPr lang="en-US" sz="2400" dirty="0">
                <a:latin typeface="Bahnschrift Light" panose="020B0502040204020203" pitchFamily="34" charset="0"/>
              </a:rPr>
              <a:t>: Exact or estimated burst times are needed, which may not be available in real systems.</a:t>
            </a:r>
            <a:endParaRPr lang="vi-VN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Not ideal for real-time systems</a:t>
            </a:r>
            <a:r>
              <a:rPr lang="en-US" sz="2400" dirty="0">
                <a:latin typeface="Bahnschrift Light" panose="020B0502040204020203" pitchFamily="34" charset="0"/>
              </a:rPr>
              <a:t>: May not respond quickly to urgent tasks.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22D-0677-F9CF-4FC5-EC094DFC12EA}"/>
              </a:ext>
            </a:extLst>
          </p:cNvPr>
          <p:cNvSpPr txBox="1"/>
          <p:nvPr/>
        </p:nvSpPr>
        <p:spPr>
          <a:xfrm>
            <a:off x="1276674" y="1274405"/>
            <a:ext cx="2327529" cy="467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Advantages</a:t>
            </a:r>
            <a:endParaRPr lang="vi-VN" sz="2400" dirty="0">
              <a:latin typeface="Montserrat SemiBold" panose="000007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5C377-3794-98A9-D4DD-6DD64C69F4F8}"/>
              </a:ext>
            </a:extLst>
          </p:cNvPr>
          <p:cNvSpPr txBox="1"/>
          <p:nvPr/>
        </p:nvSpPr>
        <p:spPr>
          <a:xfrm>
            <a:off x="1276674" y="3752992"/>
            <a:ext cx="270394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Disadvantages</a:t>
            </a:r>
            <a:endParaRPr lang="vi-VN" sz="2400" dirty="0">
              <a:latin typeface="Montserrat SemiBold" panose="000007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4D19462-2863-4BEA-819E-BE62422C1CE8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A3AE9D59-DFAA-4722-8CC9-A361831D2A78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E48317-383E-48C2-8EC3-7E570CC7750E}"/>
              </a:ext>
            </a:extLst>
          </p:cNvPr>
          <p:cNvSpPr/>
          <p:nvPr/>
        </p:nvSpPr>
        <p:spPr>
          <a:xfrm>
            <a:off x="4676856" y="193249"/>
            <a:ext cx="287290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latin typeface="Montserrat SemiBold" panose="00000700000000000000" pitchFamily="2" charset="0"/>
              </a:rPr>
              <a:t>Comparison </a:t>
            </a:r>
            <a:endParaRPr lang="en-US" sz="2800" b="0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9896065-E7C0-4E65-9094-F5D696DD53DF}"/>
              </a:ext>
            </a:extLst>
          </p:cNvPr>
          <p:cNvSpPr/>
          <p:nvPr/>
        </p:nvSpPr>
        <p:spPr>
          <a:xfrm>
            <a:off x="-62542" y="6257138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E3C6B93-ABF1-E43B-7CFD-7BD2DA02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5512"/>
              </p:ext>
            </p:extLst>
          </p:nvPr>
        </p:nvGraphicFramePr>
        <p:xfrm>
          <a:off x="216691" y="778024"/>
          <a:ext cx="11758616" cy="547911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939654">
                  <a:extLst>
                    <a:ext uri="{9D8B030D-6E8A-4147-A177-3AD203B41FA5}">
                      <a16:colId xmlns:a16="http://schemas.microsoft.com/office/drawing/2014/main" val="2158672806"/>
                    </a:ext>
                  </a:extLst>
                </a:gridCol>
                <a:gridCol w="2939654">
                  <a:extLst>
                    <a:ext uri="{9D8B030D-6E8A-4147-A177-3AD203B41FA5}">
                      <a16:colId xmlns:a16="http://schemas.microsoft.com/office/drawing/2014/main" val="2802951777"/>
                    </a:ext>
                  </a:extLst>
                </a:gridCol>
                <a:gridCol w="2939654">
                  <a:extLst>
                    <a:ext uri="{9D8B030D-6E8A-4147-A177-3AD203B41FA5}">
                      <a16:colId xmlns:a16="http://schemas.microsoft.com/office/drawing/2014/main" val="2621703764"/>
                    </a:ext>
                  </a:extLst>
                </a:gridCol>
                <a:gridCol w="2939654">
                  <a:extLst>
                    <a:ext uri="{9D8B030D-6E8A-4147-A177-3AD203B41FA5}">
                      <a16:colId xmlns:a16="http://schemas.microsoft.com/office/drawing/2014/main" val="1743219638"/>
                    </a:ext>
                  </a:extLst>
                </a:gridCol>
              </a:tblGrid>
              <a:tr h="96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Montserrat SemiBold" panose="00000700000000000000" pitchFamily="2" charset="0"/>
                        </a:rPr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Montserrat SemiBold" panose="00000700000000000000" pitchFamily="2" charset="0"/>
                        </a:rPr>
                        <a:t>SJF Non-preemptive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Montserrat SemiBold" panose="00000700000000000000" pitchFamily="2" charset="0"/>
                        </a:rPr>
                        <a:t>SJF Preemptive (SRTF)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Montserrat SemiBold" panose="00000700000000000000" pitchFamily="2" charset="0"/>
                        </a:rPr>
                        <a:t>FCFS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803060"/>
                  </a:ext>
                </a:extLst>
              </a:tr>
              <a:tr h="10430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Montserrat SemiBold" panose="00000700000000000000" pitchFamily="2" charset="0"/>
                        </a:rPr>
                        <a:t>Operation</a:t>
                      </a:r>
                      <a:endParaRPr lang="en-US" sz="2400">
                        <a:latin typeface="Montserrat SemiBold" panose="000007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Shortest burst time, run to finish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Bahnschrift Light" panose="020B0502040204020203" pitchFamily="34" charset="0"/>
                        </a:rPr>
                        <a:t>Shortest remaining time, can preempt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First come, run to finish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691029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Montserrat SemiBold" panose="00000700000000000000" pitchFamily="2" charset="0"/>
                        </a:rPr>
                        <a:t>Advantages</a:t>
                      </a:r>
                      <a:endParaRPr lang="en-US" sz="2400">
                        <a:latin typeface="Montserrat SemiBold" panose="000007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Low avg. wait time, few context switches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Lowest avg. wait time, fast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Bahnschrift Light" panose="020B0502040204020203" pitchFamily="34" charset="0"/>
                        </a:rPr>
                        <a:t>Simple, fair by arrival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975842"/>
                  </a:ext>
                </a:extLst>
              </a:tr>
              <a:tr h="10430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Montserrat SemiBold" panose="00000700000000000000" pitchFamily="2" charset="0"/>
                        </a:rPr>
                        <a:t>Disadvantages</a:t>
                      </a:r>
                      <a:endParaRPr lang="en-US" sz="2400">
                        <a:latin typeface="Montserrat SemiBold" panose="000007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Bahnschrift Light" panose="020B0502040204020203" pitchFamily="34" charset="0"/>
                        </a:rPr>
                        <a:t>Starvation, needs burst 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Starvation, high context switch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Convoy effect, high avg. wait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96693"/>
                  </a:ext>
                </a:extLst>
              </a:tr>
              <a:tr h="10430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Montserrat SemiBold" panose="00000700000000000000" pitchFamily="2" charset="0"/>
                        </a:rPr>
                        <a:t>Best Use</a:t>
                      </a:r>
                      <a:endParaRPr lang="en-US" sz="2400" dirty="0">
                        <a:latin typeface="Montserrat SemiBold" panose="000007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Bahnschrift Light" panose="020B0502040204020203" pitchFamily="34" charset="0"/>
                        </a:rPr>
                        <a:t>Batch jobs with known lengths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Bahnschrift Light" panose="020B0502040204020203" pitchFamily="34" charset="0"/>
                        </a:rPr>
                        <a:t>Interactive &amp; time-sharing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atin typeface="Bahnschrift Light" panose="020B0502040204020203" pitchFamily="34" charset="0"/>
                        </a:rPr>
                        <a:t>Simple, predictable workloads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13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62540" y="746490"/>
            <a:ext cx="12192000" cy="548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2" name="Freeform 447"/>
          <p:cNvSpPr>
            <a:spLocks noEditPoints="1"/>
          </p:cNvSpPr>
          <p:nvPr/>
        </p:nvSpPr>
        <p:spPr bwMode="auto">
          <a:xfrm>
            <a:off x="4066203" y="746490"/>
            <a:ext cx="505172" cy="503825"/>
          </a:xfrm>
          <a:custGeom>
            <a:avLst/>
            <a:gdLst>
              <a:gd name="T0" fmla="*/ 1761 w 3376"/>
              <a:gd name="T1" fmla="*/ 1402 h 3366"/>
              <a:gd name="T2" fmla="*/ 1372 w 3376"/>
              <a:gd name="T3" fmla="*/ 1612 h 3366"/>
              <a:gd name="T4" fmla="*/ 1134 w 3376"/>
              <a:gd name="T5" fmla="*/ 1931 h 3366"/>
              <a:gd name="T6" fmla="*/ 1097 w 3376"/>
              <a:gd name="T7" fmla="*/ 2315 h 3366"/>
              <a:gd name="T8" fmla="*/ 1274 w 3376"/>
              <a:gd name="T9" fmla="*/ 2662 h 3366"/>
              <a:gd name="T10" fmla="*/ 1618 w 3376"/>
              <a:gd name="T11" fmla="*/ 2913 h 3366"/>
              <a:gd name="T12" fmla="*/ 2078 w 3376"/>
              <a:gd name="T13" fmla="*/ 3026 h 3366"/>
              <a:gd name="T14" fmla="*/ 2491 w 3376"/>
              <a:gd name="T15" fmla="*/ 2985 h 3366"/>
              <a:gd name="T16" fmla="*/ 2910 w 3376"/>
              <a:gd name="T17" fmla="*/ 2790 h 3366"/>
              <a:gd name="T18" fmla="*/ 3012 w 3376"/>
              <a:gd name="T19" fmla="*/ 2701 h 3366"/>
              <a:gd name="T20" fmla="*/ 3151 w 3376"/>
              <a:gd name="T21" fmla="*/ 2514 h 3366"/>
              <a:gd name="T22" fmla="*/ 3238 w 3376"/>
              <a:gd name="T23" fmla="*/ 2239 h 3366"/>
              <a:gd name="T24" fmla="*/ 3163 w 3376"/>
              <a:gd name="T25" fmla="*/ 1872 h 3366"/>
              <a:gd name="T26" fmla="*/ 2896 w 3376"/>
              <a:gd name="T27" fmla="*/ 1568 h 3366"/>
              <a:gd name="T28" fmla="*/ 2488 w 3376"/>
              <a:gd name="T29" fmla="*/ 1381 h 3366"/>
              <a:gd name="T30" fmla="*/ 1137 w 3376"/>
              <a:gd name="T31" fmla="*/ 149 h 3366"/>
              <a:gd name="T32" fmla="*/ 678 w 3376"/>
              <a:gd name="T33" fmla="*/ 263 h 3366"/>
              <a:gd name="T34" fmla="*/ 333 w 3376"/>
              <a:gd name="T35" fmla="*/ 513 h 3366"/>
              <a:gd name="T36" fmla="*/ 157 w 3376"/>
              <a:gd name="T37" fmla="*/ 860 h 3366"/>
              <a:gd name="T38" fmla="*/ 176 w 3376"/>
              <a:gd name="T39" fmla="*/ 1193 h 3366"/>
              <a:gd name="T40" fmla="*/ 300 w 3376"/>
              <a:gd name="T41" fmla="*/ 1425 h 3366"/>
              <a:gd name="T42" fmla="*/ 434 w 3376"/>
              <a:gd name="T43" fmla="*/ 1564 h 3366"/>
              <a:gd name="T44" fmla="*/ 352 w 3376"/>
              <a:gd name="T45" fmla="*/ 1910 h 3366"/>
              <a:gd name="T46" fmla="*/ 817 w 3376"/>
              <a:gd name="T47" fmla="*/ 1765 h 3366"/>
              <a:gd name="T48" fmla="*/ 960 w 3376"/>
              <a:gd name="T49" fmla="*/ 1801 h 3366"/>
              <a:gd name="T50" fmla="*/ 1141 w 3376"/>
              <a:gd name="T51" fmla="*/ 1630 h 3366"/>
              <a:gd name="T52" fmla="*/ 1499 w 3376"/>
              <a:gd name="T53" fmla="*/ 1348 h 3366"/>
              <a:gd name="T54" fmla="*/ 1978 w 3376"/>
              <a:gd name="T55" fmla="*/ 1204 h 3366"/>
              <a:gd name="T56" fmla="*/ 2304 w 3376"/>
              <a:gd name="T57" fmla="*/ 1093 h 3366"/>
              <a:gd name="T58" fmla="*/ 2252 w 3376"/>
              <a:gd name="T59" fmla="*/ 720 h 3366"/>
              <a:gd name="T60" fmla="*/ 1985 w 3376"/>
              <a:gd name="T61" fmla="*/ 394 h 3366"/>
              <a:gd name="T62" fmla="*/ 1563 w 3376"/>
              <a:gd name="T63" fmla="*/ 190 h 3366"/>
              <a:gd name="T64" fmla="*/ 1313 w 3376"/>
              <a:gd name="T65" fmla="*/ 2 h 3366"/>
              <a:gd name="T66" fmla="*/ 1813 w 3376"/>
              <a:gd name="T67" fmla="*/ 123 h 3366"/>
              <a:gd name="T68" fmla="*/ 2197 w 3376"/>
              <a:gd name="T69" fmla="*/ 393 h 3366"/>
              <a:gd name="T70" fmla="*/ 2413 w 3376"/>
              <a:gd name="T71" fmla="*/ 768 h 3366"/>
              <a:gd name="T72" fmla="*/ 2422 w 3376"/>
              <a:gd name="T73" fmla="*/ 1158 h 3366"/>
              <a:gd name="T74" fmla="*/ 2811 w 3376"/>
              <a:gd name="T75" fmla="*/ 1349 h 3366"/>
              <a:gd name="T76" fmla="*/ 3176 w 3376"/>
              <a:gd name="T77" fmla="*/ 1639 h 3366"/>
              <a:gd name="T78" fmla="*/ 3363 w 3376"/>
              <a:gd name="T79" fmla="*/ 2032 h 3366"/>
              <a:gd name="T80" fmla="*/ 3334 w 3376"/>
              <a:gd name="T81" fmla="*/ 2434 h 3366"/>
              <a:gd name="T82" fmla="*/ 3120 w 3376"/>
              <a:gd name="T83" fmla="*/ 2781 h 3366"/>
              <a:gd name="T84" fmla="*/ 2341 w 3376"/>
              <a:gd name="T85" fmla="*/ 3151 h 3366"/>
              <a:gd name="T86" fmla="*/ 1802 w 3376"/>
              <a:gd name="T87" fmla="*/ 3119 h 3366"/>
              <a:gd name="T88" fmla="*/ 1353 w 3376"/>
              <a:gd name="T89" fmla="*/ 2919 h 3366"/>
              <a:gd name="T90" fmla="*/ 1047 w 3376"/>
              <a:gd name="T91" fmla="*/ 2592 h 3366"/>
              <a:gd name="T92" fmla="*/ 933 w 3376"/>
              <a:gd name="T93" fmla="*/ 2177 h 3366"/>
              <a:gd name="T94" fmla="*/ 828 w 3376"/>
              <a:gd name="T95" fmla="*/ 1916 h 3366"/>
              <a:gd name="T96" fmla="*/ 154 w 3376"/>
              <a:gd name="T97" fmla="*/ 1462 h 3366"/>
              <a:gd name="T98" fmla="*/ 3 w 3376"/>
              <a:gd name="T99" fmla="*/ 1057 h 3366"/>
              <a:gd name="T100" fmla="*/ 80 w 3376"/>
              <a:gd name="T101" fmla="*/ 634 h 3366"/>
              <a:gd name="T102" fmla="*/ 358 w 3376"/>
              <a:gd name="T103" fmla="*/ 288 h 3366"/>
              <a:gd name="T104" fmla="*/ 786 w 3376"/>
              <a:gd name="T105" fmla="*/ 64 h 3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76" h="3366">
                <a:moveTo>
                  <a:pt x="2162" y="1342"/>
                </a:moveTo>
                <a:lnTo>
                  <a:pt x="2078" y="1344"/>
                </a:lnTo>
                <a:lnTo>
                  <a:pt x="1995" y="1351"/>
                </a:lnTo>
                <a:lnTo>
                  <a:pt x="1915" y="1363"/>
                </a:lnTo>
                <a:lnTo>
                  <a:pt x="1837" y="1381"/>
                </a:lnTo>
                <a:lnTo>
                  <a:pt x="1761" y="1402"/>
                </a:lnTo>
                <a:lnTo>
                  <a:pt x="1687" y="1428"/>
                </a:lnTo>
                <a:lnTo>
                  <a:pt x="1618" y="1457"/>
                </a:lnTo>
                <a:lnTo>
                  <a:pt x="1551" y="1490"/>
                </a:lnTo>
                <a:lnTo>
                  <a:pt x="1488" y="1528"/>
                </a:lnTo>
                <a:lnTo>
                  <a:pt x="1429" y="1568"/>
                </a:lnTo>
                <a:lnTo>
                  <a:pt x="1372" y="1612"/>
                </a:lnTo>
                <a:lnTo>
                  <a:pt x="1321" y="1658"/>
                </a:lnTo>
                <a:lnTo>
                  <a:pt x="1274" y="1708"/>
                </a:lnTo>
                <a:lnTo>
                  <a:pt x="1232" y="1760"/>
                </a:lnTo>
                <a:lnTo>
                  <a:pt x="1194" y="1815"/>
                </a:lnTo>
                <a:lnTo>
                  <a:pt x="1162" y="1872"/>
                </a:lnTo>
                <a:lnTo>
                  <a:pt x="1134" y="1931"/>
                </a:lnTo>
                <a:lnTo>
                  <a:pt x="1113" y="1992"/>
                </a:lnTo>
                <a:lnTo>
                  <a:pt x="1097" y="2055"/>
                </a:lnTo>
                <a:lnTo>
                  <a:pt x="1088" y="2119"/>
                </a:lnTo>
                <a:lnTo>
                  <a:pt x="1085" y="2186"/>
                </a:lnTo>
                <a:lnTo>
                  <a:pt x="1088" y="2251"/>
                </a:lnTo>
                <a:lnTo>
                  <a:pt x="1097" y="2315"/>
                </a:lnTo>
                <a:lnTo>
                  <a:pt x="1113" y="2378"/>
                </a:lnTo>
                <a:lnTo>
                  <a:pt x="1134" y="2439"/>
                </a:lnTo>
                <a:lnTo>
                  <a:pt x="1162" y="2499"/>
                </a:lnTo>
                <a:lnTo>
                  <a:pt x="1194" y="2556"/>
                </a:lnTo>
                <a:lnTo>
                  <a:pt x="1232" y="2610"/>
                </a:lnTo>
                <a:lnTo>
                  <a:pt x="1274" y="2662"/>
                </a:lnTo>
                <a:lnTo>
                  <a:pt x="1321" y="2712"/>
                </a:lnTo>
                <a:lnTo>
                  <a:pt x="1372" y="2759"/>
                </a:lnTo>
                <a:lnTo>
                  <a:pt x="1429" y="2802"/>
                </a:lnTo>
                <a:lnTo>
                  <a:pt x="1488" y="2843"/>
                </a:lnTo>
                <a:lnTo>
                  <a:pt x="1551" y="2880"/>
                </a:lnTo>
                <a:lnTo>
                  <a:pt x="1618" y="2913"/>
                </a:lnTo>
                <a:lnTo>
                  <a:pt x="1687" y="2942"/>
                </a:lnTo>
                <a:lnTo>
                  <a:pt x="1761" y="2968"/>
                </a:lnTo>
                <a:lnTo>
                  <a:pt x="1837" y="2989"/>
                </a:lnTo>
                <a:lnTo>
                  <a:pt x="1915" y="3007"/>
                </a:lnTo>
                <a:lnTo>
                  <a:pt x="1995" y="3019"/>
                </a:lnTo>
                <a:lnTo>
                  <a:pt x="2078" y="3026"/>
                </a:lnTo>
                <a:lnTo>
                  <a:pt x="2162" y="3028"/>
                </a:lnTo>
                <a:lnTo>
                  <a:pt x="2227" y="3027"/>
                </a:lnTo>
                <a:lnTo>
                  <a:pt x="2293" y="3022"/>
                </a:lnTo>
                <a:lnTo>
                  <a:pt x="2360" y="3013"/>
                </a:lnTo>
                <a:lnTo>
                  <a:pt x="2426" y="3001"/>
                </a:lnTo>
                <a:lnTo>
                  <a:pt x="2491" y="2985"/>
                </a:lnTo>
                <a:lnTo>
                  <a:pt x="2554" y="2967"/>
                </a:lnTo>
                <a:lnTo>
                  <a:pt x="2614" y="2944"/>
                </a:lnTo>
                <a:lnTo>
                  <a:pt x="3031" y="3106"/>
                </a:lnTo>
                <a:lnTo>
                  <a:pt x="2902" y="2796"/>
                </a:lnTo>
                <a:lnTo>
                  <a:pt x="2904" y="2795"/>
                </a:lnTo>
                <a:lnTo>
                  <a:pt x="2910" y="2790"/>
                </a:lnTo>
                <a:lnTo>
                  <a:pt x="2921" y="2783"/>
                </a:lnTo>
                <a:lnTo>
                  <a:pt x="2934" y="2773"/>
                </a:lnTo>
                <a:lnTo>
                  <a:pt x="2950" y="2758"/>
                </a:lnTo>
                <a:lnTo>
                  <a:pt x="2969" y="2742"/>
                </a:lnTo>
                <a:lnTo>
                  <a:pt x="2989" y="2724"/>
                </a:lnTo>
                <a:lnTo>
                  <a:pt x="3012" y="2701"/>
                </a:lnTo>
                <a:lnTo>
                  <a:pt x="3035" y="2677"/>
                </a:lnTo>
                <a:lnTo>
                  <a:pt x="3058" y="2649"/>
                </a:lnTo>
                <a:lnTo>
                  <a:pt x="3083" y="2619"/>
                </a:lnTo>
                <a:lnTo>
                  <a:pt x="3106" y="2587"/>
                </a:lnTo>
                <a:lnTo>
                  <a:pt x="3130" y="2552"/>
                </a:lnTo>
                <a:lnTo>
                  <a:pt x="3151" y="2514"/>
                </a:lnTo>
                <a:lnTo>
                  <a:pt x="3173" y="2474"/>
                </a:lnTo>
                <a:lnTo>
                  <a:pt x="3191" y="2431"/>
                </a:lnTo>
                <a:lnTo>
                  <a:pt x="3208" y="2386"/>
                </a:lnTo>
                <a:lnTo>
                  <a:pt x="3221" y="2339"/>
                </a:lnTo>
                <a:lnTo>
                  <a:pt x="3230" y="2290"/>
                </a:lnTo>
                <a:lnTo>
                  <a:pt x="3238" y="2239"/>
                </a:lnTo>
                <a:lnTo>
                  <a:pt x="3240" y="2186"/>
                </a:lnTo>
                <a:lnTo>
                  <a:pt x="3237" y="2119"/>
                </a:lnTo>
                <a:lnTo>
                  <a:pt x="3226" y="2055"/>
                </a:lnTo>
                <a:lnTo>
                  <a:pt x="3211" y="1992"/>
                </a:lnTo>
                <a:lnTo>
                  <a:pt x="3189" y="1931"/>
                </a:lnTo>
                <a:lnTo>
                  <a:pt x="3163" y="1872"/>
                </a:lnTo>
                <a:lnTo>
                  <a:pt x="3130" y="1814"/>
                </a:lnTo>
                <a:lnTo>
                  <a:pt x="3093" y="1760"/>
                </a:lnTo>
                <a:lnTo>
                  <a:pt x="3050" y="1708"/>
                </a:lnTo>
                <a:lnTo>
                  <a:pt x="3003" y="1658"/>
                </a:lnTo>
                <a:lnTo>
                  <a:pt x="2951" y="1611"/>
                </a:lnTo>
                <a:lnTo>
                  <a:pt x="2896" y="1568"/>
                </a:lnTo>
                <a:lnTo>
                  <a:pt x="2837" y="1527"/>
                </a:lnTo>
                <a:lnTo>
                  <a:pt x="2773" y="1490"/>
                </a:lnTo>
                <a:lnTo>
                  <a:pt x="2706" y="1457"/>
                </a:lnTo>
                <a:lnTo>
                  <a:pt x="2637" y="1428"/>
                </a:lnTo>
                <a:lnTo>
                  <a:pt x="2563" y="1402"/>
                </a:lnTo>
                <a:lnTo>
                  <a:pt x="2488" y="1381"/>
                </a:lnTo>
                <a:lnTo>
                  <a:pt x="2409" y="1363"/>
                </a:lnTo>
                <a:lnTo>
                  <a:pt x="2329" y="1351"/>
                </a:lnTo>
                <a:lnTo>
                  <a:pt x="2246" y="1344"/>
                </a:lnTo>
                <a:lnTo>
                  <a:pt x="2162" y="1342"/>
                </a:lnTo>
                <a:close/>
                <a:moveTo>
                  <a:pt x="1221" y="146"/>
                </a:moveTo>
                <a:lnTo>
                  <a:pt x="1137" y="149"/>
                </a:lnTo>
                <a:lnTo>
                  <a:pt x="1055" y="157"/>
                </a:lnTo>
                <a:lnTo>
                  <a:pt x="974" y="169"/>
                </a:lnTo>
                <a:lnTo>
                  <a:pt x="896" y="186"/>
                </a:lnTo>
                <a:lnTo>
                  <a:pt x="820" y="208"/>
                </a:lnTo>
                <a:lnTo>
                  <a:pt x="748" y="233"/>
                </a:lnTo>
                <a:lnTo>
                  <a:pt x="678" y="263"/>
                </a:lnTo>
                <a:lnTo>
                  <a:pt x="610" y="296"/>
                </a:lnTo>
                <a:lnTo>
                  <a:pt x="548" y="332"/>
                </a:lnTo>
                <a:lnTo>
                  <a:pt x="488" y="373"/>
                </a:lnTo>
                <a:lnTo>
                  <a:pt x="432" y="417"/>
                </a:lnTo>
                <a:lnTo>
                  <a:pt x="380" y="463"/>
                </a:lnTo>
                <a:lnTo>
                  <a:pt x="333" y="513"/>
                </a:lnTo>
                <a:lnTo>
                  <a:pt x="291" y="566"/>
                </a:lnTo>
                <a:lnTo>
                  <a:pt x="253" y="621"/>
                </a:lnTo>
                <a:lnTo>
                  <a:pt x="221" y="677"/>
                </a:lnTo>
                <a:lnTo>
                  <a:pt x="194" y="736"/>
                </a:lnTo>
                <a:lnTo>
                  <a:pt x="172" y="798"/>
                </a:lnTo>
                <a:lnTo>
                  <a:pt x="157" y="860"/>
                </a:lnTo>
                <a:lnTo>
                  <a:pt x="148" y="925"/>
                </a:lnTo>
                <a:lnTo>
                  <a:pt x="145" y="990"/>
                </a:lnTo>
                <a:lnTo>
                  <a:pt x="147" y="1044"/>
                </a:lnTo>
                <a:lnTo>
                  <a:pt x="153" y="1095"/>
                </a:lnTo>
                <a:lnTo>
                  <a:pt x="163" y="1145"/>
                </a:lnTo>
                <a:lnTo>
                  <a:pt x="176" y="1193"/>
                </a:lnTo>
                <a:lnTo>
                  <a:pt x="193" y="1238"/>
                </a:lnTo>
                <a:lnTo>
                  <a:pt x="211" y="1279"/>
                </a:lnTo>
                <a:lnTo>
                  <a:pt x="232" y="1319"/>
                </a:lnTo>
                <a:lnTo>
                  <a:pt x="254" y="1357"/>
                </a:lnTo>
                <a:lnTo>
                  <a:pt x="277" y="1392"/>
                </a:lnTo>
                <a:lnTo>
                  <a:pt x="300" y="1425"/>
                </a:lnTo>
                <a:lnTo>
                  <a:pt x="325" y="1454"/>
                </a:lnTo>
                <a:lnTo>
                  <a:pt x="349" y="1482"/>
                </a:lnTo>
                <a:lnTo>
                  <a:pt x="372" y="1507"/>
                </a:lnTo>
                <a:lnTo>
                  <a:pt x="394" y="1529"/>
                </a:lnTo>
                <a:lnTo>
                  <a:pt x="415" y="1547"/>
                </a:lnTo>
                <a:lnTo>
                  <a:pt x="434" y="1564"/>
                </a:lnTo>
                <a:lnTo>
                  <a:pt x="449" y="1577"/>
                </a:lnTo>
                <a:lnTo>
                  <a:pt x="464" y="1588"/>
                </a:lnTo>
                <a:lnTo>
                  <a:pt x="473" y="1595"/>
                </a:lnTo>
                <a:lnTo>
                  <a:pt x="480" y="1601"/>
                </a:lnTo>
                <a:lnTo>
                  <a:pt x="482" y="1602"/>
                </a:lnTo>
                <a:lnTo>
                  <a:pt x="352" y="1910"/>
                </a:lnTo>
                <a:lnTo>
                  <a:pt x="761" y="1750"/>
                </a:lnTo>
                <a:lnTo>
                  <a:pt x="764" y="1750"/>
                </a:lnTo>
                <a:lnTo>
                  <a:pt x="771" y="1753"/>
                </a:lnTo>
                <a:lnTo>
                  <a:pt x="783" y="1756"/>
                </a:lnTo>
                <a:lnTo>
                  <a:pt x="799" y="1760"/>
                </a:lnTo>
                <a:lnTo>
                  <a:pt x="817" y="1765"/>
                </a:lnTo>
                <a:lnTo>
                  <a:pt x="839" y="1771"/>
                </a:lnTo>
                <a:lnTo>
                  <a:pt x="861" y="1778"/>
                </a:lnTo>
                <a:lnTo>
                  <a:pt x="885" y="1784"/>
                </a:lnTo>
                <a:lnTo>
                  <a:pt x="911" y="1790"/>
                </a:lnTo>
                <a:lnTo>
                  <a:pt x="935" y="1796"/>
                </a:lnTo>
                <a:lnTo>
                  <a:pt x="960" y="1801"/>
                </a:lnTo>
                <a:lnTo>
                  <a:pt x="982" y="1805"/>
                </a:lnTo>
                <a:lnTo>
                  <a:pt x="1004" y="1808"/>
                </a:lnTo>
                <a:lnTo>
                  <a:pt x="1023" y="1810"/>
                </a:lnTo>
                <a:lnTo>
                  <a:pt x="1057" y="1748"/>
                </a:lnTo>
                <a:lnTo>
                  <a:pt x="1097" y="1688"/>
                </a:lnTo>
                <a:lnTo>
                  <a:pt x="1141" y="1630"/>
                </a:lnTo>
                <a:lnTo>
                  <a:pt x="1191" y="1575"/>
                </a:lnTo>
                <a:lnTo>
                  <a:pt x="1245" y="1524"/>
                </a:lnTo>
                <a:lnTo>
                  <a:pt x="1302" y="1475"/>
                </a:lnTo>
                <a:lnTo>
                  <a:pt x="1365" y="1429"/>
                </a:lnTo>
                <a:lnTo>
                  <a:pt x="1431" y="1387"/>
                </a:lnTo>
                <a:lnTo>
                  <a:pt x="1499" y="1348"/>
                </a:lnTo>
                <a:lnTo>
                  <a:pt x="1572" y="1313"/>
                </a:lnTo>
                <a:lnTo>
                  <a:pt x="1648" y="1283"/>
                </a:lnTo>
                <a:lnTo>
                  <a:pt x="1727" y="1256"/>
                </a:lnTo>
                <a:lnTo>
                  <a:pt x="1808" y="1234"/>
                </a:lnTo>
                <a:lnTo>
                  <a:pt x="1892" y="1217"/>
                </a:lnTo>
                <a:lnTo>
                  <a:pt x="1978" y="1204"/>
                </a:lnTo>
                <a:lnTo>
                  <a:pt x="2065" y="1197"/>
                </a:lnTo>
                <a:lnTo>
                  <a:pt x="2156" y="1194"/>
                </a:lnTo>
                <a:lnTo>
                  <a:pt x="2217" y="1195"/>
                </a:lnTo>
                <a:lnTo>
                  <a:pt x="2279" y="1199"/>
                </a:lnTo>
                <a:lnTo>
                  <a:pt x="2293" y="1147"/>
                </a:lnTo>
                <a:lnTo>
                  <a:pt x="2304" y="1093"/>
                </a:lnTo>
                <a:lnTo>
                  <a:pt x="2312" y="1039"/>
                </a:lnTo>
                <a:lnTo>
                  <a:pt x="2314" y="983"/>
                </a:lnTo>
                <a:lnTo>
                  <a:pt x="2307" y="915"/>
                </a:lnTo>
                <a:lnTo>
                  <a:pt x="2295" y="849"/>
                </a:lnTo>
                <a:lnTo>
                  <a:pt x="2277" y="783"/>
                </a:lnTo>
                <a:lnTo>
                  <a:pt x="2252" y="720"/>
                </a:lnTo>
                <a:lnTo>
                  <a:pt x="2220" y="660"/>
                </a:lnTo>
                <a:lnTo>
                  <a:pt x="2184" y="600"/>
                </a:lnTo>
                <a:lnTo>
                  <a:pt x="2142" y="544"/>
                </a:lnTo>
                <a:lnTo>
                  <a:pt x="2094" y="491"/>
                </a:lnTo>
                <a:lnTo>
                  <a:pt x="2043" y="441"/>
                </a:lnTo>
                <a:lnTo>
                  <a:pt x="1985" y="394"/>
                </a:lnTo>
                <a:lnTo>
                  <a:pt x="1925" y="350"/>
                </a:lnTo>
                <a:lnTo>
                  <a:pt x="1859" y="310"/>
                </a:lnTo>
                <a:lnTo>
                  <a:pt x="1791" y="273"/>
                </a:lnTo>
                <a:lnTo>
                  <a:pt x="1718" y="241"/>
                </a:lnTo>
                <a:lnTo>
                  <a:pt x="1642" y="213"/>
                </a:lnTo>
                <a:lnTo>
                  <a:pt x="1563" y="190"/>
                </a:lnTo>
                <a:lnTo>
                  <a:pt x="1481" y="171"/>
                </a:lnTo>
                <a:lnTo>
                  <a:pt x="1397" y="158"/>
                </a:lnTo>
                <a:lnTo>
                  <a:pt x="1311" y="149"/>
                </a:lnTo>
                <a:lnTo>
                  <a:pt x="1221" y="146"/>
                </a:lnTo>
                <a:close/>
                <a:moveTo>
                  <a:pt x="1221" y="0"/>
                </a:moveTo>
                <a:lnTo>
                  <a:pt x="1313" y="2"/>
                </a:lnTo>
                <a:lnTo>
                  <a:pt x="1402" y="10"/>
                </a:lnTo>
                <a:lnTo>
                  <a:pt x="1489" y="24"/>
                </a:lnTo>
                <a:lnTo>
                  <a:pt x="1574" y="42"/>
                </a:lnTo>
                <a:lnTo>
                  <a:pt x="1656" y="64"/>
                </a:lnTo>
                <a:lnTo>
                  <a:pt x="1736" y="91"/>
                </a:lnTo>
                <a:lnTo>
                  <a:pt x="1813" y="123"/>
                </a:lnTo>
                <a:lnTo>
                  <a:pt x="1886" y="159"/>
                </a:lnTo>
                <a:lnTo>
                  <a:pt x="1957" y="198"/>
                </a:lnTo>
                <a:lnTo>
                  <a:pt x="2022" y="241"/>
                </a:lnTo>
                <a:lnTo>
                  <a:pt x="2085" y="288"/>
                </a:lnTo>
                <a:lnTo>
                  <a:pt x="2143" y="339"/>
                </a:lnTo>
                <a:lnTo>
                  <a:pt x="2197" y="393"/>
                </a:lnTo>
                <a:lnTo>
                  <a:pt x="2246" y="449"/>
                </a:lnTo>
                <a:lnTo>
                  <a:pt x="2290" y="508"/>
                </a:lnTo>
                <a:lnTo>
                  <a:pt x="2329" y="570"/>
                </a:lnTo>
                <a:lnTo>
                  <a:pt x="2363" y="634"/>
                </a:lnTo>
                <a:lnTo>
                  <a:pt x="2390" y="701"/>
                </a:lnTo>
                <a:lnTo>
                  <a:pt x="2413" y="768"/>
                </a:lnTo>
                <a:lnTo>
                  <a:pt x="2429" y="839"/>
                </a:lnTo>
                <a:lnTo>
                  <a:pt x="2439" y="910"/>
                </a:lnTo>
                <a:lnTo>
                  <a:pt x="2443" y="984"/>
                </a:lnTo>
                <a:lnTo>
                  <a:pt x="2440" y="1041"/>
                </a:lnTo>
                <a:lnTo>
                  <a:pt x="2434" y="1099"/>
                </a:lnTo>
                <a:lnTo>
                  <a:pt x="2422" y="1158"/>
                </a:lnTo>
                <a:lnTo>
                  <a:pt x="2407" y="1216"/>
                </a:lnTo>
                <a:lnTo>
                  <a:pt x="2493" y="1233"/>
                </a:lnTo>
                <a:lnTo>
                  <a:pt x="2577" y="1255"/>
                </a:lnTo>
                <a:lnTo>
                  <a:pt x="2658" y="1283"/>
                </a:lnTo>
                <a:lnTo>
                  <a:pt x="2736" y="1313"/>
                </a:lnTo>
                <a:lnTo>
                  <a:pt x="2811" y="1349"/>
                </a:lnTo>
                <a:lnTo>
                  <a:pt x="2882" y="1388"/>
                </a:lnTo>
                <a:lnTo>
                  <a:pt x="2949" y="1432"/>
                </a:lnTo>
                <a:lnTo>
                  <a:pt x="3012" y="1479"/>
                </a:lnTo>
                <a:lnTo>
                  <a:pt x="3071" y="1529"/>
                </a:lnTo>
                <a:lnTo>
                  <a:pt x="3126" y="1582"/>
                </a:lnTo>
                <a:lnTo>
                  <a:pt x="3176" y="1639"/>
                </a:lnTo>
                <a:lnTo>
                  <a:pt x="3221" y="1699"/>
                </a:lnTo>
                <a:lnTo>
                  <a:pt x="3260" y="1761"/>
                </a:lnTo>
                <a:lnTo>
                  <a:pt x="3295" y="1826"/>
                </a:lnTo>
                <a:lnTo>
                  <a:pt x="3324" y="1892"/>
                </a:lnTo>
                <a:lnTo>
                  <a:pt x="3346" y="1962"/>
                </a:lnTo>
                <a:lnTo>
                  <a:pt x="3363" y="2032"/>
                </a:lnTo>
                <a:lnTo>
                  <a:pt x="3372" y="2105"/>
                </a:lnTo>
                <a:lnTo>
                  <a:pt x="3376" y="2178"/>
                </a:lnTo>
                <a:lnTo>
                  <a:pt x="3373" y="2243"/>
                </a:lnTo>
                <a:lnTo>
                  <a:pt x="3365" y="2307"/>
                </a:lnTo>
                <a:lnTo>
                  <a:pt x="3352" y="2372"/>
                </a:lnTo>
                <a:lnTo>
                  <a:pt x="3334" y="2434"/>
                </a:lnTo>
                <a:lnTo>
                  <a:pt x="3310" y="2495"/>
                </a:lnTo>
                <a:lnTo>
                  <a:pt x="3282" y="2556"/>
                </a:lnTo>
                <a:lnTo>
                  <a:pt x="3249" y="2615"/>
                </a:lnTo>
                <a:lnTo>
                  <a:pt x="3210" y="2672"/>
                </a:lnTo>
                <a:lnTo>
                  <a:pt x="3167" y="2728"/>
                </a:lnTo>
                <a:lnTo>
                  <a:pt x="3120" y="2781"/>
                </a:lnTo>
                <a:lnTo>
                  <a:pt x="3066" y="2832"/>
                </a:lnTo>
                <a:lnTo>
                  <a:pt x="3289" y="3366"/>
                </a:lnTo>
                <a:lnTo>
                  <a:pt x="2614" y="3092"/>
                </a:lnTo>
                <a:lnTo>
                  <a:pt x="2524" y="3117"/>
                </a:lnTo>
                <a:lnTo>
                  <a:pt x="2433" y="3137"/>
                </a:lnTo>
                <a:lnTo>
                  <a:pt x="2341" y="3151"/>
                </a:lnTo>
                <a:lnTo>
                  <a:pt x="2248" y="3159"/>
                </a:lnTo>
                <a:lnTo>
                  <a:pt x="2155" y="3161"/>
                </a:lnTo>
                <a:lnTo>
                  <a:pt x="2063" y="3158"/>
                </a:lnTo>
                <a:lnTo>
                  <a:pt x="1974" y="3151"/>
                </a:lnTo>
                <a:lnTo>
                  <a:pt x="1887" y="3138"/>
                </a:lnTo>
                <a:lnTo>
                  <a:pt x="1802" y="3119"/>
                </a:lnTo>
                <a:lnTo>
                  <a:pt x="1719" y="3097"/>
                </a:lnTo>
                <a:lnTo>
                  <a:pt x="1640" y="3069"/>
                </a:lnTo>
                <a:lnTo>
                  <a:pt x="1563" y="3039"/>
                </a:lnTo>
                <a:lnTo>
                  <a:pt x="1489" y="3003"/>
                </a:lnTo>
                <a:lnTo>
                  <a:pt x="1419" y="2963"/>
                </a:lnTo>
                <a:lnTo>
                  <a:pt x="1353" y="2919"/>
                </a:lnTo>
                <a:lnTo>
                  <a:pt x="1291" y="2873"/>
                </a:lnTo>
                <a:lnTo>
                  <a:pt x="1233" y="2822"/>
                </a:lnTo>
                <a:lnTo>
                  <a:pt x="1179" y="2769"/>
                </a:lnTo>
                <a:lnTo>
                  <a:pt x="1130" y="2712"/>
                </a:lnTo>
                <a:lnTo>
                  <a:pt x="1086" y="2653"/>
                </a:lnTo>
                <a:lnTo>
                  <a:pt x="1047" y="2592"/>
                </a:lnTo>
                <a:lnTo>
                  <a:pt x="1013" y="2527"/>
                </a:lnTo>
                <a:lnTo>
                  <a:pt x="986" y="2461"/>
                </a:lnTo>
                <a:lnTo>
                  <a:pt x="963" y="2392"/>
                </a:lnTo>
                <a:lnTo>
                  <a:pt x="947" y="2323"/>
                </a:lnTo>
                <a:lnTo>
                  <a:pt x="937" y="2251"/>
                </a:lnTo>
                <a:lnTo>
                  <a:pt x="933" y="2177"/>
                </a:lnTo>
                <a:lnTo>
                  <a:pt x="936" y="2118"/>
                </a:lnTo>
                <a:lnTo>
                  <a:pt x="942" y="2060"/>
                </a:lnTo>
                <a:lnTo>
                  <a:pt x="953" y="2002"/>
                </a:lnTo>
                <a:lnTo>
                  <a:pt x="968" y="1945"/>
                </a:lnTo>
                <a:lnTo>
                  <a:pt x="897" y="1931"/>
                </a:lnTo>
                <a:lnTo>
                  <a:pt x="828" y="1916"/>
                </a:lnTo>
                <a:lnTo>
                  <a:pt x="761" y="1896"/>
                </a:lnTo>
                <a:lnTo>
                  <a:pt x="86" y="2170"/>
                </a:lnTo>
                <a:lnTo>
                  <a:pt x="309" y="1636"/>
                </a:lnTo>
                <a:lnTo>
                  <a:pt x="251" y="1581"/>
                </a:lnTo>
                <a:lnTo>
                  <a:pt x="200" y="1522"/>
                </a:lnTo>
                <a:lnTo>
                  <a:pt x="154" y="1462"/>
                </a:lnTo>
                <a:lnTo>
                  <a:pt x="113" y="1399"/>
                </a:lnTo>
                <a:lnTo>
                  <a:pt x="79" y="1334"/>
                </a:lnTo>
                <a:lnTo>
                  <a:pt x="51" y="1267"/>
                </a:lnTo>
                <a:lnTo>
                  <a:pt x="29" y="1199"/>
                </a:lnTo>
                <a:lnTo>
                  <a:pt x="13" y="1128"/>
                </a:lnTo>
                <a:lnTo>
                  <a:pt x="3" y="1057"/>
                </a:lnTo>
                <a:lnTo>
                  <a:pt x="0" y="984"/>
                </a:lnTo>
                <a:lnTo>
                  <a:pt x="3" y="910"/>
                </a:lnTo>
                <a:lnTo>
                  <a:pt x="13" y="839"/>
                </a:lnTo>
                <a:lnTo>
                  <a:pt x="30" y="768"/>
                </a:lnTo>
                <a:lnTo>
                  <a:pt x="52" y="701"/>
                </a:lnTo>
                <a:lnTo>
                  <a:pt x="80" y="634"/>
                </a:lnTo>
                <a:lnTo>
                  <a:pt x="114" y="570"/>
                </a:lnTo>
                <a:lnTo>
                  <a:pt x="153" y="508"/>
                </a:lnTo>
                <a:lnTo>
                  <a:pt x="197" y="449"/>
                </a:lnTo>
                <a:lnTo>
                  <a:pt x="246" y="393"/>
                </a:lnTo>
                <a:lnTo>
                  <a:pt x="299" y="339"/>
                </a:lnTo>
                <a:lnTo>
                  <a:pt x="358" y="288"/>
                </a:lnTo>
                <a:lnTo>
                  <a:pt x="419" y="241"/>
                </a:lnTo>
                <a:lnTo>
                  <a:pt x="486" y="198"/>
                </a:lnTo>
                <a:lnTo>
                  <a:pt x="556" y="159"/>
                </a:lnTo>
                <a:lnTo>
                  <a:pt x="630" y="123"/>
                </a:lnTo>
                <a:lnTo>
                  <a:pt x="706" y="91"/>
                </a:lnTo>
                <a:lnTo>
                  <a:pt x="786" y="64"/>
                </a:lnTo>
                <a:lnTo>
                  <a:pt x="868" y="42"/>
                </a:lnTo>
                <a:lnTo>
                  <a:pt x="953" y="24"/>
                </a:lnTo>
                <a:lnTo>
                  <a:pt x="1040" y="10"/>
                </a:lnTo>
                <a:lnTo>
                  <a:pt x="1130" y="2"/>
                </a:lnTo>
                <a:lnTo>
                  <a:pt x="122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355EF5C-F2E3-4956-9214-C04D6CF603D8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D4B1E07-284A-4C2F-B148-E5A4BFE4D08D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3A7BE1-6891-499D-8996-DA567C68359C}"/>
              </a:ext>
            </a:extLst>
          </p:cNvPr>
          <p:cNvSpPr/>
          <p:nvPr/>
        </p:nvSpPr>
        <p:spPr>
          <a:xfrm>
            <a:off x="4826261" y="695256"/>
            <a:ext cx="253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latin typeface="Montserrat SemiBold" panose="00000700000000000000" pitchFamily="2" charset="0"/>
              </a:rPr>
              <a:t>Conclusion</a:t>
            </a:r>
            <a:endParaRPr lang="en-US" sz="2800" b="0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FB8DA511-1F63-4E64-8635-82C21E0E7117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A286234-4790-4A33-B03D-DF6892E95703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120AA-E2DC-7F4A-B6C7-B3B066C260FF}"/>
              </a:ext>
            </a:extLst>
          </p:cNvPr>
          <p:cNvSpPr txBox="1"/>
          <p:nvPr/>
        </p:nvSpPr>
        <p:spPr>
          <a:xfrm>
            <a:off x="683465" y="1770240"/>
            <a:ext cx="10950149" cy="3213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SJF Preemptive (SRTF) → lowest average waiting time but more CPU overhead and possible starvation.</a:t>
            </a:r>
            <a:endParaRPr lang="vi-VN" sz="28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SJF Non-preemptive → simpler, fewer context switches, but long jobs may starve.</a:t>
            </a:r>
            <a:endParaRPr lang="vi-VN" sz="28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FCFS → easiest to implement, fair by arrival order, but poor with varied job lengths.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428E208-1968-4E7E-A915-21B4EFB9D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17" t="50000" r="6211" b="11428"/>
          <a:stretch/>
        </p:blipFill>
        <p:spPr>
          <a:xfrm>
            <a:off x="0" y="0"/>
            <a:ext cx="12182101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6A1F5A9-0CFE-48D1-9EBA-D117D1389D76}"/>
              </a:ext>
            </a:extLst>
          </p:cNvPr>
          <p:cNvSpPr/>
          <p:nvPr/>
        </p:nvSpPr>
        <p:spPr>
          <a:xfrm rot="5400000">
            <a:off x="2727324" y="-612776"/>
            <a:ext cx="6496052" cy="5397500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7628A40-90BB-4FCC-AEBB-EE51F2218FC4}"/>
              </a:ext>
            </a:extLst>
          </p:cNvPr>
          <p:cNvSpPr/>
          <p:nvPr/>
        </p:nvSpPr>
        <p:spPr>
          <a:xfrm rot="10800000">
            <a:off x="2546349" y="0"/>
            <a:ext cx="6858001" cy="3194523"/>
          </a:xfrm>
          <a:prstGeom prst="triangle">
            <a:avLst>
              <a:gd name="adj" fmla="val 507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A826B86-F09A-4232-8624-29E41CDE1168}"/>
              </a:ext>
            </a:extLst>
          </p:cNvPr>
          <p:cNvSpPr/>
          <p:nvPr/>
        </p:nvSpPr>
        <p:spPr>
          <a:xfrm rot="10800000">
            <a:off x="-903232" y="-1162052"/>
            <a:ext cx="13033376" cy="6071072"/>
          </a:xfrm>
          <a:prstGeom prst="triangle">
            <a:avLst>
              <a:gd name="adj" fmla="val 47901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81F71D7-597C-4EEC-B1F5-CF179FF7057D}"/>
              </a:ext>
            </a:extLst>
          </p:cNvPr>
          <p:cNvSpPr/>
          <p:nvPr/>
        </p:nvSpPr>
        <p:spPr>
          <a:xfrm>
            <a:off x="4294727" y="2230903"/>
            <a:ext cx="3336990" cy="16065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A7CD45-9EBB-411D-9528-0E172808051B}"/>
              </a:ext>
            </a:extLst>
          </p:cNvPr>
          <p:cNvSpPr/>
          <p:nvPr/>
        </p:nvSpPr>
        <p:spPr>
          <a:xfrm>
            <a:off x="5323568" y="2844484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B567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sz="4400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865B04-A921-447D-B210-AC6512E8AE50}"/>
              </a:ext>
            </a:extLst>
          </p:cNvPr>
          <p:cNvGrpSpPr/>
          <p:nvPr/>
        </p:nvGrpSpPr>
        <p:grpSpPr>
          <a:xfrm>
            <a:off x="4041119" y="407937"/>
            <a:ext cx="4099861" cy="1923736"/>
            <a:chOff x="7597427" y="2361943"/>
            <a:chExt cx="4099861" cy="19237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668037-A02F-4CAC-95A0-80449C8C5376}"/>
                </a:ext>
              </a:extLst>
            </p:cNvPr>
            <p:cNvSpPr/>
            <p:nvPr/>
          </p:nvSpPr>
          <p:spPr>
            <a:xfrm>
              <a:off x="7597427" y="3059046"/>
              <a:ext cx="4099861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28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Prediction</a:t>
              </a:r>
              <a:endParaRPr lang="en-US" sz="2800" b="1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643BCE22-BD98-42F7-9037-18FE15E5D2CB}"/>
                </a:ext>
              </a:extLst>
            </p:cNvPr>
            <p:cNvSpPr txBox="1">
              <a:spLocks/>
            </p:cNvSpPr>
            <p:nvPr/>
          </p:nvSpPr>
          <p:spPr>
            <a:xfrm>
              <a:off x="7804585" y="3510560"/>
              <a:ext cx="3764469" cy="77511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143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Predicting CPU burst time using exponential averaging.</a:t>
              </a:r>
              <a:endParaRPr lang="id-ID" sz="1600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Calibri"/>
                <a:sym typeface="字魂36号-正文宋楷" panose="020000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5B18AD6-A305-4C09-B8D6-61158F2BE4FE}"/>
                </a:ext>
              </a:extLst>
            </p:cNvPr>
            <p:cNvSpPr/>
            <p:nvPr/>
          </p:nvSpPr>
          <p:spPr>
            <a:xfrm>
              <a:off x="7929596" y="2361943"/>
              <a:ext cx="3445425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en-US" sz="4400" b="1" i="0" u="none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272C8228-04C8-43BB-BF52-6C033DB877A3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18FFE56F-6B0C-4F6A-B105-E19EB87906EF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92E1932-0A27-4E7F-90F6-D0EFDAFFF573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5B6C34DB-FCF1-4019-907A-D9FF377598BC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C1286-F49F-39BB-4141-785807F0BC08}"/>
              </a:ext>
            </a:extLst>
          </p:cNvPr>
          <p:cNvSpPr txBox="1"/>
          <p:nvPr/>
        </p:nvSpPr>
        <p:spPr>
          <a:xfrm>
            <a:off x="761377" y="2610938"/>
            <a:ext cx="1102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𝜏𝑛+1​: Predicted burst time for the next execution.</a:t>
            </a:r>
            <a:endParaRPr lang="vi-VN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𝑡𝑛​: Actual burst time of the last execution.</a:t>
            </a:r>
            <a:endParaRPr lang="vi-VN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𝜏𝑛​: Previous predicted burst time.</a:t>
            </a:r>
            <a:endParaRPr lang="vi-VN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𝛼</a:t>
            </a:r>
            <a:r>
              <a:rPr lang="el-GR" sz="2000" dirty="0">
                <a:latin typeface="Bahnschrift Light" panose="020B0502040204020203" pitchFamily="34" charset="0"/>
              </a:rPr>
              <a:t>: </a:t>
            </a:r>
            <a:r>
              <a:rPr lang="en-US" sz="2000" dirty="0">
                <a:latin typeface="Bahnschrift Light" panose="020B0502040204020203" pitchFamily="34" charset="0"/>
              </a:rPr>
              <a:t>Weight factor (0 &lt; </a:t>
            </a:r>
            <a:r>
              <a:rPr lang="el-GR" sz="2000" dirty="0">
                <a:latin typeface="Bahnschrift Light" panose="020B0502040204020203" pitchFamily="34" charset="0"/>
              </a:rPr>
              <a:t>α &lt; 1).</a:t>
            </a:r>
            <a:endParaRPr lang="vi-VN" sz="2000" dirty="0">
              <a:latin typeface="Bahnschrift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3D53A-3E54-A3E6-9A1C-17E47D48F3A3}"/>
              </a:ext>
            </a:extLst>
          </p:cNvPr>
          <p:cNvSpPr txBox="1"/>
          <p:nvPr/>
        </p:nvSpPr>
        <p:spPr>
          <a:xfrm>
            <a:off x="812206" y="630387"/>
            <a:ext cx="6193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Why prediction is needed</a:t>
            </a:r>
            <a:endParaRPr lang="vi-VN" sz="2000" dirty="0">
              <a:latin typeface="Montserrat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1FF9-3474-0815-0591-FD83B64B3324}"/>
              </a:ext>
            </a:extLst>
          </p:cNvPr>
          <p:cNvSpPr txBox="1"/>
          <p:nvPr/>
        </p:nvSpPr>
        <p:spPr>
          <a:xfrm>
            <a:off x="2737563" y="2128494"/>
            <a:ext cx="6193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𝜏𝑛+1=𝛼𝑡𝑛+(1−𝛼)𝜏𝑛</a:t>
            </a:r>
            <a:endParaRPr lang="vi-VN" sz="2400" dirty="0">
              <a:latin typeface="Bahnschrift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79427-CE2D-C129-80AB-942149976EC3}"/>
              </a:ext>
            </a:extLst>
          </p:cNvPr>
          <p:cNvSpPr txBox="1"/>
          <p:nvPr/>
        </p:nvSpPr>
        <p:spPr>
          <a:xfrm>
            <a:off x="761377" y="1112831"/>
            <a:ext cx="106692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In real systems, exact CPU burst time is often unknown before execution.</a:t>
            </a:r>
            <a:endParaRPr lang="vi-VN" sz="20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Prediction helps choose the shortest job more accurately in SJF </a:t>
            </a:r>
            <a:r>
              <a:rPr lang="en-US" sz="2000" dirty="0" err="1">
                <a:latin typeface="Bahnschrift Light" panose="020B0502040204020203" pitchFamily="34" charset="0"/>
              </a:rPr>
              <a:t>scheduling.Exponential</a:t>
            </a:r>
            <a:r>
              <a:rPr lang="en-US" sz="2000" dirty="0">
                <a:latin typeface="Bahnschrift Light" panose="020B0502040204020203" pitchFamily="34" charset="0"/>
              </a:rPr>
              <a:t> Averaging </a:t>
            </a:r>
            <a:endParaRPr lang="vi-VN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EA366A-EAA2-7731-98A9-152AF999A6A3}"/>
              </a:ext>
            </a:extLst>
          </p:cNvPr>
          <p:cNvSpPr txBox="1"/>
          <p:nvPr/>
        </p:nvSpPr>
        <p:spPr>
          <a:xfrm>
            <a:off x="812206" y="2210828"/>
            <a:ext cx="193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Formula:</a:t>
            </a:r>
            <a:endParaRPr lang="vi-VN" sz="2000" dirty="0">
              <a:latin typeface="Montserrat SemiBold" panose="000007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00CFF7-873F-CBF0-C6CD-2AB1FEBBB358}"/>
              </a:ext>
            </a:extLst>
          </p:cNvPr>
          <p:cNvSpPr txBox="1"/>
          <p:nvPr/>
        </p:nvSpPr>
        <p:spPr>
          <a:xfrm>
            <a:off x="761377" y="4051092"/>
            <a:ext cx="101272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ontserrat SemiBold" panose="00000700000000000000" pitchFamily="2" charset="0"/>
              </a:rPr>
              <a:t>Application to SJF Non-Preemptive:</a:t>
            </a: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Initialize τ₀ for each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After execution, update using actual burst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Sort ready queue by predicted burst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Run process with the shortest predicted burst time.</a:t>
            </a:r>
          </a:p>
        </p:txBody>
      </p:sp>
    </p:spTree>
    <p:extLst>
      <p:ext uri="{BB962C8B-B14F-4D97-AF65-F5344CB8AC3E}">
        <p14:creationId xmlns:p14="http://schemas.microsoft.com/office/powerpoint/2010/main" val="4962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ADE4-0A5C-EDAD-A0AB-8B8902DF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736E7C8C-3EF8-9611-5FBD-18A9CA520B2C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825D6F1-2263-1501-8D6F-9AD01D5055A5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49874ED-806C-CD03-3F54-027CD732B56E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340AEF9-5F51-7497-1BCB-A067B0AD2C94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1202E-656B-B1F0-2E6C-198FBB8E4E7F}"/>
              </a:ext>
            </a:extLst>
          </p:cNvPr>
          <p:cNvSpPr txBox="1"/>
          <p:nvPr/>
        </p:nvSpPr>
        <p:spPr>
          <a:xfrm>
            <a:off x="553501" y="876860"/>
            <a:ext cx="98422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ontserrat SemiBold" panose="00000700000000000000" pitchFamily="2" charset="0"/>
              </a:rPr>
              <a:t>Meaning of </a:t>
            </a:r>
            <a:r>
              <a:rPr lang="el-GR" sz="2000" b="1" dirty="0"/>
              <a:t>α:</a:t>
            </a:r>
            <a:endParaRPr lang="vi-VN" sz="2000" b="1" dirty="0">
              <a:latin typeface="Montserrat SemiBold" panose="00000700000000000000" pitchFamily="2" charset="0"/>
            </a:endParaRPr>
          </a:p>
          <a:p>
            <a:r>
              <a:rPr lang="el-GR" sz="2000" dirty="0">
                <a:latin typeface="Bahnschrift Light" panose="020B0502040204020203" pitchFamily="34" charset="0"/>
              </a:rPr>
              <a:t>𝛼≈1 → </a:t>
            </a:r>
            <a:r>
              <a:rPr lang="en-US" sz="2000" dirty="0">
                <a:latin typeface="Bahnschrift Light" panose="020B0502040204020203" pitchFamily="34" charset="0"/>
              </a:rPr>
              <a:t>Trust the most recent burst time more.</a:t>
            </a:r>
            <a:endParaRPr lang="vi-VN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𝛼≈0</a:t>
            </a:r>
            <a:r>
              <a:rPr lang="el-GR" sz="2000" dirty="0">
                <a:latin typeface="Bahnschrift Light" panose="020B0502040204020203" pitchFamily="34" charset="0"/>
              </a:rPr>
              <a:t> → </a:t>
            </a:r>
            <a:r>
              <a:rPr lang="en-US" sz="2000" dirty="0">
                <a:latin typeface="Bahnschrift Light" panose="020B0502040204020203" pitchFamily="34" charset="0"/>
              </a:rPr>
              <a:t>Trust historical average more.</a:t>
            </a:r>
            <a:endParaRPr lang="vi-VN" sz="200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62721-80CA-6234-88D8-F919007F4FB2}"/>
              </a:ext>
            </a:extLst>
          </p:cNvPr>
          <p:cNvSpPr txBox="1"/>
          <p:nvPr/>
        </p:nvSpPr>
        <p:spPr>
          <a:xfrm>
            <a:off x="553500" y="3981258"/>
            <a:ext cx="91853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Expanded formula:</a:t>
            </a:r>
            <a:endParaRPr lang="vi-VN" sz="2000" dirty="0">
              <a:latin typeface="Montserrat SemiBold" panose="00000700000000000000" pitchFamily="2" charset="0"/>
            </a:endParaRPr>
          </a:p>
          <a:p>
            <a:r>
              <a:rPr lang="el-GR" sz="2000" dirty="0"/>
              <a:t>	</a:t>
            </a:r>
            <a:endParaRPr lang="vi-VN" sz="2000" dirty="0"/>
          </a:p>
          <a:p>
            <a:r>
              <a:rPr lang="el-GR" sz="2000" dirty="0">
                <a:latin typeface="Bahnschrift Light" panose="020B0502040204020203" pitchFamily="34" charset="0"/>
              </a:rPr>
              <a:t>​</a:t>
            </a:r>
            <a:endParaRPr lang="vi-VN" sz="2000" dirty="0">
              <a:latin typeface="Bahnschrift Light" panose="020B0502040204020203" pitchFamily="34" charset="0"/>
            </a:endParaRPr>
          </a:p>
          <a:p>
            <a:endParaRPr lang="vi-VN" sz="2000" dirty="0">
              <a:latin typeface="Bahnschrift Light" panose="020B0502040204020203" pitchFamily="34" charset="0"/>
            </a:endParaRPr>
          </a:p>
          <a:p>
            <a:r>
              <a:rPr lang="el-GR" sz="2000" dirty="0">
                <a:latin typeface="Bahnschrift Light" panose="020B0502040204020203" pitchFamily="34" charset="0"/>
              </a:rPr>
              <a:t>→ </a:t>
            </a:r>
            <a:r>
              <a:rPr lang="en-US" sz="2000" dirty="0">
                <a:latin typeface="Bahnschrift Light" panose="020B0502040204020203" pitchFamily="34" charset="0"/>
              </a:rPr>
              <a:t>Older burst times have exponentially less influence.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B3DBF-0759-9047-0A8D-B98817647EE1}"/>
              </a:ext>
            </a:extLst>
          </p:cNvPr>
          <p:cNvSpPr txBox="1"/>
          <p:nvPr/>
        </p:nvSpPr>
        <p:spPr>
          <a:xfrm>
            <a:off x="553501" y="2944483"/>
            <a:ext cx="110851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Special cases:</a:t>
            </a:r>
            <a:endParaRPr lang="vi-VN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𝛼=0</a:t>
            </a:r>
            <a:r>
              <a:rPr lang="el-GR" sz="2000" dirty="0">
                <a:latin typeface="Bahnschrift Light" panose="020B0502040204020203" pitchFamily="34" charset="0"/>
              </a:rPr>
              <a:t>α=0 → 𝜏𝑛+1=𝜏𝑛</a:t>
            </a:r>
            <a:r>
              <a:rPr lang="vi-VN" sz="2000" dirty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latin typeface="Bahnschrift Light" panose="020B0502040204020203" pitchFamily="34" charset="0"/>
              </a:rPr>
              <a:t>→ Prediction never changes.</a:t>
            </a:r>
            <a:endParaRPr lang="vi-VN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" panose="020B0502040204020203" pitchFamily="34" charset="0"/>
              </a:rPr>
              <a:t>𝛼=1</a:t>
            </a:r>
            <a:r>
              <a:rPr lang="el-GR" sz="2000" dirty="0">
                <a:latin typeface="Bahnschrift Light" panose="020B0502040204020203" pitchFamily="34" charset="0"/>
              </a:rPr>
              <a:t>α=1 → 𝜏𝑛+1=𝑡𝑛</a:t>
            </a:r>
            <a:r>
              <a:rPr lang="en-US" sz="2000" dirty="0">
                <a:latin typeface="Bahnschrift Light" panose="020B0502040204020203" pitchFamily="34" charset="0"/>
              </a:rPr>
              <a:t>​ → Prediction depends entirely on latest</a:t>
            </a:r>
            <a:r>
              <a:rPr lang="vi-VN" sz="2000" dirty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latin typeface="Bahnschrift Light" panose="020B0502040204020203" pitchFamily="34" charset="0"/>
              </a:rPr>
              <a:t>burst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C0239-1148-5290-2D35-D0241F1DCD20}"/>
              </a:ext>
            </a:extLst>
          </p:cNvPr>
          <p:cNvSpPr txBox="1"/>
          <p:nvPr/>
        </p:nvSpPr>
        <p:spPr>
          <a:xfrm>
            <a:off x="553501" y="2098300"/>
            <a:ext cx="1031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Typical choice: </a:t>
            </a:r>
            <a:endParaRPr lang="vi-VN" sz="2000" dirty="0">
              <a:latin typeface="Montserrat SemiBold" panose="00000700000000000000" pitchFamily="2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𝛼=0.5</a:t>
            </a:r>
            <a:r>
              <a:rPr lang="el-GR" sz="2000" dirty="0">
                <a:latin typeface="Bahnschrift Light" panose="020B0502040204020203" pitchFamily="34" charset="0"/>
              </a:rPr>
              <a:t> → </a:t>
            </a:r>
            <a:r>
              <a:rPr lang="en-US" sz="2000" dirty="0">
                <a:latin typeface="Bahnschrift Light" panose="020B0502040204020203" pitchFamily="34" charset="0"/>
              </a:rPr>
              <a:t>Equal weight to latest actual and past prediction.</a:t>
            </a:r>
            <a:endParaRPr lang="vi-VN" sz="2000" dirty="0">
              <a:latin typeface="Bahnschrift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D4085A-A802-D751-A24A-A59777C1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4" y="4482541"/>
            <a:ext cx="6162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18DD-8DE1-1C61-F002-65FF226B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188CED6-C73B-B029-F623-68546C90A134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847C5849-5E96-1211-EB41-AAB6890AA3D1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56B2626C-FF18-945E-7F08-D26227EAF90B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73906C6E-239B-4330-5902-8CAF35A168B3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77DA50-56C2-CBAF-BC50-354F2F294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9" y="766103"/>
            <a:ext cx="7346951" cy="532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30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4696-66E6-2D72-767D-25A1BDD7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AF6BCFE-F4DE-99FB-3E39-5CDD3E17C4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17" t="50000" r="6211" b="11428"/>
          <a:stretch/>
        </p:blipFill>
        <p:spPr>
          <a:xfrm>
            <a:off x="0" y="0"/>
            <a:ext cx="12182101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4B3435E-B36E-C124-273A-B48B670A4C4B}"/>
              </a:ext>
            </a:extLst>
          </p:cNvPr>
          <p:cNvSpPr/>
          <p:nvPr/>
        </p:nvSpPr>
        <p:spPr>
          <a:xfrm rot="5400000">
            <a:off x="2727324" y="-612776"/>
            <a:ext cx="6496052" cy="5397500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6E5628B-B009-C376-7849-18350EE74AA6}"/>
              </a:ext>
            </a:extLst>
          </p:cNvPr>
          <p:cNvSpPr/>
          <p:nvPr/>
        </p:nvSpPr>
        <p:spPr>
          <a:xfrm rot="10800000">
            <a:off x="2546349" y="0"/>
            <a:ext cx="6858001" cy="3194523"/>
          </a:xfrm>
          <a:prstGeom prst="triangle">
            <a:avLst>
              <a:gd name="adj" fmla="val 507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9117E17-E21B-A7B3-0342-0FD025B2588D}"/>
              </a:ext>
            </a:extLst>
          </p:cNvPr>
          <p:cNvSpPr/>
          <p:nvPr/>
        </p:nvSpPr>
        <p:spPr>
          <a:xfrm rot="10800000">
            <a:off x="-903232" y="-1162052"/>
            <a:ext cx="13033376" cy="6071072"/>
          </a:xfrm>
          <a:prstGeom prst="triangle">
            <a:avLst>
              <a:gd name="adj" fmla="val 47901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28413A8-41B7-3AFA-FEC0-FBB4F3A6DCD7}"/>
              </a:ext>
            </a:extLst>
          </p:cNvPr>
          <p:cNvSpPr/>
          <p:nvPr/>
        </p:nvSpPr>
        <p:spPr>
          <a:xfrm>
            <a:off x="4294727" y="2230903"/>
            <a:ext cx="3336990" cy="16065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213359-8EAA-512D-3472-C7C4D332FCC4}"/>
              </a:ext>
            </a:extLst>
          </p:cNvPr>
          <p:cNvSpPr/>
          <p:nvPr/>
        </p:nvSpPr>
        <p:spPr>
          <a:xfrm>
            <a:off x="5323568" y="2844484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B567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sz="4400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265733-01EF-E243-78D2-8EF322C3B5B0}"/>
              </a:ext>
            </a:extLst>
          </p:cNvPr>
          <p:cNvGrpSpPr/>
          <p:nvPr/>
        </p:nvGrpSpPr>
        <p:grpSpPr>
          <a:xfrm>
            <a:off x="4041119" y="407937"/>
            <a:ext cx="4099861" cy="1923736"/>
            <a:chOff x="7597427" y="2361943"/>
            <a:chExt cx="4099861" cy="19237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9C7E01-D196-FABD-F428-1696E715F829}"/>
                </a:ext>
              </a:extLst>
            </p:cNvPr>
            <p:cNvSpPr/>
            <p:nvPr/>
          </p:nvSpPr>
          <p:spPr>
            <a:xfrm>
              <a:off x="7597427" y="3059046"/>
              <a:ext cx="4099861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28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Description</a:t>
              </a:r>
              <a:endParaRPr lang="en-US" sz="2800" b="1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A09946AA-E105-A01A-CAC0-4CA9AAA47F18}"/>
                </a:ext>
              </a:extLst>
            </p:cNvPr>
            <p:cNvSpPr txBox="1">
              <a:spLocks/>
            </p:cNvSpPr>
            <p:nvPr/>
          </p:nvSpPr>
          <p:spPr>
            <a:xfrm>
              <a:off x="7804585" y="3510560"/>
              <a:ext cx="3764469" cy="77511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143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Implementation of SJF Non-Preemptive in Python..</a:t>
              </a:r>
              <a:endParaRPr lang="id-ID" sz="1600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Calibri"/>
                <a:sym typeface="字魂36号-正文宋楷" panose="020000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2B7426-B0D7-CEE5-E804-D266425CA62C}"/>
                </a:ext>
              </a:extLst>
            </p:cNvPr>
            <p:cNvSpPr/>
            <p:nvPr/>
          </p:nvSpPr>
          <p:spPr>
            <a:xfrm>
              <a:off x="7929596" y="2361943"/>
              <a:ext cx="3445425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vi-VN" sz="4400" b="1" i="0" u="none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05</a:t>
              </a:r>
              <a:endParaRPr lang="en-US" sz="440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5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CC2A51A6-4260-4BBE-9397-B6FCB3E8EA2D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099B0A85-E950-41DF-AD53-0B3DC87721E9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CF6F5CAF-82DD-49B5-9A0C-F4F49C4D8768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2F215691-ADF7-4F4C-AFD5-063A87EB4E11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AC539-A1D8-270B-83F6-85A027321439}"/>
              </a:ext>
            </a:extLst>
          </p:cNvPr>
          <p:cNvSpPr txBox="1"/>
          <p:nvPr/>
        </p:nvSpPr>
        <p:spPr>
          <a:xfrm>
            <a:off x="279734" y="837881"/>
            <a:ext cx="11751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 SemiBold" panose="00000700000000000000" pitchFamily="2" charset="0"/>
              </a:rPr>
              <a:t>Purpose: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>
                <a:latin typeface="Bahnschrift Light" panose="020B0502040204020203" pitchFamily="34" charset="0"/>
              </a:rPr>
              <a:t>Implement SJF Non-Preemptive scheduling to calculate</a:t>
            </a:r>
            <a:r>
              <a:rPr lang="vi-VN" sz="2400" dirty="0">
                <a:latin typeface="Bahnschrift Light" panose="020B0502040204020203" pitchFamily="34" charset="0"/>
              </a:rPr>
              <a:t> </a:t>
            </a:r>
            <a:r>
              <a:rPr lang="en-US" sz="2400" dirty="0"/>
              <a:t>Completion Time (CT), Waiting Time (WT).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FCE73-0257-5A95-42BC-374A6504A10E}"/>
              </a:ext>
            </a:extLst>
          </p:cNvPr>
          <p:cNvSpPr txBox="1"/>
          <p:nvPr/>
        </p:nvSpPr>
        <p:spPr>
          <a:xfrm>
            <a:off x="279734" y="1914771"/>
            <a:ext cx="6190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ontserrat SemiBold" panose="00000700000000000000" pitchFamily="2" charset="0"/>
              </a:rPr>
              <a:t>Process Input: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5DBE72-E3C9-8AE7-5C6F-8629F3624C26}"/>
              </a:ext>
            </a:extLst>
          </p:cNvPr>
          <p:cNvCxnSpPr/>
          <p:nvPr/>
        </p:nvCxnSpPr>
        <p:spPr>
          <a:xfrm>
            <a:off x="3416968" y="1804737"/>
            <a:ext cx="51495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1C5D58F-74E5-9D6F-47BE-E100162A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9" y="2424914"/>
            <a:ext cx="8718593" cy="1122045"/>
          </a:xfrm>
          <a:prstGeom prst="rect">
            <a:avLst/>
          </a:prstGeom>
        </p:spPr>
      </p:pic>
      <p:pic>
        <p:nvPicPr>
          <p:cNvPr id="42" name="Picture 41" descr="A white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4847617D-8F36-077D-E37E-F535FF764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34" y="3525505"/>
            <a:ext cx="6645642" cy="2292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BBAE81C1-63C8-4128-9E3C-483884E62E17}"/>
              </a:ext>
            </a:extLst>
          </p:cNvPr>
          <p:cNvSpPr/>
          <p:nvPr/>
        </p:nvSpPr>
        <p:spPr>
          <a:xfrm>
            <a:off x="-578128" y="616650"/>
            <a:ext cx="12216264" cy="5397500"/>
          </a:xfrm>
          <a:prstGeom prst="rect">
            <a:avLst/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B5862A-D536-4B74-8BB3-A07193607FBF}"/>
              </a:ext>
            </a:extLst>
          </p:cNvPr>
          <p:cNvSpPr/>
          <p:nvPr/>
        </p:nvSpPr>
        <p:spPr>
          <a:xfrm>
            <a:off x="10891284" y="-1"/>
            <a:ext cx="1336576" cy="6858000"/>
          </a:xfrm>
          <a:prstGeom prst="rect">
            <a:avLst/>
          </a:prstGeom>
          <a:solidFill>
            <a:srgbClr val="18265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D7C31D-4A0D-4D49-92CF-956E50CC59C1}"/>
              </a:ext>
            </a:extLst>
          </p:cNvPr>
          <p:cNvSpPr/>
          <p:nvPr/>
        </p:nvSpPr>
        <p:spPr>
          <a:xfrm>
            <a:off x="10891284" y="-3"/>
            <a:ext cx="1336576" cy="6858000"/>
          </a:xfrm>
          <a:prstGeom prst="rect">
            <a:avLst/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7386C77-9264-4FEE-AC2B-9F9F99A7BF15}"/>
              </a:ext>
            </a:extLst>
          </p:cNvPr>
          <p:cNvSpPr/>
          <p:nvPr/>
        </p:nvSpPr>
        <p:spPr>
          <a:xfrm rot="5400000" flipV="1">
            <a:off x="4404044" y="1611432"/>
            <a:ext cx="9267699" cy="3698636"/>
          </a:xfrm>
          <a:prstGeom prst="triangle">
            <a:avLst>
              <a:gd name="adj" fmla="val 432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B43EC31E-805B-47C4-AE64-ABAB261F525A}"/>
              </a:ext>
            </a:extLst>
          </p:cNvPr>
          <p:cNvGrpSpPr/>
          <p:nvPr/>
        </p:nvGrpSpPr>
        <p:grpSpPr>
          <a:xfrm>
            <a:off x="1381647" y="1204043"/>
            <a:ext cx="2451737" cy="764351"/>
            <a:chOff x="2539974" y="2343355"/>
            <a:chExt cx="3268982" cy="1019134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D4ED0D-1452-4160-B708-4B4CB7F65D9A}"/>
                </a:ext>
              </a:extLst>
            </p:cNvPr>
            <p:cNvSpPr txBox="1"/>
            <p:nvPr/>
          </p:nvSpPr>
          <p:spPr>
            <a:xfrm>
              <a:off x="2539974" y="248818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01</a:t>
              </a: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98FBEA39-D186-4CF7-A7C9-4EFCF4B5A77B}"/>
                </a:ext>
              </a:extLst>
            </p:cNvPr>
            <p:cNvSpPr txBox="1"/>
            <p:nvPr/>
          </p:nvSpPr>
          <p:spPr>
            <a:xfrm>
              <a:off x="3008026" y="2343355"/>
              <a:ext cx="2800930" cy="49877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/>
              <a:r>
                <a:rPr lang="en-US" sz="20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Overview</a:t>
              </a:r>
              <a:endParaRPr lang="en-US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C226B9CA-1417-4928-9406-75DE70FBF5AA}"/>
                </a:ext>
              </a:extLst>
            </p:cNvPr>
            <p:cNvSpPr txBox="1">
              <a:spLocks/>
            </p:cNvSpPr>
            <p:nvPr/>
          </p:nvSpPr>
          <p:spPr>
            <a:xfrm>
              <a:off x="3008026" y="2842127"/>
              <a:ext cx="2511910" cy="52036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/>
              <a:r>
                <a:rPr lang="en-US" sz="9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Basic introduction to CPU Scheduling and SJF</a:t>
              </a:r>
              <a:endParaRPr lang="en-US" sz="81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8FC7948A-2D66-487E-A44B-4A01E235C27A}"/>
              </a:ext>
            </a:extLst>
          </p:cNvPr>
          <p:cNvGrpSpPr/>
          <p:nvPr/>
        </p:nvGrpSpPr>
        <p:grpSpPr>
          <a:xfrm>
            <a:off x="202825" y="3429000"/>
            <a:ext cx="2234972" cy="655729"/>
            <a:chOff x="2539974" y="4229497"/>
            <a:chExt cx="2979962" cy="874305"/>
          </a:xfrm>
        </p:grpSpPr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CC1A9E87-48BC-4592-9A80-40F88B0275B8}"/>
                </a:ext>
              </a:extLst>
            </p:cNvPr>
            <p:cNvSpPr txBox="1"/>
            <p:nvPr/>
          </p:nvSpPr>
          <p:spPr>
            <a:xfrm>
              <a:off x="2539974" y="422949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02</a:t>
              </a: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FCA69C13-FE46-46BB-BB3E-2C67D0BE2061}"/>
                </a:ext>
              </a:extLst>
            </p:cNvPr>
            <p:cNvSpPr txBox="1"/>
            <p:nvPr/>
          </p:nvSpPr>
          <p:spPr>
            <a:xfrm>
              <a:off x="3008026" y="4229497"/>
              <a:ext cx="2511910" cy="35394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lvl="0"/>
              <a:r>
                <a:rPr lang="en-US" sz="20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Working Principle</a:t>
              </a:r>
              <a:endParaRPr lang="en-US" sz="185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86F71DE8-1AC3-4920-A1B8-D0E951579DF0}"/>
                </a:ext>
              </a:extLst>
            </p:cNvPr>
            <p:cNvSpPr txBox="1">
              <a:spLocks/>
            </p:cNvSpPr>
            <p:nvPr/>
          </p:nvSpPr>
          <p:spPr>
            <a:xfrm>
              <a:off x="3008026" y="4583440"/>
              <a:ext cx="2511910" cy="52036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/>
              <a:r>
                <a:rPr lang="en-US" sz="9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How SJF Non-Preemptive works</a:t>
              </a:r>
              <a:endParaRPr lang="en-US" sz="810" b="0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F4999A0A-1380-42EB-A89C-48FFA5CCAB4C}"/>
              </a:ext>
            </a:extLst>
          </p:cNvPr>
          <p:cNvGrpSpPr/>
          <p:nvPr/>
        </p:nvGrpSpPr>
        <p:grpSpPr>
          <a:xfrm>
            <a:off x="4723741" y="1312664"/>
            <a:ext cx="2241249" cy="655729"/>
            <a:chOff x="6996100" y="2488184"/>
            <a:chExt cx="2988332" cy="874305"/>
          </a:xfrm>
        </p:grpSpPr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AD1E3A40-F3D3-47F1-86CC-FC2F2156CCA3}"/>
                </a:ext>
              </a:extLst>
            </p:cNvPr>
            <p:cNvSpPr txBox="1"/>
            <p:nvPr/>
          </p:nvSpPr>
          <p:spPr>
            <a:xfrm>
              <a:off x="6996100" y="2488184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03</a:t>
              </a: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74D23B86-5F05-46C4-9C10-EE98E272C5F5}"/>
                </a:ext>
              </a:extLst>
            </p:cNvPr>
            <p:cNvSpPr txBox="1"/>
            <p:nvPr/>
          </p:nvSpPr>
          <p:spPr>
            <a:xfrm>
              <a:off x="7464152" y="2488184"/>
              <a:ext cx="2520280" cy="35394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lvl="0"/>
              <a:r>
                <a:rPr lang="en-US" sz="20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Pros &amp; Cons</a:t>
              </a:r>
              <a:endParaRPr lang="en-US" sz="185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B1FC3F0A-E6AC-44D7-BB36-61EA2DD5AFBC}"/>
                </a:ext>
              </a:extLst>
            </p:cNvPr>
            <p:cNvSpPr txBox="1">
              <a:spLocks/>
            </p:cNvSpPr>
            <p:nvPr/>
          </p:nvSpPr>
          <p:spPr>
            <a:xfrm>
              <a:off x="7464152" y="2842127"/>
              <a:ext cx="2520280" cy="52036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/>
              <a:r>
                <a:rPr lang="en-US" sz="9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Main strengths and weaknesses.</a:t>
              </a:r>
              <a:endParaRPr lang="en-US" sz="810" b="0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16" name="Group 34">
            <a:extLst>
              <a:ext uri="{FF2B5EF4-FFF2-40B4-BE49-F238E27FC236}">
                <a16:creationId xmlns:a16="http://schemas.microsoft.com/office/drawing/2014/main" id="{DCB12FD5-25F5-43CD-A7A0-C8074586B3BA}"/>
              </a:ext>
            </a:extLst>
          </p:cNvPr>
          <p:cNvGrpSpPr/>
          <p:nvPr/>
        </p:nvGrpSpPr>
        <p:grpSpPr>
          <a:xfrm>
            <a:off x="3174308" y="3410111"/>
            <a:ext cx="2241249" cy="655729"/>
            <a:chOff x="6996100" y="4229497"/>
            <a:chExt cx="2988332" cy="874305"/>
          </a:xfrm>
        </p:grpSpPr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7E13C2A7-237A-4E2E-95D5-B8A25D2DBAE1}"/>
                </a:ext>
              </a:extLst>
            </p:cNvPr>
            <p:cNvSpPr txBox="1"/>
            <p:nvPr/>
          </p:nvSpPr>
          <p:spPr>
            <a:xfrm>
              <a:off x="6996100" y="4229497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04</a:t>
              </a:r>
            </a:p>
          </p:txBody>
        </p:sp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850AFEB3-F492-4A64-A6C1-E4E0603A6A32}"/>
                </a:ext>
              </a:extLst>
            </p:cNvPr>
            <p:cNvSpPr txBox="1"/>
            <p:nvPr/>
          </p:nvSpPr>
          <p:spPr>
            <a:xfrm>
              <a:off x="7464152" y="4229497"/>
              <a:ext cx="2520280" cy="35394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lvl="0"/>
              <a:r>
                <a:rPr lang="en-US" sz="20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Prediction</a:t>
              </a:r>
              <a:endParaRPr lang="en-US" sz="185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7DBAD9E3-E17C-4CA0-BC9D-F37FDF697B22}"/>
                </a:ext>
              </a:extLst>
            </p:cNvPr>
            <p:cNvSpPr txBox="1">
              <a:spLocks/>
            </p:cNvSpPr>
            <p:nvPr/>
          </p:nvSpPr>
          <p:spPr>
            <a:xfrm>
              <a:off x="7464152" y="4583440"/>
              <a:ext cx="2520280" cy="52036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/>
              <a:r>
                <a:rPr lang="en-US" sz="9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How to predict CPU burst time</a:t>
              </a:r>
              <a:r>
                <a:rPr lang="en-US" sz="900" dirty="0"/>
                <a:t>.</a:t>
              </a:r>
              <a:endParaRPr lang="en-US" sz="810" b="0" i="0" u="none" dirty="0">
                <a:solidFill>
                  <a:srgbClr val="FFFFFF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957B2B5-975A-4A87-AC83-ACC864B4DB94}"/>
              </a:ext>
            </a:extLst>
          </p:cNvPr>
          <p:cNvSpPr/>
          <p:nvPr/>
        </p:nvSpPr>
        <p:spPr>
          <a:xfrm rot="5400000" flipV="1">
            <a:off x="6068127" y="2034844"/>
            <a:ext cx="6858001" cy="2788310"/>
          </a:xfrm>
          <a:prstGeom prst="triangle">
            <a:avLst>
              <a:gd name="adj" fmla="val 432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0C24B3-4A09-4D11-9EF0-9F4B4FCB4062}"/>
              </a:ext>
            </a:extLst>
          </p:cNvPr>
          <p:cNvSpPr/>
          <p:nvPr/>
        </p:nvSpPr>
        <p:spPr>
          <a:xfrm>
            <a:off x="9092606" y="3044278"/>
            <a:ext cx="3310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spc="300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CONTENT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B597167-FBDC-4F17-9AAF-B2DA90B040D3}"/>
              </a:ext>
            </a:extLst>
          </p:cNvPr>
          <p:cNvSpPr/>
          <p:nvPr/>
        </p:nvSpPr>
        <p:spPr>
          <a:xfrm>
            <a:off x="1846351" y="2159050"/>
            <a:ext cx="1696122" cy="81656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BC50ED2-382C-48B1-8B68-30FC7E917255}"/>
              </a:ext>
            </a:extLst>
          </p:cNvPr>
          <p:cNvSpPr/>
          <p:nvPr/>
        </p:nvSpPr>
        <p:spPr>
          <a:xfrm>
            <a:off x="5287260" y="2152675"/>
            <a:ext cx="1696122" cy="81656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2474BB06-E3E0-4A26-9946-904B608831E8}"/>
              </a:ext>
            </a:extLst>
          </p:cNvPr>
          <p:cNvSpPr/>
          <p:nvPr/>
        </p:nvSpPr>
        <p:spPr>
          <a:xfrm>
            <a:off x="741675" y="4231541"/>
            <a:ext cx="1696122" cy="81656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D4C67EA-1DE2-4C33-AB5D-237FB7228780}"/>
              </a:ext>
            </a:extLst>
          </p:cNvPr>
          <p:cNvSpPr/>
          <p:nvPr/>
        </p:nvSpPr>
        <p:spPr>
          <a:xfrm>
            <a:off x="3663681" y="4206277"/>
            <a:ext cx="1696122" cy="81656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E205D2-47A5-4ADC-A269-1B264D780539}"/>
              </a:ext>
            </a:extLst>
          </p:cNvPr>
          <p:cNvSpPr/>
          <p:nvPr/>
        </p:nvSpPr>
        <p:spPr>
          <a:xfrm>
            <a:off x="5742720" y="2492218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B567C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B80437-79DC-4A49-9893-763302096096}"/>
              </a:ext>
            </a:extLst>
          </p:cNvPr>
          <p:cNvSpPr/>
          <p:nvPr/>
        </p:nvSpPr>
        <p:spPr>
          <a:xfrm>
            <a:off x="2277470" y="2514033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B567C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DC60E6-F193-481E-B257-6C5AEA31497F}"/>
              </a:ext>
            </a:extLst>
          </p:cNvPr>
          <p:cNvSpPr/>
          <p:nvPr/>
        </p:nvSpPr>
        <p:spPr>
          <a:xfrm>
            <a:off x="4089440" y="451674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B567C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5056CC-AAE7-4141-8C00-EFB77AB6D5C4}"/>
              </a:ext>
            </a:extLst>
          </p:cNvPr>
          <p:cNvSpPr/>
          <p:nvPr/>
        </p:nvSpPr>
        <p:spPr>
          <a:xfrm>
            <a:off x="1172601" y="4570149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B567C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A91A5D17-DB30-375E-514A-3C7D698FEDE4}"/>
              </a:ext>
            </a:extLst>
          </p:cNvPr>
          <p:cNvGrpSpPr/>
          <p:nvPr/>
        </p:nvGrpSpPr>
        <p:grpSpPr>
          <a:xfrm>
            <a:off x="6152069" y="3454306"/>
            <a:ext cx="2234972" cy="655729"/>
            <a:chOff x="2539974" y="4229497"/>
            <a:chExt cx="2979962" cy="874305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5E926CE5-222D-DF74-FB93-A4FCA69EAFA4}"/>
                </a:ext>
              </a:extLst>
            </p:cNvPr>
            <p:cNvSpPr txBox="1"/>
            <p:nvPr/>
          </p:nvSpPr>
          <p:spPr>
            <a:xfrm>
              <a:off x="2539974" y="422949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vi-VN" altLang="zh-CN" sz="4000" dirty="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05</a:t>
              </a:r>
              <a:endParaRPr lang="en-US" altLang="zh-CN" sz="4000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05CA2D63-7AEC-9401-384B-32E80D3772ED}"/>
                </a:ext>
              </a:extLst>
            </p:cNvPr>
            <p:cNvSpPr txBox="1"/>
            <p:nvPr/>
          </p:nvSpPr>
          <p:spPr>
            <a:xfrm>
              <a:off x="3008026" y="4229497"/>
              <a:ext cx="2511910" cy="35394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10000"/>
            </a:bodyPr>
            <a:lstStyle/>
            <a:p>
              <a:pPr lvl="0"/>
              <a:r>
                <a:rPr lang="en-US" sz="20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Description</a:t>
              </a:r>
              <a:endParaRPr lang="en-US" sz="185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5" name="TextBox 14">
              <a:extLst>
                <a:ext uri="{FF2B5EF4-FFF2-40B4-BE49-F238E27FC236}">
                  <a16:creationId xmlns:a16="http://schemas.microsoft.com/office/drawing/2014/main" id="{56C189A3-7301-1F95-B0D0-44268F29D6C6}"/>
                </a:ext>
              </a:extLst>
            </p:cNvPr>
            <p:cNvSpPr txBox="1">
              <a:spLocks/>
            </p:cNvSpPr>
            <p:nvPr/>
          </p:nvSpPr>
          <p:spPr>
            <a:xfrm>
              <a:off x="3008026" y="4583440"/>
              <a:ext cx="2511910" cy="52036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/>
              <a:r>
                <a:rPr lang="en-US" sz="9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Steps to implement the algorithm.</a:t>
              </a:r>
              <a:endParaRPr lang="en-US" sz="810" b="0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36" name="等腰三角形 26">
            <a:extLst>
              <a:ext uri="{FF2B5EF4-FFF2-40B4-BE49-F238E27FC236}">
                <a16:creationId xmlns:a16="http://schemas.microsoft.com/office/drawing/2014/main" id="{19F012A7-4ED0-5004-2031-6DE2A0BBD54B}"/>
              </a:ext>
            </a:extLst>
          </p:cNvPr>
          <p:cNvSpPr/>
          <p:nvPr/>
        </p:nvSpPr>
        <p:spPr>
          <a:xfrm>
            <a:off x="6690919" y="4256847"/>
            <a:ext cx="1696122" cy="81656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7" name="矩形 31">
            <a:extLst>
              <a:ext uri="{FF2B5EF4-FFF2-40B4-BE49-F238E27FC236}">
                <a16:creationId xmlns:a16="http://schemas.microsoft.com/office/drawing/2014/main" id="{4C5430BB-FCFF-BEF8-BD17-C6C4670716EB}"/>
              </a:ext>
            </a:extLst>
          </p:cNvPr>
          <p:cNvSpPr/>
          <p:nvPr/>
        </p:nvSpPr>
        <p:spPr>
          <a:xfrm>
            <a:off x="7121845" y="459545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B567C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b="1" dirty="0">
              <a:solidFill>
                <a:srgbClr val="4B567C"/>
              </a:solidFill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5A63D-2B24-F9EA-EC04-59882FEC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EA40C3AB-6ABE-72D5-B32B-EDB542F28D6A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35322175-0FD7-5B81-2654-7CB05ACEFEDE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45591CE1-C02B-2010-4835-62E29128BAFD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AD52C12F-66B6-3B24-B487-26612E4EF3A3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B9CAE-9FF4-CBE2-ECD0-CE8E38DE61B2}"/>
              </a:ext>
            </a:extLst>
          </p:cNvPr>
          <p:cNvSpPr txBox="1"/>
          <p:nvPr/>
        </p:nvSpPr>
        <p:spPr>
          <a:xfrm>
            <a:off x="267703" y="295146"/>
            <a:ext cx="6190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Scheduling Loop</a:t>
            </a:r>
            <a:endParaRPr lang="en-US" sz="2000" b="1" dirty="0">
              <a:latin typeface="Montserrat SemiBold" panose="00000700000000000000" pitchFamily="2" charset="0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FF5A6C3-C509-994F-A27D-662037915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06" t="24194" r="14329" b="19000"/>
          <a:stretch>
            <a:fillRect/>
          </a:stretch>
        </p:blipFill>
        <p:spPr bwMode="auto">
          <a:xfrm>
            <a:off x="0" y="695256"/>
            <a:ext cx="11906121" cy="5933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8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0E47A-89C8-90DD-FB84-EA234F35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D5860928-C884-7571-4A19-E253E48C97D7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FBD022E-480B-E542-817E-C93C75719ACE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3CECA0CE-5E18-C145-AE5B-E677FB1FFE29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3796CFC7-8AC1-9DF0-9443-441774E9414C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48B5A-4B0E-78B4-E4A3-7E6D5A2EB210}"/>
              </a:ext>
            </a:extLst>
          </p:cNvPr>
          <p:cNvSpPr txBox="1"/>
          <p:nvPr/>
        </p:nvSpPr>
        <p:spPr>
          <a:xfrm>
            <a:off x="493295" y="685143"/>
            <a:ext cx="6190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Display Results</a:t>
            </a:r>
            <a:endParaRPr lang="en-US" sz="2000" b="1" dirty="0">
              <a:latin typeface="Montserrat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8E89-5613-6DC5-2ED1-4077CFBC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0" t="78019"/>
          <a:stretch>
            <a:fillRect/>
          </a:stretch>
        </p:blipFill>
        <p:spPr>
          <a:xfrm>
            <a:off x="352926" y="1085253"/>
            <a:ext cx="10827544" cy="2186519"/>
          </a:xfrm>
          <a:prstGeom prst="rect">
            <a:avLst/>
          </a:prstGeom>
        </p:spPr>
      </p:pic>
      <p:pic>
        <p:nvPicPr>
          <p:cNvPr id="7" name="Picture 6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6F5941EB-2605-E20A-9738-C30B69EEE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2" y="3502850"/>
            <a:ext cx="6096000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9F4A964-64B2-4FC3-9B2C-3253F1ECBE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027" t="31683" r="9566" b="8911"/>
          <a:stretch/>
        </p:blipFill>
        <p:spPr>
          <a:xfrm>
            <a:off x="1301620" y="0"/>
            <a:ext cx="10880481" cy="6858000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F0BF375-3274-4DB8-B6FA-7C22C870A86F}"/>
              </a:ext>
            </a:extLst>
          </p:cNvPr>
          <p:cNvSpPr/>
          <p:nvPr/>
        </p:nvSpPr>
        <p:spPr>
          <a:xfrm rot="5400000">
            <a:off x="801648" y="2263607"/>
            <a:ext cx="5968669" cy="3328317"/>
          </a:xfrm>
          <a:prstGeom prst="triangle">
            <a:avLst>
              <a:gd name="adj" fmla="val 55102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056BF-7A31-4736-A13C-B336CE592ED0}"/>
              </a:ext>
            </a:extLst>
          </p:cNvPr>
          <p:cNvSpPr/>
          <p:nvPr/>
        </p:nvSpPr>
        <p:spPr>
          <a:xfrm>
            <a:off x="0" y="4467651"/>
            <a:ext cx="12192000" cy="2390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F6869-9ADB-404C-9986-039FD6CE3851}"/>
              </a:ext>
            </a:extLst>
          </p:cNvPr>
          <p:cNvSpPr/>
          <p:nvPr/>
        </p:nvSpPr>
        <p:spPr>
          <a:xfrm>
            <a:off x="0" y="0"/>
            <a:ext cx="2121827" cy="6858000"/>
          </a:xfrm>
          <a:prstGeom prst="rect">
            <a:avLst/>
          </a:prstGeom>
          <a:solidFill>
            <a:schemeClr val="tx2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D4BBF21-30AD-40F7-84A9-298084DE317F}"/>
              </a:ext>
            </a:extLst>
          </p:cNvPr>
          <p:cNvSpPr/>
          <p:nvPr/>
        </p:nvSpPr>
        <p:spPr>
          <a:xfrm rot="5400000">
            <a:off x="290088" y="1831738"/>
            <a:ext cx="6858001" cy="3194523"/>
          </a:xfrm>
          <a:prstGeom prst="triangle">
            <a:avLst>
              <a:gd name="adj" fmla="val 43271"/>
            </a:avLst>
          </a:prstGeom>
          <a:solidFill>
            <a:schemeClr val="tx2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A0C9A1-5A55-4280-94EF-61BD886A8238}"/>
              </a:ext>
            </a:extLst>
          </p:cNvPr>
          <p:cNvSpPr/>
          <p:nvPr/>
        </p:nvSpPr>
        <p:spPr>
          <a:xfrm rot="16200000">
            <a:off x="-4238311" y="2890391"/>
            <a:ext cx="11145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400" dirty="0">
                <a:solidFill>
                  <a:srgbClr val="707CA8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THANK</a:t>
            </a:r>
            <a:r>
              <a:rPr lang="zh-CN" altLang="en-US" sz="6400" dirty="0">
                <a:solidFill>
                  <a:srgbClr val="707CA8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 </a:t>
            </a:r>
            <a:r>
              <a:rPr lang="en-US" altLang="zh-CN" sz="6400" dirty="0">
                <a:solidFill>
                  <a:srgbClr val="707CA8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YOU</a:t>
            </a:r>
            <a:endParaRPr lang="zh-CN" altLang="en-US" sz="6400" dirty="0">
              <a:solidFill>
                <a:srgbClr val="707CA8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4D9E1CE6-910F-4A9E-B399-FB21181DD7C8}"/>
              </a:ext>
            </a:extLst>
          </p:cNvPr>
          <p:cNvSpPr/>
          <p:nvPr/>
        </p:nvSpPr>
        <p:spPr>
          <a:xfrm rot="10800000">
            <a:off x="5392070" y="0"/>
            <a:ext cx="6858001" cy="3194523"/>
          </a:xfrm>
          <a:prstGeom prst="triangle">
            <a:avLst>
              <a:gd name="adj" fmla="val 51049"/>
            </a:avLst>
          </a:prstGeom>
          <a:solidFill>
            <a:srgbClr val="FFFF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769D43-FAB4-4187-9D20-F462D602ACD7}"/>
              </a:ext>
            </a:extLst>
          </p:cNvPr>
          <p:cNvGrpSpPr/>
          <p:nvPr/>
        </p:nvGrpSpPr>
        <p:grpSpPr>
          <a:xfrm>
            <a:off x="2930257" y="4674397"/>
            <a:ext cx="9767430" cy="1976856"/>
            <a:chOff x="1212281" y="3120866"/>
            <a:chExt cx="9767430" cy="19768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DEA3B6-C778-448C-8D31-CF64615A8EF2}"/>
                </a:ext>
              </a:extLst>
            </p:cNvPr>
            <p:cNvSpPr txBox="1"/>
            <p:nvPr/>
          </p:nvSpPr>
          <p:spPr>
            <a:xfrm>
              <a:off x="1212281" y="3120866"/>
              <a:ext cx="97674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lvl="0" algn="ctr"/>
              <a:r>
                <a:rPr lang="en-US" altLang="zh-CN" sz="9600" b="1" i="0" u="none" dirty="0">
                  <a:solidFill>
                    <a:srgbClr val="182657"/>
                  </a:solidFill>
                  <a:latin typeface="Montserrat SemiBold" panose="00000700000000000000" pitchFamily="2" charset="0"/>
                </a:rPr>
                <a:t>THANKS</a:t>
              </a:r>
              <a:endParaRPr lang="en-US" sz="9600" b="1" i="0" u="none" dirty="0">
                <a:solidFill>
                  <a:srgbClr val="182657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FB4A08-B760-4295-9E41-E7EA6B400016}"/>
                </a:ext>
              </a:extLst>
            </p:cNvPr>
            <p:cNvSpPr txBox="1"/>
            <p:nvPr/>
          </p:nvSpPr>
          <p:spPr>
            <a:xfrm>
              <a:off x="1212281" y="4697612"/>
              <a:ext cx="9767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algn="dist">
                <a:defRPr sz="9600"/>
              </a:lvl1pPr>
            </a:lstStyle>
            <a:p>
              <a:pPr marL="0" lvl="0" algn="ctr"/>
              <a:r>
                <a:rPr lang="en-US" sz="2000" b="0" i="0" u="none" dirty="0">
                  <a:solidFill>
                    <a:srgbClr val="182657"/>
                  </a:solidFill>
                  <a:latin typeface="Montserrat SemiBold" panose="00000700000000000000" pitchFamily="2" charset="0"/>
                </a:rPr>
                <a:t>DO YOU HAVE ANY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3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F994046-75DD-4ED0-86FC-2B221312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17" t="50000" r="6211" b="11428"/>
          <a:stretch/>
        </p:blipFill>
        <p:spPr>
          <a:xfrm>
            <a:off x="0" y="0"/>
            <a:ext cx="1218210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8376CE-2EAE-458B-BE4B-2288B46E1EF8}"/>
              </a:ext>
            </a:extLst>
          </p:cNvPr>
          <p:cNvSpPr/>
          <p:nvPr/>
        </p:nvSpPr>
        <p:spPr>
          <a:xfrm rot="5400000">
            <a:off x="2847974" y="-612776"/>
            <a:ext cx="6496052" cy="5397500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7F2B7FE-2375-495E-9887-4251E4BD4479}"/>
              </a:ext>
            </a:extLst>
          </p:cNvPr>
          <p:cNvSpPr/>
          <p:nvPr/>
        </p:nvSpPr>
        <p:spPr>
          <a:xfrm rot="10800000">
            <a:off x="2546349" y="0"/>
            <a:ext cx="6858001" cy="3194523"/>
          </a:xfrm>
          <a:prstGeom prst="triangle">
            <a:avLst>
              <a:gd name="adj" fmla="val 507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8711342-5342-4000-B816-976A3FCBCE04}"/>
              </a:ext>
            </a:extLst>
          </p:cNvPr>
          <p:cNvSpPr/>
          <p:nvPr/>
        </p:nvSpPr>
        <p:spPr>
          <a:xfrm rot="10800000">
            <a:off x="-903232" y="-1162052"/>
            <a:ext cx="13033376" cy="6071072"/>
          </a:xfrm>
          <a:prstGeom prst="triangle">
            <a:avLst>
              <a:gd name="adj" fmla="val 47901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981EA7B7-66A5-4740-A183-882AA7A6AFF6}"/>
              </a:ext>
            </a:extLst>
          </p:cNvPr>
          <p:cNvSpPr/>
          <p:nvPr/>
        </p:nvSpPr>
        <p:spPr>
          <a:xfrm>
            <a:off x="4427505" y="2230903"/>
            <a:ext cx="3336990" cy="16065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634132-72D2-458A-9505-17735A4CBA2D}"/>
              </a:ext>
            </a:extLst>
          </p:cNvPr>
          <p:cNvSpPr/>
          <p:nvPr/>
        </p:nvSpPr>
        <p:spPr>
          <a:xfrm>
            <a:off x="5444219" y="2844484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B567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sz="4400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CB3E82-A6FE-4102-BCDE-C5589E55762E}"/>
              </a:ext>
            </a:extLst>
          </p:cNvPr>
          <p:cNvGrpSpPr/>
          <p:nvPr/>
        </p:nvGrpSpPr>
        <p:grpSpPr>
          <a:xfrm>
            <a:off x="4041119" y="407937"/>
            <a:ext cx="4099861" cy="2106998"/>
            <a:chOff x="7597427" y="2361943"/>
            <a:chExt cx="4099861" cy="21069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A45056-91EC-437E-8E45-3606439C73A2}"/>
                </a:ext>
              </a:extLst>
            </p:cNvPr>
            <p:cNvSpPr/>
            <p:nvPr/>
          </p:nvSpPr>
          <p:spPr>
            <a:xfrm>
              <a:off x="7597427" y="2935866"/>
              <a:ext cx="4099861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Overview</a:t>
              </a: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ADD7AEB3-BB31-4DCD-92D2-9FEA6584CD33}"/>
                </a:ext>
              </a:extLst>
            </p:cNvPr>
            <p:cNvSpPr txBox="1">
              <a:spLocks/>
            </p:cNvSpPr>
            <p:nvPr/>
          </p:nvSpPr>
          <p:spPr>
            <a:xfrm>
              <a:off x="7744260" y="3693822"/>
              <a:ext cx="3764469" cy="77511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6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Basic introduction to CPU Scheduling and SJF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332D7B4-8D23-40FD-9A22-A7CD6E9F6521}"/>
                </a:ext>
              </a:extLst>
            </p:cNvPr>
            <p:cNvSpPr/>
            <p:nvPr/>
          </p:nvSpPr>
          <p:spPr>
            <a:xfrm>
              <a:off x="7929596" y="2361943"/>
              <a:ext cx="3445425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en-US" sz="4400" b="1" i="0" u="none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42107C0B-1632-4532-886C-F2FE711A3AEB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3E82B195-FC74-4598-9F3A-DAC23325696F}"/>
              </a:ext>
            </a:extLst>
          </p:cNvPr>
          <p:cNvSpPr/>
          <p:nvPr/>
        </p:nvSpPr>
        <p:spPr>
          <a:xfrm rot="10800000">
            <a:off x="5100438" y="-344423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275FA8D0-DC75-47F9-A90C-B48474796A53}"/>
              </a:ext>
            </a:extLst>
          </p:cNvPr>
          <p:cNvSpPr/>
          <p:nvPr/>
        </p:nvSpPr>
        <p:spPr>
          <a:xfrm rot="10800000">
            <a:off x="5100438" y="-663432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C9212376-DB89-48EC-AB56-050AA960CB9C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BF8410-7A9C-4FFE-A579-563D20FD350F}"/>
              </a:ext>
            </a:extLst>
          </p:cNvPr>
          <p:cNvSpPr/>
          <p:nvPr/>
        </p:nvSpPr>
        <p:spPr>
          <a:xfrm>
            <a:off x="3905563" y="173238"/>
            <a:ext cx="44594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3600" dirty="0">
                <a:latin typeface="Montserrat SemiBold" panose="00000700000000000000" pitchFamily="2" charset="0"/>
              </a:rPr>
              <a:t>CPU Scheduling</a:t>
            </a:r>
            <a:endParaRPr lang="en-US" sz="3600" b="1" dirty="0">
              <a:latin typeface="Montserrat SemiBold" panose="0000070000000000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C909C4-2C15-4A93-80B4-0870B6142B16}"/>
              </a:ext>
            </a:extLst>
          </p:cNvPr>
          <p:cNvGrpSpPr/>
          <p:nvPr/>
        </p:nvGrpSpPr>
        <p:grpSpPr>
          <a:xfrm>
            <a:off x="5805954" y="1053003"/>
            <a:ext cx="455010" cy="501198"/>
            <a:chOff x="4417853" y="1095705"/>
            <a:chExt cx="298690" cy="329009"/>
          </a:xfrm>
          <a:solidFill>
            <a:schemeClr val="accent1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1AE2AE1-3CA1-478B-9BBF-55DB19EC1B92}"/>
                </a:ext>
              </a:extLst>
            </p:cNvPr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grpFill/>
            <a:ln>
              <a:noFill/>
            </a:ln>
          </p:spPr>
          <p:txBody>
            <a:bodyPr lIns="139295" tIns="69648" rIns="139295" bIns="69648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2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4" name="TextBox 109">
              <a:extLst>
                <a:ext uri="{FF2B5EF4-FFF2-40B4-BE49-F238E27FC236}">
                  <a16:creationId xmlns:a16="http://schemas.microsoft.com/office/drawing/2014/main" id="{512F6C5B-D470-4124-BED9-D089DC544512}"/>
                </a:ext>
              </a:extLst>
            </p:cNvPr>
            <p:cNvSpPr txBox="1"/>
            <p:nvPr/>
          </p:nvSpPr>
          <p:spPr>
            <a:xfrm>
              <a:off x="4440212" y="1109955"/>
              <a:ext cx="193832" cy="3147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75" dirty="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1</a:t>
              </a:r>
              <a:endParaRPr lang="zh-CN" altLang="en-US" sz="2275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EF7BA7-96B7-4165-B309-E7DE68C39D59}"/>
              </a:ext>
            </a:extLst>
          </p:cNvPr>
          <p:cNvGrpSpPr>
            <a:grpSpLocks/>
          </p:cNvGrpSpPr>
          <p:nvPr/>
        </p:nvGrpSpPr>
        <p:grpSpPr bwMode="auto">
          <a:xfrm>
            <a:off x="5840015" y="2158433"/>
            <a:ext cx="452966" cy="511241"/>
            <a:chOff x="4417853" y="1095705"/>
            <a:chExt cx="298156" cy="33586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5D9693-320D-49B1-A256-5CBC51651C38}"/>
                </a:ext>
              </a:extLst>
            </p:cNvPr>
            <p:cNvSpPr/>
            <p:nvPr/>
          </p:nvSpPr>
          <p:spPr>
            <a:xfrm>
              <a:off x="4417853" y="1095705"/>
              <a:ext cx="298156" cy="298975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txBody>
            <a:bodyPr lIns="139295" tIns="69648" rIns="139295" bIns="69648"/>
            <a:lstStyle/>
            <a:p>
              <a:pPr>
                <a:lnSpc>
                  <a:spcPct val="120000"/>
                </a:lnSpc>
                <a:defRPr/>
              </a:pPr>
              <a:endParaRPr lang="zh-CN" altLang="en-US" sz="22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7" name="TextBox 112">
              <a:extLst>
                <a:ext uri="{FF2B5EF4-FFF2-40B4-BE49-F238E27FC236}">
                  <a16:creationId xmlns:a16="http://schemas.microsoft.com/office/drawing/2014/main" id="{9F8A7DE8-0510-49C0-AF50-1CFD6B6452D7}"/>
                </a:ext>
              </a:extLst>
            </p:cNvPr>
            <p:cNvSpPr txBox="1"/>
            <p:nvPr/>
          </p:nvSpPr>
          <p:spPr>
            <a:xfrm>
              <a:off x="4449898" y="1116564"/>
              <a:ext cx="233398" cy="3150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275" dirty="0">
                  <a:solidFill>
                    <a:schemeClr val="bg1"/>
                  </a:solidFill>
                  <a:latin typeface="Montserrat SemiBold" panose="00000700000000000000" pitchFamily="2" charset="0"/>
                  <a:ea typeface="字魂36号-正文宋楷" panose="02000000000000000000" pitchFamily="2" charset="-122"/>
                  <a:cs typeface="+mn-ea"/>
                  <a:sym typeface="字魂36号-正文宋楷" panose="02000000000000000000" pitchFamily="2" charset="-122"/>
                </a:rPr>
                <a:t>2</a:t>
              </a:r>
              <a:endParaRPr lang="zh-CN" altLang="en-US" sz="2275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09A849-8645-4A35-A0F0-249FC0530CB9}"/>
              </a:ext>
            </a:extLst>
          </p:cNvPr>
          <p:cNvGrpSpPr/>
          <p:nvPr/>
        </p:nvGrpSpPr>
        <p:grpSpPr>
          <a:xfrm>
            <a:off x="327336" y="1047802"/>
            <a:ext cx="5282402" cy="856567"/>
            <a:chOff x="1245915" y="1088539"/>
            <a:chExt cx="3032062" cy="562289"/>
          </a:xfrm>
          <a:solidFill>
            <a:schemeClr val="accent1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C01D08-2ED4-45EA-8F49-FDDE55A54C34}"/>
                </a:ext>
              </a:extLst>
            </p:cNvPr>
            <p:cNvSpPr/>
            <p:nvPr/>
          </p:nvSpPr>
          <p:spPr>
            <a:xfrm>
              <a:off x="1245915" y="1088539"/>
              <a:ext cx="3032062" cy="298690"/>
            </a:xfrm>
            <a:prstGeom prst="rect">
              <a:avLst/>
            </a:prstGeom>
            <a:grpFill/>
            <a:ln>
              <a:noFill/>
            </a:ln>
          </p:spPr>
          <p:txBody>
            <a:bodyPr lIns="139295" tIns="69648" rIns="139295" bIns="69648"/>
            <a:lstStyle/>
            <a:p>
              <a:pPr>
                <a:lnSpc>
                  <a:spcPct val="120000"/>
                </a:lnSpc>
                <a:defRPr/>
              </a:pPr>
              <a:endParaRPr lang="zh-CN" altLang="en-US" sz="1517"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0" name="TextBox 115">
              <a:extLst>
                <a:ext uri="{FF2B5EF4-FFF2-40B4-BE49-F238E27FC236}">
                  <a16:creationId xmlns:a16="http://schemas.microsoft.com/office/drawing/2014/main" id="{68854AF7-0FD9-45F1-B297-AEC5D71EF46B}"/>
                </a:ext>
              </a:extLst>
            </p:cNvPr>
            <p:cNvSpPr txBox="1"/>
            <p:nvPr/>
          </p:nvSpPr>
          <p:spPr>
            <a:xfrm>
              <a:off x="1270013" y="1105324"/>
              <a:ext cx="3006653" cy="545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When scheduling decisions occur</a:t>
              </a:r>
              <a:endParaRPr lang="en-US" sz="240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C61640-EDD5-4F54-9064-B36A99AA9017}"/>
              </a:ext>
            </a:extLst>
          </p:cNvPr>
          <p:cNvGrpSpPr>
            <a:grpSpLocks/>
          </p:cNvGrpSpPr>
          <p:nvPr/>
        </p:nvGrpSpPr>
        <p:grpSpPr bwMode="auto">
          <a:xfrm>
            <a:off x="6372501" y="2064213"/>
            <a:ext cx="5736572" cy="514532"/>
            <a:chOff x="1835696" y="1086155"/>
            <a:chExt cx="2442281" cy="30295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C1C8296-8872-4629-B69B-62329F7B3367}"/>
                </a:ext>
              </a:extLst>
            </p:cNvPr>
            <p:cNvSpPr/>
            <p:nvPr/>
          </p:nvSpPr>
          <p:spPr>
            <a:xfrm>
              <a:off x="1835696" y="1088315"/>
              <a:ext cx="2442281" cy="29863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lIns="139295" tIns="69648" rIns="139295" bIns="69648"/>
            <a:lstStyle/>
            <a:p>
              <a:pPr>
                <a:lnSpc>
                  <a:spcPct val="120000"/>
                </a:lnSpc>
                <a:defRPr/>
              </a:pPr>
              <a:endParaRPr lang="zh-CN" altLang="en-US" sz="1600">
                <a:latin typeface="Montserrat SemiBold" panose="00000700000000000000" pitchFamily="2" charset="0"/>
                <a:ea typeface="字魂36号-正文宋楷" panose="02000000000000000000" pitchFamily="2" charset="-122"/>
                <a:cs typeface="+mn-ea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TextBox 118">
              <a:extLst>
                <a:ext uri="{FF2B5EF4-FFF2-40B4-BE49-F238E27FC236}">
                  <a16:creationId xmlns:a16="http://schemas.microsoft.com/office/drawing/2014/main" id="{9BE6BBFC-68B2-4DF5-B100-8A7DAE30A257}"/>
                </a:ext>
              </a:extLst>
            </p:cNvPr>
            <p:cNvSpPr txBox="1"/>
            <p:nvPr/>
          </p:nvSpPr>
          <p:spPr>
            <a:xfrm>
              <a:off x="1835696" y="1086155"/>
              <a:ext cx="879140" cy="3029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Objectives</a:t>
              </a:r>
              <a:endParaRPr lang="en-US" sz="2400" b="0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51917D6-5F9D-4161-8605-9C000477B6E1}"/>
              </a:ext>
            </a:extLst>
          </p:cNvPr>
          <p:cNvSpPr/>
          <p:nvPr/>
        </p:nvSpPr>
        <p:spPr bwMode="auto">
          <a:xfrm>
            <a:off x="6455428" y="967142"/>
            <a:ext cx="5626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Montserrat SemiBold" panose="00000700000000000000" pitchFamily="2" charset="0"/>
              </a:rPr>
              <a:t>Organizing the ready queue and distributing CPU time to processes based on priority to optimize CPU usage.</a:t>
            </a:r>
            <a:endParaRPr lang="en-US" b="0" i="0" u="none" dirty="0">
              <a:solidFill>
                <a:srgbClr val="40404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228C9F-26A4-4D5D-89DD-584E34660F6C}"/>
              </a:ext>
            </a:extLst>
          </p:cNvPr>
          <p:cNvSpPr/>
          <p:nvPr/>
        </p:nvSpPr>
        <p:spPr bwMode="auto">
          <a:xfrm>
            <a:off x="234018" y="4552780"/>
            <a:ext cx="5373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Montserrat SemiBold" panose="00000700000000000000" pitchFamily="2" charset="0"/>
              </a:rPr>
              <a:t>In cases 1 and 4, the next process is selected automatically</a:t>
            </a:r>
            <a:endParaRPr lang="vi-VN" sz="1600" i="1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i="1" dirty="0">
                <a:latin typeface="Montserrat SemiBold" panose="00000700000000000000" pitchFamily="2" charset="0"/>
              </a:rPr>
              <a:t>I</a:t>
            </a:r>
            <a:r>
              <a:rPr lang="en-US" sz="1600" i="1" dirty="0">
                <a:latin typeface="Montserrat SemiBold" panose="00000700000000000000" pitchFamily="2" charset="0"/>
              </a:rPr>
              <a:t>n cases 2 and 3, the scheduler chooses.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7C3DE8-7DD7-450A-82BC-D9366D3CD09B}"/>
              </a:ext>
            </a:extLst>
          </p:cNvPr>
          <p:cNvSpPr/>
          <p:nvPr/>
        </p:nvSpPr>
        <p:spPr>
          <a:xfrm>
            <a:off x="327335" y="1554201"/>
            <a:ext cx="5280119" cy="281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39C338-6321-4086-ABF5-D597EC90FC6B}"/>
              </a:ext>
            </a:extLst>
          </p:cNvPr>
          <p:cNvSpPr/>
          <p:nvPr/>
        </p:nvSpPr>
        <p:spPr>
          <a:xfrm>
            <a:off x="6372501" y="2660154"/>
            <a:ext cx="5736572" cy="378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9CC99-8464-87C1-E073-B3E600883AE5}"/>
              </a:ext>
            </a:extLst>
          </p:cNvPr>
          <p:cNvSpPr txBox="1"/>
          <p:nvPr/>
        </p:nvSpPr>
        <p:spPr>
          <a:xfrm>
            <a:off x="311656" y="1716235"/>
            <a:ext cx="517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 SemiBold" panose="00000700000000000000" pitchFamily="2" charset="0"/>
              </a:rPr>
              <a:t>Process moves from running → waiting state</a:t>
            </a:r>
            <a:endParaRPr lang="vi-VN" sz="2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 SemiBold" panose="00000700000000000000" pitchFamily="2" charset="0"/>
              </a:rPr>
              <a:t>Process moves from running → ready state</a:t>
            </a:r>
            <a:endParaRPr lang="vi-VN" sz="2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 SemiBold" panose="00000700000000000000" pitchFamily="2" charset="0"/>
              </a:rPr>
              <a:t>Process moves from waiting → ready state</a:t>
            </a:r>
            <a:endParaRPr lang="vi-VN" sz="2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 SemiBold" panose="00000700000000000000" pitchFamily="2" charset="0"/>
              </a:rPr>
              <a:t>Process terminates</a:t>
            </a:r>
            <a:endParaRPr lang="vi-VN" sz="2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48DB5-346F-73B1-D480-C5E48C0F342B}"/>
              </a:ext>
            </a:extLst>
          </p:cNvPr>
          <p:cNvSpPr txBox="1"/>
          <p:nvPr/>
        </p:nvSpPr>
        <p:spPr>
          <a:xfrm>
            <a:off x="6467184" y="2751264"/>
            <a:ext cx="5550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Maximize CPU utilization – keep CPU busy, avoid idle time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Minimize waiting time (WT) – reduce queue wait before execution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Minimize turnaround time (TAT) – shorten total completion time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Minimize response time – improve responsiveness for interactive programs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Ensure fairness – every process gets CPU access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Avoid starvation – prevent low-priority processes from waiting indefinitely</a:t>
            </a:r>
            <a:endParaRPr lang="vi-VN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3154" y="704221"/>
            <a:ext cx="2238584" cy="1208081"/>
            <a:chOff x="1081825" y="1667076"/>
            <a:chExt cx="2524260" cy="1495425"/>
          </a:xfrm>
        </p:grpSpPr>
        <p:sp>
          <p:nvSpPr>
            <p:cNvPr id="4" name="Rounded Rectangle 11"/>
            <p:cNvSpPr/>
            <p:nvPr/>
          </p:nvSpPr>
          <p:spPr>
            <a:xfrm>
              <a:off x="2406202" y="1667076"/>
              <a:ext cx="1199883" cy="1495425"/>
            </a:xfrm>
            <a:prstGeom prst="roundRect">
              <a:avLst>
                <a:gd name="adj" fmla="val 97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" name="Rounded Rectangle 10"/>
            <p:cNvSpPr/>
            <p:nvPr/>
          </p:nvSpPr>
          <p:spPr>
            <a:xfrm>
              <a:off x="1081825" y="1854558"/>
              <a:ext cx="2125014" cy="1120462"/>
            </a:xfrm>
            <a:prstGeom prst="roundRect">
              <a:avLst>
                <a:gd name="adj" fmla="val 97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dirty="0">
                  <a:latin typeface="Montserrat SemiBold" panose="00000700000000000000" pitchFamily="2" charset="0"/>
                  <a:ea typeface="字魂36号-正文宋楷" panose="02000000000000000000" pitchFamily="2" charset="-122"/>
                  <a:cs typeface="Lato Medium" panose="020F0602020204030203" pitchFamily="34" charset="0"/>
                  <a:sym typeface="字魂36号-正文宋楷" panose="02000000000000000000" pitchFamily="2" charset="-122"/>
                </a:rPr>
                <a:t>Overview </a:t>
              </a:r>
              <a:endParaRPr lang="en-IN" sz="2400" dirty="0">
                <a:latin typeface="Montserrat SemiBold" panose="00000700000000000000" pitchFamily="2" charset="0"/>
                <a:ea typeface="字魂36号-正文宋楷" panose="02000000000000000000" pitchFamily="2" charset="-122"/>
                <a:cs typeface="Lato Medium" panose="020F0602020204030203" pitchFamily="34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611C218-80F4-4956-87B5-FD03FDE0E737}"/>
              </a:ext>
            </a:extLst>
          </p:cNvPr>
          <p:cNvSpPr/>
          <p:nvPr/>
        </p:nvSpPr>
        <p:spPr>
          <a:xfrm>
            <a:off x="3347932" y="790558"/>
            <a:ext cx="5638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dirty="0">
                <a:latin typeface="Montserrat SemiBold" panose="00000700000000000000" pitchFamily="2" charset="0"/>
              </a:rPr>
              <a:t>Shortest Job First (SJF)</a:t>
            </a:r>
            <a:endParaRPr lang="en-US" sz="3200" b="0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7BB64991-9D8B-40B6-A1E4-8225BB3B1C2C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EEB936F-CA30-4ADB-937E-4887244B07A0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413AAA78-6064-416B-80CB-858E0E94A640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2719C7E-C001-48D7-987F-0E8747F2E0E5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F5396-7082-5676-B544-169855827957}"/>
              </a:ext>
            </a:extLst>
          </p:cNvPr>
          <p:cNvSpPr txBox="1"/>
          <p:nvPr/>
        </p:nvSpPr>
        <p:spPr>
          <a:xfrm>
            <a:off x="488493" y="1912302"/>
            <a:ext cx="123170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Selects the process with the shortest CPU burst time first</a:t>
            </a:r>
            <a:endParaRPr lang="vi-VN" sz="2400" dirty="0">
              <a:latin typeface="Montserrat SemiBold" panose="000007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Goal: Minimize average WT and improve system efficiency</a:t>
            </a:r>
            <a:endParaRPr lang="vi-VN" sz="2400" dirty="0">
              <a:latin typeface="Montserrat SemiBold" panose="000007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Two forms: Non-preemptive and Preemptive (SRTF)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DBE721-6E99-860F-B27C-F4BE2D64B055}"/>
              </a:ext>
            </a:extLst>
          </p:cNvPr>
          <p:cNvSpPr txBox="1"/>
          <p:nvPr/>
        </p:nvSpPr>
        <p:spPr>
          <a:xfrm>
            <a:off x="3043914" y="3442571"/>
            <a:ext cx="9071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Arrival Time (AT): Time process enters ready queue</a:t>
            </a:r>
            <a:endParaRPr lang="vi-VN" sz="2400" dirty="0">
              <a:latin typeface="Montserrat SemiBold" panose="000007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Burst Time (BT): CPU execution time needed</a:t>
            </a:r>
            <a:endParaRPr lang="vi-VN" sz="2400" dirty="0">
              <a:latin typeface="Montserrat SemiBold" panose="000007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Waiting Time (WT): Time spent waiting before execution</a:t>
            </a:r>
            <a:endParaRPr lang="vi-VN" sz="2400" dirty="0">
              <a:latin typeface="Montserrat SemiBold" panose="000007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</a:rPr>
              <a:t>Turnaround Time (TAT): Total time from arrival to completion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1740ED-A05F-1F57-E89B-C9B2678AC19A}"/>
              </a:ext>
            </a:extLst>
          </p:cNvPr>
          <p:cNvGrpSpPr/>
          <p:nvPr/>
        </p:nvGrpSpPr>
        <p:grpSpPr>
          <a:xfrm>
            <a:off x="761526" y="3569048"/>
            <a:ext cx="2282388" cy="1200330"/>
            <a:chOff x="1166135" y="1667076"/>
            <a:chExt cx="2439950" cy="1495425"/>
          </a:xfrm>
        </p:grpSpPr>
        <p:sp>
          <p:nvSpPr>
            <p:cNvPr id="30" name="Rounded Rectangle 11">
              <a:extLst>
                <a:ext uri="{FF2B5EF4-FFF2-40B4-BE49-F238E27FC236}">
                  <a16:creationId xmlns:a16="http://schemas.microsoft.com/office/drawing/2014/main" id="{0FACE57B-65AA-5788-1E58-82E9278DD584}"/>
                </a:ext>
              </a:extLst>
            </p:cNvPr>
            <p:cNvSpPr/>
            <p:nvPr/>
          </p:nvSpPr>
          <p:spPr>
            <a:xfrm>
              <a:off x="2406202" y="1667076"/>
              <a:ext cx="1199883" cy="1495425"/>
            </a:xfrm>
            <a:prstGeom prst="roundRect">
              <a:avLst>
                <a:gd name="adj" fmla="val 97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35" name="Rounded Rectangle 10">
              <a:extLst>
                <a:ext uri="{FF2B5EF4-FFF2-40B4-BE49-F238E27FC236}">
                  <a16:creationId xmlns:a16="http://schemas.microsoft.com/office/drawing/2014/main" id="{57710B1B-C534-DE87-C7FD-F599887CCEF7}"/>
                </a:ext>
              </a:extLst>
            </p:cNvPr>
            <p:cNvSpPr/>
            <p:nvPr/>
          </p:nvSpPr>
          <p:spPr>
            <a:xfrm>
              <a:off x="1166135" y="1824326"/>
              <a:ext cx="2125014" cy="1120462"/>
            </a:xfrm>
            <a:prstGeom prst="roundRect">
              <a:avLst>
                <a:gd name="adj" fmla="val 97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dirty="0">
                  <a:latin typeface="Montserrat SemiBold" panose="00000700000000000000" pitchFamily="2" charset="0"/>
                  <a:ea typeface="字魂36号-正文宋楷" panose="02000000000000000000" pitchFamily="2" charset="-122"/>
                  <a:cs typeface="Lato Medium" panose="020F0602020204030203" pitchFamily="34" charset="0"/>
                  <a:sym typeface="字魂36号-正文宋楷" panose="02000000000000000000" pitchFamily="2" charset="-122"/>
                </a:rPr>
                <a:t>Key SJF term </a:t>
              </a:r>
              <a:endParaRPr lang="en-IN" sz="2400" dirty="0">
                <a:latin typeface="Montserrat SemiBold" panose="00000700000000000000" pitchFamily="2" charset="0"/>
                <a:ea typeface="字魂36号-正文宋楷" panose="02000000000000000000" pitchFamily="2" charset="-122"/>
                <a:cs typeface="Lato Medium" panose="020F0602020204030203" pitchFamily="34" charset="0"/>
                <a:sym typeface="字魂36号-正文宋楷" panose="02000000000000000000" pitchFamily="2" charset="-122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30956D-3BAE-9225-80B6-B34D19BEB16B}"/>
              </a:ext>
            </a:extLst>
          </p:cNvPr>
          <p:cNvCxnSpPr/>
          <p:nvPr/>
        </p:nvCxnSpPr>
        <p:spPr>
          <a:xfrm>
            <a:off x="3228975" y="3290213"/>
            <a:ext cx="77009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F2BC377-C5A8-45B1-8E45-6AE0417734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17" t="50000" r="6211" b="11428"/>
          <a:stretch/>
        </p:blipFill>
        <p:spPr>
          <a:xfrm>
            <a:off x="0" y="0"/>
            <a:ext cx="12182101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44008F-625E-4BE6-8126-83111A2BF62E}"/>
              </a:ext>
            </a:extLst>
          </p:cNvPr>
          <p:cNvSpPr/>
          <p:nvPr/>
        </p:nvSpPr>
        <p:spPr>
          <a:xfrm rot="5400000">
            <a:off x="2727324" y="-612776"/>
            <a:ext cx="6496052" cy="5397500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EC3346C-89A2-41AA-8F4B-A5A3398E100E}"/>
              </a:ext>
            </a:extLst>
          </p:cNvPr>
          <p:cNvSpPr/>
          <p:nvPr/>
        </p:nvSpPr>
        <p:spPr>
          <a:xfrm rot="10800000">
            <a:off x="2546349" y="0"/>
            <a:ext cx="6858001" cy="3194523"/>
          </a:xfrm>
          <a:prstGeom prst="triangle">
            <a:avLst>
              <a:gd name="adj" fmla="val 50771"/>
            </a:avLst>
          </a:prstGeom>
          <a:solidFill>
            <a:srgbClr val="2954A3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3C80CF3-A2AA-4F9F-AF63-1341EB6E50B1}"/>
              </a:ext>
            </a:extLst>
          </p:cNvPr>
          <p:cNvSpPr/>
          <p:nvPr/>
        </p:nvSpPr>
        <p:spPr>
          <a:xfrm rot="10800000">
            <a:off x="-903232" y="-1162052"/>
            <a:ext cx="13033376" cy="6071072"/>
          </a:xfrm>
          <a:prstGeom prst="triangle">
            <a:avLst>
              <a:gd name="adj" fmla="val 47901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820F110-6D62-40CE-85BA-6D0C3F804EE6}"/>
              </a:ext>
            </a:extLst>
          </p:cNvPr>
          <p:cNvSpPr/>
          <p:nvPr/>
        </p:nvSpPr>
        <p:spPr>
          <a:xfrm>
            <a:off x="4294727" y="2230903"/>
            <a:ext cx="3336990" cy="16065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D853E6-F3A7-4F48-988F-6702A0A7ABE9}"/>
              </a:ext>
            </a:extLst>
          </p:cNvPr>
          <p:cNvSpPr/>
          <p:nvPr/>
        </p:nvSpPr>
        <p:spPr>
          <a:xfrm>
            <a:off x="5323568" y="2844484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B567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rPr>
              <a:t>PART</a:t>
            </a:r>
            <a:endParaRPr lang="zh-CN" altLang="en-US" sz="4400" b="1" dirty="0">
              <a:solidFill>
                <a:srgbClr val="4B567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2B856A-9ADF-4C93-8A68-E7F508C1D4B4}"/>
              </a:ext>
            </a:extLst>
          </p:cNvPr>
          <p:cNvGrpSpPr/>
          <p:nvPr/>
        </p:nvGrpSpPr>
        <p:grpSpPr>
          <a:xfrm>
            <a:off x="3867669" y="407937"/>
            <a:ext cx="4373621" cy="2039003"/>
            <a:chOff x="7423977" y="2361943"/>
            <a:chExt cx="4373621" cy="2039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A50B97-2F4C-46A5-9119-36849499DF0E}"/>
                </a:ext>
              </a:extLst>
            </p:cNvPr>
            <p:cNvSpPr/>
            <p:nvPr/>
          </p:nvSpPr>
          <p:spPr>
            <a:xfrm>
              <a:off x="7423977" y="3083993"/>
              <a:ext cx="4373621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3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Working Principle</a:t>
              </a:r>
              <a:endParaRPr lang="en-US" sz="3200" b="1" i="0" u="none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045679E7-67E2-4D62-806B-DDBF9AB49A49}"/>
                </a:ext>
              </a:extLst>
            </p:cNvPr>
            <p:cNvSpPr txBox="1">
              <a:spLocks/>
            </p:cNvSpPr>
            <p:nvPr/>
          </p:nvSpPr>
          <p:spPr>
            <a:xfrm>
              <a:off x="7591673" y="3625827"/>
              <a:ext cx="4015834" cy="77511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143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6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How the Shortest Job First (SJF) Non-Preemptive algorithm works.</a:t>
              </a:r>
              <a:endParaRPr lang="id-ID" sz="1577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Calibri"/>
                <a:sym typeface="字魂36号-正文宋楷" panose="02000000000000000000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7CD417-105C-4198-83DA-29FC86E39FA0}"/>
                </a:ext>
              </a:extLst>
            </p:cNvPr>
            <p:cNvSpPr/>
            <p:nvPr/>
          </p:nvSpPr>
          <p:spPr>
            <a:xfrm>
              <a:off x="7929596" y="2361943"/>
              <a:ext cx="3445425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lvl="0" algn="ctr"/>
              <a:r>
                <a:rPr lang="en-US" sz="4400" b="1" i="0" u="none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>
            <a:extLst>
              <a:ext uri="{FF2B5EF4-FFF2-40B4-BE49-F238E27FC236}">
                <a16:creationId xmlns:a16="http://schemas.microsoft.com/office/drawing/2014/main" id="{DA1DE7C2-E879-C80B-2B73-8C1415C8AC45}"/>
              </a:ext>
            </a:extLst>
          </p:cNvPr>
          <p:cNvSpPr/>
          <p:nvPr/>
        </p:nvSpPr>
        <p:spPr>
          <a:xfrm>
            <a:off x="0" y="-1"/>
            <a:ext cx="3020602" cy="13575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67722E-0379-4010-9777-896481902C84}"/>
              </a:ext>
            </a:extLst>
          </p:cNvPr>
          <p:cNvSpPr/>
          <p:nvPr/>
        </p:nvSpPr>
        <p:spPr>
          <a:xfrm>
            <a:off x="-62542" y="-1"/>
            <a:ext cx="932067" cy="246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8DC4934-E3CE-43E1-9E94-3347D1A86231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D3A36D9-FB32-47E7-B633-8AC028FC8F79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DB3429E-9DA6-4E5E-8298-B72045DB10DE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AF807E3-F29D-438C-AE4F-6F7C724BFE13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4DA078-5229-48C1-9E33-5D62F71A239F}"/>
              </a:ext>
            </a:extLst>
          </p:cNvPr>
          <p:cNvSpPr/>
          <p:nvPr/>
        </p:nvSpPr>
        <p:spPr>
          <a:xfrm>
            <a:off x="869525" y="757429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latin typeface="Montserrat SemiBold" panose="00000700000000000000" pitchFamily="2" charset="0"/>
              </a:rPr>
              <a:t>Definition</a:t>
            </a:r>
            <a:endParaRPr lang="en-US" sz="2400" b="1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DC4CF-631E-1EDE-8E4B-FDBBF3FB17DB}"/>
              </a:ext>
            </a:extLst>
          </p:cNvPr>
          <p:cNvSpPr txBox="1"/>
          <p:nvPr/>
        </p:nvSpPr>
        <p:spPr>
          <a:xfrm>
            <a:off x="932065" y="1393027"/>
            <a:ext cx="10714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Selects the process with the shortest CPU burst time from the ready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Once execution starts, it runs until completion without interruption.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C0849-5475-B7D9-6CEA-6CD9C132AFE7}"/>
              </a:ext>
            </a:extLst>
          </p:cNvPr>
          <p:cNvSpPr txBox="1"/>
          <p:nvPr/>
        </p:nvSpPr>
        <p:spPr>
          <a:xfrm>
            <a:off x="932066" y="2825557"/>
            <a:ext cx="10714731" cy="276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Non-preemptive:</a:t>
            </a:r>
            <a:r>
              <a:rPr lang="en-US" sz="2400" dirty="0">
                <a:latin typeface="Bahnschrift Light" panose="020B0502040204020203" pitchFamily="34" charset="0"/>
              </a:rPr>
              <a:t> No process switching until the current one finishes.</a:t>
            </a:r>
          </a:p>
          <a:p>
            <a:pPr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Selection Rule:</a:t>
            </a:r>
            <a:r>
              <a:rPr lang="en-US" sz="2400" dirty="0">
                <a:latin typeface="Bahnschrift Light" panose="020B0502040204020203" pitchFamily="34" charset="0"/>
              </a:rPr>
              <a:t> Always choose the shortest burst time when CPU is free.</a:t>
            </a:r>
          </a:p>
          <a:p>
            <a:pPr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Efficiency:</a:t>
            </a:r>
            <a:r>
              <a:rPr lang="en-US" sz="2400" dirty="0">
                <a:latin typeface="Bahnschrift Light" panose="020B0502040204020203" pitchFamily="34" charset="0"/>
              </a:rPr>
              <a:t> Fewer context switches improve CPU utilization.</a:t>
            </a:r>
          </a:p>
          <a:p>
            <a:pPr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Limitation:</a:t>
            </a:r>
            <a:r>
              <a:rPr lang="en-US" sz="2400" dirty="0">
                <a:latin typeface="Bahnschrift Light" panose="020B0502040204020203" pitchFamily="34" charset="0"/>
              </a:rPr>
              <a:t> Possible starvation if short jobs keep arriving.</a:t>
            </a:r>
          </a:p>
          <a:p>
            <a:pPr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Suitability:</a:t>
            </a:r>
            <a:r>
              <a:rPr lang="en-US" sz="2400" dirty="0">
                <a:latin typeface="Bahnschrift Light" panose="020B0502040204020203" pitchFamily="34" charset="0"/>
              </a:rPr>
              <a:t> Simple to implement but not ideal for real-time or interactive systems.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C6E0F-E351-B27E-B830-ECDC6806903F}"/>
              </a:ext>
            </a:extLst>
          </p:cNvPr>
          <p:cNvSpPr txBox="1"/>
          <p:nvPr/>
        </p:nvSpPr>
        <p:spPr>
          <a:xfrm>
            <a:off x="881842" y="2372102"/>
            <a:ext cx="311480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Montserrat SemiBold" panose="00000700000000000000" pitchFamily="2" charset="0"/>
              </a:rPr>
              <a:t>Characteristics: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1198237">
            <a:off x="-15100" y="46323"/>
            <a:ext cx="1887538" cy="1996868"/>
            <a:chOff x="4167981" y="1522413"/>
            <a:chExt cx="1887538" cy="1996868"/>
          </a:xfrm>
        </p:grpSpPr>
        <p:sp>
          <p:nvSpPr>
            <p:cNvPr id="8" name="Freeform 17"/>
            <p:cNvSpPr/>
            <p:nvPr/>
          </p:nvSpPr>
          <p:spPr bwMode="auto">
            <a:xfrm>
              <a:off x="4167981" y="1522413"/>
              <a:ext cx="1887538" cy="1924050"/>
            </a:xfrm>
            <a:custGeom>
              <a:avLst/>
              <a:gdLst>
                <a:gd name="T0" fmla="*/ 957 w 962"/>
                <a:gd name="T1" fmla="*/ 976 h 980"/>
                <a:gd name="T2" fmla="*/ 957 w 962"/>
                <a:gd name="T3" fmla="*/ 976 h 980"/>
                <a:gd name="T4" fmla="*/ 962 w 962"/>
                <a:gd name="T5" fmla="*/ 964 h 980"/>
                <a:gd name="T6" fmla="*/ 962 w 962"/>
                <a:gd name="T7" fmla="*/ 396 h 980"/>
                <a:gd name="T8" fmla="*/ 957 w 962"/>
                <a:gd name="T9" fmla="*/ 384 h 980"/>
                <a:gd name="T10" fmla="*/ 579 w 962"/>
                <a:gd name="T11" fmla="*/ 7 h 980"/>
                <a:gd name="T12" fmla="*/ 556 w 962"/>
                <a:gd name="T13" fmla="*/ 7 h 980"/>
                <a:gd name="T14" fmla="*/ 6 w 962"/>
                <a:gd name="T15" fmla="*/ 557 h 980"/>
                <a:gd name="T16" fmla="*/ 6 w 962"/>
                <a:gd name="T17" fmla="*/ 580 h 980"/>
                <a:gd name="T18" fmla="*/ 402 w 962"/>
                <a:gd name="T19" fmla="*/ 976 h 980"/>
                <a:gd name="T20" fmla="*/ 414 w 962"/>
                <a:gd name="T21" fmla="*/ 980 h 980"/>
                <a:gd name="T22" fmla="*/ 945 w 962"/>
                <a:gd name="T23" fmla="*/ 980 h 980"/>
                <a:gd name="T24" fmla="*/ 957 w 962"/>
                <a:gd name="T25" fmla="*/ 976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80">
                  <a:moveTo>
                    <a:pt x="957" y="976"/>
                  </a:moveTo>
                  <a:cubicBezTo>
                    <a:pt x="957" y="976"/>
                    <a:pt x="957" y="976"/>
                    <a:pt x="957" y="976"/>
                  </a:cubicBezTo>
                  <a:cubicBezTo>
                    <a:pt x="960" y="973"/>
                    <a:pt x="962" y="968"/>
                    <a:pt x="962" y="964"/>
                  </a:cubicBezTo>
                  <a:cubicBezTo>
                    <a:pt x="962" y="396"/>
                    <a:pt x="962" y="396"/>
                    <a:pt x="962" y="396"/>
                  </a:cubicBezTo>
                  <a:cubicBezTo>
                    <a:pt x="962" y="391"/>
                    <a:pt x="960" y="387"/>
                    <a:pt x="957" y="384"/>
                  </a:cubicBezTo>
                  <a:cubicBezTo>
                    <a:pt x="579" y="7"/>
                    <a:pt x="579" y="7"/>
                    <a:pt x="579" y="7"/>
                  </a:cubicBezTo>
                  <a:cubicBezTo>
                    <a:pt x="573" y="0"/>
                    <a:pt x="563" y="0"/>
                    <a:pt x="556" y="7"/>
                  </a:cubicBezTo>
                  <a:cubicBezTo>
                    <a:pt x="6" y="557"/>
                    <a:pt x="6" y="557"/>
                    <a:pt x="6" y="557"/>
                  </a:cubicBezTo>
                  <a:cubicBezTo>
                    <a:pt x="0" y="563"/>
                    <a:pt x="0" y="573"/>
                    <a:pt x="6" y="580"/>
                  </a:cubicBezTo>
                  <a:cubicBezTo>
                    <a:pt x="402" y="976"/>
                    <a:pt x="402" y="976"/>
                    <a:pt x="402" y="976"/>
                  </a:cubicBezTo>
                  <a:cubicBezTo>
                    <a:pt x="405" y="979"/>
                    <a:pt x="410" y="980"/>
                    <a:pt x="414" y="980"/>
                  </a:cubicBezTo>
                  <a:cubicBezTo>
                    <a:pt x="945" y="980"/>
                    <a:pt x="945" y="980"/>
                    <a:pt x="945" y="980"/>
                  </a:cubicBezTo>
                  <a:cubicBezTo>
                    <a:pt x="950" y="980"/>
                    <a:pt x="954" y="979"/>
                    <a:pt x="957" y="9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4942681" y="2052638"/>
              <a:ext cx="358775" cy="361950"/>
            </a:xfrm>
            <a:custGeom>
              <a:avLst/>
              <a:gdLst>
                <a:gd name="T0" fmla="*/ 149 w 183"/>
                <a:gd name="T1" fmla="*/ 117 h 184"/>
                <a:gd name="T2" fmla="*/ 123 w 183"/>
                <a:gd name="T3" fmla="*/ 129 h 184"/>
                <a:gd name="T4" fmla="*/ 66 w 183"/>
                <a:gd name="T5" fmla="*/ 100 h 184"/>
                <a:gd name="T6" fmla="*/ 67 w 183"/>
                <a:gd name="T7" fmla="*/ 92 h 184"/>
                <a:gd name="T8" fmla="*/ 66 w 183"/>
                <a:gd name="T9" fmla="*/ 82 h 184"/>
                <a:gd name="T10" fmla="*/ 122 w 183"/>
                <a:gd name="T11" fmla="*/ 53 h 184"/>
                <a:gd name="T12" fmla="*/ 149 w 183"/>
                <a:gd name="T13" fmla="*/ 67 h 184"/>
                <a:gd name="T14" fmla="*/ 183 w 183"/>
                <a:gd name="T15" fmla="*/ 33 h 184"/>
                <a:gd name="T16" fmla="*/ 149 w 183"/>
                <a:gd name="T17" fmla="*/ 0 h 184"/>
                <a:gd name="T18" fmla="*/ 116 w 183"/>
                <a:gd name="T19" fmla="*/ 33 h 184"/>
                <a:gd name="T20" fmla="*/ 117 w 183"/>
                <a:gd name="T21" fmla="*/ 42 h 184"/>
                <a:gd name="T22" fmla="*/ 60 w 183"/>
                <a:gd name="T23" fmla="*/ 71 h 184"/>
                <a:gd name="T24" fmla="*/ 34 w 183"/>
                <a:gd name="T25" fmla="*/ 58 h 184"/>
                <a:gd name="T26" fmla="*/ 0 w 183"/>
                <a:gd name="T27" fmla="*/ 92 h 184"/>
                <a:gd name="T28" fmla="*/ 34 w 183"/>
                <a:gd name="T29" fmla="*/ 125 h 184"/>
                <a:gd name="T30" fmla="*/ 60 w 183"/>
                <a:gd name="T31" fmla="*/ 112 h 184"/>
                <a:gd name="T32" fmla="*/ 117 w 183"/>
                <a:gd name="T33" fmla="*/ 141 h 184"/>
                <a:gd name="T34" fmla="*/ 115 w 183"/>
                <a:gd name="T35" fmla="*/ 150 h 184"/>
                <a:gd name="T36" fmla="*/ 149 w 183"/>
                <a:gd name="T37" fmla="*/ 184 h 184"/>
                <a:gd name="T38" fmla="*/ 183 w 183"/>
                <a:gd name="T39" fmla="*/ 150 h 184"/>
                <a:gd name="T40" fmla="*/ 149 w 183"/>
                <a:gd name="T41" fmla="*/ 117 h 184"/>
                <a:gd name="T42" fmla="*/ 149 w 183"/>
                <a:gd name="T43" fmla="*/ 117 h 184"/>
                <a:gd name="T44" fmla="*/ 149 w 183"/>
                <a:gd name="T45" fmla="*/ 11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184">
                  <a:moveTo>
                    <a:pt x="149" y="117"/>
                  </a:moveTo>
                  <a:cubicBezTo>
                    <a:pt x="138" y="117"/>
                    <a:pt x="129" y="122"/>
                    <a:pt x="123" y="129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7" y="98"/>
                    <a:pt x="67" y="95"/>
                    <a:pt x="67" y="92"/>
                  </a:cubicBezTo>
                  <a:cubicBezTo>
                    <a:pt x="67" y="88"/>
                    <a:pt x="67" y="85"/>
                    <a:pt x="66" y="82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28" y="61"/>
                    <a:pt x="138" y="67"/>
                    <a:pt x="149" y="67"/>
                  </a:cubicBezTo>
                  <a:cubicBezTo>
                    <a:pt x="168" y="67"/>
                    <a:pt x="183" y="52"/>
                    <a:pt x="183" y="33"/>
                  </a:cubicBezTo>
                  <a:cubicBezTo>
                    <a:pt x="183" y="15"/>
                    <a:pt x="168" y="0"/>
                    <a:pt x="149" y="0"/>
                  </a:cubicBezTo>
                  <a:cubicBezTo>
                    <a:pt x="131" y="0"/>
                    <a:pt x="116" y="15"/>
                    <a:pt x="116" y="33"/>
                  </a:cubicBezTo>
                  <a:cubicBezTo>
                    <a:pt x="116" y="36"/>
                    <a:pt x="116" y="39"/>
                    <a:pt x="117" y="4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54" y="63"/>
                    <a:pt x="44" y="58"/>
                    <a:pt x="34" y="58"/>
                  </a:cubicBezTo>
                  <a:cubicBezTo>
                    <a:pt x="15" y="58"/>
                    <a:pt x="0" y="73"/>
                    <a:pt x="0" y="92"/>
                  </a:cubicBezTo>
                  <a:cubicBezTo>
                    <a:pt x="0" y="110"/>
                    <a:pt x="15" y="125"/>
                    <a:pt x="34" y="125"/>
                  </a:cubicBezTo>
                  <a:cubicBezTo>
                    <a:pt x="45" y="125"/>
                    <a:pt x="54" y="120"/>
                    <a:pt x="60" y="112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6" y="144"/>
                    <a:pt x="115" y="147"/>
                    <a:pt x="115" y="150"/>
                  </a:cubicBezTo>
                  <a:cubicBezTo>
                    <a:pt x="115" y="169"/>
                    <a:pt x="131" y="184"/>
                    <a:pt x="149" y="184"/>
                  </a:cubicBezTo>
                  <a:cubicBezTo>
                    <a:pt x="168" y="184"/>
                    <a:pt x="183" y="169"/>
                    <a:pt x="183" y="150"/>
                  </a:cubicBezTo>
                  <a:cubicBezTo>
                    <a:pt x="183" y="132"/>
                    <a:pt x="168" y="117"/>
                    <a:pt x="149" y="117"/>
                  </a:cubicBezTo>
                  <a:close/>
                  <a:moveTo>
                    <a:pt x="149" y="117"/>
                  </a:moveTo>
                  <a:cubicBezTo>
                    <a:pt x="149" y="117"/>
                    <a:pt x="149" y="117"/>
                    <a:pt x="149" y="1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Montserrat SemiBold" panose="00000700000000000000" pitchFamily="2" charset="0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4127" y="2811395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4000" b="1" dirty="0">
                <a:solidFill>
                  <a:schemeClr val="bg1"/>
                </a:solidFill>
                <a:latin typeface="Montserrat SemiBold" panose="00000700000000000000" pitchFamily="2" charset="0"/>
                <a:ea typeface="字魂36号-正文宋楷" panose="02000000000000000000" pitchFamily="2" charset="-122"/>
                <a:cs typeface="Open Sans" panose="020B0606030504020204" pitchFamily="34" charset="0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BFAD6CB3-B4AA-4773-AB5C-4639DCC07DEA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6F52A8F9-5D62-42E8-8A6B-7A605AF217AB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F233C7D-2F3A-4092-AAC4-3FE5A4D43016}"/>
              </a:ext>
            </a:extLst>
          </p:cNvPr>
          <p:cNvSpPr/>
          <p:nvPr/>
        </p:nvSpPr>
        <p:spPr>
          <a:xfrm>
            <a:off x="4031972" y="721592"/>
            <a:ext cx="4128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atin typeface="Montserrat SemiBold" panose="00000700000000000000" pitchFamily="2" charset="0"/>
              </a:rPr>
              <a:t>Main Operations</a:t>
            </a:r>
            <a:endParaRPr lang="en-US" sz="3200" b="1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CF11F8D4-900C-4A05-96A5-454334A3283C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17773545-1A30-4438-BE9F-3F68E210FC76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EB56C-BEBA-9DDD-A7C9-A2C164F0E5D2}"/>
              </a:ext>
            </a:extLst>
          </p:cNvPr>
          <p:cNvSpPr txBox="1"/>
          <p:nvPr/>
        </p:nvSpPr>
        <p:spPr>
          <a:xfrm>
            <a:off x="585788" y="1527324"/>
            <a:ext cx="10751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Bahnschrift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Process Arrival:</a:t>
            </a:r>
            <a:r>
              <a:rPr lang="en-US" sz="2400" dirty="0">
                <a:latin typeface="Bahnschrift Light" panose="020B0502040204020203" pitchFamily="34" charset="0"/>
              </a:rPr>
              <a:t> Processes arrive at different times and are placed into the ready 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CPU Scheduling:</a:t>
            </a:r>
            <a:r>
              <a:rPr lang="en-US" sz="2400" dirty="0">
                <a:latin typeface="Bahnschrift Light" panose="020B0502040204020203" pitchFamily="34" charset="0"/>
              </a:rPr>
              <a:t> When CPU is idle, select the process with the shortest burst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Process Execution:</a:t>
            </a:r>
            <a:r>
              <a:rPr lang="en-US" sz="2400" dirty="0">
                <a:latin typeface="Bahnschrift Light" panose="020B0502040204020203" pitchFamily="34" charset="0"/>
              </a:rPr>
              <a:t> Run selected process until it finishes, reducing context switching.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Process Completion:</a:t>
            </a:r>
            <a:r>
              <a:rPr lang="en-US" sz="2400" dirty="0">
                <a:latin typeface="Bahnschrift Light" panose="020B0502040204020203" pitchFamily="34" charset="0"/>
              </a:rPr>
              <a:t> After finishing, select the next shortest job. If no process is ready, CPU remains idle.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Light" panose="020B0502040204020203" pitchFamily="34" charset="0"/>
              </a:rPr>
              <a:t>Handling New Arrivals:</a:t>
            </a:r>
            <a:r>
              <a:rPr lang="en-US" sz="2400" dirty="0">
                <a:latin typeface="Bahnschrift Light" panose="020B0502040204020203" pitchFamily="34" charset="0"/>
              </a:rPr>
              <a:t> New processes are added to the queue but do not preempt the current job.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09725" y="945310"/>
            <a:ext cx="1063952" cy="1063952"/>
            <a:chOff x="5109029" y="1657350"/>
            <a:chExt cx="1063952" cy="1063952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109029" y="1657350"/>
              <a:ext cx="0" cy="106395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V="1">
              <a:off x="5641005" y="1144424"/>
              <a:ext cx="0" cy="106395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D9EC948-2136-4107-8F0B-A32DDB0F857D}"/>
              </a:ext>
            </a:extLst>
          </p:cNvPr>
          <p:cNvSpPr/>
          <p:nvPr/>
        </p:nvSpPr>
        <p:spPr>
          <a:xfrm rot="10800000">
            <a:off x="5100438" y="-232229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4D3DA42F-B27C-4BE9-BBE3-8739AE46DBDF}"/>
              </a:ext>
            </a:extLst>
          </p:cNvPr>
          <p:cNvSpPr/>
          <p:nvPr/>
        </p:nvSpPr>
        <p:spPr>
          <a:xfrm rot="10800000">
            <a:off x="5117746" y="-487235"/>
            <a:ext cx="1991123" cy="927484"/>
          </a:xfrm>
          <a:prstGeom prst="triangle">
            <a:avLst>
              <a:gd name="adj" fmla="val 50411"/>
            </a:avLst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0E7AD01E-0D74-437B-B356-B5D8E8567B05}"/>
              </a:ext>
            </a:extLst>
          </p:cNvPr>
          <p:cNvSpPr/>
          <p:nvPr/>
        </p:nvSpPr>
        <p:spPr>
          <a:xfrm>
            <a:off x="-62542" y="6090137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D7396AF1-E0A1-4007-9784-4A180A4E6F7C}"/>
              </a:ext>
            </a:extLst>
          </p:cNvPr>
          <p:cNvSpPr/>
          <p:nvPr/>
        </p:nvSpPr>
        <p:spPr>
          <a:xfrm>
            <a:off x="-125082" y="5818251"/>
            <a:ext cx="12317082" cy="1039749"/>
          </a:xfrm>
          <a:prstGeom prst="triangle">
            <a:avLst>
              <a:gd name="adj" fmla="val 50376"/>
            </a:avLst>
          </a:prstGeom>
          <a:solidFill>
            <a:srgbClr val="2954A3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pitchFamily="2" charset="0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矩形 47">
            <a:extLst>
              <a:ext uri="{FF2B5EF4-FFF2-40B4-BE49-F238E27FC236}">
                <a16:creationId xmlns:a16="http://schemas.microsoft.com/office/drawing/2014/main" id="{F38497CC-2FF0-2441-0972-D32955102771}"/>
              </a:ext>
            </a:extLst>
          </p:cNvPr>
          <p:cNvSpPr/>
          <p:nvPr/>
        </p:nvSpPr>
        <p:spPr>
          <a:xfrm>
            <a:off x="4031972" y="721592"/>
            <a:ext cx="4128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atin typeface="Montserrat SemiBold" panose="00000700000000000000" pitchFamily="2" charset="0"/>
              </a:rPr>
              <a:t>Main Operations</a:t>
            </a:r>
            <a:endParaRPr lang="en-US" sz="3200" b="1" i="0" u="none" dirty="0">
              <a:solidFill>
                <a:srgbClr val="000000"/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0A0BBA-2D35-704D-C357-010628DC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9405"/>
              </p:ext>
            </p:extLst>
          </p:nvPr>
        </p:nvGraphicFramePr>
        <p:xfrm>
          <a:off x="2141701" y="1439705"/>
          <a:ext cx="7908596" cy="27555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2642882">
                  <a:extLst>
                    <a:ext uri="{9D8B030D-6E8A-4147-A177-3AD203B41FA5}">
                      <a16:colId xmlns:a16="http://schemas.microsoft.com/office/drawing/2014/main" val="422208830"/>
                    </a:ext>
                  </a:extLst>
                </a:gridCol>
                <a:gridCol w="2644704">
                  <a:extLst>
                    <a:ext uri="{9D8B030D-6E8A-4147-A177-3AD203B41FA5}">
                      <a16:colId xmlns:a16="http://schemas.microsoft.com/office/drawing/2014/main" val="1154750275"/>
                    </a:ext>
                  </a:extLst>
                </a:gridCol>
                <a:gridCol w="2621010">
                  <a:extLst>
                    <a:ext uri="{9D8B030D-6E8A-4147-A177-3AD203B41FA5}">
                      <a16:colId xmlns:a16="http://schemas.microsoft.com/office/drawing/2014/main" val="3449138008"/>
                    </a:ext>
                  </a:extLst>
                </a:gridCol>
              </a:tblGrid>
              <a:tr h="690667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10">
                          <a:effectLst/>
                          <a:latin typeface="Montserrat SemiBold" panose="00000700000000000000" pitchFamily="2" charset="0"/>
                        </a:rPr>
                        <a:t>Process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>
                          <a:effectLst/>
                          <a:latin typeface="Montserrat SemiBold" panose="00000700000000000000" pitchFamily="2" charset="0"/>
                        </a:rPr>
                        <a:t>Arrival</a:t>
                      </a:r>
                      <a:r>
                        <a:rPr lang="vi-VN" sz="2000" kern="100" spc="-30">
                          <a:effectLst/>
                          <a:latin typeface="Montserrat SemiBold" panose="00000700000000000000" pitchFamily="2" charset="0"/>
                        </a:rPr>
                        <a:t> </a:t>
                      </a:r>
                      <a:r>
                        <a:rPr lang="vi-VN" sz="2000" kern="100" spc="-20">
                          <a:effectLst/>
                          <a:latin typeface="Montserrat SemiBold" panose="00000700000000000000" pitchFamily="2" charset="0"/>
                        </a:rPr>
                        <a:t>Time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dirty="0">
                          <a:effectLst/>
                          <a:latin typeface="Montserrat SemiBold" panose="00000700000000000000" pitchFamily="2" charset="0"/>
                        </a:rPr>
                        <a:t>CPU</a:t>
                      </a:r>
                      <a:r>
                        <a:rPr lang="vi-VN" sz="2000" kern="100" spc="-15" dirty="0">
                          <a:effectLst/>
                          <a:latin typeface="Montserrat SemiBold" panose="00000700000000000000" pitchFamily="2" charset="0"/>
                        </a:rPr>
                        <a:t> </a:t>
                      </a:r>
                      <a:r>
                        <a:rPr lang="vi-VN" sz="2000" kern="100" spc="-10" dirty="0">
                          <a:effectLst/>
                          <a:latin typeface="Montserrat SemiBold" panose="00000700000000000000" pitchFamily="2" charset="0"/>
                        </a:rPr>
                        <a:t>Burst</a:t>
                      </a:r>
                      <a:endParaRPr lang="en-US" sz="1600" kern="100" dirty="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3882526"/>
                  </a:ext>
                </a:extLst>
              </a:tr>
              <a:tr h="686386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25">
                          <a:effectLst/>
                          <a:latin typeface="Montserrat SemiBold" panose="00000700000000000000" pitchFamily="2" charset="0"/>
                        </a:rPr>
                        <a:t>P1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50">
                          <a:effectLst/>
                          <a:latin typeface="Montserrat SemiBold" panose="00000700000000000000" pitchFamily="2" charset="0"/>
                        </a:rPr>
                        <a:t>0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50">
                          <a:effectLst/>
                          <a:latin typeface="Montserrat SemiBold" panose="00000700000000000000" pitchFamily="2" charset="0"/>
                        </a:rPr>
                        <a:t>8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0959908"/>
                  </a:ext>
                </a:extLst>
              </a:tr>
              <a:tr h="687813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25">
                          <a:effectLst/>
                          <a:latin typeface="Montserrat SemiBold" panose="00000700000000000000" pitchFamily="2" charset="0"/>
                        </a:rPr>
                        <a:t>P2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50">
                          <a:effectLst/>
                          <a:latin typeface="Montserrat SemiBold" panose="00000700000000000000" pitchFamily="2" charset="0"/>
                        </a:rPr>
                        <a:t>2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50" dirty="0">
                          <a:effectLst/>
                          <a:latin typeface="Montserrat SemiBold" panose="00000700000000000000" pitchFamily="2" charset="0"/>
                        </a:rPr>
                        <a:t>6</a:t>
                      </a:r>
                      <a:endParaRPr lang="en-US" sz="1600" kern="100" dirty="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7783874"/>
                  </a:ext>
                </a:extLst>
              </a:tr>
              <a:tr h="690667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10"/>
                        </a:spcBef>
                        <a:buNone/>
                      </a:pPr>
                      <a:r>
                        <a:rPr lang="vi-VN" sz="2000" kern="100" spc="-25">
                          <a:effectLst/>
                          <a:latin typeface="Montserrat SemiBold" panose="00000700000000000000" pitchFamily="2" charset="0"/>
                        </a:rPr>
                        <a:t>P3</a:t>
                      </a:r>
                      <a:endParaRPr lang="en-US" sz="1600" kern="10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10"/>
                        </a:spcBef>
                        <a:buNone/>
                      </a:pPr>
                      <a:r>
                        <a:rPr lang="vi-VN" sz="2000" kern="100" spc="-50" dirty="0">
                          <a:effectLst/>
                          <a:latin typeface="Montserrat SemiBold" panose="00000700000000000000" pitchFamily="2" charset="0"/>
                        </a:rPr>
                        <a:t>4</a:t>
                      </a:r>
                      <a:endParaRPr lang="en-US" sz="1600" kern="100" dirty="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10"/>
                        </a:spcBef>
                        <a:buNone/>
                      </a:pPr>
                      <a:r>
                        <a:rPr lang="vi-VN" sz="2000" kern="100" spc="-25" dirty="0">
                          <a:effectLst/>
                          <a:latin typeface="Montserrat SemiBold" panose="00000700000000000000" pitchFamily="2" charset="0"/>
                        </a:rPr>
                        <a:t>23</a:t>
                      </a:r>
                      <a:endParaRPr lang="en-US" sz="1600" kern="100" dirty="0"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267166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DF2C41E-AE9F-853F-356C-0888C4CC8362}"/>
              </a:ext>
            </a:extLst>
          </p:cNvPr>
          <p:cNvGrpSpPr/>
          <p:nvPr/>
        </p:nvGrpSpPr>
        <p:grpSpPr>
          <a:xfrm>
            <a:off x="1243728" y="670773"/>
            <a:ext cx="1063952" cy="1063952"/>
            <a:chOff x="5109029" y="1657350"/>
            <a:chExt cx="1063952" cy="106395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3EFE0F-89E5-B8FE-309E-BD64C51AE9F2}"/>
                </a:ext>
              </a:extLst>
            </p:cNvPr>
            <p:cNvCxnSpPr/>
            <p:nvPr/>
          </p:nvCxnSpPr>
          <p:spPr>
            <a:xfrm flipV="1">
              <a:off x="5109029" y="1657350"/>
              <a:ext cx="0" cy="106395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BAA2CD-1D2B-AEC1-6B34-BCD6E6EFBA0D}"/>
                </a:ext>
              </a:extLst>
            </p:cNvPr>
            <p:cNvCxnSpPr/>
            <p:nvPr/>
          </p:nvCxnSpPr>
          <p:spPr>
            <a:xfrm rot="5400000" flipV="1">
              <a:off x="5641005" y="1144424"/>
              <a:ext cx="0" cy="106395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3995260-F5B5-1948-AA04-1DBCFDAC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90932"/>
              </p:ext>
            </p:extLst>
          </p:nvPr>
        </p:nvGraphicFramePr>
        <p:xfrm>
          <a:off x="2071687" y="4557591"/>
          <a:ext cx="8159007" cy="12955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1824926">
                  <a:extLst>
                    <a:ext uri="{9D8B030D-6E8A-4147-A177-3AD203B41FA5}">
                      <a16:colId xmlns:a16="http://schemas.microsoft.com/office/drawing/2014/main" val="1580255017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246154129"/>
                    </a:ext>
                  </a:extLst>
                </a:gridCol>
                <a:gridCol w="3956668">
                  <a:extLst>
                    <a:ext uri="{9D8B030D-6E8A-4147-A177-3AD203B41FA5}">
                      <a16:colId xmlns:a16="http://schemas.microsoft.com/office/drawing/2014/main" val="533459105"/>
                    </a:ext>
                  </a:extLst>
                </a:gridCol>
              </a:tblGrid>
              <a:tr h="519874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25" dirty="0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600" kern="1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25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600" kern="1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50000"/>
                        </a:lnSpc>
                        <a:buNone/>
                      </a:pPr>
                      <a:r>
                        <a:rPr lang="vi-VN" sz="2000" kern="100" spc="-25" dirty="0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600" kern="100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639962"/>
                  </a:ext>
                </a:extLst>
              </a:tr>
              <a:tr h="519874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buNone/>
                      </a:pPr>
                      <a:r>
                        <a:rPr lang="vi-VN" sz="1800" kern="100" spc="-25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50000"/>
                        </a:lnSpc>
                        <a:buNone/>
                      </a:pPr>
                      <a:r>
                        <a:rPr lang="vi-VN" sz="1800" kern="100" spc="-25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50000"/>
                        </a:lnSpc>
                        <a:buNone/>
                        <a:tabLst>
                          <a:tab pos="2438400" algn="l"/>
                          <a:tab pos="2644140" algn="r"/>
                        </a:tabLst>
                      </a:pPr>
                      <a:r>
                        <a:rPr lang="vi-VN" sz="1800" kern="100" spc="-25" dirty="0">
                          <a:solidFill>
                            <a:schemeClr val="tx1"/>
                          </a:solidFill>
                          <a:effectLst/>
                        </a:rPr>
                        <a:t>14	                    37	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Montserrat SemiBold" panose="000007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710858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963">
      <a:dk1>
        <a:sysClr val="windowText" lastClr="000000"/>
      </a:dk1>
      <a:lt1>
        <a:sysClr val="window" lastClr="FFFFFF"/>
      </a:lt1>
      <a:dk2>
        <a:srgbClr val="2954A3"/>
      </a:dk2>
      <a:lt2>
        <a:srgbClr val="E7E6E6"/>
      </a:lt2>
      <a:accent1>
        <a:srgbClr val="2954A3"/>
      </a:accent1>
      <a:accent2>
        <a:srgbClr val="2954A3"/>
      </a:accent2>
      <a:accent3>
        <a:srgbClr val="2954A3"/>
      </a:accent3>
      <a:accent4>
        <a:srgbClr val="2954A3"/>
      </a:accent4>
      <a:accent5>
        <a:srgbClr val="2954A3"/>
      </a:accent5>
      <a:accent6>
        <a:srgbClr val="2954A3"/>
      </a:accent6>
      <a:hlink>
        <a:srgbClr val="2954A3"/>
      </a:hlink>
      <a:folHlink>
        <a:srgbClr val="2954A3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624F3C"/>
      </a:accent1>
      <a:accent2>
        <a:srgbClr val="D2B38A"/>
      </a:accent2>
      <a:accent3>
        <a:srgbClr val="624F3C"/>
      </a:accent3>
      <a:accent4>
        <a:srgbClr val="D2B38A"/>
      </a:accent4>
      <a:accent5>
        <a:srgbClr val="624F3C"/>
      </a:accent5>
      <a:accent6>
        <a:srgbClr val="D2B38A"/>
      </a:accent6>
      <a:hlink>
        <a:srgbClr val="624F3C"/>
      </a:hlink>
      <a:folHlink>
        <a:srgbClr val="D2B38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63">
    <a:dk1>
      <a:sysClr val="windowText" lastClr="000000"/>
    </a:dk1>
    <a:lt1>
      <a:sysClr val="window" lastClr="FFFFFF"/>
    </a:lt1>
    <a:dk2>
      <a:srgbClr val="2954A3"/>
    </a:dk2>
    <a:lt2>
      <a:srgbClr val="E7E6E6"/>
    </a:lt2>
    <a:accent1>
      <a:srgbClr val="2954A3"/>
    </a:accent1>
    <a:accent2>
      <a:srgbClr val="2954A3"/>
    </a:accent2>
    <a:accent3>
      <a:srgbClr val="2954A3"/>
    </a:accent3>
    <a:accent4>
      <a:srgbClr val="2954A3"/>
    </a:accent4>
    <a:accent5>
      <a:srgbClr val="2954A3"/>
    </a:accent5>
    <a:accent6>
      <a:srgbClr val="2954A3"/>
    </a:accent6>
    <a:hlink>
      <a:srgbClr val="2954A3"/>
    </a:hlink>
    <a:folHlink>
      <a:srgbClr val="2954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1055</Words>
  <Application>Microsoft Office PowerPoint</Application>
  <PresentationFormat>Widescreen</PresentationFormat>
  <Paragraphs>190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Arial</vt:lpstr>
      <vt:lpstr>Arial Black</vt:lpstr>
      <vt:lpstr>Bahnschrift Light</vt:lpstr>
      <vt:lpstr>Montserrat SemiBold</vt:lpstr>
      <vt:lpstr>字魂36号-正文宋楷</vt:lpstr>
      <vt:lpstr>Office 主题​​</vt:lpstr>
      <vt:lpstr>Office 主题</vt:lpstr>
      <vt:lpstr>Shortest Job First (SJF) Non-Preemptive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新员工培训PPT模板</dc:title>
  <dc:creator>Administrator</dc:creator>
  <cp:lastModifiedBy>huy phạm</cp:lastModifiedBy>
  <cp:revision>44</cp:revision>
  <dcterms:created xsi:type="dcterms:W3CDTF">2019-01-09T04:25:22Z</dcterms:created>
  <dcterms:modified xsi:type="dcterms:W3CDTF">2025-08-16T06:37:49Z</dcterms:modified>
</cp:coreProperties>
</file>