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B4E5E4-0E56-4AC4-BAAF-303441C2A1E9}"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549CA-6D33-4631-8D99-E6FF18F4F770}" type="slidenum">
              <a:rPr lang="en-US" smtClean="0"/>
              <a:t>‹#›</a:t>
            </a:fld>
            <a:endParaRPr lang="en-US"/>
          </a:p>
        </p:txBody>
      </p:sp>
    </p:spTree>
    <p:extLst>
      <p:ext uri="{BB962C8B-B14F-4D97-AF65-F5344CB8AC3E}">
        <p14:creationId xmlns:p14="http://schemas.microsoft.com/office/powerpoint/2010/main" val="11572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B4E5E4-0E56-4AC4-BAAF-303441C2A1E9}"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549CA-6D33-4631-8D99-E6FF18F4F770}" type="slidenum">
              <a:rPr lang="en-US" smtClean="0"/>
              <a:t>‹#›</a:t>
            </a:fld>
            <a:endParaRPr lang="en-US"/>
          </a:p>
        </p:txBody>
      </p:sp>
    </p:spTree>
    <p:extLst>
      <p:ext uri="{BB962C8B-B14F-4D97-AF65-F5344CB8AC3E}">
        <p14:creationId xmlns:p14="http://schemas.microsoft.com/office/powerpoint/2010/main" val="3986757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B4E5E4-0E56-4AC4-BAAF-303441C2A1E9}"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549CA-6D33-4631-8D99-E6FF18F4F770}" type="slidenum">
              <a:rPr lang="en-US" smtClean="0"/>
              <a:t>‹#›</a:t>
            </a:fld>
            <a:endParaRPr lang="en-US"/>
          </a:p>
        </p:txBody>
      </p:sp>
    </p:spTree>
    <p:extLst>
      <p:ext uri="{BB962C8B-B14F-4D97-AF65-F5344CB8AC3E}">
        <p14:creationId xmlns:p14="http://schemas.microsoft.com/office/powerpoint/2010/main" val="625357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B4E5E4-0E56-4AC4-BAAF-303441C2A1E9}"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549CA-6D33-4631-8D99-E6FF18F4F770}" type="slidenum">
              <a:rPr lang="en-US" smtClean="0"/>
              <a:t>‹#›</a:t>
            </a:fld>
            <a:endParaRPr lang="en-US"/>
          </a:p>
        </p:txBody>
      </p:sp>
    </p:spTree>
    <p:extLst>
      <p:ext uri="{BB962C8B-B14F-4D97-AF65-F5344CB8AC3E}">
        <p14:creationId xmlns:p14="http://schemas.microsoft.com/office/powerpoint/2010/main" val="323142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4E5E4-0E56-4AC4-BAAF-303441C2A1E9}"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549CA-6D33-4631-8D99-E6FF18F4F770}" type="slidenum">
              <a:rPr lang="en-US" smtClean="0"/>
              <a:t>‹#›</a:t>
            </a:fld>
            <a:endParaRPr lang="en-US"/>
          </a:p>
        </p:txBody>
      </p:sp>
    </p:spTree>
    <p:extLst>
      <p:ext uri="{BB962C8B-B14F-4D97-AF65-F5344CB8AC3E}">
        <p14:creationId xmlns:p14="http://schemas.microsoft.com/office/powerpoint/2010/main" val="86430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B4E5E4-0E56-4AC4-BAAF-303441C2A1E9}"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549CA-6D33-4631-8D99-E6FF18F4F770}" type="slidenum">
              <a:rPr lang="en-US" smtClean="0"/>
              <a:t>‹#›</a:t>
            </a:fld>
            <a:endParaRPr lang="en-US"/>
          </a:p>
        </p:txBody>
      </p:sp>
    </p:spTree>
    <p:extLst>
      <p:ext uri="{BB962C8B-B14F-4D97-AF65-F5344CB8AC3E}">
        <p14:creationId xmlns:p14="http://schemas.microsoft.com/office/powerpoint/2010/main" val="65919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B4E5E4-0E56-4AC4-BAAF-303441C2A1E9}" type="datetimeFigureOut">
              <a:rPr lang="en-US" smtClean="0"/>
              <a:t>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549CA-6D33-4631-8D99-E6FF18F4F770}" type="slidenum">
              <a:rPr lang="en-US" smtClean="0"/>
              <a:t>‹#›</a:t>
            </a:fld>
            <a:endParaRPr lang="en-US"/>
          </a:p>
        </p:txBody>
      </p:sp>
    </p:spTree>
    <p:extLst>
      <p:ext uri="{BB962C8B-B14F-4D97-AF65-F5344CB8AC3E}">
        <p14:creationId xmlns:p14="http://schemas.microsoft.com/office/powerpoint/2010/main" val="2209549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B4E5E4-0E56-4AC4-BAAF-303441C2A1E9}" type="datetimeFigureOut">
              <a:rPr lang="en-US" smtClean="0"/>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0549CA-6D33-4631-8D99-E6FF18F4F770}" type="slidenum">
              <a:rPr lang="en-US" smtClean="0"/>
              <a:t>‹#›</a:t>
            </a:fld>
            <a:endParaRPr lang="en-US"/>
          </a:p>
        </p:txBody>
      </p:sp>
    </p:spTree>
    <p:extLst>
      <p:ext uri="{BB962C8B-B14F-4D97-AF65-F5344CB8AC3E}">
        <p14:creationId xmlns:p14="http://schemas.microsoft.com/office/powerpoint/2010/main" val="76082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4E5E4-0E56-4AC4-BAAF-303441C2A1E9}" type="datetimeFigureOut">
              <a:rPr lang="en-US" smtClean="0"/>
              <a:t>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0549CA-6D33-4631-8D99-E6FF18F4F770}" type="slidenum">
              <a:rPr lang="en-US" smtClean="0"/>
              <a:t>‹#›</a:t>
            </a:fld>
            <a:endParaRPr lang="en-US"/>
          </a:p>
        </p:txBody>
      </p:sp>
    </p:spTree>
    <p:extLst>
      <p:ext uri="{BB962C8B-B14F-4D97-AF65-F5344CB8AC3E}">
        <p14:creationId xmlns:p14="http://schemas.microsoft.com/office/powerpoint/2010/main" val="157094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4E5E4-0E56-4AC4-BAAF-303441C2A1E9}"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549CA-6D33-4631-8D99-E6FF18F4F770}" type="slidenum">
              <a:rPr lang="en-US" smtClean="0"/>
              <a:t>‹#›</a:t>
            </a:fld>
            <a:endParaRPr lang="en-US"/>
          </a:p>
        </p:txBody>
      </p:sp>
    </p:spTree>
    <p:extLst>
      <p:ext uri="{BB962C8B-B14F-4D97-AF65-F5344CB8AC3E}">
        <p14:creationId xmlns:p14="http://schemas.microsoft.com/office/powerpoint/2010/main" val="3513693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4E5E4-0E56-4AC4-BAAF-303441C2A1E9}"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549CA-6D33-4631-8D99-E6FF18F4F770}" type="slidenum">
              <a:rPr lang="en-US" smtClean="0"/>
              <a:t>‹#›</a:t>
            </a:fld>
            <a:endParaRPr lang="en-US"/>
          </a:p>
        </p:txBody>
      </p:sp>
    </p:spTree>
    <p:extLst>
      <p:ext uri="{BB962C8B-B14F-4D97-AF65-F5344CB8AC3E}">
        <p14:creationId xmlns:p14="http://schemas.microsoft.com/office/powerpoint/2010/main" val="160904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4E5E4-0E56-4AC4-BAAF-303441C2A1E9}" type="datetimeFigureOut">
              <a:rPr lang="en-US" smtClean="0"/>
              <a:t>12/3/2015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549CA-6D33-4631-8D99-E6FF18F4F770}" type="slidenum">
              <a:rPr lang="en-US" smtClean="0"/>
              <a:t>‹#›</a:t>
            </a:fld>
            <a:endParaRPr lang="en-US"/>
          </a:p>
        </p:txBody>
      </p:sp>
    </p:spTree>
    <p:extLst>
      <p:ext uri="{BB962C8B-B14F-4D97-AF65-F5344CB8AC3E}">
        <p14:creationId xmlns:p14="http://schemas.microsoft.com/office/powerpoint/2010/main" val="2631451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smtClean="0"/>
              <a:t>Chương 1</a:t>
            </a:r>
            <a:br>
              <a:rPr lang="en-US" b="1" smtClean="0"/>
            </a:br>
            <a:r>
              <a:rPr lang="en-US" b="1" smtClean="0"/>
              <a:t>TỔNG QUAN THỐNG KÊ ỨNG DỤNG</a:t>
            </a:r>
            <a:endParaRPr lang="en-US" b="1"/>
          </a:p>
        </p:txBody>
      </p:sp>
      <p:sp>
        <p:nvSpPr>
          <p:cNvPr id="3" name="Subtitle 2"/>
          <p:cNvSpPr>
            <a:spLocks noGrp="1"/>
          </p:cNvSpPr>
          <p:nvPr>
            <p:ph type="subTitle" idx="1"/>
          </p:nvPr>
        </p:nvSpPr>
        <p:spPr/>
        <p:txBody>
          <a:bodyPr/>
          <a:lstStyle/>
          <a:p>
            <a:endParaRPr lang="en-US" b="1" dirty="0">
              <a:solidFill>
                <a:schemeClr val="tx1"/>
              </a:solidFill>
            </a:endParaRPr>
          </a:p>
        </p:txBody>
      </p:sp>
    </p:spTree>
    <p:extLst>
      <p:ext uri="{BB962C8B-B14F-4D97-AF65-F5344CB8AC3E}">
        <p14:creationId xmlns:p14="http://schemas.microsoft.com/office/powerpoint/2010/main" val="548323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Biến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z="2800">
                <a:solidFill>
                  <a:srgbClr val="001933"/>
                </a:solidFill>
                <a:latin typeface="Arial" panose="020B0604020202020204" pitchFamily="34" charset="0"/>
                <a:cs typeface="Arial" panose="020B0604020202020204" pitchFamily="34" charset="0"/>
              </a:rPr>
              <a:t>Biến là đặc điểm của đối tượng trong tổng thể </a:t>
            </a:r>
            <a:r>
              <a:rPr lang="en-US" altLang="en-US" sz="2800" smtClean="0">
                <a:solidFill>
                  <a:srgbClr val="001933"/>
                </a:solidFill>
                <a:latin typeface="Arial" panose="020B0604020202020204" pitchFamily="34" charset="0"/>
                <a:cs typeface="Arial" panose="020B0604020202020204" pitchFamily="34" charset="0"/>
              </a:rPr>
              <a:t>cần được thu </a:t>
            </a:r>
            <a:r>
              <a:rPr lang="en-US" altLang="en-US" sz="2800">
                <a:solidFill>
                  <a:srgbClr val="001933"/>
                </a:solidFill>
                <a:latin typeface="Arial" panose="020B0604020202020204" pitchFamily="34" charset="0"/>
                <a:cs typeface="Arial" panose="020B0604020202020204" pitchFamily="34" charset="0"/>
              </a:rPr>
              <a:t>thập dữ liệu và nghiên cứu.</a:t>
            </a:r>
            <a:endParaRPr lang="en-US" altLang="en-US" sz="2800" smtClean="0">
              <a:solidFill>
                <a:srgbClr val="001933"/>
              </a:solidFill>
              <a:latin typeface="Arial" panose="020B0604020202020204" pitchFamily="34" charset="0"/>
              <a:cs typeface="Arial" panose="020B0604020202020204" pitchFamily="34" charset="0"/>
            </a:endParaRPr>
          </a:p>
          <a:p>
            <a:pPr algn="just"/>
            <a:r>
              <a:rPr lang="en-US" altLang="en-US" sz="2800" smtClean="0">
                <a:solidFill>
                  <a:srgbClr val="001933"/>
                </a:solidFill>
                <a:latin typeface="Arial" panose="020B0604020202020204" pitchFamily="34" charset="0"/>
                <a:cs typeface="Arial" panose="020B0604020202020204" pitchFamily="34" charset="0"/>
              </a:rPr>
              <a:t>Thí dụ: phái, độ tuổi, nghề nghiệp, số lần trung bình đến siêu thị trong 1 tháng.</a:t>
            </a:r>
          </a:p>
        </p:txBody>
      </p:sp>
    </p:spTree>
    <p:extLst>
      <p:ext uri="{BB962C8B-B14F-4D97-AF65-F5344CB8AC3E}">
        <p14:creationId xmlns:p14="http://schemas.microsoft.com/office/powerpoint/2010/main" val="2572409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Tập dữ liệu</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z="2800" smtClean="0">
                <a:solidFill>
                  <a:srgbClr val="001933"/>
                </a:solidFill>
                <a:latin typeface="Arial" panose="020B0604020202020204" pitchFamily="34" charset="0"/>
                <a:cs typeface="Arial" panose="020B0604020202020204" pitchFamily="34" charset="0"/>
              </a:rPr>
              <a:t>Tập dữ liệu là một bảng dữ liệu trong đó, mỗi cột là một biến, mỗi dòng là dữ liệu của một đối tượng khảo sát.</a:t>
            </a:r>
          </a:p>
          <a:p>
            <a:pPr algn="just"/>
            <a:r>
              <a:rPr lang="en-US" altLang="en-US" sz="2800" smtClean="0">
                <a:solidFill>
                  <a:srgbClr val="001933"/>
                </a:solidFill>
                <a:latin typeface="Arial" panose="020B0604020202020204" pitchFamily="34" charset="0"/>
                <a:cs typeface="Arial" panose="020B0604020202020204" pitchFamily="34" charset="0"/>
              </a:rPr>
              <a:t>Thí dụ: có bao nhiêu biến, bao nhiêu đối tượng trong tập dữ liệu sau?</a:t>
            </a:r>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6110"/>
          <a:stretch/>
        </p:blipFill>
        <p:spPr>
          <a:xfrm>
            <a:off x="762000" y="4191000"/>
            <a:ext cx="7727827" cy="1543265"/>
          </a:xfrm>
          <a:prstGeom prst="rect">
            <a:avLst/>
          </a:prstGeom>
        </p:spPr>
      </p:pic>
    </p:spTree>
    <p:extLst>
      <p:ext uri="{BB962C8B-B14F-4D97-AF65-F5344CB8AC3E}">
        <p14:creationId xmlns:p14="http://schemas.microsoft.com/office/powerpoint/2010/main" val="197801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Kiểu dữ liệu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z="2800" smtClean="0">
                <a:solidFill>
                  <a:srgbClr val="001933"/>
                </a:solidFill>
                <a:latin typeface="Arial" panose="020B0604020202020204" pitchFamily="34" charset="0"/>
                <a:cs typeface="Arial" panose="020B0604020202020204" pitchFamily="34" charset="0"/>
              </a:rPr>
              <a:t>Có 2 kiểu dữ liệu trong thống kê: kiểu định tính và kiểu định lượng.</a:t>
            </a:r>
          </a:p>
          <a:p>
            <a:pPr algn="just"/>
            <a:r>
              <a:rPr lang="en-US" altLang="en-US" sz="2800" smtClean="0">
                <a:solidFill>
                  <a:srgbClr val="001933"/>
                </a:solidFill>
                <a:latin typeface="Arial" panose="020B0604020202020204" pitchFamily="34" charset="0"/>
                <a:cs typeface="Arial" panose="020B0604020202020204" pitchFamily="34" charset="0"/>
              </a:rPr>
              <a:t>Kiểu dữ liệu định tính có giá trị được biểu diễn bằng ký tự hoặc ký số và không có ý nghĩa trong các phép tính số học.</a:t>
            </a:r>
          </a:p>
          <a:p>
            <a:pPr algn="just"/>
            <a:r>
              <a:rPr lang="en-US" altLang="en-US" sz="2800" smtClean="0">
                <a:solidFill>
                  <a:srgbClr val="001933"/>
                </a:solidFill>
                <a:latin typeface="Arial" panose="020B0604020202020204" pitchFamily="34" charset="0"/>
                <a:cs typeface="Arial" panose="020B0604020202020204" pitchFamily="34" charset="0"/>
              </a:rPr>
              <a:t>Thí dụ: phái, nghề nghiệp, ngành nghề kinh doanh.</a:t>
            </a:r>
          </a:p>
          <a:p>
            <a:pPr algn="just"/>
            <a:r>
              <a:rPr lang="en-US" altLang="en-US" sz="2800" smtClean="0">
                <a:solidFill>
                  <a:srgbClr val="001933"/>
                </a:solidFill>
                <a:latin typeface="Arial" panose="020B0604020202020204" pitchFamily="34" charset="0"/>
                <a:cs typeface="Arial" panose="020B0604020202020204" pitchFamily="34" charset="0"/>
              </a:rPr>
              <a:t>Biến thuộc kiểu dữ liệu định tính được gọi là biến định tính.</a:t>
            </a:r>
          </a:p>
        </p:txBody>
      </p:sp>
    </p:spTree>
    <p:extLst>
      <p:ext uri="{BB962C8B-B14F-4D97-AF65-F5344CB8AC3E}">
        <p14:creationId xmlns:p14="http://schemas.microsoft.com/office/powerpoint/2010/main" val="1104446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Kiểu dữ liệu</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z="2800" smtClean="0">
                <a:solidFill>
                  <a:srgbClr val="001933"/>
                </a:solidFill>
                <a:latin typeface="Arial" panose="020B0604020202020204" pitchFamily="34" charset="0"/>
                <a:cs typeface="Arial" panose="020B0604020202020204" pitchFamily="34" charset="0"/>
              </a:rPr>
              <a:t>Kiểu dữ liệu định lượng có giá trị được biểu diễn bằng con số.</a:t>
            </a:r>
          </a:p>
          <a:p>
            <a:pPr algn="just"/>
            <a:r>
              <a:rPr lang="en-US" altLang="en-US" sz="2800" smtClean="0">
                <a:solidFill>
                  <a:srgbClr val="001933"/>
                </a:solidFill>
                <a:latin typeface="Arial" panose="020B0604020202020204" pitchFamily="34" charset="0"/>
                <a:cs typeface="Arial" panose="020B0604020202020204" pitchFamily="34" charset="0"/>
              </a:rPr>
              <a:t>Thí dụ: số nhân khẩu trong một hộ gia đình, số lần đến siêu thị trong tháng vừa qua của một người tiêu dùng.</a:t>
            </a:r>
          </a:p>
          <a:p>
            <a:pPr algn="just"/>
            <a:r>
              <a:rPr lang="en-US" altLang="en-US" sz="2800" smtClean="0">
                <a:solidFill>
                  <a:srgbClr val="001933"/>
                </a:solidFill>
                <a:latin typeface="Arial" panose="020B0604020202020204" pitchFamily="34" charset="0"/>
                <a:cs typeface="Arial" panose="020B0604020202020204" pitchFamily="34" charset="0"/>
              </a:rPr>
              <a:t>Biến thuộc dữ liệu định lượng được gọi là biến định lượng.</a:t>
            </a:r>
          </a:p>
          <a:p>
            <a:pPr marL="0" indent="0" algn="just">
              <a:buNone/>
            </a:pPr>
            <a:endParaRPr lang="en-US" altLang="en-US" sz="2800" smtClean="0">
              <a:solidFill>
                <a:srgbClr val="0019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1878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Phân loại dữ liệu</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z="2800" smtClean="0">
                <a:solidFill>
                  <a:srgbClr val="001933"/>
                </a:solidFill>
                <a:latin typeface="Arial" panose="020B0604020202020204" pitchFamily="34" charset="0"/>
                <a:cs typeface="Arial" panose="020B0604020202020204" pitchFamily="34" charset="0"/>
              </a:rPr>
              <a:t>Trong thống kê, dữ liệu được chia làm 2 loại: dữ liệu thời gian và dữ liệu thời điểm (dữ liệu chéo).</a:t>
            </a:r>
          </a:p>
          <a:p>
            <a:pPr algn="just"/>
            <a:r>
              <a:rPr lang="en-US" altLang="en-US" sz="2800" smtClean="0">
                <a:solidFill>
                  <a:srgbClr val="001933"/>
                </a:solidFill>
                <a:latin typeface="Arial" panose="020B0604020202020204" pitchFamily="34" charset="0"/>
                <a:cs typeface="Arial" panose="020B0604020202020204" pitchFamily="34" charset="0"/>
              </a:rPr>
              <a:t>Dữ liệu thời gian là dữ liệu được thu thập định kỳ trong một khoảng thời gian: hàng ngày, hàng tuần, hàng tháng, hàng quý, hàng năm.</a:t>
            </a:r>
          </a:p>
          <a:p>
            <a:pPr algn="just"/>
            <a:r>
              <a:rPr lang="en-US" altLang="en-US" sz="2800" smtClean="0">
                <a:solidFill>
                  <a:srgbClr val="001933"/>
                </a:solidFill>
                <a:latin typeface="Arial" panose="020B0604020202020204" pitchFamily="34" charset="0"/>
                <a:cs typeface="Arial" panose="020B0604020202020204" pitchFamily="34" charset="0"/>
              </a:rPr>
              <a:t>Thí dụ: chỉ số giá tiêu dùng được thu thập hàng tháng.</a:t>
            </a:r>
          </a:p>
          <a:p>
            <a:pPr marL="0" indent="0" algn="just">
              <a:buNone/>
            </a:pPr>
            <a:endParaRPr lang="en-US" altLang="en-US" sz="2800" smtClean="0">
              <a:solidFill>
                <a:srgbClr val="001933"/>
              </a:solidFill>
              <a:latin typeface="Arial" panose="020B0604020202020204" pitchFamily="34" charset="0"/>
              <a:cs typeface="Arial" panose="020B0604020202020204" pitchFamily="34"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876800"/>
            <a:ext cx="8449855" cy="1162212"/>
          </a:xfrm>
          <a:prstGeom prst="rect">
            <a:avLst/>
          </a:prstGeom>
        </p:spPr>
      </p:pic>
    </p:spTree>
    <p:extLst>
      <p:ext uri="{BB962C8B-B14F-4D97-AF65-F5344CB8AC3E}">
        <p14:creationId xmlns:p14="http://schemas.microsoft.com/office/powerpoint/2010/main" val="310601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Phân loại dữ liệu</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z="2800" smtClean="0">
                <a:solidFill>
                  <a:srgbClr val="001933"/>
                </a:solidFill>
                <a:latin typeface="Arial" panose="020B0604020202020204" pitchFamily="34" charset="0"/>
                <a:cs typeface="Arial" panose="020B0604020202020204" pitchFamily="34" charset="0"/>
              </a:rPr>
              <a:t>Dữ liệu thời điểm là dữ liệu được thu thập tại một thời điểm hay trong một khoảng thời gian ngắn. Người ta còn gọi là dữ liệu chéo, dữ liệu cắt ngang.</a:t>
            </a:r>
          </a:p>
          <a:p>
            <a:pPr marL="0" indent="0" algn="just">
              <a:buNone/>
            </a:pPr>
            <a:endParaRPr lang="en-US" altLang="en-US" sz="2800" smtClean="0">
              <a:solidFill>
                <a:srgbClr val="0019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698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Phân loại dữ liệu</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z="2800" smtClean="0">
                <a:solidFill>
                  <a:srgbClr val="001933"/>
                </a:solidFill>
                <a:latin typeface="Arial" panose="020B0604020202020204" pitchFamily="34" charset="0"/>
                <a:cs typeface="Arial" panose="020B0604020202020204" pitchFamily="34" charset="0"/>
              </a:rPr>
              <a:t>Thí dụ: sở thích sử dụng học liệu của học viên tại một trường vào thời điểm khảo sát.</a:t>
            </a:r>
          </a:p>
          <a:p>
            <a:pPr marL="0" indent="0" algn="just">
              <a:buNone/>
            </a:pPr>
            <a:endParaRPr lang="en-US" altLang="en-US" sz="2800" smtClean="0">
              <a:solidFill>
                <a:srgbClr val="001933"/>
              </a:solidFill>
              <a:latin typeface="Arial" panose="020B0604020202020204" pitchFamily="34" charset="0"/>
              <a:cs typeface="Arial" panose="020B0604020202020204" pitchFamily="34"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667000"/>
            <a:ext cx="6477000" cy="4041390"/>
          </a:xfrm>
          <a:prstGeom prst="rect">
            <a:avLst/>
          </a:prstGeom>
        </p:spPr>
      </p:pic>
    </p:spTree>
    <p:extLst>
      <p:ext uri="{BB962C8B-B14F-4D97-AF65-F5344CB8AC3E}">
        <p14:creationId xmlns:p14="http://schemas.microsoft.com/office/powerpoint/2010/main" val="3642767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Thang đo</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z="2800" smtClean="0">
                <a:solidFill>
                  <a:srgbClr val="001933"/>
                </a:solidFill>
                <a:latin typeface="Arial" panose="020B0604020202020204" pitchFamily="34" charset="0"/>
                <a:cs typeface="Arial" panose="020B0604020202020204" pitchFamily="34" charset="0"/>
              </a:rPr>
              <a:t>Thang đo quy định đặc điểm dữ liệu của biến.</a:t>
            </a:r>
          </a:p>
          <a:p>
            <a:pPr algn="just"/>
            <a:r>
              <a:rPr lang="en-US" altLang="en-US" sz="2800" smtClean="0">
                <a:solidFill>
                  <a:srgbClr val="001933"/>
                </a:solidFill>
                <a:latin typeface="Arial" panose="020B0604020202020204" pitchFamily="34" charset="0"/>
                <a:cs typeface="Arial" panose="020B0604020202020204" pitchFamily="34" charset="0"/>
              </a:rPr>
              <a:t>Có 4 loại thang đo:</a:t>
            </a:r>
          </a:p>
          <a:p>
            <a:pPr lvl="1" algn="just"/>
            <a:r>
              <a:rPr lang="en-US" altLang="en-US" smtClean="0">
                <a:solidFill>
                  <a:srgbClr val="001933"/>
                </a:solidFill>
                <a:latin typeface="Arial" panose="020B0604020202020204" pitchFamily="34" charset="0"/>
                <a:cs typeface="Arial" panose="020B0604020202020204" pitchFamily="34" charset="0"/>
              </a:rPr>
              <a:t>Thang đo định danh</a:t>
            </a:r>
          </a:p>
          <a:p>
            <a:pPr lvl="1" algn="just"/>
            <a:r>
              <a:rPr lang="en-US" altLang="en-US" smtClean="0">
                <a:solidFill>
                  <a:srgbClr val="001933"/>
                </a:solidFill>
                <a:latin typeface="Arial" panose="020B0604020202020204" pitchFamily="34" charset="0"/>
                <a:cs typeface="Arial" panose="020B0604020202020204" pitchFamily="34" charset="0"/>
              </a:rPr>
              <a:t>Thang đo thứ tự</a:t>
            </a:r>
          </a:p>
          <a:p>
            <a:pPr lvl="1" algn="just"/>
            <a:r>
              <a:rPr lang="en-US" altLang="en-US" smtClean="0">
                <a:solidFill>
                  <a:srgbClr val="001933"/>
                </a:solidFill>
                <a:latin typeface="Arial" panose="020B0604020202020204" pitchFamily="34" charset="0"/>
                <a:cs typeface="Arial" panose="020B0604020202020204" pitchFamily="34" charset="0"/>
              </a:rPr>
              <a:t>Thang đo khoảng</a:t>
            </a:r>
          </a:p>
          <a:p>
            <a:pPr lvl="1" algn="just"/>
            <a:r>
              <a:rPr lang="en-US" altLang="en-US" smtClean="0">
                <a:solidFill>
                  <a:srgbClr val="001933"/>
                </a:solidFill>
                <a:latin typeface="Arial" panose="020B0604020202020204" pitchFamily="34" charset="0"/>
                <a:cs typeface="Arial" panose="020B0604020202020204" pitchFamily="34" charset="0"/>
              </a:rPr>
              <a:t>Thang đo tỷ lệ</a:t>
            </a:r>
          </a:p>
          <a:p>
            <a:pPr marL="0" indent="0" algn="just">
              <a:buNone/>
            </a:pPr>
            <a:endParaRPr lang="en-US" altLang="en-US" sz="2800" smtClean="0">
              <a:solidFill>
                <a:srgbClr val="0019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3431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Thang đo định danh</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z="2800" smtClean="0">
                <a:solidFill>
                  <a:srgbClr val="001933"/>
                </a:solidFill>
                <a:latin typeface="Arial" panose="020B0604020202020204" pitchFamily="34" charset="0"/>
                <a:cs typeface="Arial" panose="020B0604020202020204" pitchFamily="34" charset="0"/>
              </a:rPr>
              <a:t>Thang đo định danh được dùng để phân loại dữ liệu. Đây là thang đo định tính.</a:t>
            </a:r>
          </a:p>
          <a:p>
            <a:pPr algn="just"/>
            <a:r>
              <a:rPr lang="en-US" altLang="en-US" sz="2800" smtClean="0">
                <a:solidFill>
                  <a:srgbClr val="001933"/>
                </a:solidFill>
                <a:latin typeface="Arial" panose="020B0604020202020204" pitchFamily="34" charset="0"/>
                <a:cs typeface="Arial" panose="020B0604020202020204" pitchFamily="34" charset="0"/>
              </a:rPr>
              <a:t>Thí dụ: biến ‘nhãn hiệu máy xách tay’ thuộc thang đo định danh.</a:t>
            </a:r>
          </a:p>
          <a:p>
            <a:pPr marL="0" indent="0" algn="just">
              <a:buNone/>
            </a:pPr>
            <a:endParaRPr lang="en-US" altLang="en-US" sz="2800" smtClean="0">
              <a:solidFill>
                <a:srgbClr val="001933"/>
              </a:solidFill>
              <a:latin typeface="Arial" panose="020B0604020202020204" pitchFamily="34" charset="0"/>
              <a:cs typeface="Arial" panose="020B0604020202020204" pitchFamily="34" charset="0"/>
            </a:endParaRPr>
          </a:p>
          <a:p>
            <a:pPr marL="0" indent="0" algn="just">
              <a:buNone/>
            </a:pPr>
            <a:r>
              <a:rPr lang="en-US" altLang="en-US" sz="2800" smtClean="0">
                <a:solidFill>
                  <a:srgbClr val="001933"/>
                </a:solidFill>
                <a:latin typeface="Arial" panose="020B0604020202020204" pitchFamily="34" charset="0"/>
                <a:cs typeface="Arial" panose="020B0604020202020204" pitchFamily="34" charset="0"/>
              </a:rPr>
              <a:t>Nhãn hiệu máy xách tay nào mà ông/bà đang sử dụng? </a:t>
            </a:r>
          </a:p>
          <a:p>
            <a:pPr marL="0" indent="0" algn="just">
              <a:buNone/>
            </a:pPr>
            <a:endParaRPr lang="en-US" altLang="en-US" sz="2800" smtClean="0">
              <a:solidFill>
                <a:srgbClr val="001933"/>
              </a:solidFill>
              <a:latin typeface="Arial" panose="020B0604020202020204" pitchFamily="34" charset="0"/>
              <a:cs typeface="Arial" panose="020B0604020202020204" pitchFamily="34" charset="0"/>
            </a:endParaRPr>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t="32631"/>
          <a:stretch/>
        </p:blipFill>
        <p:spPr>
          <a:xfrm>
            <a:off x="598988" y="5065176"/>
            <a:ext cx="7783012" cy="802224"/>
          </a:xfrm>
          <a:prstGeom prst="rect">
            <a:avLst/>
          </a:prstGeom>
        </p:spPr>
      </p:pic>
    </p:spTree>
    <p:extLst>
      <p:ext uri="{BB962C8B-B14F-4D97-AF65-F5344CB8AC3E}">
        <p14:creationId xmlns:p14="http://schemas.microsoft.com/office/powerpoint/2010/main" val="1233377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Thang đo thứ tự</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z="2800" smtClean="0">
                <a:solidFill>
                  <a:srgbClr val="001933"/>
                </a:solidFill>
                <a:latin typeface="Arial" panose="020B0604020202020204" pitchFamily="34" charset="0"/>
                <a:cs typeface="Arial" panose="020B0604020202020204" pitchFamily="34" charset="0"/>
              </a:rPr>
              <a:t>Thang đo thứ tự được dùng để phân loại và cho biết mức độ hơn kém của các mục dữ liệu. Đây là thang đo định tính.</a:t>
            </a:r>
          </a:p>
          <a:p>
            <a:pPr algn="just"/>
            <a:endParaRPr lang="en-US" altLang="en-US" sz="2800" smtClean="0">
              <a:solidFill>
                <a:srgbClr val="001933"/>
              </a:solidFill>
              <a:latin typeface="Arial" panose="020B0604020202020204" pitchFamily="34" charset="0"/>
              <a:cs typeface="Arial" panose="020B0604020202020204" pitchFamily="34" charset="0"/>
            </a:endParaRPr>
          </a:p>
          <a:p>
            <a:pPr algn="just"/>
            <a:r>
              <a:rPr lang="en-US" altLang="en-US" sz="2800" smtClean="0">
                <a:solidFill>
                  <a:srgbClr val="001933"/>
                </a:solidFill>
                <a:latin typeface="Arial" panose="020B0604020202020204" pitchFamily="34" charset="0"/>
                <a:cs typeface="Arial" panose="020B0604020202020204" pitchFamily="34" charset="0"/>
              </a:rPr>
              <a:t>Thí dụ: biến ‘mức độ thường xuyên sử dụng thẻ tín dụng khi mua hàng’ thuộc thang đo thứ tự. </a:t>
            </a:r>
          </a:p>
          <a:p>
            <a:pPr algn="just"/>
            <a:endParaRPr lang="en-US" altLang="en-US" sz="2800" smtClean="0">
              <a:solidFill>
                <a:srgbClr val="001933"/>
              </a:solidFill>
              <a:latin typeface="Arial" panose="020B0604020202020204" pitchFamily="34" charset="0"/>
              <a:cs typeface="Arial" panose="020B0604020202020204" pitchFamily="34" charset="0"/>
            </a:endParaRPr>
          </a:p>
          <a:p>
            <a:pPr marL="0" indent="0" algn="just">
              <a:buNone/>
            </a:pPr>
            <a:r>
              <a:rPr lang="en-US" altLang="en-US" sz="2000" smtClean="0">
                <a:solidFill>
                  <a:srgbClr val="001933"/>
                </a:solidFill>
                <a:latin typeface="Arial" panose="020B0604020202020204" pitchFamily="34" charset="0"/>
                <a:cs typeface="Arial" panose="020B0604020202020204" pitchFamily="34" charset="0"/>
              </a:rPr>
              <a:t>Ông/bà có thường xuyên sử dụng thẻ tín dụng khi mua hàng trong 6 tháng vừa qua không?</a:t>
            </a:r>
          </a:p>
          <a:p>
            <a:pPr marL="0" indent="0" algn="just">
              <a:buNone/>
            </a:pPr>
            <a:r>
              <a:rPr lang="en-US" altLang="en-US" sz="2000" smtClean="0">
                <a:solidFill>
                  <a:srgbClr val="001933"/>
                </a:solidFill>
                <a:latin typeface="Arial" panose="020B0604020202020204" pitchFamily="34" charset="0"/>
                <a:cs typeface="Arial" panose="020B0604020202020204" pitchFamily="34" charset="0"/>
              </a:rPr>
              <a:t>Thường xuyên []	 thỉnh thoảng []		 không sử dụng []</a:t>
            </a:r>
          </a:p>
        </p:txBody>
      </p:sp>
    </p:spTree>
    <p:extLst>
      <p:ext uri="{BB962C8B-B14F-4D97-AF65-F5344CB8AC3E}">
        <p14:creationId xmlns:p14="http://schemas.microsoft.com/office/powerpoint/2010/main" val="907551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Nội dung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smtClean="0">
                <a:latin typeface="Arial" panose="020B0604020202020204" pitchFamily="34" charset="0"/>
                <a:cs typeface="Arial" panose="020B0604020202020204" pitchFamily="34" charset="0"/>
              </a:rPr>
              <a:t>Thống kê ứng dụng là gì?</a:t>
            </a:r>
          </a:p>
          <a:p>
            <a:pPr algn="just"/>
            <a:r>
              <a:rPr lang="en-US">
                <a:latin typeface="Arial" panose="020B0604020202020204" pitchFamily="34" charset="0"/>
                <a:cs typeface="Arial" panose="020B0604020202020204" pitchFamily="34" charset="0"/>
              </a:rPr>
              <a:t>Hai lĩnh vực của thống kê ứng dụng: Thống kê mô tả và thống kê suy diễn.</a:t>
            </a:r>
          </a:p>
          <a:p>
            <a:pPr algn="just"/>
            <a:r>
              <a:rPr lang="en-US" smtClean="0">
                <a:latin typeface="Arial" panose="020B0604020202020204" pitchFamily="34" charset="0"/>
                <a:cs typeface="Arial" panose="020B0604020202020204" pitchFamily="34" charset="0"/>
              </a:rPr>
              <a:t>Một </a:t>
            </a:r>
            <a:r>
              <a:rPr lang="en-US">
                <a:latin typeface="Arial" panose="020B0604020202020204" pitchFamily="34" charset="0"/>
                <a:cs typeface="Arial" panose="020B0604020202020204" pitchFamily="34" charset="0"/>
              </a:rPr>
              <a:t>số khái niệm cơ bản: Tổng thể, mẫu, quan sát, biến, tập dữ liệu.</a:t>
            </a:r>
          </a:p>
          <a:p>
            <a:pPr algn="just"/>
            <a:endParaRPr lang="en-US" smtClean="0">
              <a:latin typeface="Arial" panose="020B0604020202020204" pitchFamily="34" charset="0"/>
              <a:cs typeface="Arial" panose="020B0604020202020204" pitchFamily="34" charset="0"/>
            </a:endParaRPr>
          </a:p>
          <a:p>
            <a:pPr algn="just"/>
            <a:endParaRPr lang="en-US" smtClean="0">
              <a:latin typeface="Arial" panose="020B0604020202020204" pitchFamily="34" charset="0"/>
              <a:cs typeface="Arial" panose="020B0604020202020204" pitchFamily="34" charset="0"/>
            </a:endParaRPr>
          </a:p>
          <a:p>
            <a:pPr algn="just"/>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4221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Thang đo khoảng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z="2800" smtClean="0">
                <a:solidFill>
                  <a:srgbClr val="001933"/>
                </a:solidFill>
                <a:latin typeface="Arial" panose="020B0604020202020204" pitchFamily="34" charset="0"/>
                <a:cs typeface="Arial" panose="020B0604020202020204" pitchFamily="34" charset="0"/>
              </a:rPr>
              <a:t>Thang đo khoảng được dùng đối với các biến có giá trị nằm trong một khoảng. Đây là thang đo định lượng.</a:t>
            </a:r>
          </a:p>
          <a:p>
            <a:pPr algn="just"/>
            <a:endParaRPr lang="en-US" altLang="en-US" sz="2800" smtClean="0">
              <a:solidFill>
                <a:srgbClr val="001933"/>
              </a:solidFill>
              <a:latin typeface="Arial" panose="020B0604020202020204" pitchFamily="34" charset="0"/>
              <a:cs typeface="Arial" panose="020B0604020202020204" pitchFamily="34" charset="0"/>
            </a:endParaRPr>
          </a:p>
          <a:p>
            <a:pPr algn="just"/>
            <a:r>
              <a:rPr lang="en-US" altLang="en-US" sz="2800" smtClean="0">
                <a:solidFill>
                  <a:srgbClr val="001933"/>
                </a:solidFill>
                <a:latin typeface="Arial" panose="020B0604020202020204" pitchFamily="34" charset="0"/>
                <a:cs typeface="Arial" panose="020B0604020202020204" pitchFamily="34" charset="0"/>
              </a:rPr>
              <a:t>Thí dụ: biến ‘đánh giá thái độ phục vụ của nhân viên bán hàng’ thuộc thang đo khoảng. </a:t>
            </a:r>
          </a:p>
          <a:p>
            <a:pPr algn="just"/>
            <a:endParaRPr lang="en-US" altLang="en-US" sz="2800" smtClean="0">
              <a:solidFill>
                <a:srgbClr val="001933"/>
              </a:solidFill>
              <a:latin typeface="Arial" panose="020B0604020202020204" pitchFamily="34" charset="0"/>
              <a:cs typeface="Arial" panose="020B0604020202020204" pitchFamily="34" charset="0"/>
            </a:endParaRPr>
          </a:p>
          <a:p>
            <a:pPr marL="0" indent="0" algn="just">
              <a:buNone/>
            </a:pPr>
            <a:r>
              <a:rPr lang="en-US" altLang="en-US" sz="2000" smtClean="0">
                <a:solidFill>
                  <a:srgbClr val="001933"/>
                </a:solidFill>
                <a:latin typeface="Arial" panose="020B0604020202020204" pitchFamily="34" charset="0"/>
                <a:cs typeface="Arial" panose="020B0604020202020204" pitchFamily="34" charset="0"/>
              </a:rPr>
              <a:t>Ông/bà đánh giá thái độ phục vụ của nhân viên bán hàng như thế nào?</a:t>
            </a:r>
          </a:p>
          <a:p>
            <a:pPr marL="0" indent="0" algn="just">
              <a:buNone/>
            </a:pPr>
            <a:r>
              <a:rPr lang="en-US" altLang="en-US" sz="2000" smtClean="0">
                <a:solidFill>
                  <a:srgbClr val="001933"/>
                </a:solidFill>
                <a:latin typeface="Arial" panose="020B0604020202020204" pitchFamily="34" charset="0"/>
                <a:cs typeface="Arial" panose="020B0604020202020204" pitchFamily="34" charset="0"/>
              </a:rPr>
              <a:t>	1: rất kém	2: kém		3: tốt		4: rất tốt</a:t>
            </a:r>
          </a:p>
        </p:txBody>
      </p:sp>
    </p:spTree>
    <p:extLst>
      <p:ext uri="{BB962C8B-B14F-4D97-AF65-F5344CB8AC3E}">
        <p14:creationId xmlns:p14="http://schemas.microsoft.com/office/powerpoint/2010/main" val="2584266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Thang đo tỷ lệ</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z="2800" smtClean="0">
                <a:solidFill>
                  <a:srgbClr val="001933"/>
                </a:solidFill>
                <a:latin typeface="Arial" panose="020B0604020202020204" pitchFamily="34" charset="0"/>
                <a:cs typeface="Arial" panose="020B0604020202020204" pitchFamily="34" charset="0"/>
              </a:rPr>
              <a:t>Thang đo tỷ lệ được dùng cho các biến có giá trị số. Thang đo tỷ lệ là thang đo định lượng.</a:t>
            </a:r>
          </a:p>
          <a:p>
            <a:pPr algn="just"/>
            <a:r>
              <a:rPr lang="en-US" altLang="en-US" sz="2800" smtClean="0">
                <a:solidFill>
                  <a:srgbClr val="001933"/>
                </a:solidFill>
                <a:latin typeface="Arial" panose="020B0604020202020204" pitchFamily="34" charset="0"/>
                <a:cs typeface="Arial" panose="020B0604020202020204" pitchFamily="34" charset="0"/>
              </a:rPr>
              <a:t>Thang đo tỷ lệ là sự mở rộng của thang đo khoảng. Giá trị 0 trong thang đo tỷ lệ có nghĩa là không có.</a:t>
            </a:r>
          </a:p>
          <a:p>
            <a:pPr algn="just"/>
            <a:endParaRPr lang="en-US" altLang="en-US" sz="2800" smtClean="0">
              <a:solidFill>
                <a:srgbClr val="001933"/>
              </a:solidFill>
              <a:latin typeface="Arial" panose="020B0604020202020204" pitchFamily="34" charset="0"/>
              <a:cs typeface="Arial" panose="020B0604020202020204" pitchFamily="34" charset="0"/>
            </a:endParaRPr>
          </a:p>
          <a:p>
            <a:pPr algn="just"/>
            <a:r>
              <a:rPr lang="en-US" altLang="en-US" sz="2800" smtClean="0">
                <a:solidFill>
                  <a:srgbClr val="001933"/>
                </a:solidFill>
                <a:latin typeface="Arial" panose="020B0604020202020204" pitchFamily="34" charset="0"/>
                <a:cs typeface="Arial" panose="020B0604020202020204" pitchFamily="34" charset="0"/>
              </a:rPr>
              <a:t>Thí dụ: biến ‘số trẻ em trong hộ’ thuộc thang đo tỷ lệ. </a:t>
            </a:r>
          </a:p>
          <a:p>
            <a:pPr algn="just"/>
            <a:endParaRPr lang="en-US" altLang="en-US" sz="2800" smtClean="0">
              <a:solidFill>
                <a:srgbClr val="0019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8263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Tóm tắt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smtClean="0">
                <a:latin typeface="Arial" panose="020B0604020202020204" pitchFamily="34" charset="0"/>
                <a:cs typeface="Arial" panose="020B0604020202020204" pitchFamily="34" charset="0"/>
              </a:rPr>
              <a:t>Trong chương này, các bạn đã học được:</a:t>
            </a:r>
          </a:p>
          <a:p>
            <a:pPr algn="just"/>
            <a:r>
              <a:rPr lang="en-US" smtClean="0">
                <a:latin typeface="Arial" panose="020B0604020202020204" pitchFamily="34" charset="0"/>
                <a:cs typeface="Arial" panose="020B0604020202020204" pitchFamily="34" charset="0"/>
              </a:rPr>
              <a:t>Thống kê ứng dụng là môn học về phương pháp thu thập, tổ chức, trình bày phân tích và diễn giải dữ liệu.</a:t>
            </a:r>
          </a:p>
          <a:p>
            <a:pPr algn="just"/>
            <a:r>
              <a:rPr lang="en-US" smtClean="0">
                <a:latin typeface="Arial" panose="020B0604020202020204" pitchFamily="34" charset="0"/>
                <a:cs typeface="Arial" panose="020B0604020202020204" pitchFamily="34" charset="0"/>
              </a:rPr>
              <a:t>Một số khái niệm cơ bản của thống kê ứng dụng như: tổng thể, mẫu, biến, kiểu dữ liệu, thang đo.</a:t>
            </a:r>
          </a:p>
          <a:p>
            <a:pPr algn="just"/>
            <a:endParaRPr lang="en-US" smtClean="0">
              <a:latin typeface="Arial" panose="020B0604020202020204" pitchFamily="34" charset="0"/>
              <a:cs typeface="Arial" panose="020B0604020202020204" pitchFamily="34" charset="0"/>
            </a:endParaRPr>
          </a:p>
          <a:p>
            <a:pPr algn="just"/>
            <a:endParaRPr lang="en-US" smtClean="0">
              <a:latin typeface="Arial" panose="020B0604020202020204" pitchFamily="34" charset="0"/>
              <a:cs typeface="Arial" panose="020B0604020202020204" pitchFamily="34" charset="0"/>
            </a:endParaRPr>
          </a:p>
          <a:p>
            <a:pPr algn="just"/>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0641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Tóm tắt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smtClean="0">
                <a:latin typeface="Arial" panose="020B0604020202020204" pitchFamily="34" charset="0"/>
                <a:cs typeface="Arial" panose="020B0604020202020204" pitchFamily="34" charset="0"/>
              </a:rPr>
              <a:t>Thống kê ứng dụng gồm 2 lĩnh vực là thống kê mô tả và thống kê suy diễn.</a:t>
            </a:r>
          </a:p>
          <a:p>
            <a:pPr algn="just"/>
            <a:r>
              <a:rPr lang="en-US" smtClean="0">
                <a:latin typeface="Arial" panose="020B0604020202020204" pitchFamily="34" charset="0"/>
                <a:cs typeface="Arial" panose="020B0604020202020204" pitchFamily="34" charset="0"/>
              </a:rPr>
              <a:t>Một số khái niệm cơ bản của thống kê ứng dụng như: tổng thể, mẫu, quan sát, biến, tập dữ liệu, kiểu dữ liệu và thang đo.</a:t>
            </a:r>
          </a:p>
          <a:p>
            <a:pPr algn="just"/>
            <a:r>
              <a:rPr lang="en-US" smtClean="0">
                <a:latin typeface="Arial" panose="020B0604020202020204" pitchFamily="34" charset="0"/>
                <a:cs typeface="Arial" panose="020B0604020202020204" pitchFamily="34" charset="0"/>
              </a:rPr>
              <a:t>Hiểu rõ các khái niệm trong chương này là nền tảng để học và sử dụng thống kê trong thực tế.</a:t>
            </a:r>
          </a:p>
          <a:p>
            <a:pPr algn="just"/>
            <a:endParaRPr lang="en-US" smtClean="0">
              <a:latin typeface="Arial" panose="020B0604020202020204" pitchFamily="34" charset="0"/>
              <a:cs typeface="Arial" panose="020B0604020202020204" pitchFamily="34" charset="0"/>
            </a:endParaRPr>
          </a:p>
          <a:p>
            <a:pPr algn="just"/>
            <a:endParaRPr lang="en-US" smtClean="0">
              <a:latin typeface="Arial" panose="020B0604020202020204" pitchFamily="34" charset="0"/>
              <a:cs typeface="Arial" panose="020B0604020202020204" pitchFamily="34" charset="0"/>
            </a:endParaRPr>
          </a:p>
          <a:p>
            <a:pPr algn="just"/>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2003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19400"/>
            <a:ext cx="8229600" cy="2133600"/>
          </a:xfrm>
        </p:spPr>
        <p:txBody>
          <a:bodyPr>
            <a:normAutofit/>
          </a:bodyPr>
          <a:lstStyle/>
          <a:p>
            <a:pPr marL="0" indent="0" algn="ctr">
              <a:buNone/>
            </a:pPr>
            <a:r>
              <a:rPr lang="en-US" smtClean="0">
                <a:latin typeface="Arial" panose="020B0604020202020204" pitchFamily="34" charset="0"/>
                <a:cs typeface="Arial" panose="020B0604020202020204" pitchFamily="34" charset="0"/>
              </a:rPr>
              <a:t>Chúc các bạn học tập vui vẻ</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 và đạt kết quả tốt!</a:t>
            </a:r>
          </a:p>
          <a:p>
            <a:pPr marL="0" indent="0" algn="ctr">
              <a:buNone/>
            </a:pPr>
            <a:endParaRPr lang="en-US">
              <a:latin typeface="Arial" panose="020B0604020202020204" pitchFamily="34" charset="0"/>
              <a:cs typeface="Arial" panose="020B0604020202020204" pitchFamily="34" charset="0"/>
            </a:endParaRPr>
          </a:p>
          <a:p>
            <a:pPr marL="0" indent="0" algn="ctr">
              <a:buNone/>
            </a:pPr>
            <a:r>
              <a:rPr lang="en-US" sz="2400" smtClean="0">
                <a:latin typeface="Arial" panose="020B0604020202020204" pitchFamily="34" charset="0"/>
                <a:cs typeface="Arial" panose="020B0604020202020204" pitchFamily="34" charset="0"/>
              </a:rPr>
              <a:t>Thầy Trần Tuấn Anh</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046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Nội dung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smtClean="0">
                <a:latin typeface="Arial" panose="020B0604020202020204" pitchFamily="34" charset="0"/>
                <a:cs typeface="Arial" panose="020B0604020202020204" pitchFamily="34" charset="0"/>
              </a:rPr>
              <a:t>Các kiểu dữ liệu trong thống kê: định tính, định lượng.</a:t>
            </a:r>
          </a:p>
          <a:p>
            <a:pPr algn="just"/>
            <a:r>
              <a:rPr lang="en-US" smtClean="0">
                <a:latin typeface="Arial" panose="020B0604020202020204" pitchFamily="34" charset="0"/>
                <a:cs typeface="Arial" panose="020B0604020202020204" pitchFamily="34" charset="0"/>
              </a:rPr>
              <a:t>Dữ liệu thời gian và dữ liệu thời điểm (dữ liệu chéo).</a:t>
            </a:r>
          </a:p>
          <a:p>
            <a:pPr algn="just"/>
            <a:r>
              <a:rPr lang="en-US" smtClean="0">
                <a:latin typeface="Arial" panose="020B0604020202020204" pitchFamily="34" charset="0"/>
                <a:cs typeface="Arial" panose="020B0604020202020204" pitchFamily="34" charset="0"/>
              </a:rPr>
              <a:t>Bốn loại thang đo trong thống kê: định danh, thứ tự, khoảng, tỷ lệ.</a:t>
            </a:r>
          </a:p>
          <a:p>
            <a:pPr algn="just"/>
            <a:endParaRPr lang="en-US" smtClean="0">
              <a:latin typeface="Arial" panose="020B0604020202020204" pitchFamily="34" charset="0"/>
              <a:cs typeface="Arial" panose="020B0604020202020204" pitchFamily="34" charset="0"/>
            </a:endParaRPr>
          </a:p>
          <a:p>
            <a:pPr algn="just"/>
            <a:endParaRPr lang="en-US" smtClean="0">
              <a:latin typeface="Arial" panose="020B0604020202020204" pitchFamily="34" charset="0"/>
              <a:cs typeface="Arial" panose="020B0604020202020204" pitchFamily="34" charset="0"/>
            </a:endParaRPr>
          </a:p>
          <a:p>
            <a:pPr algn="just"/>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5618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Thống kê ứng dụng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mtClean="0">
                <a:solidFill>
                  <a:srgbClr val="001933"/>
                </a:solidFill>
                <a:latin typeface="Arial" panose="020B0604020202020204" pitchFamily="34" charset="0"/>
                <a:cs typeface="Arial" panose="020B0604020202020204" pitchFamily="34" charset="0"/>
              </a:rPr>
              <a:t>Thống kê ứng dụng là môn học về </a:t>
            </a:r>
          </a:p>
          <a:p>
            <a:pPr lvl="1" algn="just"/>
            <a:r>
              <a:rPr lang="en-US" altLang="en-US" smtClean="0">
                <a:solidFill>
                  <a:srgbClr val="001933"/>
                </a:solidFill>
                <a:latin typeface="Arial" panose="020B0604020202020204" pitchFamily="34" charset="0"/>
                <a:cs typeface="Arial" panose="020B0604020202020204" pitchFamily="34" charset="0"/>
              </a:rPr>
              <a:t>thu thập </a:t>
            </a:r>
          </a:p>
          <a:p>
            <a:pPr lvl="1" algn="just"/>
            <a:r>
              <a:rPr lang="en-US" altLang="en-US" smtClean="0">
                <a:solidFill>
                  <a:srgbClr val="001933"/>
                </a:solidFill>
                <a:latin typeface="Arial" panose="020B0604020202020204" pitchFamily="34" charset="0"/>
                <a:cs typeface="Arial" panose="020B0604020202020204" pitchFamily="34" charset="0"/>
              </a:rPr>
              <a:t>tổ chức </a:t>
            </a:r>
          </a:p>
          <a:p>
            <a:pPr lvl="1" algn="just"/>
            <a:r>
              <a:rPr lang="en-US" altLang="en-US" smtClean="0">
                <a:solidFill>
                  <a:srgbClr val="001933"/>
                </a:solidFill>
                <a:latin typeface="Arial" panose="020B0604020202020204" pitchFamily="34" charset="0"/>
                <a:cs typeface="Arial" panose="020B0604020202020204" pitchFamily="34" charset="0"/>
              </a:rPr>
              <a:t>trình bày </a:t>
            </a:r>
          </a:p>
          <a:p>
            <a:pPr lvl="1" algn="just"/>
            <a:r>
              <a:rPr lang="en-US" altLang="en-US" smtClean="0">
                <a:solidFill>
                  <a:srgbClr val="001933"/>
                </a:solidFill>
                <a:latin typeface="Arial" panose="020B0604020202020204" pitchFamily="34" charset="0"/>
                <a:cs typeface="Arial" panose="020B0604020202020204" pitchFamily="34" charset="0"/>
              </a:rPr>
              <a:t>phân tích và diễn giải dữ liệu </a:t>
            </a:r>
          </a:p>
          <a:p>
            <a:pPr marL="457200" lvl="1" indent="0" algn="just">
              <a:buNone/>
            </a:pPr>
            <a:r>
              <a:rPr lang="en-US" altLang="en-US" smtClean="0">
                <a:solidFill>
                  <a:srgbClr val="001933"/>
                </a:solidFill>
                <a:latin typeface="Arial" panose="020B0604020202020204" pitchFamily="34" charset="0"/>
                <a:cs typeface="Arial" panose="020B0604020202020204" pitchFamily="34" charset="0"/>
              </a:rPr>
              <a:t>nhằm hỗ trợ cho việc giải quyết các vấn đề được đặt ra trong các lĩnh vực kinh tế, tài chính, kế toán và quản trị.</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3922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Tổng thể</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z="2800" smtClean="0">
                <a:solidFill>
                  <a:srgbClr val="001933"/>
                </a:solidFill>
                <a:latin typeface="Arial" panose="020B0604020202020204" pitchFamily="34" charset="0"/>
                <a:cs typeface="Arial" panose="020B0604020202020204" pitchFamily="34" charset="0"/>
              </a:rPr>
              <a:t>Tổng thể là tập hợp toàn bộ các cá nhân, các đối tượng có liên quan đến vấn đề đang nghiên cứu.</a:t>
            </a:r>
          </a:p>
          <a:p>
            <a:pPr algn="just"/>
            <a:r>
              <a:rPr lang="en-US" altLang="en-US" sz="2800" smtClean="0">
                <a:solidFill>
                  <a:srgbClr val="001933"/>
                </a:solidFill>
                <a:latin typeface="Arial" panose="020B0604020202020204" pitchFamily="34" charset="0"/>
                <a:cs typeface="Arial" panose="020B0604020202020204" pitchFamily="34" charset="0"/>
              </a:rPr>
              <a:t>Thí dụ: Khách hàng sử dụng thẻ thanh toán khi mua hàng tại siêu thị.</a:t>
            </a:r>
          </a:p>
          <a:p>
            <a:pPr algn="just"/>
            <a:r>
              <a:rPr lang="en-US" altLang="en-US" sz="2800" smtClean="0">
                <a:solidFill>
                  <a:srgbClr val="001933"/>
                </a:solidFill>
                <a:latin typeface="Arial" panose="020B0604020202020204" pitchFamily="34" charset="0"/>
                <a:cs typeface="Arial" panose="020B0604020202020204" pitchFamily="34" charset="0"/>
              </a:rPr>
              <a:t>Lưu ý: Tổng thể thường gắn chặt với phạm vi thời gian và không gian.</a:t>
            </a:r>
          </a:p>
          <a:p>
            <a:pPr algn="just"/>
            <a:r>
              <a:rPr lang="en-US" altLang="en-US" sz="2800" smtClean="0">
                <a:solidFill>
                  <a:srgbClr val="001933"/>
                </a:solidFill>
                <a:latin typeface="Arial" panose="020B0604020202020204" pitchFamily="34" charset="0"/>
                <a:cs typeface="Arial" panose="020B0604020202020204" pitchFamily="34" charset="0"/>
              </a:rPr>
              <a:t>Thí dụ: 6 tháng đầu năm 2015, khu vực TPHCM.</a:t>
            </a:r>
          </a:p>
        </p:txBody>
      </p:sp>
    </p:spTree>
    <p:extLst>
      <p:ext uri="{BB962C8B-B14F-4D97-AF65-F5344CB8AC3E}">
        <p14:creationId xmlns:p14="http://schemas.microsoft.com/office/powerpoint/2010/main" val="3642324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Mẫu</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z="2800" smtClean="0">
                <a:solidFill>
                  <a:srgbClr val="001933"/>
                </a:solidFill>
                <a:latin typeface="Arial" panose="020B0604020202020204" pitchFamily="34" charset="0"/>
                <a:cs typeface="Arial" panose="020B0604020202020204" pitchFamily="34" charset="0"/>
              </a:rPr>
              <a:t>Mẫu là một phần của tổng thể, bao gồm các các cá nhân, đối tượng mà ta thật sự tiếp cận nghiên cứu.</a:t>
            </a:r>
          </a:p>
          <a:p>
            <a:pPr algn="just"/>
            <a:r>
              <a:rPr lang="en-US" altLang="en-US" sz="2800" smtClean="0">
                <a:solidFill>
                  <a:srgbClr val="001933"/>
                </a:solidFill>
                <a:latin typeface="Arial" panose="020B0604020202020204" pitchFamily="34" charset="0"/>
                <a:cs typeface="Arial" panose="020B0604020202020204" pitchFamily="34" charset="0"/>
              </a:rPr>
              <a:t>Thí dụ: </a:t>
            </a:r>
            <a:r>
              <a:rPr lang="en-US" altLang="en-US" sz="2800">
                <a:solidFill>
                  <a:srgbClr val="001933"/>
                </a:solidFill>
                <a:latin typeface="Arial" panose="020B0604020202020204" pitchFamily="34" charset="0"/>
                <a:cs typeface="Arial" panose="020B0604020202020204" pitchFamily="34" charset="0"/>
              </a:rPr>
              <a:t>một nhóm gồm 200 khách hàng sử dụng thẻ thanh toán khi mua hàng tại siêu </a:t>
            </a:r>
            <a:r>
              <a:rPr lang="en-US" altLang="en-US" sz="2800" smtClean="0">
                <a:solidFill>
                  <a:srgbClr val="001933"/>
                </a:solidFill>
                <a:latin typeface="Arial" panose="020B0604020202020204" pitchFamily="34" charset="0"/>
                <a:cs typeface="Arial" panose="020B0604020202020204" pitchFamily="34" charset="0"/>
              </a:rPr>
              <a:t>thị.</a:t>
            </a:r>
            <a:endParaRPr lang="en-US" altLang="en-US" sz="2800">
              <a:solidFill>
                <a:srgbClr val="001933"/>
              </a:solidFill>
              <a:latin typeface="Arial" panose="020B0604020202020204" pitchFamily="34" charset="0"/>
              <a:cs typeface="Arial" panose="020B0604020202020204" pitchFamily="34" charset="0"/>
            </a:endParaRPr>
          </a:p>
          <a:p>
            <a:pPr algn="just"/>
            <a:r>
              <a:rPr lang="en-US" altLang="en-US" sz="2800" smtClean="0">
                <a:solidFill>
                  <a:srgbClr val="001933"/>
                </a:solidFill>
                <a:latin typeface="Arial" panose="020B0604020202020204" pitchFamily="34" charset="0"/>
                <a:cs typeface="Arial" panose="020B0604020202020204" pitchFamily="34" charset="0"/>
              </a:rPr>
              <a:t>Lưu ý: mẫu phải có tính đại diện cho tổng thể.</a:t>
            </a:r>
          </a:p>
        </p:txBody>
      </p:sp>
    </p:spTree>
    <p:extLst>
      <p:ext uri="{BB962C8B-B14F-4D97-AF65-F5344CB8AC3E}">
        <p14:creationId xmlns:p14="http://schemas.microsoft.com/office/powerpoint/2010/main" val="3755246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Thống kê mô tả</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mtClean="0">
                <a:solidFill>
                  <a:srgbClr val="001933"/>
                </a:solidFill>
                <a:latin typeface="Arial" panose="020B0604020202020204" pitchFamily="34" charset="0"/>
                <a:cs typeface="Arial" panose="020B0604020202020204" pitchFamily="34" charset="0"/>
              </a:rPr>
              <a:t>Thống kê mô tả bao gồm các phương pháp tổ chức, tóm tắt và trình bày dữ liệu liên quan đến vấn đề nghiên cứu.</a:t>
            </a:r>
          </a:p>
          <a:p>
            <a:pPr algn="just"/>
            <a:endParaRPr lang="en-US" altLang="en-US" smtClean="0">
              <a:solidFill>
                <a:srgbClr val="001933"/>
              </a:solidFill>
              <a:latin typeface="Arial" panose="020B0604020202020204" pitchFamily="34" charset="0"/>
              <a:cs typeface="Arial" panose="020B0604020202020204" pitchFamily="34" charset="0"/>
            </a:endParaRPr>
          </a:p>
          <a:p>
            <a:pPr algn="just"/>
            <a:r>
              <a:rPr lang="en-US" altLang="en-US" smtClean="0">
                <a:solidFill>
                  <a:srgbClr val="001933"/>
                </a:solidFill>
                <a:latin typeface="Arial" panose="020B0604020202020204" pitchFamily="34" charset="0"/>
                <a:cs typeface="Arial" panose="020B0604020202020204" pitchFamily="34" charset="0"/>
              </a:rPr>
              <a:t>Thí dụ: Số doanh nghiệp theo ngành nghề được niêm yết trên sàn giao dịch chứng khoán TPHCM.</a:t>
            </a:r>
          </a:p>
        </p:txBody>
      </p:sp>
    </p:spTree>
    <p:extLst>
      <p:ext uri="{BB962C8B-B14F-4D97-AF65-F5344CB8AC3E}">
        <p14:creationId xmlns:p14="http://schemas.microsoft.com/office/powerpoint/2010/main" val="3433098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Thống kê suy diễn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mtClean="0">
                <a:solidFill>
                  <a:srgbClr val="001933"/>
                </a:solidFill>
                <a:latin typeface="Arial" panose="020B0604020202020204" pitchFamily="34" charset="0"/>
                <a:cs typeface="Arial" panose="020B0604020202020204" pitchFamily="34" charset="0"/>
              </a:rPr>
              <a:t>Thống kê suy diễn bao gồm các phương pháp thống kê xử lý dữ liệu thu thập từ mẫu để đưa ra các kết luận về tổng thể.</a:t>
            </a:r>
          </a:p>
          <a:p>
            <a:pPr algn="just"/>
            <a:endParaRPr lang="en-US" altLang="en-US" smtClean="0">
              <a:solidFill>
                <a:srgbClr val="001933"/>
              </a:solidFill>
              <a:latin typeface="Arial" panose="020B0604020202020204" pitchFamily="34" charset="0"/>
              <a:cs typeface="Arial" panose="020B0604020202020204" pitchFamily="34" charset="0"/>
            </a:endParaRPr>
          </a:p>
          <a:p>
            <a:pPr algn="just"/>
            <a:r>
              <a:rPr lang="en-US" altLang="en-US" smtClean="0">
                <a:solidFill>
                  <a:srgbClr val="001933"/>
                </a:solidFill>
                <a:latin typeface="Arial" panose="020B0604020202020204" pitchFamily="34" charset="0"/>
                <a:cs typeface="Arial" panose="020B0604020202020204" pitchFamily="34" charset="0"/>
              </a:rPr>
              <a:t>Thí dụ: ước lượng tỷ lệ khách hàng sử dụng thẻ tín dụng trong thanh toán khi mua hàng tại các siêu thị từ dữ liệu của một mẫu gồm 200 khách hàng.</a:t>
            </a:r>
          </a:p>
        </p:txBody>
      </p:sp>
    </p:spTree>
    <p:extLst>
      <p:ext uri="{BB962C8B-B14F-4D97-AF65-F5344CB8AC3E}">
        <p14:creationId xmlns:p14="http://schemas.microsoft.com/office/powerpoint/2010/main" val="2364156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Quan sát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altLang="en-US" sz="2800" smtClean="0">
                <a:solidFill>
                  <a:srgbClr val="001933"/>
                </a:solidFill>
                <a:latin typeface="Arial" panose="020B0604020202020204" pitchFamily="34" charset="0"/>
                <a:cs typeface="Arial" panose="020B0604020202020204" pitchFamily="34" charset="0"/>
              </a:rPr>
              <a:t>Quan sát trong thống kê bao gồm tất cả các hoạt động liên quan đến việc thu thập dữ liệu từ đối tượng khảo sát.</a:t>
            </a:r>
          </a:p>
          <a:p>
            <a:pPr algn="just"/>
            <a:r>
              <a:rPr lang="en-US" altLang="en-US" sz="2800" smtClean="0">
                <a:solidFill>
                  <a:srgbClr val="001933"/>
                </a:solidFill>
                <a:latin typeface="Arial" panose="020B0604020202020204" pitchFamily="34" charset="0"/>
                <a:cs typeface="Arial" panose="020B0604020202020204" pitchFamily="34" charset="0"/>
              </a:rPr>
              <a:t>Thí dụ: phỏng vấn trực tiếp đối tượng khảo sát và ghi kết quả vào phiếu điều tra.</a:t>
            </a:r>
          </a:p>
          <a:p>
            <a:pPr algn="just"/>
            <a:r>
              <a:rPr lang="en-US" altLang="en-US" sz="2800" smtClean="0">
                <a:solidFill>
                  <a:srgbClr val="001933"/>
                </a:solidFill>
                <a:latin typeface="Arial" panose="020B0604020202020204" pitchFamily="34" charset="0"/>
                <a:cs typeface="Arial" panose="020B0604020202020204" pitchFamily="34" charset="0"/>
              </a:rPr>
              <a:t>Lưu ý: Trong thống kê, quan sát không chỉ là ‘nhìn’. Phỏng vấn, ghi chép, cân, đo, đong, đếm cũng được gọi là quan sát.</a:t>
            </a:r>
          </a:p>
        </p:txBody>
      </p:sp>
    </p:spTree>
    <p:extLst>
      <p:ext uri="{BB962C8B-B14F-4D97-AF65-F5344CB8AC3E}">
        <p14:creationId xmlns:p14="http://schemas.microsoft.com/office/powerpoint/2010/main" val="723067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1310</Words>
  <Application>Microsoft Office PowerPoint</Application>
  <PresentationFormat>Trình chiếu Trên màn hình (4:3)</PresentationFormat>
  <Paragraphs>106</Paragraphs>
  <Slides>24</Slides>
  <Notes>0</Notes>
  <HiddenSlides>0</HiddenSlides>
  <MMClips>0</MMClips>
  <ScaleCrop>false</ScaleCrop>
  <HeadingPairs>
    <vt:vector size="6" baseType="variant">
      <vt:variant>
        <vt:lpstr>Phông được Dùng</vt:lpstr>
      </vt:variant>
      <vt:variant>
        <vt:i4>2</vt:i4>
      </vt:variant>
      <vt:variant>
        <vt:lpstr>Chủ đề</vt:lpstr>
      </vt:variant>
      <vt:variant>
        <vt:i4>1</vt:i4>
      </vt:variant>
      <vt:variant>
        <vt:lpstr>Tiêu đề Bản chiếu</vt:lpstr>
      </vt:variant>
      <vt:variant>
        <vt:i4>24</vt:i4>
      </vt:variant>
    </vt:vector>
  </HeadingPairs>
  <TitlesOfParts>
    <vt:vector size="27" baseType="lpstr">
      <vt:lpstr>Arial</vt:lpstr>
      <vt:lpstr>Calibri</vt:lpstr>
      <vt:lpstr>Office Theme</vt:lpstr>
      <vt:lpstr>Chương 1 TỔNG QUAN THỐNG KÊ ỨNG DỤNG</vt:lpstr>
      <vt:lpstr>Nội dung </vt:lpstr>
      <vt:lpstr>Nội dung </vt:lpstr>
      <vt:lpstr>Thống kê ứng dụng</vt:lpstr>
      <vt:lpstr>Tổng thể</vt:lpstr>
      <vt:lpstr>Mẫu</vt:lpstr>
      <vt:lpstr>Thống kê mô tả</vt:lpstr>
      <vt:lpstr>Thống kê suy diễn</vt:lpstr>
      <vt:lpstr>Quan sát</vt:lpstr>
      <vt:lpstr>Biến</vt:lpstr>
      <vt:lpstr>Tập dữ liệu</vt:lpstr>
      <vt:lpstr>Kiểu dữ liệu </vt:lpstr>
      <vt:lpstr>Kiểu dữ liệu</vt:lpstr>
      <vt:lpstr>Phân loại dữ liệu</vt:lpstr>
      <vt:lpstr>Phân loại dữ liệu</vt:lpstr>
      <vt:lpstr>Phân loại dữ liệu</vt:lpstr>
      <vt:lpstr>Thang đo</vt:lpstr>
      <vt:lpstr>Thang đo định danh</vt:lpstr>
      <vt:lpstr>Thang đo thứ tự</vt:lpstr>
      <vt:lpstr>Thang đo khoảng</vt:lpstr>
      <vt:lpstr>Thang đo tỷ lệ</vt:lpstr>
      <vt:lpstr>Tóm tắt</vt:lpstr>
      <vt:lpstr>Tóm tắt</vt:lpstr>
      <vt:lpstr>Bản trình bày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TỔNG QUAN THỐNG KÊ ỨNG DỤNG</dc:title>
  <dc:creator>TUAN ANH</dc:creator>
  <cp:lastModifiedBy>HP</cp:lastModifiedBy>
  <cp:revision>26</cp:revision>
  <dcterms:created xsi:type="dcterms:W3CDTF">2015-09-13T02:53:15Z</dcterms:created>
  <dcterms:modified xsi:type="dcterms:W3CDTF">2015-12-03T03:12:20Z</dcterms:modified>
</cp:coreProperties>
</file>