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362" r:id="rId2"/>
    <p:sldId id="381" r:id="rId3"/>
    <p:sldId id="377" r:id="rId4"/>
    <p:sldId id="259" r:id="rId5"/>
    <p:sldId id="378" r:id="rId6"/>
    <p:sldId id="372" r:id="rId7"/>
    <p:sldId id="380" r:id="rId8"/>
    <p:sldId id="382" r:id="rId9"/>
    <p:sldId id="379" r:id="rId10"/>
    <p:sldId id="383" r:id="rId11"/>
    <p:sldId id="384" r:id="rId12"/>
    <p:sldId id="385" r:id="rId13"/>
    <p:sldId id="3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7A34AE"/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8046" autoAdjust="0"/>
  </p:normalViewPr>
  <p:slideViewPr>
    <p:cSldViewPr>
      <p:cViewPr varScale="1">
        <p:scale>
          <a:sx n="88" d="100"/>
          <a:sy n="88" d="100"/>
        </p:scale>
        <p:origin x="150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E68BA5-15CE-4CDF-8AF5-0637DE1A3E95}" type="doc">
      <dgm:prSet loTypeId="urn:microsoft.com/office/officeart/2005/8/layout/default#1" loCatId="list" qsTypeId="urn:microsoft.com/office/officeart/2005/8/quickstyle/3d9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0507737-A1A2-4B25-B623-D38608D9D42A}">
      <dgm:prSet phldrT="[Text]" custT="1"/>
      <dgm:spPr/>
      <dgm:t>
        <a:bodyPr/>
        <a:lstStyle/>
        <a:p>
          <a:r>
            <a:rPr lang="en-US" sz="5400" b="1" smtClean="0">
              <a:solidFill>
                <a:schemeClr val="bg1"/>
              </a:solidFill>
            </a:rPr>
            <a:t>Kinh tế vi mô</a:t>
          </a:r>
          <a:endParaRPr lang="en-US" sz="5400" b="1">
            <a:solidFill>
              <a:schemeClr val="bg1"/>
            </a:solidFill>
          </a:endParaRPr>
        </a:p>
      </dgm:t>
    </dgm:pt>
    <dgm:pt modelId="{6E94189E-7BEE-4145-9065-87767AFBC879}" type="parTrans" cxnId="{95FC332C-05BF-4A4C-BC3F-8FC582CF9464}">
      <dgm:prSet/>
      <dgm:spPr/>
      <dgm:t>
        <a:bodyPr/>
        <a:lstStyle/>
        <a:p>
          <a:endParaRPr lang="en-US" sz="2000" b="1"/>
        </a:p>
      </dgm:t>
    </dgm:pt>
    <dgm:pt modelId="{A4B9F729-F0FF-41BF-B987-100D0AFD5247}" type="sibTrans" cxnId="{95FC332C-05BF-4A4C-BC3F-8FC582CF9464}">
      <dgm:prSet/>
      <dgm:spPr/>
      <dgm:t>
        <a:bodyPr/>
        <a:lstStyle/>
        <a:p>
          <a:endParaRPr lang="en-US" sz="2000" b="1"/>
        </a:p>
      </dgm:t>
    </dgm:pt>
    <dgm:pt modelId="{9FE291AB-8F4E-4D71-9765-B6DCF9E0437E}">
      <dgm:prSet phldrT="[Text]" custT="1"/>
      <dgm:spPr/>
      <dgm:t>
        <a:bodyPr/>
        <a:lstStyle/>
        <a:p>
          <a:r>
            <a:rPr lang="en-US" sz="5400" b="1" smtClean="0">
              <a:solidFill>
                <a:schemeClr val="tx1"/>
              </a:solidFill>
            </a:rPr>
            <a:t>Kinh tế vĩ mô</a:t>
          </a:r>
          <a:endParaRPr lang="en-US" sz="5400" b="1">
            <a:solidFill>
              <a:schemeClr val="tx1"/>
            </a:solidFill>
          </a:endParaRPr>
        </a:p>
      </dgm:t>
    </dgm:pt>
    <dgm:pt modelId="{84CE92BA-8664-4DC6-9D64-AEF192650518}" type="parTrans" cxnId="{852A6CA3-62F9-4746-A79E-AC09B1E904D4}">
      <dgm:prSet/>
      <dgm:spPr/>
      <dgm:t>
        <a:bodyPr/>
        <a:lstStyle/>
        <a:p>
          <a:endParaRPr lang="en-US" sz="2000" b="1"/>
        </a:p>
      </dgm:t>
    </dgm:pt>
    <dgm:pt modelId="{0D2936B8-8848-42DB-909E-68FDB3E283BF}" type="sibTrans" cxnId="{852A6CA3-62F9-4746-A79E-AC09B1E904D4}">
      <dgm:prSet/>
      <dgm:spPr/>
      <dgm:t>
        <a:bodyPr/>
        <a:lstStyle/>
        <a:p>
          <a:endParaRPr lang="en-US" sz="2000" b="1"/>
        </a:p>
      </dgm:t>
    </dgm:pt>
    <dgm:pt modelId="{42D62E30-2D13-4ABD-B872-9851A92D9071}">
      <dgm:prSet phldrT="[Text]" custT="1"/>
      <dgm:spPr/>
      <dgm:t>
        <a:bodyPr/>
        <a:lstStyle/>
        <a:p>
          <a:r>
            <a:rPr lang="en-US" sz="5400" b="1" smtClean="0">
              <a:solidFill>
                <a:schemeClr val="tx1"/>
              </a:solidFill>
            </a:rPr>
            <a:t>Xác suất thống kê</a:t>
          </a:r>
          <a:endParaRPr lang="en-US" sz="5400" b="1">
            <a:solidFill>
              <a:schemeClr val="tx1"/>
            </a:solidFill>
          </a:endParaRPr>
        </a:p>
      </dgm:t>
    </dgm:pt>
    <dgm:pt modelId="{5BE8F5CE-34EE-4A56-B678-6D29103D79E8}" type="parTrans" cxnId="{BED0F242-1371-4743-A10A-8003E9C43597}">
      <dgm:prSet/>
      <dgm:spPr/>
      <dgm:t>
        <a:bodyPr/>
        <a:lstStyle/>
        <a:p>
          <a:endParaRPr lang="en-US" sz="2000" b="1"/>
        </a:p>
      </dgm:t>
    </dgm:pt>
    <dgm:pt modelId="{F61905BF-906D-4963-8A3A-C5A5FD13BA73}" type="sibTrans" cxnId="{BED0F242-1371-4743-A10A-8003E9C43597}">
      <dgm:prSet/>
      <dgm:spPr/>
      <dgm:t>
        <a:bodyPr/>
        <a:lstStyle/>
        <a:p>
          <a:endParaRPr lang="en-US" sz="2000" b="1"/>
        </a:p>
      </dgm:t>
    </dgm:pt>
    <dgm:pt modelId="{69444680-DE05-4B9A-ADC9-38F69B035830}">
      <dgm:prSet phldrT="[Text]" custT="1"/>
      <dgm:spPr/>
      <dgm:t>
        <a:bodyPr/>
        <a:lstStyle/>
        <a:p>
          <a:r>
            <a:rPr lang="en-US" sz="5400" b="1" dirty="0" err="1" smtClean="0">
              <a:solidFill>
                <a:schemeClr val="tx1"/>
              </a:solidFill>
            </a:rPr>
            <a:t>Thống</a:t>
          </a:r>
          <a:r>
            <a:rPr lang="en-US" sz="5400" b="1" dirty="0" smtClean="0">
              <a:solidFill>
                <a:schemeClr val="tx1"/>
              </a:solidFill>
            </a:rPr>
            <a:t> </a:t>
          </a:r>
          <a:r>
            <a:rPr lang="en-US" sz="5400" b="1" dirty="0" err="1" smtClean="0">
              <a:solidFill>
                <a:schemeClr val="tx1"/>
              </a:solidFill>
            </a:rPr>
            <a:t>kê</a:t>
          </a:r>
          <a:r>
            <a:rPr lang="en-US" sz="5400" b="1" dirty="0" smtClean="0">
              <a:solidFill>
                <a:schemeClr val="tx1"/>
              </a:solidFill>
            </a:rPr>
            <a:t> </a:t>
          </a:r>
          <a:r>
            <a:rPr lang="en-US" sz="5400" b="1" dirty="0" err="1" smtClean="0">
              <a:solidFill>
                <a:schemeClr val="tx1"/>
              </a:solidFill>
            </a:rPr>
            <a:t>dự</a:t>
          </a:r>
          <a:r>
            <a:rPr lang="en-US" sz="5400" b="1" dirty="0" smtClean="0">
              <a:solidFill>
                <a:schemeClr val="tx1"/>
              </a:solidFill>
            </a:rPr>
            <a:t> </a:t>
          </a:r>
          <a:r>
            <a:rPr lang="en-US" sz="5400" b="1" dirty="0" err="1" smtClean="0">
              <a:solidFill>
                <a:schemeClr val="tx1"/>
              </a:solidFill>
            </a:rPr>
            <a:t>báo</a:t>
          </a:r>
          <a:endParaRPr lang="en-US" sz="5400" b="1" dirty="0">
            <a:solidFill>
              <a:schemeClr val="tx1"/>
            </a:solidFill>
          </a:endParaRPr>
        </a:p>
      </dgm:t>
    </dgm:pt>
    <dgm:pt modelId="{528A0FEA-25D0-4A10-9CBF-AAB350984624}" type="parTrans" cxnId="{02E571B5-A570-402D-BF1A-DB118CADB874}">
      <dgm:prSet/>
      <dgm:spPr/>
      <dgm:t>
        <a:bodyPr/>
        <a:lstStyle/>
        <a:p>
          <a:endParaRPr lang="en-US" sz="2000" b="1"/>
        </a:p>
      </dgm:t>
    </dgm:pt>
    <dgm:pt modelId="{0A5B20B3-63B4-40E0-9C4F-DDBD6C51A6B9}" type="sibTrans" cxnId="{02E571B5-A570-402D-BF1A-DB118CADB874}">
      <dgm:prSet/>
      <dgm:spPr/>
      <dgm:t>
        <a:bodyPr/>
        <a:lstStyle/>
        <a:p>
          <a:endParaRPr lang="en-US" sz="2000" b="1"/>
        </a:p>
      </dgm:t>
    </dgm:pt>
    <dgm:pt modelId="{F9FCCE72-FFE7-4B50-9D9C-1F6A761AC345}">
      <dgm:prSet phldrT="[Text]" custT="1"/>
      <dgm:spPr/>
      <dgm:t>
        <a:bodyPr/>
        <a:lstStyle/>
        <a:p>
          <a:r>
            <a:rPr lang="en-US" sz="5000" b="1" dirty="0" smtClean="0">
              <a:solidFill>
                <a:schemeClr val="bg1"/>
              </a:solidFill>
            </a:rPr>
            <a:t>KINH TẾ LƯỢNG,...</a:t>
          </a:r>
          <a:endParaRPr lang="en-US" sz="5000" b="1" dirty="0">
            <a:solidFill>
              <a:schemeClr val="bg1"/>
            </a:solidFill>
          </a:endParaRPr>
        </a:p>
      </dgm:t>
    </dgm:pt>
    <dgm:pt modelId="{B7F136F3-33D5-4EC8-8A78-6237E0286CDA}" type="parTrans" cxnId="{BDEBCDA8-7492-48C4-A935-ED4DFED6E84A}">
      <dgm:prSet/>
      <dgm:spPr/>
      <dgm:t>
        <a:bodyPr/>
        <a:lstStyle/>
        <a:p>
          <a:endParaRPr lang="en-US"/>
        </a:p>
      </dgm:t>
    </dgm:pt>
    <dgm:pt modelId="{DBECFA96-97F6-4642-8FF0-F521C419C2EA}" type="sibTrans" cxnId="{BDEBCDA8-7492-48C4-A935-ED4DFED6E84A}">
      <dgm:prSet/>
      <dgm:spPr/>
      <dgm:t>
        <a:bodyPr/>
        <a:lstStyle/>
        <a:p>
          <a:endParaRPr lang="en-US"/>
        </a:p>
      </dgm:t>
    </dgm:pt>
    <dgm:pt modelId="{306E52FE-257A-48D5-8E5B-5BFD89E505DC}" type="pres">
      <dgm:prSet presAssocID="{EBE68BA5-15CE-4CDF-8AF5-0637DE1A3E9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7DCDCB-026C-4F03-BD71-411E6E613CFE}" type="pres">
      <dgm:prSet presAssocID="{20507737-A1A2-4B25-B623-D38608D9D42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FEDA68-9CB7-46B0-86A1-EFD843440D0F}" type="pres">
      <dgm:prSet presAssocID="{A4B9F729-F0FF-41BF-B987-100D0AFD5247}" presName="sibTrans" presStyleCnt="0"/>
      <dgm:spPr/>
    </dgm:pt>
    <dgm:pt modelId="{A968AD8F-C950-4C4E-B876-0543719BE552}" type="pres">
      <dgm:prSet presAssocID="{9FE291AB-8F4E-4D71-9765-B6DCF9E0437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08624-3834-4385-BDA0-17A3DDD89893}" type="pres">
      <dgm:prSet presAssocID="{0D2936B8-8848-42DB-909E-68FDB3E283BF}" presName="sibTrans" presStyleCnt="0"/>
      <dgm:spPr/>
    </dgm:pt>
    <dgm:pt modelId="{134E65FF-83EE-4466-AB96-A0B5D2A285FC}" type="pres">
      <dgm:prSet presAssocID="{42D62E30-2D13-4ABD-B872-9851A92D907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06AC9-D46C-4AE9-A99B-D2FD6830F51B}" type="pres">
      <dgm:prSet presAssocID="{F61905BF-906D-4963-8A3A-C5A5FD13BA73}" presName="sibTrans" presStyleCnt="0"/>
      <dgm:spPr/>
    </dgm:pt>
    <dgm:pt modelId="{49354E80-4FCA-439F-B039-2EA8447F11C0}" type="pres">
      <dgm:prSet presAssocID="{69444680-DE05-4B9A-ADC9-38F69B03583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1D6C2-5DE2-4D90-8977-619AA59BA5BA}" type="pres">
      <dgm:prSet presAssocID="{0A5B20B3-63B4-40E0-9C4F-DDBD6C51A6B9}" presName="sibTrans" presStyleCnt="0"/>
      <dgm:spPr/>
    </dgm:pt>
    <dgm:pt modelId="{BD771C20-A07B-4165-AC27-789C182F2C15}" type="pres">
      <dgm:prSet presAssocID="{F9FCCE72-FFE7-4B50-9D9C-1F6A761AC34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EBCDA8-7492-48C4-A935-ED4DFED6E84A}" srcId="{EBE68BA5-15CE-4CDF-8AF5-0637DE1A3E95}" destId="{F9FCCE72-FFE7-4B50-9D9C-1F6A761AC345}" srcOrd="4" destOrd="0" parTransId="{B7F136F3-33D5-4EC8-8A78-6237E0286CDA}" sibTransId="{DBECFA96-97F6-4642-8FF0-F521C419C2EA}"/>
    <dgm:cxn modelId="{52DBDAB2-91B9-47DF-8CDB-39B0D6ECFEEF}" type="presOf" srcId="{42D62E30-2D13-4ABD-B872-9851A92D9071}" destId="{134E65FF-83EE-4466-AB96-A0B5D2A285FC}" srcOrd="0" destOrd="0" presId="urn:microsoft.com/office/officeart/2005/8/layout/default#1"/>
    <dgm:cxn modelId="{AB36B6C0-7A9C-4461-8439-CB20C0069CC5}" type="presOf" srcId="{20507737-A1A2-4B25-B623-D38608D9D42A}" destId="{497DCDCB-026C-4F03-BD71-411E6E613CFE}" srcOrd="0" destOrd="0" presId="urn:microsoft.com/office/officeart/2005/8/layout/default#1"/>
    <dgm:cxn modelId="{2F4C6CD4-87FF-40B1-8727-269582DC21A1}" type="presOf" srcId="{69444680-DE05-4B9A-ADC9-38F69B035830}" destId="{49354E80-4FCA-439F-B039-2EA8447F11C0}" srcOrd="0" destOrd="0" presId="urn:microsoft.com/office/officeart/2005/8/layout/default#1"/>
    <dgm:cxn modelId="{F32D0DFC-1E9D-468F-A6A2-F623F7E90706}" type="presOf" srcId="{F9FCCE72-FFE7-4B50-9D9C-1F6A761AC345}" destId="{BD771C20-A07B-4165-AC27-789C182F2C15}" srcOrd="0" destOrd="0" presId="urn:microsoft.com/office/officeart/2005/8/layout/default#1"/>
    <dgm:cxn modelId="{BED0F242-1371-4743-A10A-8003E9C43597}" srcId="{EBE68BA5-15CE-4CDF-8AF5-0637DE1A3E95}" destId="{42D62E30-2D13-4ABD-B872-9851A92D9071}" srcOrd="2" destOrd="0" parTransId="{5BE8F5CE-34EE-4A56-B678-6D29103D79E8}" sibTransId="{F61905BF-906D-4963-8A3A-C5A5FD13BA73}"/>
    <dgm:cxn modelId="{95FC332C-05BF-4A4C-BC3F-8FC582CF9464}" srcId="{EBE68BA5-15CE-4CDF-8AF5-0637DE1A3E95}" destId="{20507737-A1A2-4B25-B623-D38608D9D42A}" srcOrd="0" destOrd="0" parTransId="{6E94189E-7BEE-4145-9065-87767AFBC879}" sibTransId="{A4B9F729-F0FF-41BF-B987-100D0AFD5247}"/>
    <dgm:cxn modelId="{7B60CA54-3AD9-4132-A107-72A1B82092F1}" type="presOf" srcId="{EBE68BA5-15CE-4CDF-8AF5-0637DE1A3E95}" destId="{306E52FE-257A-48D5-8E5B-5BFD89E505DC}" srcOrd="0" destOrd="0" presId="urn:microsoft.com/office/officeart/2005/8/layout/default#1"/>
    <dgm:cxn modelId="{E1B36920-789E-4EFD-8A1A-9068F58DA2C1}" type="presOf" srcId="{9FE291AB-8F4E-4D71-9765-B6DCF9E0437E}" destId="{A968AD8F-C950-4C4E-B876-0543719BE552}" srcOrd="0" destOrd="0" presId="urn:microsoft.com/office/officeart/2005/8/layout/default#1"/>
    <dgm:cxn modelId="{02E571B5-A570-402D-BF1A-DB118CADB874}" srcId="{EBE68BA5-15CE-4CDF-8AF5-0637DE1A3E95}" destId="{69444680-DE05-4B9A-ADC9-38F69B035830}" srcOrd="3" destOrd="0" parTransId="{528A0FEA-25D0-4A10-9CBF-AAB350984624}" sibTransId="{0A5B20B3-63B4-40E0-9C4F-DDBD6C51A6B9}"/>
    <dgm:cxn modelId="{852A6CA3-62F9-4746-A79E-AC09B1E904D4}" srcId="{EBE68BA5-15CE-4CDF-8AF5-0637DE1A3E95}" destId="{9FE291AB-8F4E-4D71-9765-B6DCF9E0437E}" srcOrd="1" destOrd="0" parTransId="{84CE92BA-8664-4DC6-9D64-AEF192650518}" sibTransId="{0D2936B8-8848-42DB-909E-68FDB3E283BF}"/>
    <dgm:cxn modelId="{D38AC716-F4C0-4AB2-A93E-2CADA0500ECD}" type="presParOf" srcId="{306E52FE-257A-48D5-8E5B-5BFD89E505DC}" destId="{497DCDCB-026C-4F03-BD71-411E6E613CFE}" srcOrd="0" destOrd="0" presId="urn:microsoft.com/office/officeart/2005/8/layout/default#1"/>
    <dgm:cxn modelId="{F7B303BB-F295-44F5-88F3-081F8A00985C}" type="presParOf" srcId="{306E52FE-257A-48D5-8E5B-5BFD89E505DC}" destId="{A1FEDA68-9CB7-46B0-86A1-EFD843440D0F}" srcOrd="1" destOrd="0" presId="urn:microsoft.com/office/officeart/2005/8/layout/default#1"/>
    <dgm:cxn modelId="{C1C9E0E8-177E-4BA1-ADDD-A29FB3A48166}" type="presParOf" srcId="{306E52FE-257A-48D5-8E5B-5BFD89E505DC}" destId="{A968AD8F-C950-4C4E-B876-0543719BE552}" srcOrd="2" destOrd="0" presId="urn:microsoft.com/office/officeart/2005/8/layout/default#1"/>
    <dgm:cxn modelId="{26CA50B3-D65C-49C9-9E1F-871E2A67F9E2}" type="presParOf" srcId="{306E52FE-257A-48D5-8E5B-5BFD89E505DC}" destId="{60D08624-3834-4385-BDA0-17A3DDD89893}" srcOrd="3" destOrd="0" presId="urn:microsoft.com/office/officeart/2005/8/layout/default#1"/>
    <dgm:cxn modelId="{6897E2E6-104A-428A-9C8D-479360F635DA}" type="presParOf" srcId="{306E52FE-257A-48D5-8E5B-5BFD89E505DC}" destId="{134E65FF-83EE-4466-AB96-A0B5D2A285FC}" srcOrd="4" destOrd="0" presId="urn:microsoft.com/office/officeart/2005/8/layout/default#1"/>
    <dgm:cxn modelId="{20965E7D-1F75-47FC-975D-B292E58FCC39}" type="presParOf" srcId="{306E52FE-257A-48D5-8E5B-5BFD89E505DC}" destId="{6DE06AC9-D46C-4AE9-A99B-D2FD6830F51B}" srcOrd="5" destOrd="0" presId="urn:microsoft.com/office/officeart/2005/8/layout/default#1"/>
    <dgm:cxn modelId="{97104807-7F12-4C14-93FC-F462F39038AC}" type="presParOf" srcId="{306E52FE-257A-48D5-8E5B-5BFD89E505DC}" destId="{49354E80-4FCA-439F-B039-2EA8447F11C0}" srcOrd="6" destOrd="0" presId="urn:microsoft.com/office/officeart/2005/8/layout/default#1"/>
    <dgm:cxn modelId="{1538B191-EAEA-42E7-94DE-18905DF16A43}" type="presParOf" srcId="{306E52FE-257A-48D5-8E5B-5BFD89E505DC}" destId="{BA01D6C2-5DE2-4D90-8977-619AA59BA5BA}" srcOrd="7" destOrd="0" presId="urn:microsoft.com/office/officeart/2005/8/layout/default#1"/>
    <dgm:cxn modelId="{67614733-D411-4437-8924-FA2764E5F04B}" type="presParOf" srcId="{306E52FE-257A-48D5-8E5B-5BFD89E505DC}" destId="{BD771C20-A07B-4165-AC27-789C182F2C15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64F195-0E26-4E47-A86C-03A5D4C3A203}" type="doc">
      <dgm:prSet loTypeId="urn:microsoft.com/office/officeart/2005/8/layout/vList2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A19F78-D33F-4019-B43F-93684534AC7B}">
      <dgm:prSet phldrT="[Text]" custT="1"/>
      <dgm:spPr/>
      <dgm:t>
        <a:bodyPr/>
        <a:lstStyle/>
        <a:p>
          <a:r>
            <a:rPr lang="en-US" sz="3400" b="1" smtClean="0"/>
            <a:t>KHÁI NIỆM</a:t>
          </a:r>
          <a:endParaRPr lang="en-US" sz="3400" b="1"/>
        </a:p>
      </dgm:t>
    </dgm:pt>
    <dgm:pt modelId="{77E59781-9E42-4665-91A5-A0700413F42A}" type="parTrans" cxnId="{90DEBFDA-5D6A-4CC8-8376-FA24114371FB}">
      <dgm:prSet/>
      <dgm:spPr/>
      <dgm:t>
        <a:bodyPr/>
        <a:lstStyle/>
        <a:p>
          <a:endParaRPr lang="en-US"/>
        </a:p>
      </dgm:t>
    </dgm:pt>
    <dgm:pt modelId="{6A3C8B1C-847B-4F68-8991-8176D892990D}" type="sibTrans" cxnId="{90DEBFDA-5D6A-4CC8-8376-FA24114371FB}">
      <dgm:prSet/>
      <dgm:spPr/>
      <dgm:t>
        <a:bodyPr/>
        <a:lstStyle/>
        <a:p>
          <a:endParaRPr lang="en-US"/>
        </a:p>
      </dgm:t>
    </dgm:pt>
    <dgm:pt modelId="{F2987288-7C51-44AA-B546-9978FF1EAFB2}">
      <dgm:prSet phldrT="[Text]"/>
      <dgm:spPr/>
      <dgm:t>
        <a:bodyPr/>
        <a:lstStyle/>
        <a:p>
          <a:r>
            <a:rPr lang="en-US" dirty="0" err="1" smtClean="0">
              <a:solidFill>
                <a:srgbClr val="0000CC"/>
              </a:solidFill>
            </a:rPr>
            <a:t>Diễn</a:t>
          </a:r>
          <a:r>
            <a:rPr lang="en-US" dirty="0" smtClean="0">
              <a:solidFill>
                <a:srgbClr val="0000CC"/>
              </a:solidFill>
            </a:rPr>
            <a:t> </a:t>
          </a:r>
          <a:r>
            <a:rPr lang="en-US" dirty="0" err="1" smtClean="0">
              <a:solidFill>
                <a:srgbClr val="0000CC"/>
              </a:solidFill>
            </a:rPr>
            <a:t>giải</a:t>
          </a:r>
          <a:r>
            <a:rPr lang="en-US" dirty="0" smtClean="0">
              <a:solidFill>
                <a:srgbClr val="0000CC"/>
              </a:solidFill>
            </a:rPr>
            <a:t> </a:t>
          </a:r>
          <a:r>
            <a:rPr lang="en-US" dirty="0" err="1" smtClean="0">
              <a:solidFill>
                <a:srgbClr val="0000CC"/>
              </a:solidFill>
            </a:rPr>
            <a:t>mô</a:t>
          </a:r>
          <a:r>
            <a:rPr lang="en-US" dirty="0" smtClean="0">
              <a:solidFill>
                <a:srgbClr val="0000CC"/>
              </a:solidFill>
            </a:rPr>
            <a:t> </a:t>
          </a:r>
          <a:r>
            <a:rPr lang="en-US" dirty="0" err="1" smtClean="0">
              <a:solidFill>
                <a:srgbClr val="0000CC"/>
              </a:solidFill>
            </a:rPr>
            <a:t>tả</a:t>
          </a:r>
          <a:r>
            <a:rPr lang="en-US" dirty="0" smtClean="0">
              <a:solidFill>
                <a:srgbClr val="0000CC"/>
              </a:solidFill>
            </a:rPr>
            <a:t>, </a:t>
          </a:r>
          <a:r>
            <a:rPr lang="en-US" dirty="0" err="1" smtClean="0">
              <a:solidFill>
                <a:srgbClr val="0000CC"/>
              </a:solidFill>
            </a:rPr>
            <a:t>ví</a:t>
          </a:r>
          <a:r>
            <a:rPr lang="en-US" dirty="0" smtClean="0">
              <a:solidFill>
                <a:srgbClr val="0000CC"/>
              </a:solidFill>
            </a:rPr>
            <a:t> </a:t>
          </a:r>
          <a:r>
            <a:rPr lang="en-US" dirty="0" err="1" smtClean="0">
              <a:solidFill>
                <a:srgbClr val="0000CC"/>
              </a:solidFill>
            </a:rPr>
            <a:t>dụ</a:t>
          </a:r>
          <a:r>
            <a:rPr lang="en-US" dirty="0" smtClean="0">
              <a:solidFill>
                <a:srgbClr val="0000CC"/>
              </a:solidFill>
            </a:rPr>
            <a:t> minh </a:t>
          </a:r>
          <a:r>
            <a:rPr lang="en-US" dirty="0" err="1" smtClean="0">
              <a:solidFill>
                <a:srgbClr val="0000CC"/>
              </a:solidFill>
            </a:rPr>
            <a:t>họa</a:t>
          </a:r>
          <a:endParaRPr lang="en-US" dirty="0">
            <a:solidFill>
              <a:srgbClr val="0000CC"/>
            </a:solidFill>
          </a:endParaRPr>
        </a:p>
      </dgm:t>
    </dgm:pt>
    <dgm:pt modelId="{1719D075-6A40-45F2-BC2B-7FA5BBCAEABC}" type="parTrans" cxnId="{8B250FE6-1ACA-4D1A-A2B9-33D3584AEF3B}">
      <dgm:prSet/>
      <dgm:spPr/>
      <dgm:t>
        <a:bodyPr/>
        <a:lstStyle/>
        <a:p>
          <a:endParaRPr lang="en-US"/>
        </a:p>
      </dgm:t>
    </dgm:pt>
    <dgm:pt modelId="{0084C7BF-B3AE-4D6B-8593-7B415722CB0F}" type="sibTrans" cxnId="{8B250FE6-1ACA-4D1A-A2B9-33D3584AEF3B}">
      <dgm:prSet/>
      <dgm:spPr/>
      <dgm:t>
        <a:bodyPr/>
        <a:lstStyle/>
        <a:p>
          <a:endParaRPr lang="en-US"/>
        </a:p>
      </dgm:t>
    </dgm:pt>
    <dgm:pt modelId="{AE0938BD-C95F-47D3-A238-18728125DEA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400" b="1" smtClean="0"/>
            <a:t>ĐỊNH NGHĨA</a:t>
          </a:r>
          <a:endParaRPr lang="en-US" sz="3400" b="1"/>
        </a:p>
      </dgm:t>
    </dgm:pt>
    <dgm:pt modelId="{61994DC0-D98D-4610-9BB9-E05143BF62BB}" type="parTrans" cxnId="{91924EF1-E0DB-471D-89D6-7EE1FC5DEA7D}">
      <dgm:prSet/>
      <dgm:spPr/>
      <dgm:t>
        <a:bodyPr/>
        <a:lstStyle/>
        <a:p>
          <a:endParaRPr lang="en-US"/>
        </a:p>
      </dgm:t>
    </dgm:pt>
    <dgm:pt modelId="{0E565B06-DA29-41CE-99DF-B6C7520A403A}" type="sibTrans" cxnId="{91924EF1-E0DB-471D-89D6-7EE1FC5DEA7D}">
      <dgm:prSet/>
      <dgm:spPr/>
      <dgm:t>
        <a:bodyPr/>
        <a:lstStyle/>
        <a:p>
          <a:endParaRPr lang="en-US"/>
        </a:p>
      </dgm:t>
    </dgm:pt>
    <dgm:pt modelId="{15BE0AFC-588F-4CB2-AC43-7B2E2F575356}">
      <dgm:prSet phldrT="[Text]"/>
      <dgm:spPr/>
      <dgm:t>
        <a:bodyPr/>
        <a:lstStyle/>
        <a:p>
          <a:r>
            <a:rPr lang="en-US" smtClean="0">
              <a:solidFill>
                <a:srgbClr val="0000CC"/>
              </a:solidFill>
            </a:rPr>
            <a:t>Bản chất</a:t>
          </a:r>
          <a:endParaRPr lang="en-US">
            <a:solidFill>
              <a:srgbClr val="0000CC"/>
            </a:solidFill>
          </a:endParaRPr>
        </a:p>
      </dgm:t>
    </dgm:pt>
    <dgm:pt modelId="{8E24918E-D20D-49C6-8255-B24677F2ABE0}" type="parTrans" cxnId="{2741044C-174F-49A8-B91F-57EA0E28D052}">
      <dgm:prSet/>
      <dgm:spPr/>
      <dgm:t>
        <a:bodyPr/>
        <a:lstStyle/>
        <a:p>
          <a:endParaRPr lang="en-US"/>
        </a:p>
      </dgm:t>
    </dgm:pt>
    <dgm:pt modelId="{A0DDB048-3C9A-40DA-A115-49AD7807F866}" type="sibTrans" cxnId="{2741044C-174F-49A8-B91F-57EA0E28D052}">
      <dgm:prSet/>
      <dgm:spPr/>
      <dgm:t>
        <a:bodyPr/>
        <a:lstStyle/>
        <a:p>
          <a:endParaRPr lang="en-US"/>
        </a:p>
      </dgm:t>
    </dgm:pt>
    <dgm:pt modelId="{F8E9D460-0D0D-4D1C-A4C9-BECEA925883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400" b="1" smtClean="0"/>
            <a:t>ĐỊNH LÝ, TÍNH CHẤT, QUY TẮC</a:t>
          </a:r>
          <a:endParaRPr lang="en-US" sz="3400" b="1"/>
        </a:p>
      </dgm:t>
    </dgm:pt>
    <dgm:pt modelId="{6B3B04E4-AE05-436A-93AC-356C389A4922}" type="parTrans" cxnId="{AA0BBF54-F971-4462-A478-563A239107ED}">
      <dgm:prSet/>
      <dgm:spPr/>
      <dgm:t>
        <a:bodyPr/>
        <a:lstStyle/>
        <a:p>
          <a:endParaRPr lang="en-US"/>
        </a:p>
      </dgm:t>
    </dgm:pt>
    <dgm:pt modelId="{A78B8C31-30F7-41C5-BB10-B902909BA83D}" type="sibTrans" cxnId="{AA0BBF54-F971-4462-A478-563A239107ED}">
      <dgm:prSet/>
      <dgm:spPr/>
      <dgm:t>
        <a:bodyPr/>
        <a:lstStyle/>
        <a:p>
          <a:endParaRPr lang="en-US"/>
        </a:p>
      </dgm:t>
    </dgm:pt>
    <dgm:pt modelId="{DFC26867-125C-4E27-B7C0-34BE82FF0308}">
      <dgm:prSet phldrT="[Text]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smtClean="0">
              <a:solidFill>
                <a:srgbClr val="0000CC"/>
              </a:solidFill>
            </a:rPr>
            <a:t>Công cụ hỗ trợ</a:t>
          </a:r>
          <a:endParaRPr lang="en-US">
            <a:solidFill>
              <a:srgbClr val="0000CC"/>
            </a:solidFill>
          </a:endParaRPr>
        </a:p>
      </dgm:t>
    </dgm:pt>
    <dgm:pt modelId="{BB43D867-41F3-449B-8DD2-5E87631EF322}" type="parTrans" cxnId="{E29CF2D6-4B26-4376-8880-3D955E7EA5DE}">
      <dgm:prSet/>
      <dgm:spPr/>
      <dgm:t>
        <a:bodyPr/>
        <a:lstStyle/>
        <a:p>
          <a:endParaRPr lang="en-US"/>
        </a:p>
      </dgm:t>
    </dgm:pt>
    <dgm:pt modelId="{4507C46B-B98C-41A9-89F1-D62E73FBB681}" type="sibTrans" cxnId="{E29CF2D6-4B26-4376-8880-3D955E7EA5DE}">
      <dgm:prSet/>
      <dgm:spPr/>
      <dgm:t>
        <a:bodyPr/>
        <a:lstStyle/>
        <a:p>
          <a:endParaRPr lang="en-US"/>
        </a:p>
      </dgm:t>
    </dgm:pt>
    <dgm:pt modelId="{2ADEC6C6-951C-47B7-A450-4839E31B10B9}" type="pres">
      <dgm:prSet presAssocID="{BE64F195-0E26-4E47-A86C-03A5D4C3A2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3CB2-38C6-442A-A8B0-D5918529A0D4}" type="pres">
      <dgm:prSet presAssocID="{B1A19F78-D33F-4019-B43F-93684534AC7B}" presName="parentText" presStyleLbl="node1" presStyleIdx="0" presStyleCnt="3" custLinFactNeighborY="94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67F91-C1DF-4919-A309-B25E2615BE6F}" type="pres">
      <dgm:prSet presAssocID="{B1A19F78-D33F-4019-B43F-93684534AC7B}" presName="childText" presStyleLbl="revTx" presStyleIdx="0" presStyleCnt="3" custLinFactNeighborY="19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5423C-858C-475E-9B1E-CED13C1C9327}" type="pres">
      <dgm:prSet presAssocID="{AE0938BD-C95F-47D3-A238-18728125DEAE}" presName="parentText" presStyleLbl="node1" presStyleIdx="1" presStyleCnt="3" custScaleY="771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5F2DD-3B9C-4AC1-BD45-A78496DC29A5}" type="pres">
      <dgm:prSet presAssocID="{AE0938BD-C95F-47D3-A238-18728125DEAE}" presName="childText" presStyleLbl="revTx" presStyleIdx="1" presStyleCnt="3" custLinFactNeighborY="1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DF9AF-6251-48CB-83DB-5BB64FEBC074}" type="pres">
      <dgm:prSet presAssocID="{F8E9D460-0D0D-4D1C-A4C9-BECEA9258839}" presName="parentText" presStyleLbl="node1" presStyleIdx="2" presStyleCnt="3" custScaleY="936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9590A-0926-43F1-8CC8-A4793F335820}" type="pres">
      <dgm:prSet presAssocID="{F8E9D460-0D0D-4D1C-A4C9-BECEA9258839}" presName="childText" presStyleLbl="revTx" presStyleIdx="2" presStyleCnt="3" custLinFactNeighborY="181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02ECF9-F601-4A25-9220-D851BEF5B873}" type="presOf" srcId="{15BE0AFC-588F-4CB2-AC43-7B2E2F575356}" destId="{2CC5F2DD-3B9C-4AC1-BD45-A78496DC29A5}" srcOrd="0" destOrd="0" presId="urn:microsoft.com/office/officeart/2005/8/layout/vList2"/>
    <dgm:cxn modelId="{90DEBFDA-5D6A-4CC8-8376-FA24114371FB}" srcId="{BE64F195-0E26-4E47-A86C-03A5D4C3A203}" destId="{B1A19F78-D33F-4019-B43F-93684534AC7B}" srcOrd="0" destOrd="0" parTransId="{77E59781-9E42-4665-91A5-A0700413F42A}" sibTransId="{6A3C8B1C-847B-4F68-8991-8176D892990D}"/>
    <dgm:cxn modelId="{E29CF2D6-4B26-4376-8880-3D955E7EA5DE}" srcId="{F8E9D460-0D0D-4D1C-A4C9-BECEA9258839}" destId="{DFC26867-125C-4E27-B7C0-34BE82FF0308}" srcOrd="0" destOrd="0" parTransId="{BB43D867-41F3-449B-8DD2-5E87631EF322}" sibTransId="{4507C46B-B98C-41A9-89F1-D62E73FBB681}"/>
    <dgm:cxn modelId="{8B250FE6-1ACA-4D1A-A2B9-33D3584AEF3B}" srcId="{B1A19F78-D33F-4019-B43F-93684534AC7B}" destId="{F2987288-7C51-44AA-B546-9978FF1EAFB2}" srcOrd="0" destOrd="0" parTransId="{1719D075-6A40-45F2-BC2B-7FA5BBCAEABC}" sibTransId="{0084C7BF-B3AE-4D6B-8593-7B415722CB0F}"/>
    <dgm:cxn modelId="{2741044C-174F-49A8-B91F-57EA0E28D052}" srcId="{AE0938BD-C95F-47D3-A238-18728125DEAE}" destId="{15BE0AFC-588F-4CB2-AC43-7B2E2F575356}" srcOrd="0" destOrd="0" parTransId="{8E24918E-D20D-49C6-8255-B24677F2ABE0}" sibTransId="{A0DDB048-3C9A-40DA-A115-49AD7807F866}"/>
    <dgm:cxn modelId="{A98F1745-3566-4FAC-B863-AD89B6731DC9}" type="presOf" srcId="{F8E9D460-0D0D-4D1C-A4C9-BECEA9258839}" destId="{35CDF9AF-6251-48CB-83DB-5BB64FEBC074}" srcOrd="0" destOrd="0" presId="urn:microsoft.com/office/officeart/2005/8/layout/vList2"/>
    <dgm:cxn modelId="{111B21F0-10E5-445F-BCC2-F77D4EBB6F26}" type="presOf" srcId="{F2987288-7C51-44AA-B546-9978FF1EAFB2}" destId="{7D767F91-C1DF-4919-A309-B25E2615BE6F}" srcOrd="0" destOrd="0" presId="urn:microsoft.com/office/officeart/2005/8/layout/vList2"/>
    <dgm:cxn modelId="{07E72F14-EC0E-497E-B9CB-239C26B455E0}" type="presOf" srcId="{DFC26867-125C-4E27-B7C0-34BE82FF0308}" destId="{F979590A-0926-43F1-8CC8-A4793F335820}" srcOrd="0" destOrd="0" presId="urn:microsoft.com/office/officeart/2005/8/layout/vList2"/>
    <dgm:cxn modelId="{AA0BBF54-F971-4462-A478-563A239107ED}" srcId="{BE64F195-0E26-4E47-A86C-03A5D4C3A203}" destId="{F8E9D460-0D0D-4D1C-A4C9-BECEA9258839}" srcOrd="2" destOrd="0" parTransId="{6B3B04E4-AE05-436A-93AC-356C389A4922}" sibTransId="{A78B8C31-30F7-41C5-BB10-B902909BA83D}"/>
    <dgm:cxn modelId="{39049470-0BA8-496E-A2B5-1CC18F1D5B85}" type="presOf" srcId="{BE64F195-0E26-4E47-A86C-03A5D4C3A203}" destId="{2ADEC6C6-951C-47B7-A450-4839E31B10B9}" srcOrd="0" destOrd="0" presId="urn:microsoft.com/office/officeart/2005/8/layout/vList2"/>
    <dgm:cxn modelId="{91924EF1-E0DB-471D-89D6-7EE1FC5DEA7D}" srcId="{BE64F195-0E26-4E47-A86C-03A5D4C3A203}" destId="{AE0938BD-C95F-47D3-A238-18728125DEAE}" srcOrd="1" destOrd="0" parTransId="{61994DC0-D98D-4610-9BB9-E05143BF62BB}" sibTransId="{0E565B06-DA29-41CE-99DF-B6C7520A403A}"/>
    <dgm:cxn modelId="{F9E7F3F8-F5FA-4074-818B-C9185A7053E8}" type="presOf" srcId="{AE0938BD-C95F-47D3-A238-18728125DEAE}" destId="{D995423C-858C-475E-9B1E-CED13C1C9327}" srcOrd="0" destOrd="0" presId="urn:microsoft.com/office/officeart/2005/8/layout/vList2"/>
    <dgm:cxn modelId="{C4237440-D29E-4E58-8478-17D1219B6B5C}" type="presOf" srcId="{B1A19F78-D33F-4019-B43F-93684534AC7B}" destId="{5BB63CB2-38C6-442A-A8B0-D5918529A0D4}" srcOrd="0" destOrd="0" presId="urn:microsoft.com/office/officeart/2005/8/layout/vList2"/>
    <dgm:cxn modelId="{1D5221F1-78E4-4B3A-B67D-40B907EA5342}" type="presParOf" srcId="{2ADEC6C6-951C-47B7-A450-4839E31B10B9}" destId="{5BB63CB2-38C6-442A-A8B0-D5918529A0D4}" srcOrd="0" destOrd="0" presId="urn:microsoft.com/office/officeart/2005/8/layout/vList2"/>
    <dgm:cxn modelId="{F6BDC698-2B79-4271-97D2-75610409F1B6}" type="presParOf" srcId="{2ADEC6C6-951C-47B7-A450-4839E31B10B9}" destId="{7D767F91-C1DF-4919-A309-B25E2615BE6F}" srcOrd="1" destOrd="0" presId="urn:microsoft.com/office/officeart/2005/8/layout/vList2"/>
    <dgm:cxn modelId="{5250774D-AA39-40AB-9B67-74E9AC31FEC3}" type="presParOf" srcId="{2ADEC6C6-951C-47B7-A450-4839E31B10B9}" destId="{D995423C-858C-475E-9B1E-CED13C1C9327}" srcOrd="2" destOrd="0" presId="urn:microsoft.com/office/officeart/2005/8/layout/vList2"/>
    <dgm:cxn modelId="{22CF5471-2AD8-4C05-B625-02A3100B1164}" type="presParOf" srcId="{2ADEC6C6-951C-47B7-A450-4839E31B10B9}" destId="{2CC5F2DD-3B9C-4AC1-BD45-A78496DC29A5}" srcOrd="3" destOrd="0" presId="urn:microsoft.com/office/officeart/2005/8/layout/vList2"/>
    <dgm:cxn modelId="{0EAEF787-8F9D-48E6-B557-42E04D41815A}" type="presParOf" srcId="{2ADEC6C6-951C-47B7-A450-4839E31B10B9}" destId="{35CDF9AF-6251-48CB-83DB-5BB64FEBC074}" srcOrd="4" destOrd="0" presId="urn:microsoft.com/office/officeart/2005/8/layout/vList2"/>
    <dgm:cxn modelId="{54CDFCEB-386A-44DA-8F19-0F27651D9C64}" type="presParOf" srcId="{2ADEC6C6-951C-47B7-A450-4839E31B10B9}" destId="{F979590A-0926-43F1-8CC8-A4793F33582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DCDCB-026C-4F03-BD71-411E6E613CFE}">
      <dsp:nvSpPr>
        <dsp:cNvPr id="0" name=""/>
        <dsp:cNvSpPr/>
      </dsp:nvSpPr>
      <dsp:spPr>
        <a:xfrm>
          <a:off x="1216378" y="815"/>
          <a:ext cx="3199584" cy="1919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  <a:sp3d extrusionH="28000" prstMaterial="matte"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b="1" kern="1200" smtClean="0">
              <a:solidFill>
                <a:schemeClr val="bg1"/>
              </a:solidFill>
            </a:rPr>
            <a:t>Kinh tế vi mô</a:t>
          </a:r>
          <a:endParaRPr lang="en-US" sz="5400" b="1" kern="1200">
            <a:solidFill>
              <a:schemeClr val="bg1"/>
            </a:solidFill>
          </a:endParaRPr>
        </a:p>
      </dsp:txBody>
      <dsp:txXfrm>
        <a:off x="1216378" y="815"/>
        <a:ext cx="3199584" cy="1919750"/>
      </dsp:txXfrm>
    </dsp:sp>
    <dsp:sp modelId="{A968AD8F-C950-4C4E-B876-0543719BE552}">
      <dsp:nvSpPr>
        <dsp:cNvPr id="0" name=""/>
        <dsp:cNvSpPr/>
      </dsp:nvSpPr>
      <dsp:spPr>
        <a:xfrm>
          <a:off x="4735920" y="815"/>
          <a:ext cx="3199584" cy="1919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  <a:sp3d extrusionH="28000" prstMaterial="matte"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b="1" kern="1200" smtClean="0">
              <a:solidFill>
                <a:schemeClr val="tx1"/>
              </a:solidFill>
            </a:rPr>
            <a:t>Kinh tế vĩ mô</a:t>
          </a:r>
          <a:endParaRPr lang="en-US" sz="5400" b="1" kern="1200">
            <a:solidFill>
              <a:schemeClr val="tx1"/>
            </a:solidFill>
          </a:endParaRPr>
        </a:p>
      </dsp:txBody>
      <dsp:txXfrm>
        <a:off x="4735920" y="815"/>
        <a:ext cx="3199584" cy="1919750"/>
      </dsp:txXfrm>
    </dsp:sp>
    <dsp:sp modelId="{134E65FF-83EE-4466-AB96-A0B5D2A285FC}">
      <dsp:nvSpPr>
        <dsp:cNvPr id="0" name=""/>
        <dsp:cNvSpPr/>
      </dsp:nvSpPr>
      <dsp:spPr>
        <a:xfrm>
          <a:off x="1216378" y="2240524"/>
          <a:ext cx="3199584" cy="1919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  <a:sp3d extrusionH="28000" prstMaterial="matte"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b="1" kern="1200" smtClean="0">
              <a:solidFill>
                <a:schemeClr val="tx1"/>
              </a:solidFill>
            </a:rPr>
            <a:t>Xác suất thống kê</a:t>
          </a:r>
          <a:endParaRPr lang="en-US" sz="5400" b="1" kern="1200">
            <a:solidFill>
              <a:schemeClr val="tx1"/>
            </a:solidFill>
          </a:endParaRPr>
        </a:p>
      </dsp:txBody>
      <dsp:txXfrm>
        <a:off x="1216378" y="2240524"/>
        <a:ext cx="3199584" cy="1919750"/>
      </dsp:txXfrm>
    </dsp:sp>
    <dsp:sp modelId="{49354E80-4FCA-439F-B039-2EA8447F11C0}">
      <dsp:nvSpPr>
        <dsp:cNvPr id="0" name=""/>
        <dsp:cNvSpPr/>
      </dsp:nvSpPr>
      <dsp:spPr>
        <a:xfrm>
          <a:off x="4735920" y="2240524"/>
          <a:ext cx="3199584" cy="19197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  <a:sp3d extrusionH="28000" prstMaterial="matte"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b="1" kern="1200" dirty="0" err="1" smtClean="0">
              <a:solidFill>
                <a:schemeClr val="tx1"/>
              </a:solidFill>
            </a:rPr>
            <a:t>Thống</a:t>
          </a:r>
          <a:r>
            <a:rPr lang="en-US" sz="5400" b="1" kern="1200" dirty="0" smtClean="0">
              <a:solidFill>
                <a:schemeClr val="tx1"/>
              </a:solidFill>
            </a:rPr>
            <a:t> </a:t>
          </a:r>
          <a:r>
            <a:rPr lang="en-US" sz="5400" b="1" kern="1200" dirty="0" err="1" smtClean="0">
              <a:solidFill>
                <a:schemeClr val="tx1"/>
              </a:solidFill>
            </a:rPr>
            <a:t>kê</a:t>
          </a:r>
          <a:r>
            <a:rPr lang="en-US" sz="5400" b="1" kern="1200" dirty="0" smtClean="0">
              <a:solidFill>
                <a:schemeClr val="tx1"/>
              </a:solidFill>
            </a:rPr>
            <a:t> </a:t>
          </a:r>
          <a:r>
            <a:rPr lang="en-US" sz="5400" b="1" kern="1200" dirty="0" err="1" smtClean="0">
              <a:solidFill>
                <a:schemeClr val="tx1"/>
              </a:solidFill>
            </a:rPr>
            <a:t>dự</a:t>
          </a:r>
          <a:r>
            <a:rPr lang="en-US" sz="5400" b="1" kern="1200" dirty="0" smtClean="0">
              <a:solidFill>
                <a:schemeClr val="tx1"/>
              </a:solidFill>
            </a:rPr>
            <a:t> </a:t>
          </a:r>
          <a:r>
            <a:rPr lang="en-US" sz="5400" b="1" kern="1200" dirty="0" err="1" smtClean="0">
              <a:solidFill>
                <a:schemeClr val="tx1"/>
              </a:solidFill>
            </a:rPr>
            <a:t>báo</a:t>
          </a:r>
          <a:endParaRPr lang="en-US" sz="5400" b="1" kern="1200" dirty="0">
            <a:solidFill>
              <a:schemeClr val="tx1"/>
            </a:solidFill>
          </a:endParaRPr>
        </a:p>
      </dsp:txBody>
      <dsp:txXfrm>
        <a:off x="4735920" y="2240524"/>
        <a:ext cx="3199584" cy="1919750"/>
      </dsp:txXfrm>
    </dsp:sp>
    <dsp:sp modelId="{BD771C20-A07B-4165-AC27-789C182F2C15}">
      <dsp:nvSpPr>
        <dsp:cNvPr id="0" name=""/>
        <dsp:cNvSpPr/>
      </dsp:nvSpPr>
      <dsp:spPr>
        <a:xfrm>
          <a:off x="2976149" y="4480233"/>
          <a:ext cx="3199584" cy="19197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  <a:sp3d extrusionH="28000" prstMaterial="matte"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1" kern="1200" dirty="0" smtClean="0">
              <a:solidFill>
                <a:schemeClr val="bg1"/>
              </a:solidFill>
            </a:rPr>
            <a:t>KINH TẾ LƯỢNG,...</a:t>
          </a:r>
          <a:endParaRPr lang="en-US" sz="5000" b="1" kern="1200" dirty="0">
            <a:solidFill>
              <a:schemeClr val="bg1"/>
            </a:solidFill>
          </a:endParaRPr>
        </a:p>
      </dsp:txBody>
      <dsp:txXfrm>
        <a:off x="2976149" y="4480233"/>
        <a:ext cx="3199584" cy="1919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3CB2-38C6-442A-A8B0-D5918529A0D4}">
      <dsp:nvSpPr>
        <dsp:cNvPr id="0" name=""/>
        <dsp:cNvSpPr/>
      </dsp:nvSpPr>
      <dsp:spPr>
        <a:xfrm>
          <a:off x="0" y="104603"/>
          <a:ext cx="7391400" cy="898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/>
            <a:t>KHÁI NIỆM</a:t>
          </a:r>
          <a:endParaRPr lang="en-US" sz="3400" b="1" kern="1200"/>
        </a:p>
      </dsp:txBody>
      <dsp:txXfrm>
        <a:off x="43864" y="148467"/>
        <a:ext cx="7303672" cy="810832"/>
      </dsp:txXfrm>
    </dsp:sp>
    <dsp:sp modelId="{7D767F91-C1DF-4919-A309-B25E2615BE6F}">
      <dsp:nvSpPr>
        <dsp:cNvPr id="0" name=""/>
        <dsp:cNvSpPr/>
      </dsp:nvSpPr>
      <dsp:spPr>
        <a:xfrm>
          <a:off x="0" y="1105738"/>
          <a:ext cx="73914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77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dirty="0" err="1" smtClean="0">
              <a:solidFill>
                <a:srgbClr val="0000CC"/>
              </a:solidFill>
            </a:rPr>
            <a:t>Diễn</a:t>
          </a:r>
          <a:r>
            <a:rPr lang="en-US" sz="3700" kern="1200" dirty="0" smtClean="0">
              <a:solidFill>
                <a:srgbClr val="0000CC"/>
              </a:solidFill>
            </a:rPr>
            <a:t> </a:t>
          </a:r>
          <a:r>
            <a:rPr lang="en-US" sz="3700" kern="1200" dirty="0" err="1" smtClean="0">
              <a:solidFill>
                <a:srgbClr val="0000CC"/>
              </a:solidFill>
            </a:rPr>
            <a:t>giải</a:t>
          </a:r>
          <a:r>
            <a:rPr lang="en-US" sz="3700" kern="1200" dirty="0" smtClean="0">
              <a:solidFill>
                <a:srgbClr val="0000CC"/>
              </a:solidFill>
            </a:rPr>
            <a:t> </a:t>
          </a:r>
          <a:r>
            <a:rPr lang="en-US" sz="3700" kern="1200" dirty="0" err="1" smtClean="0">
              <a:solidFill>
                <a:srgbClr val="0000CC"/>
              </a:solidFill>
            </a:rPr>
            <a:t>mô</a:t>
          </a:r>
          <a:r>
            <a:rPr lang="en-US" sz="3700" kern="1200" dirty="0" smtClean="0">
              <a:solidFill>
                <a:srgbClr val="0000CC"/>
              </a:solidFill>
            </a:rPr>
            <a:t> </a:t>
          </a:r>
          <a:r>
            <a:rPr lang="en-US" sz="3700" kern="1200" dirty="0" err="1" smtClean="0">
              <a:solidFill>
                <a:srgbClr val="0000CC"/>
              </a:solidFill>
            </a:rPr>
            <a:t>tả</a:t>
          </a:r>
          <a:r>
            <a:rPr lang="en-US" sz="3700" kern="1200" dirty="0" smtClean="0">
              <a:solidFill>
                <a:srgbClr val="0000CC"/>
              </a:solidFill>
            </a:rPr>
            <a:t>, </a:t>
          </a:r>
          <a:r>
            <a:rPr lang="en-US" sz="3700" kern="1200" dirty="0" err="1" smtClean="0">
              <a:solidFill>
                <a:srgbClr val="0000CC"/>
              </a:solidFill>
            </a:rPr>
            <a:t>ví</a:t>
          </a:r>
          <a:r>
            <a:rPr lang="en-US" sz="3700" kern="1200" dirty="0" smtClean="0">
              <a:solidFill>
                <a:srgbClr val="0000CC"/>
              </a:solidFill>
            </a:rPr>
            <a:t> </a:t>
          </a:r>
          <a:r>
            <a:rPr lang="en-US" sz="3700" kern="1200" dirty="0" err="1" smtClean="0">
              <a:solidFill>
                <a:srgbClr val="0000CC"/>
              </a:solidFill>
            </a:rPr>
            <a:t>dụ</a:t>
          </a:r>
          <a:r>
            <a:rPr lang="en-US" sz="3700" kern="1200" dirty="0" smtClean="0">
              <a:solidFill>
                <a:srgbClr val="0000CC"/>
              </a:solidFill>
            </a:rPr>
            <a:t> minh </a:t>
          </a:r>
          <a:r>
            <a:rPr lang="en-US" sz="3700" kern="1200" dirty="0" err="1" smtClean="0">
              <a:solidFill>
                <a:srgbClr val="0000CC"/>
              </a:solidFill>
            </a:rPr>
            <a:t>họa</a:t>
          </a:r>
          <a:endParaRPr lang="en-US" sz="3700" kern="1200" dirty="0">
            <a:solidFill>
              <a:srgbClr val="0000CC"/>
            </a:solidFill>
          </a:endParaRPr>
        </a:p>
      </dsp:txBody>
      <dsp:txXfrm>
        <a:off x="0" y="1105738"/>
        <a:ext cx="7391400" cy="794880"/>
      </dsp:txXfrm>
    </dsp:sp>
    <dsp:sp modelId="{D995423C-858C-475E-9B1E-CED13C1C9327}">
      <dsp:nvSpPr>
        <dsp:cNvPr id="0" name=""/>
        <dsp:cNvSpPr/>
      </dsp:nvSpPr>
      <dsp:spPr>
        <a:xfrm>
          <a:off x="0" y="1722784"/>
          <a:ext cx="7391400" cy="693239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/>
            <a:t>ĐỊNH NGHĨA</a:t>
          </a:r>
          <a:endParaRPr lang="en-US" sz="3400" b="1" kern="1200"/>
        </a:p>
      </dsp:txBody>
      <dsp:txXfrm>
        <a:off x="33841" y="1756625"/>
        <a:ext cx="7323718" cy="625557"/>
      </dsp:txXfrm>
    </dsp:sp>
    <dsp:sp modelId="{2CC5F2DD-3B9C-4AC1-BD45-A78496DC29A5}">
      <dsp:nvSpPr>
        <dsp:cNvPr id="0" name=""/>
        <dsp:cNvSpPr/>
      </dsp:nvSpPr>
      <dsp:spPr>
        <a:xfrm>
          <a:off x="0" y="2523212"/>
          <a:ext cx="73914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77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smtClean="0">
              <a:solidFill>
                <a:srgbClr val="0000CC"/>
              </a:solidFill>
            </a:rPr>
            <a:t>Bản chất</a:t>
          </a:r>
          <a:endParaRPr lang="en-US" sz="3700" kern="1200">
            <a:solidFill>
              <a:srgbClr val="0000CC"/>
            </a:solidFill>
          </a:endParaRPr>
        </a:p>
      </dsp:txBody>
      <dsp:txXfrm>
        <a:off x="0" y="2523212"/>
        <a:ext cx="7391400" cy="794880"/>
      </dsp:txXfrm>
    </dsp:sp>
    <dsp:sp modelId="{35CDF9AF-6251-48CB-83DB-5BB64FEBC074}">
      <dsp:nvSpPr>
        <dsp:cNvPr id="0" name=""/>
        <dsp:cNvSpPr/>
      </dsp:nvSpPr>
      <dsp:spPr>
        <a:xfrm>
          <a:off x="0" y="3210903"/>
          <a:ext cx="7391400" cy="841672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/>
            <a:t>ĐỊNH LÝ, TÍNH CHẤT, QUY TẮC</a:t>
          </a:r>
          <a:endParaRPr lang="en-US" sz="3400" b="1" kern="1200"/>
        </a:p>
      </dsp:txBody>
      <dsp:txXfrm>
        <a:off x="41087" y="3251990"/>
        <a:ext cx="7309226" cy="759498"/>
      </dsp:txXfrm>
    </dsp:sp>
    <dsp:sp modelId="{F979590A-0926-43F1-8CC8-A4793F335820}">
      <dsp:nvSpPr>
        <dsp:cNvPr id="0" name=""/>
        <dsp:cNvSpPr/>
      </dsp:nvSpPr>
      <dsp:spPr>
        <a:xfrm>
          <a:off x="0" y="4081919"/>
          <a:ext cx="73914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77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3700" kern="1200" smtClean="0">
              <a:solidFill>
                <a:srgbClr val="0000CC"/>
              </a:solidFill>
            </a:rPr>
            <a:t>Công cụ hỗ trợ</a:t>
          </a:r>
          <a:endParaRPr lang="en-US" sz="3700" kern="1200">
            <a:solidFill>
              <a:srgbClr val="0000CC"/>
            </a:solidFill>
          </a:endParaRPr>
        </a:p>
      </dsp:txBody>
      <dsp:txXfrm>
        <a:off x="0" y="4081919"/>
        <a:ext cx="7391400" cy="794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55D4A-26D7-4ADF-B222-706FC2D17192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00D6D-7A44-4E97-AD7C-59277F3A7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8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327BA-823A-4FD1-A6C1-FFC7951ABAB8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B1DA1-7A01-471A-BE15-AA74754A1B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90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B1DA1-7A01-471A-BE15-AA74754A1B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 Rủi ro kiểm toán và đánh giá rủi ro</a:t>
            </a:r>
          </a:p>
          <a:p>
            <a:r>
              <a:rPr lang="en-US" smtClean="0"/>
              <a:t>- Mối quan hệ của các loại rủi ro và các thử nghiệm kiểm toán</a:t>
            </a:r>
          </a:p>
          <a:p>
            <a:r>
              <a:rPr lang="en-US" smtClean="0"/>
              <a:t>- Vai trò của DGRR trong kiểm toán BCTC</a:t>
            </a:r>
          </a:p>
          <a:p>
            <a:r>
              <a:rPr lang="en-US" smtClean="0"/>
              <a:t>- Thủ tục DGRR theo chuẩn mực kiểm toán Việt Nam (VSA 315)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B1DA1-7A01-471A-BE15-AA74754A1B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2A61-032E-415C-BB71-406D836705C6}" type="datetime1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E329-5922-421F-A62C-1D8501DF33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B6D1-764C-4D99-9FA6-830ED40AAD5A}" type="datetime1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E329-5922-421F-A62C-1D8501DF33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3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1F60-4541-4F4E-94EA-106E734B080D}" type="datetime1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E329-5922-421F-A62C-1D8501DF33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4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EB96-7D8C-4BDB-8169-25E66B6BD1F3}" type="datetime1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E329-5922-421F-A62C-1D8501DF33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2925-8D55-4070-ADD5-50E70A0650BB}" type="datetime1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E329-5922-421F-A62C-1D8501DF33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7B79-1A32-4D47-B73B-B1510D91B9CB}" type="datetime1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E329-5922-421F-A62C-1D8501DF33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0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3EF-EA53-41AF-9C47-174002AF8275}" type="datetime1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E329-5922-421F-A62C-1D8501DF33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5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216E-85FF-4CA2-9C66-CE83D509298F}" type="datetime1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E329-5922-421F-A62C-1D8501DF33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8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8423-2B02-43E5-9E05-896CDEAD6571}" type="datetime1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E329-5922-421F-A62C-1D8501DF33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7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5F24-8712-4E4B-89D1-83B1763A02D9}" type="datetime1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E329-5922-421F-A62C-1D8501DF33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C7F7-0FD7-4F0F-B21F-56DBDEFF341F}" type="datetime1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E329-5922-421F-A62C-1D8501DF33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CE82E-FFF8-4A43-B68F-2AD57C1F1E08}" type="datetime1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E329-5922-421F-A62C-1D8501DF33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6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227083" y="2438400"/>
            <a:ext cx="6629399" cy="124090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cap="all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j-lt"/>
              </a:rPr>
              <a:t>Toán cao cấp</a:t>
            </a:r>
            <a:endParaRPr lang="vi-VN" sz="6600" b="1" cap="all" dirty="0">
              <a:ln w="9000" cmpd="sng">
                <a:noFill/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80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470" y="381000"/>
            <a:ext cx="8381260" cy="914400"/>
          </a:xfrm>
        </p:spPr>
        <p:txBody>
          <a:bodyPr>
            <a:normAutofit/>
          </a:bodyPr>
          <a:lstStyle/>
          <a:p>
            <a:r>
              <a:rPr lang="en-US" sz="4000" b="1" spc="0" smtClean="0">
                <a:solidFill>
                  <a:srgbClr val="FF0000"/>
                </a:solidFill>
              </a:rPr>
              <a:t>KHÁI NIỆM HÀM SỐ MỘT BIẾN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8776" y="2209801"/>
            <a:ext cx="7315200" cy="4038599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3200" b="1" i="1" u="sng" dirty="0" err="1" smtClean="0">
                <a:solidFill>
                  <a:srgbClr val="000099"/>
                </a:solidFill>
                <a:cs typeface="Times New Roman" pitchFamily="18" charset="0"/>
              </a:rPr>
              <a:t>Ví</a:t>
            </a:r>
            <a:r>
              <a:rPr lang="en-US" sz="3200" b="1" i="1" u="sng" dirty="0" smtClean="0">
                <a:solidFill>
                  <a:srgbClr val="000099"/>
                </a:solidFill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0099"/>
                </a:solidFill>
                <a:cs typeface="Times New Roman" pitchFamily="18" charset="0"/>
              </a:rPr>
              <a:t>dụ</a:t>
            </a:r>
            <a:r>
              <a:rPr lang="en-US" sz="3200" b="1" i="1" u="sng" dirty="0">
                <a:solidFill>
                  <a:srgbClr val="000099"/>
                </a:solidFill>
                <a:cs typeface="Times New Roman" pitchFamily="18" charset="0"/>
              </a:rPr>
              <a:t> 1:</a:t>
            </a:r>
            <a:r>
              <a:rPr lang="en-US" sz="3200" i="1" u="sng" dirty="0">
                <a:solidFill>
                  <a:srgbClr val="000099"/>
                </a:solidFill>
                <a:cs typeface="Times New Roman" pitchFamily="18" charset="0"/>
              </a:rPr>
              <a:t> </a:t>
            </a:r>
            <a:endParaRPr lang="en-US" sz="3200" i="1" u="sng" dirty="0" smtClean="0">
              <a:solidFill>
                <a:srgbClr val="000099"/>
              </a:solidFill>
              <a:cs typeface="Times New Roman" pitchFamily="18" charset="0"/>
            </a:endParaRPr>
          </a:p>
          <a:p>
            <a:pPr marL="0" indent="-274320" algn="just">
              <a:buNone/>
            </a:pP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Diện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tích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S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của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một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hình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vuông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thì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phụ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thuộc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vào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độ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dài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cạnh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a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của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err="1">
                <a:solidFill>
                  <a:srgbClr val="0000CC"/>
                </a:solidFill>
                <a:cs typeface="Times New Roman" pitchFamily="18" charset="0"/>
              </a:rPr>
              <a:t>nó</a:t>
            </a:r>
            <a:r>
              <a:rPr lang="en-US" sz="3200" smtClean="0">
                <a:solidFill>
                  <a:srgbClr val="0000CC"/>
                </a:solidFill>
                <a:cs typeface="Times New Roman" pitchFamily="18" charset="0"/>
              </a:rPr>
              <a:t>.</a:t>
            </a:r>
          </a:p>
          <a:p>
            <a:pPr marL="0" indent="-274320" algn="just">
              <a:buNone/>
            </a:pPr>
            <a:r>
              <a:rPr lang="en-US" b="1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	</a:t>
            </a:r>
            <a:r>
              <a:rPr lang="en-US" b="1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		</a:t>
            </a:r>
            <a:r>
              <a:rPr lang="en-US" sz="2800" b="1" smtClean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</a:t>
            </a:r>
            <a:r>
              <a:rPr lang="en-US" sz="2800" b="1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cs typeface="Times New Roman" pitchFamily="18" charset="0"/>
              </a:rPr>
              <a:t>S = a</a:t>
            </a:r>
            <a:r>
              <a:rPr lang="en-US" sz="4000" b="1" baseline="30000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40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</a:p>
          <a:p>
            <a:pPr marL="0" indent="-274320" algn="just">
              <a:buNone/>
            </a:pPr>
            <a:r>
              <a:rPr lang="en-US" sz="3200" b="1" i="1" u="sng" dirty="0" err="1">
                <a:solidFill>
                  <a:srgbClr val="000099"/>
                </a:solidFill>
                <a:cs typeface="Times New Roman" pitchFamily="18" charset="0"/>
              </a:rPr>
              <a:t>Ví</a:t>
            </a:r>
            <a:r>
              <a:rPr lang="en-US" sz="3200" b="1" i="1" u="sng" dirty="0">
                <a:solidFill>
                  <a:srgbClr val="000099"/>
                </a:solidFill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0099"/>
                </a:solidFill>
                <a:cs typeface="Times New Roman" pitchFamily="18" charset="0"/>
              </a:rPr>
              <a:t>dụ</a:t>
            </a:r>
            <a:r>
              <a:rPr lang="en-US" sz="3200" b="1" i="1" u="sng" dirty="0">
                <a:solidFill>
                  <a:srgbClr val="000099"/>
                </a:solidFill>
                <a:cs typeface="Times New Roman" pitchFamily="18" charset="0"/>
              </a:rPr>
              <a:t> 2:</a:t>
            </a:r>
            <a:r>
              <a:rPr lang="en-US" sz="3200" dirty="0">
                <a:solidFill>
                  <a:srgbClr val="000099"/>
                </a:solidFill>
                <a:cs typeface="Times New Roman" pitchFamily="18" charset="0"/>
              </a:rPr>
              <a:t> </a:t>
            </a:r>
            <a:endParaRPr lang="en-US" sz="3200" dirty="0" smtClean="0">
              <a:solidFill>
                <a:srgbClr val="000099"/>
              </a:solidFill>
              <a:cs typeface="Times New Roman" pitchFamily="18" charset="0"/>
            </a:endParaRPr>
          </a:p>
          <a:p>
            <a:pPr marL="0" indent="-274320" algn="just">
              <a:buNone/>
            </a:pP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Số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lượng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dân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số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ở 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Tp. HCM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thì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phụ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thuộc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vào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thời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gian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28600" y="1676401"/>
            <a:ext cx="87630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500" y="1150976"/>
            <a:ext cx="73152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3200" smtClean="0">
                <a:solidFill>
                  <a:srgbClr val="0000CC"/>
                </a:solidFill>
                <a:cs typeface="Times New Roman" pitchFamily="18" charset="0"/>
              </a:rPr>
              <a:t>Biểu </a:t>
            </a:r>
            <a:r>
              <a:rPr lang="en-US" sz="3200">
                <a:solidFill>
                  <a:srgbClr val="0000CC"/>
                </a:solidFill>
                <a:cs typeface="Times New Roman" pitchFamily="18" charset="0"/>
              </a:rPr>
              <a:t>thức </a:t>
            </a:r>
            <a:r>
              <a:rPr lang="en-US" sz="3200" smtClean="0">
                <a:solidFill>
                  <a:srgbClr val="0000CC"/>
                </a:solidFill>
                <a:cs typeface="Times New Roman" pitchFamily="18" charset="0"/>
              </a:rPr>
              <a:t>mô </a:t>
            </a:r>
            <a:r>
              <a:rPr lang="en-US" sz="3200">
                <a:solidFill>
                  <a:srgbClr val="0000CC"/>
                </a:solidFill>
                <a:cs typeface="Times New Roman" pitchFamily="18" charset="0"/>
              </a:rPr>
              <a:t>tả 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sự phụ thuộc </a:t>
            </a:r>
            <a:r>
              <a:rPr lang="en-US" sz="3200">
                <a:solidFill>
                  <a:srgbClr val="0000CC"/>
                </a:solidFill>
                <a:cs typeface="Times New Roman" pitchFamily="18" charset="0"/>
              </a:rPr>
              <a:t>một </a:t>
            </a:r>
            <a:r>
              <a:rPr lang="en-US" sz="3200" smtClean="0">
                <a:solidFill>
                  <a:srgbClr val="0000CC"/>
                </a:solidFill>
                <a:cs typeface="Times New Roman" pitchFamily="18" charset="0"/>
              </a:rPr>
              <a:t>đại lượng </a:t>
            </a:r>
            <a:r>
              <a:rPr lang="en-US" sz="3200">
                <a:solidFill>
                  <a:srgbClr val="0000CC"/>
                </a:solidFill>
                <a:cs typeface="Times New Roman" pitchFamily="18" charset="0"/>
              </a:rPr>
              <a:t>vào một 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đại lượng </a:t>
            </a:r>
            <a:r>
              <a:rPr lang="en-US" sz="320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khác</a:t>
            </a:r>
            <a:r>
              <a:rPr lang="en-US" sz="320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.</a:t>
            </a:r>
            <a:endParaRPr lang="en-US" sz="3200" dirty="0" smtClean="0">
              <a:solidFill>
                <a:schemeClr val="accent6">
                  <a:lumMod val="50000"/>
                </a:schemeClr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607" y="336331"/>
            <a:ext cx="8381260" cy="838200"/>
          </a:xfrm>
        </p:spPr>
        <p:txBody>
          <a:bodyPr>
            <a:normAutofit/>
          </a:bodyPr>
          <a:lstStyle/>
          <a:p>
            <a:r>
              <a:rPr lang="en-US" sz="4000" b="1" spc="0" dirty="0" smtClean="0">
                <a:solidFill>
                  <a:srgbClr val="FF0000"/>
                </a:solidFill>
              </a:rPr>
              <a:t>ĐỊNH NGHĨA HÀM </a:t>
            </a:r>
            <a:r>
              <a:rPr lang="en-US" sz="4000" b="1" spc="0" dirty="0">
                <a:solidFill>
                  <a:srgbClr val="FF0000"/>
                </a:solidFill>
              </a:rPr>
              <a:t>SỐ MỘT BIẾN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89860"/>
            <a:ext cx="8305799" cy="3429000"/>
          </a:xfrm>
        </p:spPr>
        <p:txBody>
          <a:bodyPr>
            <a:noAutofit/>
          </a:bodyPr>
          <a:lstStyle/>
          <a:p>
            <a:pPr marL="346075" indent="-277813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80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y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= f(x)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hàm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số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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mỗi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Wingdings" pitchFamily="2" charset="2"/>
              </a:rPr>
              <a:t>x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ứng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với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duy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nhất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 1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giá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trị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Wingdings" pitchFamily="2" charset="2"/>
              </a:rPr>
              <a:t>y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  <a:cs typeface="Times New Roman" pitchFamily="18" charset="0"/>
            </a:endParaRPr>
          </a:p>
          <a:p>
            <a:pPr marL="346075" indent="-277813" algn="just">
              <a:lnSpc>
                <a:spcPct val="12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D: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tập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các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giá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trị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làm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f(x)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có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nghĩa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gọi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tập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xác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định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của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hàm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số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.</a:t>
            </a:r>
            <a:endParaRPr lang="en-US" sz="2800" dirty="0">
              <a:solidFill>
                <a:srgbClr val="0000CC"/>
              </a:solidFill>
              <a:cs typeface="Times New Roman" pitchFamily="18" charset="0"/>
            </a:endParaRPr>
          </a:p>
          <a:p>
            <a:pPr marL="346075" indent="-277813" algn="just">
              <a:lnSpc>
                <a:spcPct val="12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Giá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trị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của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hàm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số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tại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là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f(x)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.</a:t>
            </a:r>
          </a:p>
          <a:p>
            <a:pPr marL="346075" indent="-277813" algn="just">
              <a:lnSpc>
                <a:spcPct val="12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Hàm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số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y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= f(x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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là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BIẾN SỐ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và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là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b="1" smtClean="0">
                <a:solidFill>
                  <a:srgbClr val="C00000"/>
                </a:solidFill>
                <a:cs typeface="Times New Roman" pitchFamily="18" charset="0"/>
              </a:rPr>
              <a:t>BIẾN ĐỘC </a:t>
            </a: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LẬP</a:t>
            </a:r>
            <a:r>
              <a:rPr lang="en-US" sz="2800" smtClean="0">
                <a:solidFill>
                  <a:srgbClr val="0000CC"/>
                </a:solidFill>
                <a:cs typeface="Times New Roman" pitchFamily="18" charset="0"/>
              </a:rPr>
              <a:t>, </a:t>
            </a:r>
          </a:p>
          <a:p>
            <a:pPr marL="68262" indent="0" algn="just">
              <a:lnSpc>
                <a:spcPct val="120000"/>
              </a:lnSpc>
              <a:buClr>
                <a:schemeClr val="accent2">
                  <a:lumMod val="50000"/>
                </a:schemeClr>
              </a:buClr>
              <a:buNone/>
              <a:tabLst>
                <a:tab pos="341313" algn="l"/>
              </a:tabLst>
            </a:pPr>
            <a:r>
              <a:rPr lang="en-US" sz="2800" smtClean="0">
                <a:solidFill>
                  <a:srgbClr val="C00000"/>
                </a:solidFill>
                <a:cs typeface="Times New Roman" pitchFamily="18" charset="0"/>
              </a:rPr>
              <a:t>	y</a:t>
            </a:r>
            <a:r>
              <a:rPr lang="en-US" sz="280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là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BIẾN PHỤ THUỘC.</a:t>
            </a:r>
            <a:endParaRPr lang="en-US" sz="28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28600" y="1676401"/>
            <a:ext cx="87630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588" y="1143000"/>
            <a:ext cx="8115299" cy="1969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763" lvl="1" algn="just">
              <a:spcAft>
                <a:spcPts val="600"/>
              </a:spcAft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D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: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một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tập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con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khác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rỗng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của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tập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0000CC"/>
                </a:solidFill>
                <a:cs typeface="Times New Roman" pitchFamily="18" charset="0"/>
              </a:rPr>
              <a:t>số</a:t>
            </a:r>
            <a:r>
              <a:rPr lang="en-US" sz="280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smtClean="0">
                <a:solidFill>
                  <a:srgbClr val="0000CC"/>
                </a:solidFill>
                <a:cs typeface="Times New Roman" pitchFamily="18" charset="0"/>
              </a:rPr>
              <a:t>thực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.</a:t>
            </a:r>
          </a:p>
          <a:p>
            <a:pPr marL="4763" lvl="1" algn="just">
              <a:spcAft>
                <a:spcPts val="600"/>
              </a:spcAft>
            </a:pPr>
            <a:r>
              <a:rPr lang="en-US" sz="2800" smtClean="0">
                <a:solidFill>
                  <a:srgbClr val="0000CC"/>
                </a:solidFill>
                <a:cs typeface="Times New Roman" pitchFamily="18" charset="0"/>
              </a:rPr>
              <a:t>Hàm</a:t>
            </a:r>
            <a:r>
              <a:rPr lang="en-US" sz="280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f </a:t>
            </a:r>
            <a:r>
              <a:rPr lang="en-US" sz="2800" smtClean="0">
                <a:solidFill>
                  <a:srgbClr val="0000CC"/>
                </a:solidFill>
                <a:cs typeface="Times New Roman" pitchFamily="18" charset="0"/>
              </a:rPr>
              <a:t>là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một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qui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tắc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đặt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tương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ứng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với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mỗi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số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 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thuộc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D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với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duy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nhất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một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cs typeface="Times New Roman" pitchFamily="18" charset="0"/>
              </a:rPr>
              <a:t>số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0000CC"/>
                </a:solidFill>
                <a:cs typeface="Times New Roman" pitchFamily="18" charset="0"/>
              </a:rPr>
              <a:t>thực</a:t>
            </a:r>
            <a:r>
              <a:rPr lang="en-US" sz="280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y.</a:t>
            </a:r>
            <a:endParaRPr lang="en-US" sz="2800" dirty="0" smtClean="0">
              <a:solidFill>
                <a:srgbClr val="0000CC"/>
              </a:solidFill>
              <a:cs typeface="Times New Roman" pitchFamily="18" charset="0"/>
            </a:endParaRPr>
          </a:p>
          <a:p>
            <a:pPr marL="4763" lvl="1" algn="just">
              <a:spcAft>
                <a:spcPts val="600"/>
              </a:spcAft>
            </a:pP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Kí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hiệu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hàm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số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y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= f(x).</a:t>
            </a:r>
          </a:p>
        </p:txBody>
      </p:sp>
    </p:spTree>
    <p:extLst>
      <p:ext uri="{BB962C8B-B14F-4D97-AF65-F5344CB8AC3E}">
        <p14:creationId xmlns:p14="http://schemas.microsoft.com/office/powerpoint/2010/main" val="40495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740" y="417022"/>
            <a:ext cx="8381260" cy="901992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rgbClr val="FF0000"/>
                </a:solidFill>
              </a:rPr>
              <a:t>MỘT SỐ VÍ DỤ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7432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13381"/>
              </p:ext>
            </p:extLst>
          </p:nvPr>
        </p:nvGraphicFramePr>
        <p:xfrm>
          <a:off x="2959100" y="2663825"/>
          <a:ext cx="3082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Equation" r:id="rId3" imgW="2793960" imgH="342720" progId="Equation.DSMT4">
                  <p:embed/>
                </p:oleObj>
              </mc:Choice>
              <mc:Fallback>
                <p:oleObj name="Equation" r:id="rId3" imgW="2793960" imgH="34272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663825"/>
                        <a:ext cx="30829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09600" y="1249476"/>
            <a:ext cx="8694821" cy="592758"/>
            <a:chOff x="381000" y="2461235"/>
            <a:chExt cx="8161421" cy="454895"/>
          </a:xfrm>
          <a:noFill/>
        </p:grpSpPr>
        <p:sp>
          <p:nvSpPr>
            <p:cNvPr id="7" name="TextBox 6"/>
            <p:cNvSpPr txBox="1"/>
            <p:nvPr/>
          </p:nvSpPr>
          <p:spPr>
            <a:xfrm>
              <a:off x="381000" y="2514600"/>
              <a:ext cx="8161421" cy="4015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14350" indent="-514350"/>
              <a:r>
                <a:rPr lang="en-US" sz="2800" b="1" i="1" u="sng" smtClean="0">
                  <a:solidFill>
                    <a:srgbClr val="0000CC"/>
                  </a:solidFill>
                  <a:cs typeface="Times New Roman" pitchFamily="18" charset="0"/>
                </a:rPr>
                <a:t>Ví dụ 1:</a:t>
              </a:r>
              <a:r>
                <a:rPr lang="en-US" sz="2800" b="1" i="1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i="1" smtClean="0">
                  <a:solidFill>
                    <a:srgbClr val="0000CC"/>
                  </a:solidFill>
                  <a:cs typeface="Times New Roman" pitchFamily="18" charset="0"/>
                </a:rPr>
                <a:t>Tìm</a:t>
              </a:r>
              <a:r>
                <a:rPr lang="en-US" sz="280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tập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xác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định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của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hàm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số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5737826"/>
                </p:ext>
              </p:extLst>
            </p:nvPr>
          </p:nvGraphicFramePr>
          <p:xfrm>
            <a:off x="5816928" y="2461235"/>
            <a:ext cx="1431253" cy="454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" name="Equation" r:id="rId5" imgW="1638000" imgH="520560" progId="Equation.DSMT4">
                    <p:embed/>
                  </p:oleObj>
                </mc:Choice>
                <mc:Fallback>
                  <p:oleObj name="Equation" r:id="rId5" imgW="1638000" imgH="520560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6928" y="2461235"/>
                          <a:ext cx="1431253" cy="4548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38199" y="1924986"/>
            <a:ext cx="8694821" cy="580805"/>
            <a:chOff x="810152" y="2457015"/>
            <a:chExt cx="8161421" cy="580805"/>
          </a:xfrm>
        </p:grpSpPr>
        <p:sp>
          <p:nvSpPr>
            <p:cNvPr id="10" name="TextBox 9"/>
            <p:cNvSpPr txBox="1"/>
            <p:nvPr/>
          </p:nvSpPr>
          <p:spPr>
            <a:xfrm>
              <a:off x="810152" y="2514600"/>
              <a:ext cx="8161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Biểu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err="1" smtClean="0">
                  <a:solidFill>
                    <a:srgbClr val="0000CC"/>
                  </a:solidFill>
                  <a:cs typeface="Times New Roman" pitchFamily="18" charset="0"/>
                </a:rPr>
                <a:t>thức</a:t>
              </a:r>
              <a:r>
                <a:rPr lang="en-US" sz="2800" smtClean="0">
                  <a:solidFill>
                    <a:srgbClr val="0000CC"/>
                  </a:solidFill>
                  <a:cs typeface="Times New Roman" pitchFamily="18" charset="0"/>
                </a:rPr>
                <a:t>                 có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nghĩa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khi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và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chỉ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khi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:</a:t>
              </a: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5156965"/>
                </p:ext>
              </p:extLst>
            </p:nvPr>
          </p:nvGraphicFramePr>
          <p:xfrm>
            <a:off x="2312186" y="2457015"/>
            <a:ext cx="1040098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8" name="Equation" r:id="rId7" imgW="1041120" imgH="469800" progId="Equation.DSMT4">
                    <p:embed/>
                  </p:oleObj>
                </mc:Choice>
                <mc:Fallback>
                  <p:oleObj name="Equation" r:id="rId7" imgW="1041120" imgH="469800" progId="Equation.DSMT4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2186" y="2457015"/>
                          <a:ext cx="1040098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457200" y="3162109"/>
            <a:ext cx="8694821" cy="558800"/>
            <a:chOff x="381000" y="2525779"/>
            <a:chExt cx="8161421" cy="558800"/>
          </a:xfrm>
        </p:grpSpPr>
        <p:sp>
          <p:nvSpPr>
            <p:cNvPr id="13" name="TextBox 12"/>
            <p:cNvSpPr txBox="1"/>
            <p:nvPr/>
          </p:nvSpPr>
          <p:spPr>
            <a:xfrm>
              <a:off x="381000" y="2551718"/>
              <a:ext cx="8161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800">
                  <a:solidFill>
                    <a:srgbClr val="0000CC"/>
                  </a:solidFill>
                  <a:cs typeface="Times New Roman" pitchFamily="18" charset="0"/>
                  <a:sym typeface="Wingdings" pitchFamily="2" charset="2"/>
                </a:rPr>
                <a:t> </a:t>
              </a:r>
              <a:r>
                <a:rPr lang="en-US" sz="2800" smtClean="0">
                  <a:solidFill>
                    <a:srgbClr val="0000CC"/>
                  </a:solidFill>
                  <a:cs typeface="Times New Roman" pitchFamily="18" charset="0"/>
                  <a:sym typeface="Wingdings" pitchFamily="2" charset="2"/>
                </a:rPr>
                <a:t>   </a:t>
              </a:r>
              <a:r>
                <a:rPr lang="en-US" sz="2400" smtClean="0">
                  <a:solidFill>
                    <a:srgbClr val="0000CC"/>
                  </a:solidFill>
                  <a:cs typeface="Times New Roman" pitchFamily="18" charset="0"/>
                  <a:sym typeface="Wingdings" pitchFamily="2" charset="2"/>
                </a:rPr>
                <a:t> </a:t>
              </a:r>
              <a:r>
                <a:rPr lang="en-US" sz="2800" smtClean="0">
                  <a:solidFill>
                    <a:srgbClr val="0000CC"/>
                  </a:solidFill>
                  <a:cs typeface="Times New Roman" pitchFamily="18" charset="0"/>
                  <a:sym typeface="Wingdings" pitchFamily="2" charset="2"/>
                </a:rPr>
                <a:t>T</a:t>
              </a:r>
              <a:r>
                <a:rPr lang="en-US" sz="2800" smtClean="0">
                  <a:solidFill>
                    <a:srgbClr val="0000CC"/>
                  </a:solidFill>
                  <a:cs typeface="Times New Roman" pitchFamily="18" charset="0"/>
                </a:rPr>
                <a:t>ập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xác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định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của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err="1" smtClean="0">
                  <a:solidFill>
                    <a:srgbClr val="0000CC"/>
                  </a:solidFill>
                  <a:cs typeface="Times New Roman" pitchFamily="18" charset="0"/>
                </a:rPr>
                <a:t>hàm</a:t>
              </a:r>
              <a:r>
                <a:rPr lang="en-US" sz="2800" smtClean="0">
                  <a:solidFill>
                    <a:srgbClr val="0000CC"/>
                  </a:solidFill>
                  <a:cs typeface="Times New Roman" pitchFamily="18" charset="0"/>
                </a:rPr>
                <a:t> số:</a:t>
              </a:r>
              <a:endParaRPr lang="en-US" sz="2800" dirty="0" smtClean="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9083007"/>
                </p:ext>
              </p:extLst>
            </p:nvPr>
          </p:nvGraphicFramePr>
          <p:xfrm>
            <a:off x="4826004" y="2525779"/>
            <a:ext cx="1914793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9" name="Equation" r:id="rId9" imgW="1917360" imgH="558720" progId="Equation.DSMT4">
                    <p:embed/>
                  </p:oleObj>
                </mc:Choice>
                <mc:Fallback>
                  <p:oleObj name="Equation" r:id="rId9" imgW="1917360" imgH="558720" progId="Equation.DSMT4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6004" y="2525779"/>
                          <a:ext cx="1914793" cy="558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609600" y="3746940"/>
            <a:ext cx="8694821" cy="1968060"/>
            <a:chOff x="810152" y="2527739"/>
            <a:chExt cx="8161421" cy="1968060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810152" y="2527739"/>
              <a:ext cx="8161421" cy="18158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>
                <a:buNone/>
                <a:defRPr/>
              </a:pPr>
              <a:r>
                <a:rPr lang="en-US" sz="2800" b="1" i="1" u="sng" smtClean="0">
                  <a:solidFill>
                    <a:srgbClr val="0000CC"/>
                  </a:solidFill>
                  <a:cs typeface="Times New Roman" pitchFamily="18" charset="0"/>
                </a:rPr>
                <a:t>Ví dụ 2:</a:t>
              </a:r>
              <a:r>
                <a:rPr lang="en-US" sz="2800" b="1" i="1" smtClean="0">
                  <a:solidFill>
                    <a:srgbClr val="0000CC"/>
                  </a:solidFill>
                  <a:cs typeface="Times New Roman" pitchFamily="18" charset="0"/>
                </a:rPr>
                <a:t>  </a:t>
              </a:r>
              <a:r>
                <a:rPr lang="en-US" sz="2800" smtClean="0">
                  <a:solidFill>
                    <a:srgbClr val="0000CC"/>
                  </a:solidFill>
                  <a:cs typeface="Times New Roman" pitchFamily="18" charset="0"/>
                </a:rPr>
                <a:t>Tìm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tập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xác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định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của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hàm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số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</a:p>
            <a:p>
              <a:pPr lvl="0">
                <a:buNone/>
                <a:defRPr/>
              </a:pPr>
              <a:endParaRPr lang="en-US" sz="2800" dirty="0" smtClean="0">
                <a:cs typeface="Times New Roman" pitchFamily="18" charset="0"/>
              </a:endParaRPr>
            </a:p>
            <a:p>
              <a:pPr lvl="0">
                <a:buNone/>
                <a:defRPr/>
              </a:pPr>
              <a:endParaRPr lang="en-US" sz="2800" dirty="0" smtClean="0">
                <a:cs typeface="Times New Roman" pitchFamily="18" charset="0"/>
              </a:endParaRPr>
            </a:p>
            <a:p>
              <a:pPr lvl="0">
                <a:buNone/>
                <a:defRPr/>
              </a:pPr>
              <a:r>
                <a:rPr lang="en-US" sz="2800" dirty="0" smtClean="0">
                  <a:cs typeface="Times New Roman" pitchFamily="18" charset="0"/>
                </a:rPr>
                <a:t>      </a:t>
              </a:r>
              <a:endParaRPr lang="en-US" sz="2800" dirty="0">
                <a:cs typeface="Times New Roman" pitchFamily="18" charset="0"/>
              </a:endParaRPr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166061"/>
                </p:ext>
              </p:extLst>
            </p:nvPr>
          </p:nvGraphicFramePr>
          <p:xfrm>
            <a:off x="1336162" y="3124199"/>
            <a:ext cx="6253999" cy="1371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" name="Equation" r:id="rId11" imgW="6260760" imgH="1371600" progId="Equation.DSMT4">
                    <p:embed/>
                  </p:oleObj>
                </mc:Choice>
                <mc:Fallback>
                  <p:oleObj name="Equation" r:id="rId11" imgW="6260760" imgH="1371600" progId="Equation.DSMT4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162" y="3124199"/>
                          <a:ext cx="6253999" cy="1371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838199" y="5718175"/>
            <a:ext cx="8305801" cy="558800"/>
            <a:chOff x="746155" y="2437984"/>
            <a:chExt cx="7796266" cy="558800"/>
          </a:xfrm>
        </p:grpSpPr>
        <p:sp>
          <p:nvSpPr>
            <p:cNvPr id="19" name="TextBox 18"/>
            <p:cNvSpPr txBox="1"/>
            <p:nvPr/>
          </p:nvSpPr>
          <p:spPr>
            <a:xfrm>
              <a:off x="746155" y="2438400"/>
              <a:ext cx="7796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None/>
                <a:defRPr/>
              </a:pPr>
              <a:r>
                <a:rPr lang="en-US" sz="2400" smtClean="0">
                  <a:solidFill>
                    <a:srgbClr val="0000CC"/>
                  </a:solidFill>
                  <a:cs typeface="Times New Roman" pitchFamily="18" charset="0"/>
                  <a:sym typeface="Wingdings" pitchFamily="2" charset="2"/>
                </a:rPr>
                <a:t> </a:t>
              </a:r>
              <a:r>
                <a:rPr lang="en-US" sz="2800" smtClean="0">
                  <a:solidFill>
                    <a:srgbClr val="0000CC"/>
                  </a:solidFill>
                  <a:cs typeface="Times New Roman" pitchFamily="18" charset="0"/>
                  <a:sym typeface="Wingdings" pitchFamily="2" charset="2"/>
                </a:rPr>
                <a:t>T</a:t>
              </a:r>
              <a:r>
                <a:rPr lang="en-US" sz="2800" smtClean="0">
                  <a:solidFill>
                    <a:srgbClr val="0000CC"/>
                  </a:solidFill>
                  <a:cs typeface="Times New Roman" pitchFamily="18" charset="0"/>
                </a:rPr>
                <a:t>ập </a:t>
              </a:r>
              <a:r>
                <a:rPr lang="en-US" sz="2800" dirty="0" err="1" smtClean="0">
                  <a:solidFill>
                    <a:srgbClr val="0000CC"/>
                  </a:solidFill>
                  <a:cs typeface="Times New Roman" pitchFamily="18" charset="0"/>
                </a:rPr>
                <a:t>xác</a:t>
              </a:r>
              <a:r>
                <a:rPr lang="en-US" sz="28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 err="1" smtClean="0">
                  <a:solidFill>
                    <a:srgbClr val="0000CC"/>
                  </a:solidFill>
                  <a:cs typeface="Times New Roman" pitchFamily="18" charset="0"/>
                </a:rPr>
                <a:t>định</a:t>
              </a:r>
              <a:r>
                <a:rPr lang="en-US" sz="280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2800">
                  <a:solidFill>
                    <a:srgbClr val="0000CC"/>
                  </a:solidFill>
                  <a:cs typeface="Times New Roman" pitchFamily="18" charset="0"/>
                </a:rPr>
                <a:t>của hàm </a:t>
              </a:r>
              <a:r>
                <a:rPr lang="en-US" sz="2800" smtClean="0">
                  <a:solidFill>
                    <a:srgbClr val="0000CC"/>
                  </a:solidFill>
                  <a:cs typeface="Times New Roman" pitchFamily="18" charset="0"/>
                </a:rPr>
                <a:t>số: </a:t>
              </a:r>
              <a:endParaRPr lang="en-US" sz="2800" dirty="0">
                <a:solidFill>
                  <a:srgbClr val="0000CC"/>
                </a:solidFill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5655917"/>
                </p:ext>
              </p:extLst>
            </p:nvPr>
          </p:nvGraphicFramePr>
          <p:xfrm>
            <a:off x="4833533" y="2437984"/>
            <a:ext cx="213086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1" name="Equation" r:id="rId13" imgW="2133360" imgH="558720" progId="Equation.DSMT4">
                    <p:embed/>
                  </p:oleObj>
                </mc:Choice>
                <mc:Fallback>
                  <p:oleObj name="Equation" r:id="rId13" imgW="2133360" imgH="558720" progId="Equation.DSMT4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3533" y="2437984"/>
                          <a:ext cx="2130860" cy="558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9762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3476" y="72758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rgbClr val="FF0000"/>
                </a:solidFill>
              </a:rPr>
              <a:t>MỘT SỐ VÍ DỤ</a:t>
            </a:r>
            <a:endParaRPr lang="en-US" sz="4000" b="1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88124" y="1870582"/>
            <a:ext cx="7848600" cy="1569660"/>
            <a:chOff x="228600" y="340736"/>
            <a:chExt cx="8694821" cy="1469716"/>
          </a:xfrm>
          <a:noFill/>
        </p:grpSpPr>
        <p:sp>
          <p:nvSpPr>
            <p:cNvPr id="22" name="TextBox 21"/>
            <p:cNvSpPr txBox="1"/>
            <p:nvPr/>
          </p:nvSpPr>
          <p:spPr>
            <a:xfrm>
              <a:off x="228600" y="340736"/>
              <a:ext cx="8694821" cy="14697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</a:pPr>
              <a:r>
                <a:rPr lang="en-US" sz="3200" b="1" i="1" u="sng" smtClean="0">
                  <a:solidFill>
                    <a:srgbClr val="0000CC"/>
                  </a:solidFill>
                  <a:cs typeface="Times New Roman" pitchFamily="18" charset="0"/>
                </a:rPr>
                <a:t>Ví dụ 3:</a:t>
              </a:r>
              <a:r>
                <a:rPr lang="en-US" sz="320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3200" dirty="0" smtClean="0">
                  <a:solidFill>
                    <a:srgbClr val="0000CC"/>
                  </a:solidFill>
                  <a:cs typeface="Times New Roman" pitchFamily="18" charset="0"/>
                </a:rPr>
                <a:t>Cho </a:t>
              </a:r>
              <a:r>
                <a:rPr lang="en-US" sz="3200" dirty="0" err="1" smtClean="0">
                  <a:solidFill>
                    <a:srgbClr val="0000CC"/>
                  </a:solidFill>
                  <a:cs typeface="Times New Roman" pitchFamily="18" charset="0"/>
                </a:rPr>
                <a:t>hàm</a:t>
              </a:r>
              <a:r>
                <a:rPr lang="en-US" sz="32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  <a:r>
                <a:rPr lang="en-US" sz="3200" dirty="0" err="1" smtClean="0">
                  <a:solidFill>
                    <a:srgbClr val="0000CC"/>
                  </a:solidFill>
                  <a:cs typeface="Times New Roman" pitchFamily="18" charset="0"/>
                </a:rPr>
                <a:t>số</a:t>
              </a:r>
              <a:endParaRPr lang="en-US" sz="3200" dirty="0" smtClean="0">
                <a:solidFill>
                  <a:srgbClr val="0000CC"/>
                </a:solidFill>
                <a:cs typeface="Times New Roman" pitchFamily="18" charset="0"/>
              </a:endParaRPr>
            </a:p>
            <a:p>
              <a:pPr marL="514350" lvl="0" indent="-514350">
                <a:lnSpc>
                  <a:spcPct val="150000"/>
                </a:lnSpc>
              </a:pPr>
              <a:r>
                <a:rPr lang="en-US" sz="3200" smtClean="0">
                  <a:solidFill>
                    <a:srgbClr val="0000CC"/>
                  </a:solidFill>
                  <a:cs typeface="Times New Roman" pitchFamily="18" charset="0"/>
                </a:rPr>
                <a:t> 		     Hãy </a:t>
              </a:r>
              <a:r>
                <a:rPr lang="en-US" sz="3200" dirty="0" err="1" smtClean="0">
                  <a:solidFill>
                    <a:srgbClr val="0000CC"/>
                  </a:solidFill>
                  <a:cs typeface="Times New Roman" pitchFamily="18" charset="0"/>
                </a:rPr>
                <a:t>tính</a:t>
              </a:r>
              <a:r>
                <a:rPr lang="en-US" sz="3200" dirty="0" smtClean="0">
                  <a:solidFill>
                    <a:srgbClr val="0000CC"/>
                  </a:solidFill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5073932"/>
                </p:ext>
              </p:extLst>
            </p:nvPr>
          </p:nvGraphicFramePr>
          <p:xfrm>
            <a:off x="4211179" y="429446"/>
            <a:ext cx="2905308" cy="646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7" name="Equation" r:id="rId3" imgW="3352680" imgH="660240" progId="Equation.DSMT4">
                    <p:embed/>
                  </p:oleObj>
                </mc:Choice>
                <mc:Fallback>
                  <p:oleObj name="Equation" r:id="rId3" imgW="3352680" imgH="660240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179" y="429446"/>
                          <a:ext cx="2905308" cy="64659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589418"/>
                </p:ext>
              </p:extLst>
            </p:nvPr>
          </p:nvGraphicFramePr>
          <p:xfrm>
            <a:off x="3598492" y="1233978"/>
            <a:ext cx="1790700" cy="499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8" name="Equation" r:id="rId5" imgW="2019240" imgH="558720" progId="Equation.DSMT4">
                    <p:embed/>
                  </p:oleObj>
                </mc:Choice>
                <mc:Fallback>
                  <p:oleObj name="Equation" r:id="rId5" imgW="2019240" imgH="558720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8492" y="1233978"/>
                          <a:ext cx="1790700" cy="4994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548431"/>
              </p:ext>
            </p:extLst>
          </p:nvPr>
        </p:nvGraphicFramePr>
        <p:xfrm>
          <a:off x="3529013" y="4140200"/>
          <a:ext cx="41417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" name="Equation" r:id="rId7" imgW="4305240" imgH="660240" progId="Equation.DSMT4">
                  <p:embed/>
                </p:oleObj>
              </mc:Choice>
              <mc:Fallback>
                <p:oleObj name="Equation" r:id="rId7" imgW="4305240" imgH="66024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4140200"/>
                        <a:ext cx="414178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043012"/>
              </p:ext>
            </p:extLst>
          </p:nvPr>
        </p:nvGraphicFramePr>
        <p:xfrm>
          <a:off x="3492062" y="4953000"/>
          <a:ext cx="4165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" name="Equation" r:id="rId9" imgW="4165560" imgH="660240" progId="Equation.DSMT4">
                  <p:embed/>
                </p:oleObj>
              </mc:Choice>
              <mc:Fallback>
                <p:oleObj name="Equation" r:id="rId9" imgW="4165560" imgH="66024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062" y="4953000"/>
                        <a:ext cx="4165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itle 2"/>
          <p:cNvSpPr txBox="1">
            <a:spLocks/>
          </p:cNvSpPr>
          <p:nvPr/>
        </p:nvSpPr>
        <p:spPr>
          <a:xfrm>
            <a:off x="157655" y="2971800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b="1">
              <a:solidFill>
                <a:srgbClr val="002060"/>
              </a:solidFill>
            </a:endParaRPr>
          </a:p>
        </p:txBody>
      </p:sp>
      <p:sp>
        <p:nvSpPr>
          <p:cNvPr id="31" name="Content Placeholder 1"/>
          <p:cNvSpPr txBox="1">
            <a:spLocks/>
          </p:cNvSpPr>
          <p:nvPr/>
        </p:nvSpPr>
        <p:spPr>
          <a:xfrm>
            <a:off x="941989" y="3642088"/>
            <a:ext cx="7052441" cy="230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rgbClr val="0000CC"/>
                </a:solidFill>
                <a:cs typeface="Times New Roman" pitchFamily="18" charset="0"/>
              </a:rPr>
              <a:t>Ta </a:t>
            </a:r>
            <a:r>
              <a:rPr lang="en-US" sz="3200" b="1" dirty="0" err="1" smtClean="0">
                <a:solidFill>
                  <a:srgbClr val="0000CC"/>
                </a:solidFill>
                <a:cs typeface="Times New Roman" pitchFamily="18" charset="0"/>
              </a:rPr>
              <a:t>có</a:t>
            </a:r>
            <a:r>
              <a:rPr lang="en-US" sz="3200" b="1" smtClean="0">
                <a:solidFill>
                  <a:srgbClr val="0000CC"/>
                </a:solidFill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en-US" sz="320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sz="3200" smtClean="0">
                <a:solidFill>
                  <a:srgbClr val="0000CC"/>
                </a:solidFill>
                <a:cs typeface="Times New Roman" pitchFamily="18" charset="0"/>
              </a:rPr>
              <a:t>x 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= </a:t>
            </a:r>
            <a:r>
              <a:rPr lang="en-US" sz="3200" dirty="0" smtClean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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 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32" name="Content Placeholder 1"/>
          <p:cNvSpPr txBox="1">
            <a:spLocks/>
          </p:cNvSpPr>
          <p:nvPr/>
        </p:nvSpPr>
        <p:spPr>
          <a:xfrm>
            <a:off x="1838940" y="5070037"/>
            <a:ext cx="8762999" cy="738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smtClean="0">
                <a:solidFill>
                  <a:srgbClr val="0000CC"/>
                </a:solidFill>
                <a:cs typeface="Times New Roman" pitchFamily="18" charset="0"/>
              </a:rPr>
              <a:t>x 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= </a:t>
            </a:r>
            <a:r>
              <a:rPr lang="en-US" sz="3200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</a:t>
            </a:r>
            <a:r>
              <a:rPr lang="en-US" sz="2800" dirty="0" smtClean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 </a:t>
            </a:r>
            <a:endParaRPr lang="en-US" sz="32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0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381000" y="1576552"/>
            <a:ext cx="8382000" cy="498652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01625" algn="just">
              <a:buNone/>
            </a:pPr>
            <a:r>
              <a:rPr lang="en-US" sz="3600" smtClean="0">
                <a:solidFill>
                  <a:srgbClr val="0000CC"/>
                </a:solidFill>
              </a:rPr>
              <a:t>1. Phép </a:t>
            </a:r>
            <a:r>
              <a:rPr lang="en-US" sz="3600" dirty="0" err="1" smtClean="0">
                <a:solidFill>
                  <a:srgbClr val="0000CC"/>
                </a:solidFill>
              </a:rPr>
              <a:t>tính</a:t>
            </a:r>
            <a:r>
              <a:rPr lang="en-US" sz="3600" dirty="0" smtClean="0">
                <a:solidFill>
                  <a:srgbClr val="0000CC"/>
                </a:solidFill>
              </a:rPr>
              <a:t> vi </a:t>
            </a:r>
            <a:r>
              <a:rPr lang="en-US" sz="3600" dirty="0" err="1" smtClean="0">
                <a:solidFill>
                  <a:srgbClr val="0000CC"/>
                </a:solidFill>
              </a:rPr>
              <a:t>phân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 err="1" smtClean="0">
                <a:solidFill>
                  <a:srgbClr val="0000CC"/>
                </a:solidFill>
              </a:rPr>
              <a:t>của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 err="1" smtClean="0">
                <a:solidFill>
                  <a:srgbClr val="0000CC"/>
                </a:solidFill>
              </a:rPr>
              <a:t>hàm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 err="1" smtClean="0">
                <a:solidFill>
                  <a:srgbClr val="0000CC"/>
                </a:solidFill>
              </a:rPr>
              <a:t>số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 err="1" smtClean="0">
                <a:solidFill>
                  <a:srgbClr val="0000CC"/>
                </a:solidFill>
              </a:rPr>
              <a:t>một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 err="1" smtClean="0">
                <a:solidFill>
                  <a:srgbClr val="0000CC"/>
                </a:solidFill>
              </a:rPr>
              <a:t>biến</a:t>
            </a:r>
            <a:endParaRPr lang="en-US" sz="36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2. </a:t>
            </a:r>
            <a:r>
              <a:rPr lang="en-US" sz="3600" dirty="0" err="1" smtClean="0">
                <a:solidFill>
                  <a:srgbClr val="0000CC"/>
                </a:solidFill>
              </a:rPr>
              <a:t>Phép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 err="1" smtClean="0">
                <a:solidFill>
                  <a:srgbClr val="0000CC"/>
                </a:solidFill>
              </a:rPr>
              <a:t>tính</a:t>
            </a:r>
            <a:r>
              <a:rPr lang="en-US" sz="3600" dirty="0" smtClean="0">
                <a:solidFill>
                  <a:srgbClr val="0000CC"/>
                </a:solidFill>
              </a:rPr>
              <a:t> vi </a:t>
            </a:r>
            <a:r>
              <a:rPr lang="en-US" sz="3600" dirty="0" err="1" smtClean="0">
                <a:solidFill>
                  <a:srgbClr val="0000CC"/>
                </a:solidFill>
              </a:rPr>
              <a:t>phân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 err="1" smtClean="0">
                <a:solidFill>
                  <a:srgbClr val="0000CC"/>
                </a:solidFill>
              </a:rPr>
              <a:t>hàm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 err="1" smtClean="0">
                <a:solidFill>
                  <a:srgbClr val="0000CC"/>
                </a:solidFill>
              </a:rPr>
              <a:t>nhiều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 err="1" smtClean="0">
                <a:solidFill>
                  <a:srgbClr val="0000CC"/>
                </a:solidFill>
              </a:rPr>
              <a:t>biến</a:t>
            </a:r>
            <a:endParaRPr lang="en-US" sz="36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3. Ma </a:t>
            </a:r>
            <a:r>
              <a:rPr lang="en-US" sz="3600" dirty="0" err="1" smtClean="0">
                <a:solidFill>
                  <a:srgbClr val="0000CC"/>
                </a:solidFill>
              </a:rPr>
              <a:t>trận</a:t>
            </a:r>
            <a:endParaRPr lang="en-US" sz="36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4. </a:t>
            </a:r>
            <a:r>
              <a:rPr lang="en-US" sz="3600" dirty="0" err="1" smtClean="0">
                <a:solidFill>
                  <a:srgbClr val="0000CC"/>
                </a:solidFill>
              </a:rPr>
              <a:t>Định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 err="1" smtClean="0">
                <a:solidFill>
                  <a:srgbClr val="0000CC"/>
                </a:solidFill>
              </a:rPr>
              <a:t>thức</a:t>
            </a:r>
            <a:endParaRPr lang="en-US" sz="36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5. </a:t>
            </a:r>
            <a:r>
              <a:rPr lang="en-US" sz="3600" dirty="0" err="1" smtClean="0">
                <a:solidFill>
                  <a:srgbClr val="0000CC"/>
                </a:solidFill>
              </a:rPr>
              <a:t>Hệ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 err="1" smtClean="0">
                <a:solidFill>
                  <a:srgbClr val="0000CC"/>
                </a:solidFill>
              </a:rPr>
              <a:t>phương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 err="1" smtClean="0">
                <a:solidFill>
                  <a:srgbClr val="0000CC"/>
                </a:solidFill>
              </a:rPr>
              <a:t>trình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 err="1" smtClean="0">
                <a:solidFill>
                  <a:srgbClr val="0000CC"/>
                </a:solidFill>
              </a:rPr>
              <a:t>tuyến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 err="1" smtClean="0">
                <a:solidFill>
                  <a:srgbClr val="0000CC"/>
                </a:solidFill>
              </a:rPr>
              <a:t>tính</a:t>
            </a:r>
            <a:endParaRPr lang="en-US" sz="36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en-US" sz="2600" i="1" dirty="0" smtClean="0">
                <a:solidFill>
                  <a:srgbClr val="0000CC"/>
                </a:solidFill>
              </a:rPr>
              <a:t>					</a:t>
            </a:r>
            <a:r>
              <a:rPr lang="en-US" sz="2600" b="1" i="1" u="sng" dirty="0" err="1" smtClean="0">
                <a:solidFill>
                  <a:srgbClr val="C00000"/>
                </a:solidFill>
              </a:rPr>
              <a:t>Giảng</a:t>
            </a:r>
            <a:r>
              <a:rPr lang="en-US" sz="2600" b="1" i="1" u="sng" dirty="0" smtClean="0">
                <a:solidFill>
                  <a:srgbClr val="C00000"/>
                </a:solidFill>
              </a:rPr>
              <a:t> </a:t>
            </a:r>
            <a:r>
              <a:rPr lang="en-US" sz="2600" b="1" i="1" u="sng" dirty="0" err="1" smtClean="0">
                <a:solidFill>
                  <a:srgbClr val="C00000"/>
                </a:solidFill>
              </a:rPr>
              <a:t>viên</a:t>
            </a:r>
            <a:r>
              <a:rPr lang="en-US" sz="2600" i="1" dirty="0" smtClean="0">
                <a:solidFill>
                  <a:srgbClr val="C00000"/>
                </a:solidFill>
              </a:rPr>
              <a:t>: </a:t>
            </a:r>
          </a:p>
          <a:p>
            <a:pPr algn="just">
              <a:buClr>
                <a:srgbClr val="FF0000"/>
              </a:buClr>
              <a:buNone/>
            </a:pPr>
            <a:r>
              <a:rPr lang="en-US" sz="2600" b="1" i="1" dirty="0" smtClean="0"/>
              <a:t>						</a:t>
            </a:r>
            <a:r>
              <a:rPr lang="en-US" sz="2600" b="1" i="1" dirty="0" smtClean="0">
                <a:solidFill>
                  <a:srgbClr val="0000CC"/>
                </a:solidFill>
                <a:sym typeface="Wingdings"/>
              </a:rPr>
              <a:t></a:t>
            </a:r>
            <a:r>
              <a:rPr lang="en-US" sz="2600" b="1" i="1" dirty="0" smtClean="0">
                <a:solidFill>
                  <a:srgbClr val="0000CC"/>
                </a:solidFill>
              </a:rPr>
              <a:t> </a:t>
            </a:r>
            <a:r>
              <a:rPr lang="en-US" sz="2600" b="1" i="1" dirty="0" err="1" smtClean="0">
                <a:solidFill>
                  <a:srgbClr val="0000CC"/>
                </a:solidFill>
              </a:rPr>
              <a:t>Võ</a:t>
            </a:r>
            <a:r>
              <a:rPr lang="en-US" sz="2600" b="1" i="1" dirty="0" smtClean="0">
                <a:solidFill>
                  <a:srgbClr val="0000CC"/>
                </a:solidFill>
              </a:rPr>
              <a:t> </a:t>
            </a:r>
            <a:r>
              <a:rPr lang="en-US" sz="2600" b="1" i="1" dirty="0" err="1" smtClean="0">
                <a:solidFill>
                  <a:srgbClr val="0000CC"/>
                </a:solidFill>
              </a:rPr>
              <a:t>Thanh</a:t>
            </a:r>
            <a:r>
              <a:rPr lang="en-US" sz="2600" b="1" i="1" dirty="0" smtClean="0">
                <a:solidFill>
                  <a:srgbClr val="0000CC"/>
                </a:solidFill>
              </a:rPr>
              <a:t> </a:t>
            </a:r>
            <a:r>
              <a:rPr lang="en-US" sz="2600" b="1" i="1" dirty="0" err="1" smtClean="0">
                <a:solidFill>
                  <a:srgbClr val="0000CC"/>
                </a:solidFill>
              </a:rPr>
              <a:t>Hải</a:t>
            </a:r>
            <a:endParaRPr lang="en-US" sz="2600" b="1" i="1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en-US" sz="2600" b="1" i="1" dirty="0" smtClean="0">
                <a:solidFill>
                  <a:srgbClr val="0000CC"/>
                </a:solidFill>
              </a:rPr>
              <a:t> 						</a:t>
            </a:r>
            <a:r>
              <a:rPr lang="en-US" sz="2600" b="1" i="1" dirty="0" smtClean="0">
                <a:solidFill>
                  <a:srgbClr val="0000CC"/>
                </a:solidFill>
                <a:sym typeface="Wingdings"/>
              </a:rPr>
              <a:t></a:t>
            </a:r>
            <a:r>
              <a:rPr lang="en-US" sz="2600" b="1" i="1" dirty="0" smtClean="0">
                <a:solidFill>
                  <a:srgbClr val="0000CC"/>
                </a:solidFill>
              </a:rPr>
              <a:t> </a:t>
            </a:r>
            <a:r>
              <a:rPr lang="en-US" sz="2600" b="1" i="1" dirty="0" err="1" smtClean="0">
                <a:solidFill>
                  <a:srgbClr val="0000CC"/>
                </a:solidFill>
              </a:rPr>
              <a:t>Trịnh</a:t>
            </a:r>
            <a:r>
              <a:rPr lang="en-US" sz="2600" b="1" i="1" dirty="0" smtClean="0">
                <a:solidFill>
                  <a:srgbClr val="0000CC"/>
                </a:solidFill>
              </a:rPr>
              <a:t> </a:t>
            </a:r>
            <a:r>
              <a:rPr lang="en-US" sz="2600" b="1" i="1" dirty="0" err="1" smtClean="0">
                <a:solidFill>
                  <a:srgbClr val="0000CC"/>
                </a:solidFill>
              </a:rPr>
              <a:t>Thị</a:t>
            </a:r>
            <a:r>
              <a:rPr lang="en-US" sz="2600" b="1" i="1" dirty="0" smtClean="0">
                <a:solidFill>
                  <a:srgbClr val="0000CC"/>
                </a:solidFill>
              </a:rPr>
              <a:t> </a:t>
            </a:r>
            <a:r>
              <a:rPr lang="en-US" sz="2600" b="1" i="1" dirty="0" err="1" smtClean="0">
                <a:solidFill>
                  <a:srgbClr val="0000CC"/>
                </a:solidFill>
              </a:rPr>
              <a:t>Thanh</a:t>
            </a:r>
            <a:r>
              <a:rPr lang="en-US" sz="2600" b="1" i="1" dirty="0" smtClean="0">
                <a:solidFill>
                  <a:srgbClr val="0000CC"/>
                </a:solidFill>
              </a:rPr>
              <a:t> </a:t>
            </a:r>
            <a:r>
              <a:rPr lang="en-US" sz="2600" b="1" i="1" dirty="0" err="1" smtClean="0">
                <a:solidFill>
                  <a:srgbClr val="0000CC"/>
                </a:solidFill>
              </a:rPr>
              <a:t>Hải</a:t>
            </a:r>
            <a:endParaRPr lang="en-US" sz="2600" b="1" i="1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en-US" sz="2600" b="1" i="1" dirty="0" smtClean="0">
                <a:solidFill>
                  <a:srgbClr val="0000CC"/>
                </a:solidFill>
              </a:rPr>
              <a:t>						</a:t>
            </a:r>
            <a:r>
              <a:rPr lang="en-US" sz="2600" b="1" i="1" dirty="0" smtClean="0">
                <a:solidFill>
                  <a:srgbClr val="0000CC"/>
                </a:solidFill>
                <a:sym typeface="Wingdings"/>
              </a:rPr>
              <a:t></a:t>
            </a:r>
            <a:r>
              <a:rPr lang="en-US" sz="2600" b="1" i="1" dirty="0" smtClean="0">
                <a:solidFill>
                  <a:srgbClr val="0000CC"/>
                </a:solidFill>
              </a:rPr>
              <a:t> </a:t>
            </a:r>
            <a:r>
              <a:rPr lang="en-US" sz="2600" b="1" i="1" dirty="0" err="1" smtClean="0">
                <a:solidFill>
                  <a:srgbClr val="0000CC"/>
                </a:solidFill>
              </a:rPr>
              <a:t>Trần</a:t>
            </a:r>
            <a:r>
              <a:rPr lang="en-US" sz="2600" b="1" i="1" dirty="0" smtClean="0">
                <a:solidFill>
                  <a:srgbClr val="0000CC"/>
                </a:solidFill>
              </a:rPr>
              <a:t> </a:t>
            </a:r>
            <a:r>
              <a:rPr lang="en-US" sz="2600" b="1" i="1" dirty="0" err="1" smtClean="0">
                <a:solidFill>
                  <a:srgbClr val="0000CC"/>
                </a:solidFill>
              </a:rPr>
              <a:t>Trung</a:t>
            </a:r>
            <a:r>
              <a:rPr lang="en-US" sz="2600" b="1" i="1" dirty="0" smtClean="0">
                <a:solidFill>
                  <a:srgbClr val="0000CC"/>
                </a:solidFill>
              </a:rPr>
              <a:t> </a:t>
            </a:r>
            <a:r>
              <a:rPr lang="en-US" sz="2600" b="1" i="1" dirty="0" err="1" smtClean="0">
                <a:solidFill>
                  <a:srgbClr val="0000CC"/>
                </a:solidFill>
              </a:rPr>
              <a:t>Kiệt</a:t>
            </a:r>
            <a:endParaRPr lang="en-US" sz="2600" b="1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703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NỘI DUNG MÔN HỌC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6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93919620"/>
              </p:ext>
            </p:extLst>
          </p:nvPr>
        </p:nvGraphicFramePr>
        <p:xfrm>
          <a:off x="228600" y="-228600"/>
          <a:ext cx="9151883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5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1260" cy="1054394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+mn-lt"/>
              </a:rPr>
              <a:t>MỤC TIÊU MÔN HỌC</a:t>
            </a:r>
            <a:endParaRPr lang="en-US" sz="4000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305800" cy="4986528"/>
          </a:xfrm>
        </p:spPr>
        <p:txBody>
          <a:bodyPr>
            <a:noAutofit/>
          </a:bodyPr>
          <a:lstStyle/>
          <a:p>
            <a:pPr marL="365760" indent="-365760"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Tính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đạo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hàm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tìm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cực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trị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hàm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biến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cs typeface="Times New Roman" pitchFamily="18" charset="0"/>
              </a:rPr>
              <a:t>bản</a:t>
            </a:r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.</a:t>
            </a:r>
            <a:endParaRPr lang="en-US" dirty="0">
              <a:solidFill>
                <a:srgbClr val="0000CC"/>
              </a:solidFill>
            </a:endParaRPr>
          </a:p>
          <a:p>
            <a:pPr marL="365760" indent="-365760"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Tính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đạo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hàm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riêng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, vi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phân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toàn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phần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giải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bài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toán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cực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trị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đối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hàm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hai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cs typeface="Times New Roman" pitchFamily="18" charset="0"/>
              </a:rPr>
              <a:t>biến</a:t>
            </a:r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.</a:t>
            </a:r>
            <a:endParaRPr lang="en-US" dirty="0">
              <a:solidFill>
                <a:srgbClr val="0000CC"/>
              </a:solidFill>
            </a:endParaRPr>
          </a:p>
          <a:p>
            <a:pPr marL="365760" indent="-365760"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Sử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dụng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phép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biến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đổi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sơ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dòng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ma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trận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tính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thức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áp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dụng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để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tìm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ma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trận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nghịch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đảo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giải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hệ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trình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tuyến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cs typeface="Times New Roman" pitchFamily="18" charset="0"/>
              </a:rPr>
              <a:t>tính</a:t>
            </a:r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.</a:t>
            </a:r>
            <a:endParaRPr lang="en-US" dirty="0">
              <a:solidFill>
                <a:srgbClr val="0000CC"/>
              </a:solidFill>
            </a:endParaRPr>
          </a:p>
          <a:p>
            <a:pPr marL="365760" indent="-365760"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Ứng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cs typeface="Times New Roman" pitchFamily="18" charset="0"/>
              </a:rPr>
              <a:t>để</a:t>
            </a:r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cs typeface="Times New Roman" pitchFamily="18" charset="0"/>
              </a:rPr>
              <a:t>giải</a:t>
            </a:r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quyết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bài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toán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kinh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tế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kinh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doanh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cs typeface="Times New Roman" pitchFamily="18" charset="0"/>
              </a:rPr>
              <a:t>bản</a:t>
            </a:r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.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5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1828800" cy="1457164"/>
          </a:xfrm>
        </p:spPr>
      </p:pic>
    </p:spTree>
    <p:extLst>
      <p:ext uri="{BB962C8B-B14F-4D97-AF65-F5344CB8AC3E}">
        <p14:creationId xmlns:p14="http://schemas.microsoft.com/office/powerpoint/2010/main" val="147003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1219200" y="685800"/>
            <a:ext cx="2425261" cy="978932"/>
          </a:xfr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3500" b="1" u="sng" spc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500" b="1" u="sng" spc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</a:t>
            </a:r>
            <a:endParaRPr lang="en-US" sz="3500" b="1" u="sng" spc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441435" y="3200400"/>
            <a:ext cx="8473965" cy="29717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2000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b="1" smtClean="0">
                <a:solidFill>
                  <a:srgbClr val="0000CC"/>
                </a:solidFill>
              </a:rPr>
              <a:t>BÀI 1: HÀM SỐ MỘT BIẾN</a:t>
            </a:r>
          </a:p>
          <a:p>
            <a:pPr marL="45720" indent="0">
              <a:buNone/>
            </a:pPr>
            <a:endParaRPr lang="en-US" sz="1400" b="1" smtClean="0">
              <a:solidFill>
                <a:srgbClr val="0000CC"/>
              </a:solidFill>
            </a:endParaRPr>
          </a:p>
          <a:p>
            <a:pPr marL="45720" indent="0">
              <a:buNone/>
            </a:pPr>
            <a:r>
              <a:rPr lang="en-US" sz="2800" b="1" smtClean="0">
                <a:solidFill>
                  <a:srgbClr val="0000CC"/>
                </a:solidFill>
              </a:rPr>
              <a:t>BÀI 2: CỰC TRỊ CỦA HÀM SỐ MỘT BIẾN</a:t>
            </a:r>
          </a:p>
          <a:p>
            <a:pPr marL="45720" indent="0">
              <a:buNone/>
            </a:pPr>
            <a:endParaRPr lang="en-US" sz="1400" b="1" smtClean="0">
              <a:solidFill>
                <a:srgbClr val="0000CC"/>
              </a:solidFill>
            </a:endParaRPr>
          </a:p>
          <a:p>
            <a:pPr marL="45720" indent="0">
              <a:buNone/>
            </a:pPr>
            <a:r>
              <a:rPr lang="en-US" sz="2800" b="1" smtClean="0">
                <a:solidFill>
                  <a:srgbClr val="0000CC"/>
                </a:solidFill>
              </a:rPr>
              <a:t>BÀI 3: MỘT SỐ ỨNG DỤNG TOÁN TRONG KINH TẾ</a:t>
            </a:r>
            <a:endParaRPr lang="en-US" sz="2800" b="1" dirty="0" smtClean="0">
              <a:solidFill>
                <a:srgbClr val="0000C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295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44565" y="1828800"/>
            <a:ext cx="541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PHÉP </a:t>
            </a:r>
            <a:r>
              <a:rPr 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 VI PHÂN </a:t>
            </a:r>
          </a:p>
          <a:p>
            <a:pPr marL="45720" indent="0">
              <a:buNone/>
            </a:pPr>
            <a:r>
              <a:rPr 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 HÀM SỐ MỘT BIẾN</a:t>
            </a:r>
          </a:p>
          <a:p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6607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1260" cy="1054394"/>
          </a:xfrm>
        </p:spPr>
        <p:txBody>
          <a:bodyPr>
            <a:normAutofit/>
          </a:bodyPr>
          <a:lstStyle/>
          <a:p>
            <a:r>
              <a:rPr lang="en-US" sz="4800" b="1" spc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LƯU Ý</a:t>
            </a:r>
            <a:endParaRPr lang="en-US" sz="4800" b="1" spc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99680698"/>
              </p:ext>
            </p:extLst>
          </p:nvPr>
        </p:nvGraphicFramePr>
        <p:xfrm>
          <a:off x="914400" y="1524000"/>
          <a:ext cx="7391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312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>
          <a:xfrm>
            <a:off x="914400" y="990600"/>
            <a:ext cx="73152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2000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 2" pitchFamily="18" charset="2"/>
              <a:buNone/>
            </a:pPr>
            <a:r>
              <a:rPr lang="en-US" sz="4400" b="1" u="sng" dirty="0" err="1" smtClean="0">
                <a:solidFill>
                  <a:srgbClr val="FF0000"/>
                </a:solidFill>
              </a:rPr>
              <a:t>Bài</a:t>
            </a:r>
            <a:r>
              <a:rPr lang="en-US" sz="4400" b="1" u="sng" dirty="0" smtClean="0">
                <a:solidFill>
                  <a:srgbClr val="FF0000"/>
                </a:solidFill>
              </a:rPr>
              <a:t> 1 </a:t>
            </a:r>
          </a:p>
          <a:p>
            <a:pPr marL="45720" indent="0" algn="ctr">
              <a:buFont typeface="Wingdings 2" pitchFamily="18" charset="2"/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HÀM SỐ MỘT BIẾN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5421" y="2743200"/>
            <a:ext cx="7315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3200" smtClean="0">
                <a:solidFill>
                  <a:srgbClr val="000099"/>
                </a:solidFill>
              </a:rPr>
              <a:t> Tính được đạo hàm cấp 1 và đạo hàm cấp cao của hàm số một biến.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3200" smtClean="0">
                <a:solidFill>
                  <a:srgbClr val="000099"/>
                </a:solidFill>
              </a:rPr>
              <a:t> Tính được vi phân cấp 1 và vi phân cấp cao của hàm số một biến.</a:t>
            </a:r>
            <a:endParaRPr lang="en-US" sz="32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4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1442545" y="838200"/>
            <a:ext cx="6248400" cy="1371600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2000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 2" pitchFamily="18" charset="2"/>
              <a:buNone/>
            </a:pPr>
            <a:r>
              <a:rPr lang="en-US" sz="4800" b="1" smtClean="0">
                <a:solidFill>
                  <a:srgbClr val="FF0000"/>
                </a:solidFill>
                <a:latin typeface="+mj-lt"/>
              </a:rPr>
              <a:t>HÀM SỐ</a:t>
            </a:r>
            <a:endParaRPr lang="en-US" sz="48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2664372"/>
            <a:ext cx="3657600" cy="2514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err="1" smtClean="0">
                <a:solidFill>
                  <a:srgbClr val="0000CC"/>
                </a:solidFill>
              </a:rPr>
              <a:t>Một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số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khái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niệm</a:t>
            </a:r>
            <a:endParaRPr lang="en-US" b="1" dirty="0" smtClean="0">
              <a:solidFill>
                <a:srgbClr val="0000CC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err="1" smtClean="0">
                <a:solidFill>
                  <a:srgbClr val="0000CC"/>
                </a:solidFill>
              </a:rPr>
              <a:t>Các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định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nghĩa</a:t>
            </a:r>
            <a:endParaRPr lang="en-US" b="1" dirty="0" smtClean="0">
              <a:solidFill>
                <a:srgbClr val="0000CC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err="1" smtClean="0">
                <a:solidFill>
                  <a:srgbClr val="0000CC"/>
                </a:solidFill>
              </a:rPr>
              <a:t>Ví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dụ</a:t>
            </a:r>
            <a:r>
              <a:rPr lang="en-US" b="1" dirty="0" smtClean="0">
                <a:solidFill>
                  <a:srgbClr val="0000CC"/>
                </a:solidFill>
              </a:rPr>
              <a:t>, </a:t>
            </a:r>
            <a:r>
              <a:rPr lang="en-US" b="1" dirty="0" err="1" smtClean="0">
                <a:solidFill>
                  <a:srgbClr val="0000CC"/>
                </a:solidFill>
              </a:rPr>
              <a:t>bài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tập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3554" name="Picture 2" descr="http://basolgames.com/wp-content/uploads/2013/07/apple-touch-icon-512%C3%97512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38400"/>
            <a:ext cx="312419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8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470" y="432821"/>
            <a:ext cx="8381260" cy="1054394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rgbClr val="FF0000"/>
                </a:solidFill>
              </a:rPr>
              <a:t>BIẾN SỐ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6300" y="2971800"/>
            <a:ext cx="7467600" cy="3200399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3200" b="1" i="1" u="sng" dirty="0" err="1">
                <a:solidFill>
                  <a:srgbClr val="000099"/>
                </a:solidFill>
                <a:cs typeface="Times New Roman" pitchFamily="18" charset="0"/>
              </a:rPr>
              <a:t>Ví</a:t>
            </a:r>
            <a:r>
              <a:rPr lang="en-US" sz="3200" b="1" i="1" u="sng" dirty="0">
                <a:solidFill>
                  <a:srgbClr val="000099"/>
                </a:solidFill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0099"/>
                </a:solidFill>
                <a:cs typeface="Times New Roman" pitchFamily="18" charset="0"/>
              </a:rPr>
              <a:t>dụ</a:t>
            </a:r>
            <a:r>
              <a:rPr lang="en-US" sz="3200" i="1" u="sng" dirty="0">
                <a:solidFill>
                  <a:srgbClr val="000099"/>
                </a:solidFill>
                <a:cs typeface="Times New Roman" pitchFamily="18" charset="0"/>
              </a:rPr>
              <a:t>: </a:t>
            </a:r>
          </a:p>
          <a:p>
            <a:pPr algn="just">
              <a:buNone/>
            </a:pP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	-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Giá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1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loại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hàng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hóa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  <a:sym typeface="Wingdings" pitchFamily="2" charset="2"/>
              </a:rPr>
              <a:t>x</a:t>
            </a:r>
            <a:endParaRPr lang="en-US" sz="3200" dirty="0">
              <a:solidFill>
                <a:schemeClr val="accent6">
                  <a:lumMod val="50000"/>
                </a:schemeClr>
              </a:solidFill>
              <a:cs typeface="Times New Roman" pitchFamily="18" charset="0"/>
            </a:endParaRPr>
          </a:p>
          <a:p>
            <a:pPr algn="just">
              <a:buNone/>
            </a:pP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	-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Khối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lượng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1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loại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sản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phẩm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  <a:sym typeface="Wingdings" pitchFamily="2" charset="2"/>
              </a:rPr>
              <a:t>y</a:t>
            </a:r>
            <a:endParaRPr lang="en-US" sz="3200" dirty="0">
              <a:solidFill>
                <a:schemeClr val="accent6">
                  <a:lumMod val="50000"/>
                </a:schemeClr>
              </a:solidFill>
              <a:cs typeface="Times New Roman" pitchFamily="18" charset="0"/>
            </a:endParaRPr>
          </a:p>
          <a:p>
            <a:pPr algn="just">
              <a:buNone/>
            </a:pP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	-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Thời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gian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làm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việc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trong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1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ngày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  <a:sym typeface="Wingdings" pitchFamily="2" charset="2"/>
              </a:rPr>
              <a:t>z</a:t>
            </a:r>
            <a:endParaRPr lang="en-US" sz="3200" dirty="0">
              <a:solidFill>
                <a:schemeClr val="accent6">
                  <a:lumMod val="50000"/>
                </a:schemeClr>
              </a:solidFill>
              <a:cs typeface="Times New Roman" pitchFamily="18" charset="0"/>
            </a:endParaRPr>
          </a:p>
          <a:p>
            <a:pPr algn="just">
              <a:buNone/>
            </a:pP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Các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đại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lượng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x, y, z 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này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đều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là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cs typeface="Times New Roman" pitchFamily="18" charset="0"/>
              </a:rPr>
              <a:t>BIẾN SỐ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28600" y="1676401"/>
            <a:ext cx="87630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496" y="1413642"/>
            <a:ext cx="7315200" cy="1372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buNone/>
            </a:pPr>
            <a:r>
              <a:rPr lang="en-US" sz="3200" dirty="0" err="1">
                <a:solidFill>
                  <a:srgbClr val="0000CC"/>
                </a:solidFill>
                <a:cs typeface="Times New Roman" pitchFamily="18" charset="0"/>
              </a:rPr>
              <a:t>K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ý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hiệu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cho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đại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  <a:cs typeface="Times New Roman" pitchFamily="18" charset="0"/>
              </a:rPr>
              <a:t>lượng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đo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được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bằng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số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và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nhận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ít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nhất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2 </a:t>
            </a:r>
            <a:r>
              <a:rPr lang="en-US" sz="3200" err="1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giá</a:t>
            </a:r>
            <a:r>
              <a:rPr lang="en-US" sz="320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trị.</a:t>
            </a:r>
            <a:endParaRPr lang="en-US" sz="3200" dirty="0" smtClean="0">
              <a:solidFill>
                <a:schemeClr val="accent6">
                  <a:lumMod val="50000"/>
                </a:schemeClr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3001</TotalTime>
  <Words>586</Words>
  <Application>Microsoft Office PowerPoint</Application>
  <PresentationFormat>On-screen Show (4:3)</PresentationFormat>
  <Paragraphs>93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Wingdings 2</vt:lpstr>
      <vt:lpstr>Office Theme</vt:lpstr>
      <vt:lpstr>Equation</vt:lpstr>
      <vt:lpstr>PowerPoint Presentation</vt:lpstr>
      <vt:lpstr>NỘI DUNG MÔN HỌC</vt:lpstr>
      <vt:lpstr>PowerPoint Presentation</vt:lpstr>
      <vt:lpstr>MỤC TIÊU MÔN HỌC</vt:lpstr>
      <vt:lpstr>PowerPoint Presentation</vt:lpstr>
      <vt:lpstr>LƯU Ý</vt:lpstr>
      <vt:lpstr>PowerPoint Presentation</vt:lpstr>
      <vt:lpstr>PowerPoint Presentation</vt:lpstr>
      <vt:lpstr>BIẾN SỐ</vt:lpstr>
      <vt:lpstr>KHÁI NIỆM HÀM SỐ MỘT BIẾN</vt:lpstr>
      <vt:lpstr>ĐỊNH NGHĨA HÀM SỐ MỘT BIẾN</vt:lpstr>
      <vt:lpstr>MỘT SỐ VÍ DỤ</vt:lpstr>
      <vt:lpstr>MỘT SỐ VÍ DỤ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TienHoan</cp:lastModifiedBy>
  <cp:revision>504</cp:revision>
  <dcterms:created xsi:type="dcterms:W3CDTF">2015-05-12T14:16:21Z</dcterms:created>
  <dcterms:modified xsi:type="dcterms:W3CDTF">2016-03-28T08:00:45Z</dcterms:modified>
</cp:coreProperties>
</file>