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222" r:id="rId2"/>
    <p:sldId id="1225" r:id="rId3"/>
    <p:sldId id="1224" r:id="rId4"/>
    <p:sldId id="1226" r:id="rId5"/>
    <p:sldId id="1223" r:id="rId6"/>
    <p:sldId id="1227" r:id="rId7"/>
    <p:sldId id="1131" r:id="rId8"/>
    <p:sldId id="1206" r:id="rId9"/>
    <p:sldId id="1215" r:id="rId10"/>
    <p:sldId id="1216" r:id="rId11"/>
    <p:sldId id="1218" r:id="rId12"/>
    <p:sldId id="1207" r:id="rId13"/>
    <p:sldId id="1208" r:id="rId14"/>
    <p:sldId id="1209" r:id="rId15"/>
    <p:sldId id="1217" r:id="rId16"/>
    <p:sldId id="1228" r:id="rId17"/>
    <p:sldId id="1221" r:id="rId18"/>
    <p:sldId id="1212" r:id="rId19"/>
    <p:sldId id="1210" r:id="rId20"/>
    <p:sldId id="1211" r:id="rId21"/>
    <p:sldId id="1214" r:id="rId22"/>
    <p:sldId id="1219" r:id="rId23"/>
    <p:sldId id="1220" r:id="rId24"/>
    <p:sldId id="1233" r:id="rId25"/>
    <p:sldId id="1229" r:id="rId26"/>
    <p:sldId id="1230" r:id="rId27"/>
    <p:sldId id="1231" r:id="rId28"/>
    <p:sldId id="123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D914DF-3B94-4246-A026-682F8B8EF726}">
          <p14:sldIdLst>
            <p14:sldId id="1222"/>
            <p14:sldId id="1225"/>
            <p14:sldId id="1224"/>
            <p14:sldId id="1226"/>
            <p14:sldId id="1223"/>
            <p14:sldId id="1227"/>
            <p14:sldId id="1131"/>
            <p14:sldId id="1206"/>
            <p14:sldId id="1215"/>
            <p14:sldId id="1216"/>
            <p14:sldId id="1218"/>
            <p14:sldId id="1207"/>
            <p14:sldId id="1208"/>
            <p14:sldId id="1209"/>
            <p14:sldId id="1217"/>
            <p14:sldId id="1228"/>
            <p14:sldId id="1221"/>
            <p14:sldId id="1212"/>
            <p14:sldId id="1210"/>
            <p14:sldId id="1211"/>
            <p14:sldId id="1214"/>
            <p14:sldId id="1219"/>
            <p14:sldId id="1220"/>
            <p14:sldId id="1233"/>
            <p14:sldId id="1229"/>
            <p14:sldId id="1230"/>
            <p14:sldId id="1231"/>
            <p14:sldId id="1232"/>
          </p14:sldIdLst>
        </p14:section>
        <p14:section name="Untitled Section" id="{D02A45C4-A8B5-4196-BF4F-49256317831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HUY NGUYEN" initials="DHN" lastIdx="1" clrIdx="0">
    <p:extLst>
      <p:ext uri="{19B8F6BF-5375-455C-9EA6-DF929625EA0E}">
        <p15:presenceInfo xmlns:p15="http://schemas.microsoft.com/office/powerpoint/2012/main" userId="df2ac0ca123ac05a" providerId="Windows Live"/>
      </p:ext>
    </p:extLst>
  </p:cmAuthor>
  <p:cmAuthor id="2" name="Nguyen Duc Huy" initials="duchuy" lastIdx="1" clrIdx="1">
    <p:extLst>
      <p:ext uri="{19B8F6BF-5375-455C-9EA6-DF929625EA0E}">
        <p15:presenceInfo xmlns:p15="http://schemas.microsoft.com/office/powerpoint/2012/main" userId="Nguyen Duc Hu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5256" autoAdjust="0"/>
  </p:normalViewPr>
  <p:slideViewPr>
    <p:cSldViewPr>
      <p:cViewPr varScale="1">
        <p:scale>
          <a:sx n="80" d="100"/>
          <a:sy n="80" d="100"/>
        </p:scale>
        <p:origin x="14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5D67-9886-459F-9E59-D5466B5869B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7E84B-B15D-49A8-A505-99FC8172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8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5344"/>
            <a:ext cx="2627784" cy="332656"/>
          </a:xfrm>
          <a:prstGeom prst="rect">
            <a:avLst/>
          </a:prstGeom>
          <a:solidFill>
            <a:srgbClr val="19D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8E45673E-9208-4D65-9A5D-2AB53E9293AC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3059832" y="6492875"/>
            <a:ext cx="2895600" cy="3651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7"/>
          <p:cNvSpPr/>
          <p:nvPr userDrawn="1"/>
        </p:nvSpPr>
        <p:spPr>
          <a:xfrm>
            <a:off x="6515112" y="6525344"/>
            <a:ext cx="2627784" cy="332656"/>
          </a:xfrm>
          <a:prstGeom prst="rect">
            <a:avLst/>
          </a:prstGeom>
          <a:solidFill>
            <a:srgbClr val="19D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7"/>
          <p:cNvSpPr/>
          <p:nvPr userDrawn="1"/>
        </p:nvSpPr>
        <p:spPr>
          <a:xfrm>
            <a:off x="2627784" y="6525344"/>
            <a:ext cx="3960440" cy="3326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6736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3B65-0E0B-4552-A2C0-188FCF6511E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3CF4-E01B-455D-A380-BF2FEC0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nk.springer.com/article/10.1007/s00542-020-05149-1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609600"/>
            <a:ext cx="10327640" cy="4727575"/>
          </a:xfrm>
        </p:spPr>
        <p:txBody>
          <a:bodyPr>
            <a:normAutofit/>
          </a:bodyPr>
          <a:lstStyle/>
          <a:p>
            <a:pPr marL="614363" lvl="1" algn="ctr" rtl="0">
              <a:lnSpc>
                <a:spcPct val="150000"/>
              </a:lnSpc>
              <a:spcBef>
                <a:spcPct val="0"/>
              </a:spcBef>
            </a:pPr>
            <a:r>
              <a:rPr lang="en-US" sz="72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203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RNNs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7C55D-3102-4D85-9240-30924B17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5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B951A-7769-4C76-A75F-5AD79F1D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2111"/>
            <a:ext cx="8077200" cy="3053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1B358-CA46-4BA8-A24C-24F466B21887}"/>
              </a:ext>
            </a:extLst>
          </p:cNvPr>
          <p:cNvSpPr txBox="1"/>
          <p:nvPr/>
        </p:nvSpPr>
        <p:spPr>
          <a:xfrm>
            <a:off x="1066800" y="5169966"/>
            <a:ext cx="7010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repeating module in a standard RNN contains a single layer.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18BD2E1-9BA7-4C2C-844C-126D8E23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RNNs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 and other gated RNNs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0FA1-6644-4415-A325-9201C9D16721}"/>
              </a:ext>
            </a:extLst>
          </p:cNvPr>
          <p:cNvSpPr txBox="1"/>
          <p:nvPr/>
        </p:nvSpPr>
        <p:spPr>
          <a:xfrm>
            <a:off x="202332" y="990600"/>
            <a:ext cx="8610599" cy="6420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Leaky units allow the network to accumulate information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(such as evidence for a particular feature or category) over a long duration. However,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that information has been used, it might be useful for the neural network to forget the old state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For example, if a sequence is made of subsequences and we want a leaky unit to accumulate evidence inside each sub-subsequence, we need a mechanism to forget the old state by setting it to zero.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Instead of manually deciding when to clear the state, we want the neural network to learn to decide when to do 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is what gated RNNs 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 and other gated RNNs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0FA1-6644-4415-A325-9201C9D16721}"/>
              </a:ext>
            </a:extLst>
          </p:cNvPr>
          <p:cNvSpPr txBox="1"/>
          <p:nvPr/>
        </p:nvSpPr>
        <p:spPr>
          <a:xfrm>
            <a:off x="139266" y="1066800"/>
            <a:ext cx="8865468" cy="6628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LSTM model 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makes the weight on this self-loop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conditioned on the context</a:t>
            </a: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rather than fixed</a:t>
            </a: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By 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the weight of this self-loop gated </a:t>
            </a: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(controlled by another hidden unit), 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scale of integration can be changed dynamically based on the input sequence</a:t>
            </a: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 time constants are output by the model.</a:t>
            </a:r>
            <a:b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LSTM recurrent networks have “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cells</a:t>
            </a: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that have an 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recurrence (a self-loop)</a:t>
            </a: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 addition to the outer recurrence of the RNN.</a:t>
            </a:r>
            <a:b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Each cell has the same inputs and outputs as an ordinary recurrent network, but also has more parameters and </a:t>
            </a:r>
            <a:r>
              <a:rPr lang="en-US" sz="225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system of gating units that controls the  flow of information</a:t>
            </a:r>
            <a:r>
              <a:rPr lang="en-US" sz="22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7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1F2C4-B0CC-4292-AFB7-A6F7AE79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64110"/>
            <a:ext cx="4110038" cy="47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2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5024D0-E6EC-4D09-99BD-EE070717B0C8}"/>
              </a:ext>
            </a:extLst>
          </p:cNvPr>
          <p:cNvSpPr txBox="1"/>
          <p:nvPr/>
        </p:nvSpPr>
        <p:spPr>
          <a:xfrm>
            <a:off x="1165658" y="5152058"/>
            <a:ext cx="7239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8192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repeating module in an LSTM contains four interacting layers.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F7A763-A5F7-4756-85D0-ECDB1031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5" y="1828862"/>
            <a:ext cx="7696200" cy="29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574DA4-802F-4C2C-96B2-A08B93E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419696"/>
            <a:ext cx="3171825" cy="704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89DEAE-674A-4373-B75E-FDA7E629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91" y="2358883"/>
            <a:ext cx="5246818" cy="30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5346E-6464-47CA-9ADD-5951991B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9" y="1278031"/>
            <a:ext cx="3447426" cy="2196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709C2-6A28-4133-A300-83015E44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78031"/>
            <a:ext cx="3510093" cy="219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FDE47-7073-409C-84EB-BE77EA3D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6" y="3770680"/>
            <a:ext cx="3819524" cy="2426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FD61BC-1B81-4DD1-9139-BE638233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82957"/>
            <a:ext cx="3574363" cy="22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02121-5C99-4FBE-ADDB-29678B50238D}"/>
              </a:ext>
            </a:extLst>
          </p:cNvPr>
          <p:cNvSpPr txBox="1"/>
          <p:nvPr/>
        </p:nvSpPr>
        <p:spPr>
          <a:xfrm>
            <a:off x="304800" y="1501702"/>
            <a:ext cx="7829624" cy="182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Forget gate: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  <a:r>
              <a:rPr lang="en-US" sz="26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gate: </a:t>
            </a:r>
            <a:endParaRPr lang="en-US" sz="2600" b="0" i="0" dirty="0">
              <a:solidFill>
                <a:srgbClr val="3D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E68B88C-673B-4F4E-9F3D-D5AF51C0B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13987"/>
              </p:ext>
            </p:extLst>
          </p:nvPr>
        </p:nvGraphicFramePr>
        <p:xfrm>
          <a:off x="2400339" y="1600200"/>
          <a:ext cx="4343322" cy="64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279360" progId="Equation.DSMT4">
                  <p:embed/>
                </p:oleObj>
              </mc:Choice>
              <mc:Fallback>
                <p:oleObj name="Equation" r:id="rId2" imgW="1879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0339" y="1600200"/>
                        <a:ext cx="4343322" cy="645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47C37C4-ED13-47C4-880B-F5B43B6F5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07084"/>
              </p:ext>
            </p:extLst>
          </p:nvPr>
        </p:nvGraphicFramePr>
        <p:xfrm>
          <a:off x="2438400" y="2255354"/>
          <a:ext cx="382143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253800" progId="Equation.DSMT4">
                  <p:embed/>
                </p:oleObj>
              </mc:Choice>
              <mc:Fallback>
                <p:oleObj name="Equation" r:id="rId4" imgW="1726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2255354"/>
                        <a:ext cx="382143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66C8FF2-2747-41D4-BB1B-BC2F6D8A7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56665"/>
              </p:ext>
            </p:extLst>
          </p:nvPr>
        </p:nvGraphicFramePr>
        <p:xfrm>
          <a:off x="2381289" y="2784236"/>
          <a:ext cx="4610061" cy="64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253800" progId="Equation.DSMT4">
                  <p:embed/>
                </p:oleObj>
              </mc:Choice>
              <mc:Fallback>
                <p:oleObj name="Equation" r:id="rId6" imgW="1815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1289" y="2784236"/>
                        <a:ext cx="4610061" cy="64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01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LSTM Types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6BB89-B58C-4FF4-B974-65D8A2DE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4072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5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87784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Fully Connected Neural Network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E92D8-D545-467D-A5FC-A33A06959337}"/>
              </a:ext>
            </a:extLst>
          </p:cNvPr>
          <p:cNvSpPr txBox="1"/>
          <p:nvPr/>
        </p:nvSpPr>
        <p:spPr>
          <a:xfrm>
            <a:off x="688107" y="5598371"/>
            <a:ext cx="8103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My Journal Paper: https://link.springer.com/article/10.1007/s00542-020-05149-1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40C7B-A29F-4986-B778-BF1EC481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87052"/>
            <a:ext cx="4724400" cy="40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LSTM Types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3EA1-EA16-468C-A416-9042491D9FA9}"/>
              </a:ext>
            </a:extLst>
          </p:cNvPr>
          <p:cNvSpPr txBox="1"/>
          <p:nvPr/>
        </p:nvSpPr>
        <p:spPr>
          <a:xfrm>
            <a:off x="202332" y="1166842"/>
            <a:ext cx="8610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NN/CNN, there is a input and a output. For instance CNN input is image while output is segmented image.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an image and the output is many descriptive words for that image, in the form of a sentence.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 Captioning,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e.t.c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one: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the problem of classifying actions in a video. Input contains many images (frames) separated from a video while output is an action in a video.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the problem of translating from English to Vietnamese, the input is a sentence with many words: “I am a software engineer" and the output is also a sentence with many words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56333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LSTM Types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3EA1-EA16-468C-A416-9042491D9FA9}"/>
              </a:ext>
            </a:extLst>
          </p:cNvPr>
          <p:cNvSpPr txBox="1"/>
          <p:nvPr/>
        </p:nvSpPr>
        <p:spPr>
          <a:xfrm>
            <a:off x="202332" y="1166842"/>
            <a:ext cx="8610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LSTM-BASED METHOD FOR STOCK RETURNS PREDICTION: A CASE STUDY OF CHINA</a:t>
            </a:r>
            <a:br>
              <a:rPr lang="en-US" b="1" dirty="0"/>
            </a:br>
            <a:r>
              <a:rPr lang="en-US" b="1" dirty="0"/>
              <a:t>STOCK MARKET (IEEE BIGDATA 2015)</a:t>
            </a:r>
            <a:r>
              <a:rPr lang="en-US" sz="2400" dirty="0"/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B21D7-0E79-483F-B86C-4670C524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6105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5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Lab 1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9185F-7558-4D34-B9E7-3A03BF496A52}"/>
              </a:ext>
            </a:extLst>
          </p:cNvPr>
          <p:cNvSpPr txBox="1"/>
          <p:nvPr/>
        </p:nvSpPr>
        <p:spPr>
          <a:xfrm>
            <a:off x="152400" y="1219200"/>
            <a:ext cx="8763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400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b="0" i="0" dirty="0">
                <a:solidFill>
                  <a:srgbClr val="0400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sz="2500" dirty="0">
                <a:solidFill>
                  <a:srgbClr val="0400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b="0" i="0" dirty="0">
                <a:solidFill>
                  <a:srgbClr val="0400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etwork/LSTM will predict the sentiment of user reviews in the famous IMDB dataset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ECC5E-918B-44AB-A22E-1BA77D77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080974"/>
            <a:ext cx="8791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7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Lab 1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8AD94-3FB7-4762-878A-952B68C2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143000"/>
            <a:ext cx="87820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Pre-Processing for NLP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26B70-42EF-469C-AFDB-587A62217ED2}"/>
              </a:ext>
            </a:extLst>
          </p:cNvPr>
          <p:cNvSpPr txBox="1"/>
          <p:nvPr/>
        </p:nvSpPr>
        <p:spPr>
          <a:xfrm>
            <a:off x="214312" y="1305341"/>
            <a:ext cx="8715375" cy="463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Word Embedding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b="1" i="1" dirty="0"/>
              <a:t>Word Embedding</a:t>
            </a:r>
            <a:r>
              <a:rPr lang="vi-VN" dirty="0"/>
              <a:t> được phân chủ yếu thành 2 loại: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Frequency-based embedding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Count Vector.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tf-idf Vector.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Co-occurrence Matrix.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Prediction-based embedding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Word2vec. Có 2 cách xây dựng word2vec: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Sử dụng ngữ cảnh để dự đoán mục tiêu(CBOW).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Sử dụng một từ để dự đoán ngữ cảnh mục tiêu(skip-gram)(cho kết quả tốt hơn với dữ liệu lớn).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dirty="0"/>
              <a:t>Phương pháp giảm chiều trong tiền xử lý </a:t>
            </a:r>
            <a:r>
              <a:rPr lang="vi-VN" b="1" dirty="0"/>
              <a:t>(Pre-processing)</a:t>
            </a:r>
            <a:r>
              <a:rPr lang="vi-VN" dirty="0"/>
              <a:t> của </a:t>
            </a:r>
            <a:r>
              <a:rPr lang="vi-VN" b="1" dirty="0"/>
              <a:t>Native Language Processing</a:t>
            </a:r>
            <a:endParaRPr lang="vi-VN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Stop words</a:t>
            </a:r>
            <a:endParaRPr lang="vi-VN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Singular Value Decomposition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898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1828800"/>
            <a:ext cx="10327640" cy="4727575"/>
          </a:xfrm>
        </p:spPr>
        <p:txBody>
          <a:bodyPr>
            <a:normAutofit/>
          </a:bodyPr>
          <a:lstStyle/>
          <a:p>
            <a:pPr marL="614363" lvl="1" algn="ctr" rtl="0">
              <a:lnSpc>
                <a:spcPct val="150000"/>
              </a:lnSpc>
              <a:spcBef>
                <a:spcPct val="0"/>
              </a:spcBef>
            </a:pPr>
            <a:r>
              <a:rPr lang="en-US" sz="36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  <a:t>GAN </a:t>
            </a:r>
            <a:br>
              <a:rPr lang="en-US" sz="36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  <a:t>(Generative Adversarial Network)</a:t>
            </a:r>
            <a:br>
              <a:rPr lang="en-US" sz="36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</a:br>
            <a:br>
              <a:rPr lang="en-US" sz="2400" b="1" kern="1200" dirty="0">
                <a:solidFill>
                  <a:srgbClr val="FF0000"/>
                </a:solidFill>
                <a:latin typeface="BankGothic Md BT" panose="020B0807020203060204" pitchFamily="34" charset="0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</a:br>
            <a:endParaRPr lang="en-US" sz="3600" b="1" kern="1200" dirty="0">
              <a:solidFill>
                <a:schemeClr val="accent6">
                  <a:lumMod val="75000"/>
                </a:schemeClr>
              </a:solidFill>
              <a:latin typeface="BankGothic Md BT" panose="020B080702020306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849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GAN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744D3-CD6B-4C70-937F-ED902EE42DF5}"/>
              </a:ext>
            </a:extLst>
          </p:cNvPr>
          <p:cNvSpPr txBox="1"/>
          <p:nvPr/>
        </p:nvSpPr>
        <p:spPr>
          <a:xfrm>
            <a:off x="228600" y="1321199"/>
            <a:ext cx="8534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800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Networks, or GANs for short, are an approach to generative modeling using deep learning methods, such as convolutional neural networks.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7F59F-54E8-4365-AB5D-41933C43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3297515"/>
            <a:ext cx="5657850" cy="26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GAN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57DE4-715A-433F-B390-BF53788C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2" y="1066800"/>
            <a:ext cx="8442679" cy="49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9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534400" cy="2819400"/>
          </a:xfrm>
        </p:spPr>
        <p:txBody>
          <a:bodyPr>
            <a:normAutofit/>
          </a:bodyPr>
          <a:lstStyle/>
          <a:p>
            <a:pPr marL="614363" lvl="1" algn="ctr" rtl="0">
              <a:lnSpc>
                <a:spcPct val="150000"/>
              </a:lnSpc>
              <a:spcBef>
                <a:spcPct val="0"/>
              </a:spcBef>
            </a:pPr>
            <a:r>
              <a:rPr lang="en-US" altLang="zh-TW" sz="44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5642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87784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Convolutional Neural Network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8DEE9-16CE-47E8-9257-B1F62B86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86000"/>
            <a:ext cx="784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87784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1 Dimensional Convolutional Neural Network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36717-4967-447A-9F97-50BFAF9CB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45003"/>
            <a:ext cx="8813571" cy="29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Activation Function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73A83-C920-495A-AA47-C0406C84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6096000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762000"/>
            <a:ext cx="10327640" cy="4727575"/>
          </a:xfrm>
        </p:spPr>
        <p:txBody>
          <a:bodyPr>
            <a:normAutofit/>
          </a:bodyPr>
          <a:lstStyle/>
          <a:p>
            <a:pPr marL="614363" lvl="1" algn="ctr" rtl="0">
              <a:lnSpc>
                <a:spcPct val="150000"/>
              </a:lnSpc>
              <a:spcBef>
                <a:spcPct val="0"/>
              </a:spcBef>
            </a:pPr>
            <a:r>
              <a:rPr lang="en-US" sz="72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  <a:t>Why do we have to derivative? </a:t>
            </a:r>
          </a:p>
        </p:txBody>
      </p:sp>
    </p:spTree>
    <p:extLst>
      <p:ext uri="{BB962C8B-B14F-4D97-AF65-F5344CB8AC3E}">
        <p14:creationId xmlns:p14="http://schemas.microsoft.com/office/powerpoint/2010/main" val="27216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609600"/>
            <a:ext cx="10327640" cy="4727575"/>
          </a:xfrm>
        </p:spPr>
        <p:txBody>
          <a:bodyPr>
            <a:normAutofit/>
          </a:bodyPr>
          <a:lstStyle/>
          <a:p>
            <a:pPr marL="614363" lvl="1" algn="ctr" rtl="0">
              <a:lnSpc>
                <a:spcPct val="150000"/>
              </a:lnSpc>
              <a:spcBef>
                <a:spcPct val="0"/>
              </a:spcBef>
            </a:pPr>
            <a:r>
              <a:rPr lang="en-US" sz="7200" b="1" kern="1200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  <a:ea typeface="+mj-ea"/>
                <a:cs typeface="+mj-cs"/>
              </a:rPr>
              <a:t>RNN &amp; LSTM</a:t>
            </a:r>
          </a:p>
        </p:txBody>
      </p:sp>
    </p:spTree>
    <p:extLst>
      <p:ext uri="{BB962C8B-B14F-4D97-AF65-F5344CB8AC3E}">
        <p14:creationId xmlns:p14="http://schemas.microsoft.com/office/powerpoint/2010/main" val="64232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The long short-term memory and other gated RNNs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0FA1-6644-4415-A325-9201C9D16721}"/>
              </a:ext>
            </a:extLst>
          </p:cNvPr>
          <p:cNvSpPr txBox="1"/>
          <p:nvPr/>
        </p:nvSpPr>
        <p:spPr>
          <a:xfrm>
            <a:off x="202332" y="990600"/>
            <a:ext cx="8610599" cy="600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most effective sequence models used in practical applications are called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RNNs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These include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networks based on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 (GRU)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Like leaky units, gated RNNs are based on the idea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paths through time that have derivatives that neither vanish nor explode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Leaky units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this with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weights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were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either manually chosen constants or were parameters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Gated RNNs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generalize this to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weights that may change at each time step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3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88A5-FC30-4155-B0CE-CB99333BB33E}" type="datetime1">
              <a:rPr lang="zh-TW" altLang="en-US" smtClean="0"/>
              <a:pPr>
                <a:defRPr/>
              </a:pPr>
              <a:t>2021/7/7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F28049-1EB2-4018-9DC0-F756E1714C2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Sensors IC Lab, ECE, NCTU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0FA1-6644-4415-A325-9201C9D16721}"/>
              </a:ext>
            </a:extLst>
          </p:cNvPr>
          <p:cNvSpPr txBox="1"/>
          <p:nvPr/>
        </p:nvSpPr>
        <p:spPr>
          <a:xfrm>
            <a:off x="381000" y="1248314"/>
            <a:ext cx="8610599" cy="600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call it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2E9B9-7FF5-4E73-BAA2-DC4A9D3C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06" y="2667000"/>
            <a:ext cx="2609850" cy="339090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7041427-4D0C-49F9-A77C-E5085139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41" y="116632"/>
            <a:ext cx="7330641" cy="64807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BankGothic Md BT" panose="020B0807020203060204" pitchFamily="34" charset="0"/>
              </a:rPr>
              <a:t>RNNs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1021</Words>
  <Application>Microsoft Office PowerPoint</Application>
  <PresentationFormat>On-screen Show (4:3)</PresentationFormat>
  <Paragraphs>130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BankGothic Md BT</vt:lpstr>
      <vt:lpstr>Calibri</vt:lpstr>
      <vt:lpstr>Times New Roman</vt:lpstr>
      <vt:lpstr>Wingdings</vt:lpstr>
      <vt:lpstr>Office Theme</vt:lpstr>
      <vt:lpstr>Equation</vt:lpstr>
      <vt:lpstr>Introduction</vt:lpstr>
      <vt:lpstr>Fully Connected Neural Network</vt:lpstr>
      <vt:lpstr>Convolutional Neural Network</vt:lpstr>
      <vt:lpstr>1 Dimensional Convolutional Neural Network</vt:lpstr>
      <vt:lpstr>Activation Function</vt:lpstr>
      <vt:lpstr>Why do we have to derivative? </vt:lpstr>
      <vt:lpstr>RNN &amp; LSTM</vt:lpstr>
      <vt:lpstr>The long short-term memory and other gated RNNs</vt:lpstr>
      <vt:lpstr>RNNs</vt:lpstr>
      <vt:lpstr>RNNs</vt:lpstr>
      <vt:lpstr>RNNs</vt:lpstr>
      <vt:lpstr>The long short-term memory and other gated RNNs</vt:lpstr>
      <vt:lpstr>The long short-term memory and other gated RNNs</vt:lpstr>
      <vt:lpstr>The long short-term memory</vt:lpstr>
      <vt:lpstr>The long short-term memory</vt:lpstr>
      <vt:lpstr>The long short-term memory</vt:lpstr>
      <vt:lpstr>The long short-term memory</vt:lpstr>
      <vt:lpstr>The long short-term memory</vt:lpstr>
      <vt:lpstr>LSTM Types</vt:lpstr>
      <vt:lpstr>LSTM Types</vt:lpstr>
      <vt:lpstr>LSTM Types</vt:lpstr>
      <vt:lpstr>Lab 1</vt:lpstr>
      <vt:lpstr>Lab 1</vt:lpstr>
      <vt:lpstr>Pre-Processing for NLP</vt:lpstr>
      <vt:lpstr>GAN  (Generative Adversarial Network)    </vt:lpstr>
      <vt:lpstr>GAN</vt:lpstr>
      <vt:lpstr>GAN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Nguyen Duc Huy</cp:lastModifiedBy>
  <cp:revision>416</cp:revision>
  <dcterms:created xsi:type="dcterms:W3CDTF">2019-08-06T04:28:01Z</dcterms:created>
  <dcterms:modified xsi:type="dcterms:W3CDTF">2021-07-07T06:37:13Z</dcterms:modified>
</cp:coreProperties>
</file>