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Roboto-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Roboto-bold.fntdata"/><Relationship Id="rId6" Type="http://schemas.openxmlformats.org/officeDocument/2006/relationships/slideMaster" Target="slideMasters/slideMaster3.xml"/><Relationship Id="rId18"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1587729e8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11587729e8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1587729e8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11587729e8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1587729e8_0_2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11587729e8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Tạo những khoảnh khắc 3D từ những bức ảnh gần trùng lặp của hành động (near-duplicate photos).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1587729e8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11587729e8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1587729e8_0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11587729e8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1587729e8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11587729e8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Xây dựng một phương thức mới mà không qua cách sử dụng tuần tự của frame interpolation với 3D photos.</a:t>
            </a:r>
            <a:endParaRPr/>
          </a:p>
          <a:p>
            <a:pPr indent="0" lvl="0" marL="0" rtl="0" algn="l">
              <a:lnSpc>
                <a:spcPct val="100000"/>
              </a:lnSpc>
              <a:spcBef>
                <a:spcPts val="0"/>
              </a:spcBef>
              <a:spcAft>
                <a:spcPts val="0"/>
              </a:spcAft>
              <a:buSzPts val="1400"/>
              <a:buNone/>
            </a:pPr>
            <a:r>
              <a:rPr lang="en">
                <a:solidFill>
                  <a:schemeClr val="dk1"/>
                </a:solidFill>
              </a:rPr>
              <a:t>[38] Meng-Li Shih, Shih-Yang Su, Johannes Kopf, and Jia-Bin Huang. 3d photography using context-aware layered depth inpainting. In CVPR, pages 8028–8038, 2020.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[39] Hyeonjun Sim, Jihyong Oh, and Munchurl Kim. Xvfi: extreme video frame interpolation. In ICCV, 2021</a:t>
            </a:r>
            <a:endParaRPr>
              <a:solidFill>
                <a:srgbClr val="FF0000"/>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1587729e8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11587729e8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1587729e8_0_3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11587729e8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155e6d76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1155e6d76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1587729e8_0_3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11587729e8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61" name="Shape 61"/>
        <p:cNvGrpSpPr/>
        <p:nvPr/>
      </p:nvGrpSpPr>
      <p:grpSpPr>
        <a:xfrm>
          <a:off x="0" y="0"/>
          <a:ext cx="0" cy="0"/>
          <a:chOff x="0" y="0"/>
          <a:chExt cx="0" cy="0"/>
        </a:xfrm>
      </p:grpSpPr>
      <p:sp>
        <p:nvSpPr>
          <p:cNvPr id="62" name="Google Shape;62;p16"/>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6"/>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65" name="Google Shape;65;p1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rtl="0" algn="l">
              <a:lnSpc>
                <a:spcPct val="115000"/>
              </a:lnSpc>
              <a:spcBef>
                <a:spcPts val="0"/>
              </a:spcBef>
              <a:spcAft>
                <a:spcPts val="0"/>
              </a:spcAft>
              <a:buClr>
                <a:srgbClr val="000000"/>
              </a:buClr>
              <a:buSzPts val="2200"/>
              <a:buChar char="●"/>
              <a:defRPr sz="2200">
                <a:solidFill>
                  <a:srgbClr val="000000"/>
                </a:solidFill>
              </a:defRPr>
            </a:lvl1pPr>
            <a:lvl2pPr indent="-355600" lvl="1" marL="914400" rtl="0" algn="l">
              <a:lnSpc>
                <a:spcPct val="115000"/>
              </a:lnSpc>
              <a:spcBef>
                <a:spcPts val="1600"/>
              </a:spcBef>
              <a:spcAft>
                <a:spcPts val="0"/>
              </a:spcAft>
              <a:buClr>
                <a:srgbClr val="000000"/>
              </a:buClr>
              <a:buSzPts val="2000"/>
              <a:buChar char="○"/>
              <a:defRPr sz="2000">
                <a:solidFill>
                  <a:srgbClr val="000000"/>
                </a:solidFill>
              </a:defRPr>
            </a:lvl2pPr>
            <a:lvl3pPr indent="-342900" lvl="2" marL="1371600" rtl="0" algn="l">
              <a:lnSpc>
                <a:spcPct val="115000"/>
              </a:lnSpc>
              <a:spcBef>
                <a:spcPts val="1600"/>
              </a:spcBef>
              <a:spcAft>
                <a:spcPts val="0"/>
              </a:spcAft>
              <a:buClr>
                <a:srgbClr val="000000"/>
              </a:buClr>
              <a:buSzPts val="1800"/>
              <a:buChar char="■"/>
              <a:defRPr sz="1800">
                <a:solidFill>
                  <a:srgbClr val="000000"/>
                </a:solidFill>
              </a:defRPr>
            </a:lvl3pPr>
            <a:lvl4pPr indent="-330200" lvl="3" marL="1828800" rtl="0" algn="l">
              <a:lnSpc>
                <a:spcPct val="115000"/>
              </a:lnSpc>
              <a:spcBef>
                <a:spcPts val="1600"/>
              </a:spcBef>
              <a:spcAft>
                <a:spcPts val="0"/>
              </a:spcAft>
              <a:buClr>
                <a:srgbClr val="000000"/>
              </a:buClr>
              <a:buSzPts val="1600"/>
              <a:buChar char="●"/>
              <a:defRPr sz="1600">
                <a:solidFill>
                  <a:srgbClr val="000000"/>
                </a:solidFill>
              </a:defRPr>
            </a:lvl4pPr>
            <a:lvl5pPr indent="-317500" lvl="4" marL="2286000" rtl="0" algn="l">
              <a:lnSpc>
                <a:spcPct val="115000"/>
              </a:lnSpc>
              <a:spcBef>
                <a:spcPts val="1600"/>
              </a:spcBef>
              <a:spcAft>
                <a:spcPts val="0"/>
              </a:spcAft>
              <a:buClr>
                <a:srgbClr val="000000"/>
              </a:buClr>
              <a:buSzPts val="1400"/>
              <a:buChar char="○"/>
              <a:defRPr>
                <a:solidFill>
                  <a:srgbClr val="000000"/>
                </a:solidFill>
              </a:defRPr>
            </a:lvl5pPr>
            <a:lvl6pPr indent="-317500" lvl="5" marL="2743200" rtl="0" algn="l">
              <a:lnSpc>
                <a:spcPct val="115000"/>
              </a:lnSpc>
              <a:spcBef>
                <a:spcPts val="1600"/>
              </a:spcBef>
              <a:spcAft>
                <a:spcPts val="0"/>
              </a:spcAft>
              <a:buClr>
                <a:srgbClr val="000000"/>
              </a:buClr>
              <a:buSzPts val="1400"/>
              <a:buChar char="■"/>
              <a:defRPr>
                <a:solidFill>
                  <a:srgbClr val="000000"/>
                </a:solidFill>
              </a:defRPr>
            </a:lvl6pPr>
            <a:lvl7pPr indent="-317500" lvl="6" marL="3200400" rtl="0" algn="l">
              <a:lnSpc>
                <a:spcPct val="115000"/>
              </a:lnSpc>
              <a:spcBef>
                <a:spcPts val="1600"/>
              </a:spcBef>
              <a:spcAft>
                <a:spcPts val="0"/>
              </a:spcAft>
              <a:buClr>
                <a:srgbClr val="000000"/>
              </a:buClr>
              <a:buSzPts val="1400"/>
              <a:buChar char="●"/>
              <a:defRPr>
                <a:solidFill>
                  <a:srgbClr val="000000"/>
                </a:solidFill>
              </a:defRPr>
            </a:lvl7pPr>
            <a:lvl8pPr indent="-317500" lvl="7" marL="3657600" rtl="0" algn="l">
              <a:lnSpc>
                <a:spcPct val="115000"/>
              </a:lnSpc>
              <a:spcBef>
                <a:spcPts val="1600"/>
              </a:spcBef>
              <a:spcAft>
                <a:spcPts val="0"/>
              </a:spcAft>
              <a:buClr>
                <a:srgbClr val="000000"/>
              </a:buClr>
              <a:buSzPts val="1400"/>
              <a:buChar char="○"/>
              <a:defRPr>
                <a:solidFill>
                  <a:srgbClr val="000000"/>
                </a:solidFill>
              </a:defRPr>
            </a:lvl8pPr>
            <a:lvl9pPr indent="-317500" lvl="8" marL="4114800" rtl="0" algn="l">
              <a:lnSpc>
                <a:spcPct val="115000"/>
              </a:lnSpc>
              <a:spcBef>
                <a:spcPts val="1600"/>
              </a:spcBef>
              <a:spcAft>
                <a:spcPts val="1600"/>
              </a:spcAft>
              <a:buSzPts val="1400"/>
              <a:buChar char="■"/>
              <a:defRPr/>
            </a:lvl9pPr>
          </a:lstStyle>
          <a:p/>
        </p:txBody>
      </p:sp>
      <p:sp>
        <p:nvSpPr>
          <p:cNvPr id="66" name="Google Shape;66;p16"/>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UIT.CS519.ResearchMethodology</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72" name="Google Shape;72;p17"/>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3" name="Google Shape;73;p17"/>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4" name="Google Shape;74;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79" name="Google Shape;79;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4" name="Google Shape;84;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lt1"/>
              </a:buClr>
              <a:buSzPts val="1200"/>
              <a:buChar char="●"/>
              <a:defRPr sz="12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85" name="Google Shape;85;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88" name="Google Shape;88;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200"/>
              <a:buNone/>
              <a:defRPr sz="4200">
                <a:solidFill>
                  <a:schemeClr val="dk2"/>
                </a:solidFill>
              </a:defRPr>
            </a:lvl1pPr>
            <a:lvl2pPr lvl="1" rtl="0" algn="ctr">
              <a:lnSpc>
                <a:spcPct val="100000"/>
              </a:lnSpc>
              <a:spcBef>
                <a:spcPts val="0"/>
              </a:spcBef>
              <a:spcAft>
                <a:spcPts val="0"/>
              </a:spcAft>
              <a:buClr>
                <a:schemeClr val="dk2"/>
              </a:buClr>
              <a:buSzPts val="4200"/>
              <a:buNone/>
              <a:defRPr sz="4200">
                <a:solidFill>
                  <a:schemeClr val="dk2"/>
                </a:solidFill>
              </a:defRPr>
            </a:lvl2pPr>
            <a:lvl3pPr lvl="2" rtl="0" algn="ctr">
              <a:lnSpc>
                <a:spcPct val="100000"/>
              </a:lnSpc>
              <a:spcBef>
                <a:spcPts val="0"/>
              </a:spcBef>
              <a:spcAft>
                <a:spcPts val="0"/>
              </a:spcAft>
              <a:buClr>
                <a:schemeClr val="dk2"/>
              </a:buClr>
              <a:buSzPts val="4200"/>
              <a:buNone/>
              <a:defRPr sz="4200">
                <a:solidFill>
                  <a:schemeClr val="dk2"/>
                </a:solidFill>
              </a:defRPr>
            </a:lvl3pPr>
            <a:lvl4pPr lvl="3" rtl="0" algn="ctr">
              <a:lnSpc>
                <a:spcPct val="100000"/>
              </a:lnSpc>
              <a:spcBef>
                <a:spcPts val="0"/>
              </a:spcBef>
              <a:spcAft>
                <a:spcPts val="0"/>
              </a:spcAft>
              <a:buClr>
                <a:schemeClr val="dk2"/>
              </a:buClr>
              <a:buSzPts val="4200"/>
              <a:buNone/>
              <a:defRPr sz="4200">
                <a:solidFill>
                  <a:schemeClr val="dk2"/>
                </a:solidFill>
              </a:defRPr>
            </a:lvl4pPr>
            <a:lvl5pPr lvl="4" rtl="0" algn="ctr">
              <a:lnSpc>
                <a:spcPct val="100000"/>
              </a:lnSpc>
              <a:spcBef>
                <a:spcPts val="0"/>
              </a:spcBef>
              <a:spcAft>
                <a:spcPts val="0"/>
              </a:spcAft>
              <a:buClr>
                <a:schemeClr val="dk2"/>
              </a:buClr>
              <a:buSzPts val="4200"/>
              <a:buNone/>
              <a:defRPr sz="4200">
                <a:solidFill>
                  <a:schemeClr val="dk2"/>
                </a:solidFill>
              </a:defRPr>
            </a:lvl5pPr>
            <a:lvl6pPr lvl="5" rtl="0" algn="ctr">
              <a:lnSpc>
                <a:spcPct val="100000"/>
              </a:lnSpc>
              <a:spcBef>
                <a:spcPts val="0"/>
              </a:spcBef>
              <a:spcAft>
                <a:spcPts val="0"/>
              </a:spcAft>
              <a:buClr>
                <a:schemeClr val="dk2"/>
              </a:buClr>
              <a:buSzPts val="4200"/>
              <a:buNone/>
              <a:defRPr sz="4200">
                <a:solidFill>
                  <a:schemeClr val="dk2"/>
                </a:solidFill>
              </a:defRPr>
            </a:lvl6pPr>
            <a:lvl7pPr lvl="6" rtl="0" algn="ctr">
              <a:lnSpc>
                <a:spcPct val="100000"/>
              </a:lnSpc>
              <a:spcBef>
                <a:spcPts val="0"/>
              </a:spcBef>
              <a:spcAft>
                <a:spcPts val="0"/>
              </a:spcAft>
              <a:buClr>
                <a:schemeClr val="dk2"/>
              </a:buClr>
              <a:buSzPts val="4200"/>
              <a:buNone/>
              <a:defRPr sz="4200">
                <a:solidFill>
                  <a:schemeClr val="dk2"/>
                </a:solidFill>
              </a:defRPr>
            </a:lvl7pPr>
            <a:lvl8pPr lvl="7" rtl="0" algn="ctr">
              <a:lnSpc>
                <a:spcPct val="100000"/>
              </a:lnSpc>
              <a:spcBef>
                <a:spcPts val="0"/>
              </a:spcBef>
              <a:spcAft>
                <a:spcPts val="0"/>
              </a:spcAft>
              <a:buClr>
                <a:schemeClr val="dk2"/>
              </a:buClr>
              <a:buSzPts val="4200"/>
              <a:buNone/>
              <a:defRPr sz="4200">
                <a:solidFill>
                  <a:schemeClr val="dk2"/>
                </a:solidFill>
              </a:defRPr>
            </a:lvl8pPr>
            <a:lvl9pPr lvl="8" rtl="0" algn="ctr">
              <a:lnSpc>
                <a:spcPct val="100000"/>
              </a:lnSpc>
              <a:spcBef>
                <a:spcPts val="0"/>
              </a:spcBef>
              <a:spcAft>
                <a:spcPts val="0"/>
              </a:spcAft>
              <a:buClr>
                <a:schemeClr val="dk2"/>
              </a:buClr>
              <a:buSzPts val="4200"/>
              <a:buNone/>
              <a:defRPr sz="4200">
                <a:solidFill>
                  <a:schemeClr val="dk2"/>
                </a:solidFill>
              </a:defRPr>
            </a:lvl9pPr>
          </a:lstStyle>
          <a:p/>
        </p:txBody>
      </p:sp>
      <p:sp>
        <p:nvSpPr>
          <p:cNvPr id="93" name="Google Shape;93;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95" name="Google Shape;95;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2"/>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stStyle>
          <a:p/>
        </p:txBody>
      </p:sp>
      <p:sp>
        <p:nvSpPr>
          <p:cNvPr id="100" name="Google Shape;100;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03" name="Google Shape;103;p23"/>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111" name="Shape 111"/>
        <p:cNvGrpSpPr/>
        <p:nvPr/>
      </p:nvGrpSpPr>
      <p:grpSpPr>
        <a:xfrm>
          <a:off x="0" y="0"/>
          <a:ext cx="0" cy="0"/>
          <a:chOff x="0" y="0"/>
          <a:chExt cx="0" cy="0"/>
        </a:xfrm>
      </p:grpSpPr>
      <p:sp>
        <p:nvSpPr>
          <p:cNvPr id="112" name="Google Shape;112;p2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6"/>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15" name="Google Shape;115;p2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16" name="Shape 116"/>
        <p:cNvGrpSpPr/>
        <p:nvPr/>
      </p:nvGrpSpPr>
      <p:grpSpPr>
        <a:xfrm>
          <a:off x="0" y="0"/>
          <a:ext cx="0" cy="0"/>
          <a:chOff x="0" y="0"/>
          <a:chExt cx="0" cy="0"/>
        </a:xfrm>
      </p:grpSpPr>
      <p:sp>
        <p:nvSpPr>
          <p:cNvPr id="117" name="Google Shape;117;p2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18" name="Shape 118"/>
        <p:cNvGrpSpPr/>
        <p:nvPr/>
      </p:nvGrpSpPr>
      <p:grpSpPr>
        <a:xfrm>
          <a:off x="0" y="0"/>
          <a:ext cx="0" cy="0"/>
          <a:chOff x="0" y="0"/>
          <a:chExt cx="0" cy="0"/>
        </a:xfrm>
      </p:grpSpPr>
      <p:sp>
        <p:nvSpPr>
          <p:cNvPr id="119" name="Google Shape;119;p28"/>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8"/>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8"/>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22" name="Google Shape;122;p28"/>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rtl="0" algn="l">
              <a:lnSpc>
                <a:spcPct val="115000"/>
              </a:lnSpc>
              <a:spcBef>
                <a:spcPts val="0"/>
              </a:spcBef>
              <a:spcAft>
                <a:spcPts val="0"/>
              </a:spcAft>
              <a:buClr>
                <a:srgbClr val="000000"/>
              </a:buClr>
              <a:buSzPts val="2200"/>
              <a:buChar char="●"/>
              <a:defRPr sz="2200">
                <a:solidFill>
                  <a:srgbClr val="000000"/>
                </a:solidFill>
              </a:defRPr>
            </a:lvl1pPr>
            <a:lvl2pPr indent="-355600" lvl="1" marL="914400" rtl="0" algn="l">
              <a:lnSpc>
                <a:spcPct val="115000"/>
              </a:lnSpc>
              <a:spcBef>
                <a:spcPts val="1600"/>
              </a:spcBef>
              <a:spcAft>
                <a:spcPts val="0"/>
              </a:spcAft>
              <a:buClr>
                <a:srgbClr val="000000"/>
              </a:buClr>
              <a:buSzPts val="2000"/>
              <a:buChar char="○"/>
              <a:defRPr sz="2000">
                <a:solidFill>
                  <a:srgbClr val="000000"/>
                </a:solidFill>
              </a:defRPr>
            </a:lvl2pPr>
            <a:lvl3pPr indent="-342900" lvl="2" marL="1371600" rtl="0" algn="l">
              <a:lnSpc>
                <a:spcPct val="115000"/>
              </a:lnSpc>
              <a:spcBef>
                <a:spcPts val="1600"/>
              </a:spcBef>
              <a:spcAft>
                <a:spcPts val="0"/>
              </a:spcAft>
              <a:buClr>
                <a:srgbClr val="000000"/>
              </a:buClr>
              <a:buSzPts val="1800"/>
              <a:buChar char="■"/>
              <a:defRPr sz="1800">
                <a:solidFill>
                  <a:srgbClr val="000000"/>
                </a:solidFill>
              </a:defRPr>
            </a:lvl3pPr>
            <a:lvl4pPr indent="-330200" lvl="3" marL="1828800" rtl="0" algn="l">
              <a:lnSpc>
                <a:spcPct val="115000"/>
              </a:lnSpc>
              <a:spcBef>
                <a:spcPts val="1600"/>
              </a:spcBef>
              <a:spcAft>
                <a:spcPts val="0"/>
              </a:spcAft>
              <a:buClr>
                <a:srgbClr val="000000"/>
              </a:buClr>
              <a:buSzPts val="1600"/>
              <a:buChar char="●"/>
              <a:defRPr sz="1600">
                <a:solidFill>
                  <a:srgbClr val="000000"/>
                </a:solidFill>
              </a:defRPr>
            </a:lvl4pPr>
            <a:lvl5pPr indent="-317500" lvl="4" marL="2286000" rtl="0" algn="l">
              <a:lnSpc>
                <a:spcPct val="115000"/>
              </a:lnSpc>
              <a:spcBef>
                <a:spcPts val="1600"/>
              </a:spcBef>
              <a:spcAft>
                <a:spcPts val="0"/>
              </a:spcAft>
              <a:buClr>
                <a:srgbClr val="000000"/>
              </a:buClr>
              <a:buSzPts val="1400"/>
              <a:buChar char="○"/>
              <a:defRPr>
                <a:solidFill>
                  <a:srgbClr val="000000"/>
                </a:solidFill>
              </a:defRPr>
            </a:lvl5pPr>
            <a:lvl6pPr indent="-317500" lvl="5" marL="2743200" rtl="0" algn="l">
              <a:lnSpc>
                <a:spcPct val="115000"/>
              </a:lnSpc>
              <a:spcBef>
                <a:spcPts val="1600"/>
              </a:spcBef>
              <a:spcAft>
                <a:spcPts val="0"/>
              </a:spcAft>
              <a:buClr>
                <a:srgbClr val="000000"/>
              </a:buClr>
              <a:buSzPts val="1400"/>
              <a:buChar char="■"/>
              <a:defRPr>
                <a:solidFill>
                  <a:srgbClr val="000000"/>
                </a:solidFill>
              </a:defRPr>
            </a:lvl6pPr>
            <a:lvl7pPr indent="-317500" lvl="6" marL="3200400" rtl="0" algn="l">
              <a:lnSpc>
                <a:spcPct val="115000"/>
              </a:lnSpc>
              <a:spcBef>
                <a:spcPts val="1600"/>
              </a:spcBef>
              <a:spcAft>
                <a:spcPts val="0"/>
              </a:spcAft>
              <a:buClr>
                <a:srgbClr val="000000"/>
              </a:buClr>
              <a:buSzPts val="1400"/>
              <a:buChar char="●"/>
              <a:defRPr>
                <a:solidFill>
                  <a:srgbClr val="000000"/>
                </a:solidFill>
              </a:defRPr>
            </a:lvl7pPr>
            <a:lvl8pPr indent="-317500" lvl="7" marL="3657600" rtl="0" algn="l">
              <a:lnSpc>
                <a:spcPct val="115000"/>
              </a:lnSpc>
              <a:spcBef>
                <a:spcPts val="1600"/>
              </a:spcBef>
              <a:spcAft>
                <a:spcPts val="0"/>
              </a:spcAft>
              <a:buClr>
                <a:srgbClr val="000000"/>
              </a:buClr>
              <a:buSzPts val="1400"/>
              <a:buChar char="○"/>
              <a:defRPr>
                <a:solidFill>
                  <a:srgbClr val="000000"/>
                </a:solidFill>
              </a:defRPr>
            </a:lvl8pPr>
            <a:lvl9pPr indent="-317500" lvl="8" marL="4114800" rtl="0" algn="l">
              <a:lnSpc>
                <a:spcPct val="115000"/>
              </a:lnSpc>
              <a:spcBef>
                <a:spcPts val="1600"/>
              </a:spcBef>
              <a:spcAft>
                <a:spcPts val="1600"/>
              </a:spcAft>
              <a:buSzPts val="1400"/>
              <a:buChar char="■"/>
              <a:defRPr/>
            </a:lvl9pPr>
          </a:lstStyle>
          <a:p/>
        </p:txBody>
      </p:sp>
      <p:sp>
        <p:nvSpPr>
          <p:cNvPr id="123" name="Google Shape;123;p28"/>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8"/>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UIT.CS519.ResearchMethodology</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5" name="Shape 125"/>
        <p:cNvGrpSpPr/>
        <p:nvPr/>
      </p:nvGrpSpPr>
      <p:grpSpPr>
        <a:xfrm>
          <a:off x="0" y="0"/>
          <a:ext cx="0" cy="0"/>
          <a:chOff x="0" y="0"/>
          <a:chExt cx="0" cy="0"/>
        </a:xfrm>
      </p:grpSpPr>
      <p:sp>
        <p:nvSpPr>
          <p:cNvPr id="126" name="Google Shape;126;p2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29" name="Google Shape;129;p29"/>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30" name="Google Shape;130;p29"/>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31" name="Google Shape;131;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3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136" name="Google Shape;136;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 name="Shape 137"/>
        <p:cNvGrpSpPr/>
        <p:nvPr/>
      </p:nvGrpSpPr>
      <p:grpSpPr>
        <a:xfrm>
          <a:off x="0" y="0"/>
          <a:ext cx="0" cy="0"/>
          <a:chOff x="0" y="0"/>
          <a:chExt cx="0" cy="0"/>
        </a:xfrm>
      </p:grpSpPr>
      <p:sp>
        <p:nvSpPr>
          <p:cNvPr id="138" name="Google Shape;138;p3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1"/>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41" name="Google Shape;141;p31"/>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lt1"/>
              </a:buClr>
              <a:buSzPts val="1200"/>
              <a:buChar char="●"/>
              <a:defRPr sz="12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42" name="Google Shape;142;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3" name="Shape 143"/>
        <p:cNvGrpSpPr/>
        <p:nvPr/>
      </p:nvGrpSpPr>
      <p:grpSpPr>
        <a:xfrm>
          <a:off x="0" y="0"/>
          <a:ext cx="0" cy="0"/>
          <a:chOff x="0" y="0"/>
          <a:chExt cx="0" cy="0"/>
        </a:xfrm>
      </p:grpSpPr>
      <p:sp>
        <p:nvSpPr>
          <p:cNvPr id="144" name="Google Shape;144;p32"/>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145" name="Google Shape;145;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sp>
        <p:nvSpPr>
          <p:cNvPr id="147" name="Google Shape;147;p33"/>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200"/>
              <a:buNone/>
              <a:defRPr sz="4200">
                <a:solidFill>
                  <a:schemeClr val="dk2"/>
                </a:solidFill>
              </a:defRPr>
            </a:lvl1pPr>
            <a:lvl2pPr lvl="1" rtl="0" algn="ctr">
              <a:lnSpc>
                <a:spcPct val="100000"/>
              </a:lnSpc>
              <a:spcBef>
                <a:spcPts val="0"/>
              </a:spcBef>
              <a:spcAft>
                <a:spcPts val="0"/>
              </a:spcAft>
              <a:buClr>
                <a:schemeClr val="dk2"/>
              </a:buClr>
              <a:buSzPts val="4200"/>
              <a:buNone/>
              <a:defRPr sz="4200">
                <a:solidFill>
                  <a:schemeClr val="dk2"/>
                </a:solidFill>
              </a:defRPr>
            </a:lvl2pPr>
            <a:lvl3pPr lvl="2" rtl="0" algn="ctr">
              <a:lnSpc>
                <a:spcPct val="100000"/>
              </a:lnSpc>
              <a:spcBef>
                <a:spcPts val="0"/>
              </a:spcBef>
              <a:spcAft>
                <a:spcPts val="0"/>
              </a:spcAft>
              <a:buClr>
                <a:schemeClr val="dk2"/>
              </a:buClr>
              <a:buSzPts val="4200"/>
              <a:buNone/>
              <a:defRPr sz="4200">
                <a:solidFill>
                  <a:schemeClr val="dk2"/>
                </a:solidFill>
              </a:defRPr>
            </a:lvl3pPr>
            <a:lvl4pPr lvl="3" rtl="0" algn="ctr">
              <a:lnSpc>
                <a:spcPct val="100000"/>
              </a:lnSpc>
              <a:spcBef>
                <a:spcPts val="0"/>
              </a:spcBef>
              <a:spcAft>
                <a:spcPts val="0"/>
              </a:spcAft>
              <a:buClr>
                <a:schemeClr val="dk2"/>
              </a:buClr>
              <a:buSzPts val="4200"/>
              <a:buNone/>
              <a:defRPr sz="4200">
                <a:solidFill>
                  <a:schemeClr val="dk2"/>
                </a:solidFill>
              </a:defRPr>
            </a:lvl4pPr>
            <a:lvl5pPr lvl="4" rtl="0" algn="ctr">
              <a:lnSpc>
                <a:spcPct val="100000"/>
              </a:lnSpc>
              <a:spcBef>
                <a:spcPts val="0"/>
              </a:spcBef>
              <a:spcAft>
                <a:spcPts val="0"/>
              </a:spcAft>
              <a:buClr>
                <a:schemeClr val="dk2"/>
              </a:buClr>
              <a:buSzPts val="4200"/>
              <a:buNone/>
              <a:defRPr sz="4200">
                <a:solidFill>
                  <a:schemeClr val="dk2"/>
                </a:solidFill>
              </a:defRPr>
            </a:lvl5pPr>
            <a:lvl6pPr lvl="5" rtl="0" algn="ctr">
              <a:lnSpc>
                <a:spcPct val="100000"/>
              </a:lnSpc>
              <a:spcBef>
                <a:spcPts val="0"/>
              </a:spcBef>
              <a:spcAft>
                <a:spcPts val="0"/>
              </a:spcAft>
              <a:buClr>
                <a:schemeClr val="dk2"/>
              </a:buClr>
              <a:buSzPts val="4200"/>
              <a:buNone/>
              <a:defRPr sz="4200">
                <a:solidFill>
                  <a:schemeClr val="dk2"/>
                </a:solidFill>
              </a:defRPr>
            </a:lvl6pPr>
            <a:lvl7pPr lvl="6" rtl="0" algn="ctr">
              <a:lnSpc>
                <a:spcPct val="100000"/>
              </a:lnSpc>
              <a:spcBef>
                <a:spcPts val="0"/>
              </a:spcBef>
              <a:spcAft>
                <a:spcPts val="0"/>
              </a:spcAft>
              <a:buClr>
                <a:schemeClr val="dk2"/>
              </a:buClr>
              <a:buSzPts val="4200"/>
              <a:buNone/>
              <a:defRPr sz="4200">
                <a:solidFill>
                  <a:schemeClr val="dk2"/>
                </a:solidFill>
              </a:defRPr>
            </a:lvl7pPr>
            <a:lvl8pPr lvl="7" rtl="0" algn="ctr">
              <a:lnSpc>
                <a:spcPct val="100000"/>
              </a:lnSpc>
              <a:spcBef>
                <a:spcPts val="0"/>
              </a:spcBef>
              <a:spcAft>
                <a:spcPts val="0"/>
              </a:spcAft>
              <a:buClr>
                <a:schemeClr val="dk2"/>
              </a:buClr>
              <a:buSzPts val="4200"/>
              <a:buNone/>
              <a:defRPr sz="4200">
                <a:solidFill>
                  <a:schemeClr val="dk2"/>
                </a:solidFill>
              </a:defRPr>
            </a:lvl8pPr>
            <a:lvl9pPr lvl="8" rtl="0" algn="ctr">
              <a:lnSpc>
                <a:spcPct val="100000"/>
              </a:lnSpc>
              <a:spcBef>
                <a:spcPts val="0"/>
              </a:spcBef>
              <a:spcAft>
                <a:spcPts val="0"/>
              </a:spcAft>
              <a:buClr>
                <a:schemeClr val="dk2"/>
              </a:buClr>
              <a:buSzPts val="4200"/>
              <a:buNone/>
              <a:defRPr sz="4200">
                <a:solidFill>
                  <a:schemeClr val="dk2"/>
                </a:solidFill>
              </a:defRPr>
            </a:lvl9pPr>
          </a:lstStyle>
          <a:p/>
        </p:txBody>
      </p:sp>
      <p:sp>
        <p:nvSpPr>
          <p:cNvPr id="150" name="Google Shape;150;p33"/>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152" name="Google Shape;152;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34"/>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4"/>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stStyle>
          <a:p/>
        </p:txBody>
      </p:sp>
      <p:sp>
        <p:nvSpPr>
          <p:cNvPr id="157" name="Google Shape;157;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60" name="Google Shape;160;p35"/>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61" name="Google Shape;161;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09" name="Google Shape;109;p2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10" name="Google Shape;110;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hyperlink" Target="https://github.com/TranThanh379/CS519.N11-3DMomentsFromNear-DupliCatePhotos" TargetMode="External"/><Relationship Id="rId4" Type="http://schemas.openxmlformats.org/officeDocument/2006/relationships/hyperlink" Target="https://youtu.be/QaTtuZY6cpY" TargetMode="External"/><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90525" y="747725"/>
            <a:ext cx="8222100" cy="110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a:t>BÁO CÁO ĐỒ ÁN CUỐI KỲ</a:t>
            </a:r>
            <a:endParaRPr b="1"/>
          </a:p>
        </p:txBody>
      </p:sp>
      <p:sp>
        <p:nvSpPr>
          <p:cNvPr id="169" name="Google Shape;169;p37"/>
          <p:cNvSpPr txBox="1"/>
          <p:nvPr>
            <p:ph idx="1" type="subTitle"/>
          </p:nvPr>
        </p:nvSpPr>
        <p:spPr>
          <a:xfrm>
            <a:off x="390525" y="3772598"/>
            <a:ext cx="8222100" cy="64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000"/>
              <a:t>Trường ĐH Công Nghệ Thông Tin, ĐHQG-HCM</a:t>
            </a:r>
            <a:r>
              <a:rPr lang="en" sz="2400"/>
              <a:t> </a:t>
            </a:r>
            <a:endParaRPr sz="2400"/>
          </a:p>
        </p:txBody>
      </p:sp>
      <p:pic>
        <p:nvPicPr>
          <p:cNvPr id="170" name="Google Shape;170;p37"/>
          <p:cNvPicPr preferRelativeResize="0"/>
          <p:nvPr/>
        </p:nvPicPr>
        <p:blipFill rotWithShape="1">
          <a:blip r:embed="rId3">
            <a:alphaModFix/>
          </a:blip>
          <a:srcRect b="0" l="0" r="0" t="0"/>
          <a:stretch/>
        </p:blipFill>
        <p:spPr>
          <a:xfrm>
            <a:off x="6925125" y="3079150"/>
            <a:ext cx="1771650" cy="1428750"/>
          </a:xfrm>
          <a:prstGeom prst="rect">
            <a:avLst/>
          </a:prstGeom>
          <a:noFill/>
          <a:ln>
            <a:noFill/>
          </a:ln>
        </p:spPr>
      </p:pic>
      <p:sp>
        <p:nvSpPr>
          <p:cNvPr id="171" name="Google Shape;171;p37"/>
          <p:cNvSpPr txBox="1"/>
          <p:nvPr>
            <p:ph type="ctrTitle"/>
          </p:nvPr>
        </p:nvSpPr>
        <p:spPr>
          <a:xfrm>
            <a:off x="390525" y="2285625"/>
            <a:ext cx="8306400" cy="14289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4800"/>
              <a:buNone/>
            </a:pPr>
            <a:r>
              <a:rPr b="1" lang="en" sz="2500"/>
              <a:t>Môn học: CS519 - PHƯƠNG PHÁP LUẬN NCKH</a:t>
            </a:r>
            <a:endParaRPr b="1" sz="2500"/>
          </a:p>
          <a:p>
            <a:pPr indent="0" lvl="0" marL="0" rtl="0" algn="l">
              <a:lnSpc>
                <a:spcPct val="150000"/>
              </a:lnSpc>
              <a:spcBef>
                <a:spcPts val="0"/>
              </a:spcBef>
              <a:spcAft>
                <a:spcPts val="0"/>
              </a:spcAft>
              <a:buSzPts val="4800"/>
              <a:buNone/>
            </a:pPr>
            <a:r>
              <a:rPr b="1" lang="en" sz="2500"/>
              <a:t>Lớp: CS519.N11</a:t>
            </a:r>
            <a:endParaRPr b="1" sz="2500"/>
          </a:p>
          <a:p>
            <a:pPr indent="0" lvl="0" marL="0" rtl="0" algn="l">
              <a:lnSpc>
                <a:spcPct val="150000"/>
              </a:lnSpc>
              <a:spcBef>
                <a:spcPts val="0"/>
              </a:spcBef>
              <a:spcAft>
                <a:spcPts val="0"/>
              </a:spcAft>
              <a:buSzPts val="4800"/>
              <a:buNone/>
            </a:pPr>
            <a:r>
              <a:rPr b="1" lang="en" sz="2500"/>
              <a:t>GV: PGS.TS. Lê Đình Duy</a:t>
            </a:r>
            <a:endParaRPr b="1"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6"/>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Tài liệu tham khảo</a:t>
            </a:r>
            <a:endParaRPr/>
          </a:p>
        </p:txBody>
      </p:sp>
      <p:sp>
        <p:nvSpPr>
          <p:cNvPr id="231" name="Google Shape;231;p4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rPr lang="en" sz="1400">
                <a:latin typeface="Arial"/>
                <a:ea typeface="Arial"/>
                <a:cs typeface="Arial"/>
                <a:sym typeface="Arial"/>
              </a:rPr>
              <a:t>[1] Aayush Bansal, Minh Vo, Yaser Sheikh, Deva Ramanan, and Srinivasa Narasimhan. 4d visualization of dynamic events from unconstrained multi-view videos. In CVPR, pages 5366–5375, 2020.</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rPr lang="en" sz="1400">
                <a:latin typeface="Arial"/>
                <a:ea typeface="Arial"/>
                <a:cs typeface="Arial"/>
                <a:sym typeface="Arial"/>
              </a:rPr>
              <a:t>[2] Wenbo Bao, Wei-Sheng Lai, Chao Ma, Xiaoyun Zhang, Zhiyong Gao, and Ming-Hsuan Yang. Depth-aware video frame interpolation. In CVPR, June 2019.</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rPr lang="en" sz="1400">
                <a:latin typeface="Arial"/>
                <a:ea typeface="Arial"/>
                <a:cs typeface="Arial"/>
                <a:sym typeface="Arial"/>
              </a:rPr>
              <a:t>[3] Mojtaba Bemana, Karol Myszkowski, Hans-Peter Seidel, and Tobias Ritschel. X-fields: Implicit neural view-, light-and time-image interpolation. ACM TOG, 39(6), 2020.</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rPr lang="en" sz="1400">
                <a:latin typeface="Arial"/>
                <a:ea typeface="Arial"/>
                <a:cs typeface="Arial"/>
                <a:sym typeface="Arial"/>
              </a:rPr>
              <a:t> [4] Michael Broxton, John Flynn, Ryan Overbeck, Daniel Erickson, Peter Hedman, Matthew Duvall, Jason Dourgarian, Jay Busch, Matt Whalen, and Paul Debevec. Immersive light field video with a layered mesh representation. ACM TOG, 39(4), July 2020.</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rPr lang="en" sz="1400">
                <a:latin typeface="Arial"/>
                <a:ea typeface="Arial"/>
                <a:cs typeface="Arial"/>
                <a:sym typeface="Arial"/>
              </a:rPr>
              <a:t>[5] Kaiming He, Xiangyu Zhang, Shaoqing Ren, and Jian Sun. Deep residual learning for image recognition. In CVPR, pages 770–778, 2016.</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t/>
            </a:r>
            <a:endParaRPr sz="1400">
              <a:latin typeface="Arial"/>
              <a:ea typeface="Arial"/>
              <a:cs typeface="Arial"/>
              <a:sym typeface="Arial"/>
            </a:endParaRPr>
          </a:p>
          <a:p>
            <a:pPr indent="0" lvl="0" marL="0" rtl="0" algn="l">
              <a:lnSpc>
                <a:spcPct val="115000"/>
              </a:lnSpc>
              <a:spcBef>
                <a:spcPts val="1600"/>
              </a:spcBef>
              <a:spcAft>
                <a:spcPts val="0"/>
              </a:spcAft>
              <a:buSzPts val="2200"/>
              <a:buNone/>
            </a:pPr>
            <a:r>
              <a:t/>
            </a:r>
            <a:endParaRPr sz="1400">
              <a:latin typeface="Arial"/>
              <a:ea typeface="Arial"/>
              <a:cs typeface="Arial"/>
              <a:sym typeface="Arial"/>
            </a:endParaRPr>
          </a:p>
          <a:p>
            <a:pPr indent="0" lvl="0" marL="914400" rtl="0" algn="l">
              <a:lnSpc>
                <a:spcPct val="115000"/>
              </a:lnSpc>
              <a:spcBef>
                <a:spcPts val="1600"/>
              </a:spcBef>
              <a:spcAft>
                <a:spcPts val="1600"/>
              </a:spcAft>
              <a:buSzPts val="2200"/>
              <a:buNone/>
            </a:pPr>
            <a:r>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type="title"/>
          </p:nvPr>
        </p:nvSpPr>
        <p:spPr>
          <a:xfrm>
            <a:off x="460950" y="10199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a:t>3D-MOMENTS FROM NEAR-DUPLICATE PHOTOS</a:t>
            </a:r>
            <a:endParaRPr b="1"/>
          </a:p>
        </p:txBody>
      </p:sp>
      <p:sp>
        <p:nvSpPr>
          <p:cNvPr id="177" name="Google Shape;177;p38"/>
          <p:cNvSpPr txBox="1"/>
          <p:nvPr>
            <p:ph type="title"/>
          </p:nvPr>
        </p:nvSpPr>
        <p:spPr>
          <a:xfrm>
            <a:off x="1996950" y="2887988"/>
            <a:ext cx="39318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b="1" lang="en" sz="2400"/>
              <a:t>Trần Thành</a:t>
            </a:r>
            <a:endParaRPr b="1" sz="2400"/>
          </a:p>
          <a:p>
            <a:pPr indent="0" lvl="0" marL="0" rtl="0" algn="l">
              <a:lnSpc>
                <a:spcPct val="100000"/>
              </a:lnSpc>
              <a:spcBef>
                <a:spcPts val="0"/>
              </a:spcBef>
              <a:spcAft>
                <a:spcPts val="0"/>
              </a:spcAft>
              <a:buSzPts val="4200"/>
              <a:buNone/>
            </a:pPr>
            <a:r>
              <a:rPr b="1" lang="en" sz="2400"/>
              <a:t>Nguyễn Duy Phúc</a:t>
            </a:r>
            <a:endParaRPr b="1" sz="2400"/>
          </a:p>
          <a:p>
            <a:pPr indent="0" lvl="0" marL="0" rtl="0" algn="l">
              <a:lnSpc>
                <a:spcPct val="100000"/>
              </a:lnSpc>
              <a:spcBef>
                <a:spcPts val="0"/>
              </a:spcBef>
              <a:spcAft>
                <a:spcPts val="0"/>
              </a:spcAft>
              <a:buSzPts val="4200"/>
              <a:buNone/>
            </a:pPr>
            <a:r>
              <a:rPr b="1" lang="en" sz="2400"/>
              <a:t>Hoàng Quang Vũ</a:t>
            </a:r>
            <a:endParaRPr b="1" sz="2400"/>
          </a:p>
          <a:p>
            <a:pPr indent="0" lvl="0" marL="0" rtl="0" algn="l">
              <a:lnSpc>
                <a:spcPct val="100000"/>
              </a:lnSpc>
              <a:spcBef>
                <a:spcPts val="0"/>
              </a:spcBef>
              <a:spcAft>
                <a:spcPts val="0"/>
              </a:spcAft>
              <a:buSzPts val="4200"/>
              <a:buNone/>
            </a:pPr>
            <a:r>
              <a:t/>
            </a:r>
            <a:endParaRPr b="1"/>
          </a:p>
        </p:txBody>
      </p:sp>
      <p:sp>
        <p:nvSpPr>
          <p:cNvPr id="178" name="Google Shape;178;p38"/>
          <p:cNvSpPr txBox="1"/>
          <p:nvPr>
            <p:ph type="title"/>
          </p:nvPr>
        </p:nvSpPr>
        <p:spPr>
          <a:xfrm>
            <a:off x="5317100" y="2887988"/>
            <a:ext cx="39318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b="1" lang="en" sz="2400"/>
              <a:t>20521924</a:t>
            </a:r>
            <a:endParaRPr b="1" sz="2400"/>
          </a:p>
          <a:p>
            <a:pPr indent="0" lvl="0" marL="0" rtl="0" algn="l">
              <a:lnSpc>
                <a:spcPct val="100000"/>
              </a:lnSpc>
              <a:spcBef>
                <a:spcPts val="0"/>
              </a:spcBef>
              <a:spcAft>
                <a:spcPts val="0"/>
              </a:spcAft>
              <a:buSzPts val="4200"/>
              <a:buNone/>
            </a:pPr>
            <a:r>
              <a:rPr b="1" lang="en" sz="2400"/>
              <a:t>18521255</a:t>
            </a:r>
            <a:endParaRPr b="1" sz="2400"/>
          </a:p>
          <a:p>
            <a:pPr indent="0" lvl="0" marL="0" rtl="0" algn="l">
              <a:lnSpc>
                <a:spcPct val="100000"/>
              </a:lnSpc>
              <a:spcBef>
                <a:spcPts val="0"/>
              </a:spcBef>
              <a:spcAft>
                <a:spcPts val="0"/>
              </a:spcAft>
              <a:buSzPts val="4200"/>
              <a:buNone/>
            </a:pPr>
            <a:r>
              <a:rPr b="1" lang="en" sz="2400"/>
              <a:t>19522530</a:t>
            </a:r>
            <a:endParaRPr b="1" sz="2400"/>
          </a:p>
          <a:p>
            <a:pPr indent="0" lvl="0" marL="0" rtl="0" algn="l">
              <a:lnSpc>
                <a:spcPct val="100000"/>
              </a:lnSpc>
              <a:spcBef>
                <a:spcPts val="0"/>
              </a:spcBef>
              <a:spcAft>
                <a:spcPts val="0"/>
              </a:spcAft>
              <a:buSzPts val="42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9"/>
          <p:cNvSpPr txBox="1"/>
          <p:nvPr>
            <p:ph type="title"/>
          </p:nvPr>
        </p:nvSpPr>
        <p:spPr>
          <a:xfrm>
            <a:off x="471900" y="0"/>
            <a:ext cx="8222100" cy="68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Tóm tắt </a:t>
            </a:r>
            <a:endParaRPr/>
          </a:p>
        </p:txBody>
      </p:sp>
      <p:sp>
        <p:nvSpPr>
          <p:cNvPr id="184" name="Google Shape;184;p39"/>
          <p:cNvSpPr txBox="1"/>
          <p:nvPr>
            <p:ph idx="1" type="body"/>
          </p:nvPr>
        </p:nvSpPr>
        <p:spPr>
          <a:xfrm>
            <a:off x="287700" y="820600"/>
            <a:ext cx="8568600" cy="3908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Link Github của nhóm: </a:t>
            </a:r>
            <a:r>
              <a:rPr lang="en" sz="1400" u="sng">
                <a:solidFill>
                  <a:schemeClr val="hlink"/>
                </a:solidFill>
                <a:hlinkClick r:id="rId3"/>
              </a:rPr>
              <a:t>https://github.com/TranThanh379/CS519.N11-3DMomentsFromNear-DupliCatePhotos</a:t>
            </a:r>
            <a:endParaRPr sz="1400"/>
          </a:p>
          <a:p>
            <a:pPr indent="-317500" lvl="0" marL="457200" rtl="0" algn="l">
              <a:lnSpc>
                <a:spcPct val="115000"/>
              </a:lnSpc>
              <a:spcBef>
                <a:spcPts val="0"/>
              </a:spcBef>
              <a:spcAft>
                <a:spcPts val="0"/>
              </a:spcAft>
              <a:buSzPts val="1400"/>
              <a:buChar char="●"/>
            </a:pPr>
            <a:r>
              <a:rPr lang="en" sz="1400"/>
              <a:t>Link YouTube video: </a:t>
            </a:r>
            <a:r>
              <a:rPr lang="en" sz="1450" u="sng">
                <a:solidFill>
                  <a:schemeClr val="hlink"/>
                </a:solidFill>
                <a:latin typeface="Arial"/>
                <a:ea typeface="Arial"/>
                <a:cs typeface="Arial"/>
                <a:sym typeface="Arial"/>
                <a:hlinkClick r:id="rId4"/>
              </a:rPr>
              <a:t>https://youtu.be/QaTtuZY6cpY</a:t>
            </a:r>
            <a:endParaRPr sz="1700"/>
          </a:p>
          <a:p>
            <a:pPr indent="-317500" lvl="0" marL="457200" rtl="0" algn="l">
              <a:lnSpc>
                <a:spcPct val="115000"/>
              </a:lnSpc>
              <a:spcBef>
                <a:spcPts val="0"/>
              </a:spcBef>
              <a:spcAft>
                <a:spcPts val="0"/>
              </a:spcAft>
              <a:buSzPts val="1400"/>
              <a:buChar char="●"/>
            </a:pPr>
            <a:r>
              <a:rPr lang="en" sz="1400"/>
              <a:t>Thành viên nhóm bao gồm:</a:t>
            </a:r>
            <a:endParaRPr sz="1400"/>
          </a:p>
          <a:p>
            <a:pPr indent="0" lvl="0" marL="457200" rtl="0" algn="l">
              <a:lnSpc>
                <a:spcPct val="115000"/>
              </a:lnSpc>
              <a:spcBef>
                <a:spcPts val="1600"/>
              </a:spcBef>
              <a:spcAft>
                <a:spcPts val="0"/>
              </a:spcAft>
              <a:buSzPts val="2200"/>
              <a:buNone/>
            </a:pPr>
            <a:r>
              <a:t/>
            </a:r>
            <a:endParaRPr sz="1600"/>
          </a:p>
          <a:p>
            <a:pPr indent="0" lvl="0" marL="457200" rtl="0" algn="l">
              <a:lnSpc>
                <a:spcPct val="115000"/>
              </a:lnSpc>
              <a:spcBef>
                <a:spcPts val="1600"/>
              </a:spcBef>
              <a:spcAft>
                <a:spcPts val="0"/>
              </a:spcAft>
              <a:buSzPts val="2200"/>
              <a:buNone/>
            </a:pPr>
            <a:r>
              <a:t/>
            </a:r>
            <a:endParaRPr sz="1600"/>
          </a:p>
          <a:p>
            <a:pPr indent="0" lvl="0" marL="457200" rtl="0" algn="l">
              <a:lnSpc>
                <a:spcPct val="115000"/>
              </a:lnSpc>
              <a:spcBef>
                <a:spcPts val="1600"/>
              </a:spcBef>
              <a:spcAft>
                <a:spcPts val="0"/>
              </a:spcAft>
              <a:buSzPts val="2200"/>
              <a:buNone/>
            </a:pPr>
            <a:r>
              <a:t/>
            </a:r>
            <a:endParaRPr sz="1600"/>
          </a:p>
          <a:p>
            <a:pPr indent="0" lvl="0" marL="457200" rtl="0" algn="l">
              <a:lnSpc>
                <a:spcPct val="115000"/>
              </a:lnSpc>
              <a:spcBef>
                <a:spcPts val="1600"/>
              </a:spcBef>
              <a:spcAft>
                <a:spcPts val="0"/>
              </a:spcAft>
              <a:buSzPts val="2200"/>
              <a:buNone/>
            </a:pPr>
            <a:r>
              <a:t/>
            </a:r>
            <a:endParaRPr sz="1600"/>
          </a:p>
          <a:p>
            <a:pPr indent="0" lvl="0" marL="914400" rtl="0" algn="l">
              <a:lnSpc>
                <a:spcPct val="115000"/>
              </a:lnSpc>
              <a:spcBef>
                <a:spcPts val="1600"/>
              </a:spcBef>
              <a:spcAft>
                <a:spcPts val="1600"/>
              </a:spcAft>
              <a:buSzPts val="2200"/>
              <a:buNone/>
            </a:pPr>
            <a:r>
              <a:t/>
            </a:r>
            <a:endParaRPr sz="1200"/>
          </a:p>
        </p:txBody>
      </p:sp>
      <p:sp>
        <p:nvSpPr>
          <p:cNvPr id="185" name="Google Shape;185;p39"/>
          <p:cNvSpPr txBox="1"/>
          <p:nvPr>
            <p:ph idx="1" type="body"/>
          </p:nvPr>
        </p:nvSpPr>
        <p:spPr>
          <a:xfrm>
            <a:off x="738250" y="4382200"/>
            <a:ext cx="8025900" cy="346800"/>
          </a:xfrm>
          <a:prstGeom prst="rect">
            <a:avLst/>
          </a:prstGeom>
          <a:noFill/>
          <a:ln>
            <a:noFill/>
          </a:ln>
        </p:spPr>
        <p:txBody>
          <a:bodyPr anchorCtr="0" anchor="t" bIns="91425" lIns="91425" spcFirstLastPara="1" rIns="91425" wrap="square" tIns="91425">
            <a:noAutofit/>
          </a:bodyPr>
          <a:lstStyle/>
          <a:p>
            <a:pPr indent="0" lvl="0" marL="457200" rtl="0" algn="l">
              <a:lnSpc>
                <a:spcPct val="50000"/>
              </a:lnSpc>
              <a:spcBef>
                <a:spcPts val="0"/>
              </a:spcBef>
              <a:spcAft>
                <a:spcPts val="0"/>
              </a:spcAft>
              <a:buSzPts val="2200"/>
              <a:buNone/>
            </a:pPr>
            <a:r>
              <a:rPr lang="en" sz="1800"/>
              <a:t>Trần Thành			    Nguyễn Duy Phúc 		Hoàng Quang Vũ</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186" name="Google Shape;186;p39"/>
          <p:cNvPicPr preferRelativeResize="0"/>
          <p:nvPr/>
        </p:nvPicPr>
        <p:blipFill>
          <a:blip r:embed="rId5">
            <a:alphaModFix/>
          </a:blip>
          <a:stretch>
            <a:fillRect/>
          </a:stretch>
        </p:blipFill>
        <p:spPr>
          <a:xfrm>
            <a:off x="3626125" y="2251100"/>
            <a:ext cx="1940975" cy="1940975"/>
          </a:xfrm>
          <a:prstGeom prst="rect">
            <a:avLst/>
          </a:prstGeom>
          <a:noFill/>
          <a:ln>
            <a:noFill/>
          </a:ln>
        </p:spPr>
      </p:pic>
      <p:pic>
        <p:nvPicPr>
          <p:cNvPr id="187" name="Google Shape;187;p39"/>
          <p:cNvPicPr preferRelativeResize="0"/>
          <p:nvPr/>
        </p:nvPicPr>
        <p:blipFill>
          <a:blip r:embed="rId6">
            <a:alphaModFix/>
          </a:blip>
          <a:stretch>
            <a:fillRect/>
          </a:stretch>
        </p:blipFill>
        <p:spPr>
          <a:xfrm>
            <a:off x="1124717" y="2202825"/>
            <a:ext cx="1538726" cy="2051635"/>
          </a:xfrm>
          <a:prstGeom prst="rect">
            <a:avLst/>
          </a:prstGeom>
          <a:noFill/>
          <a:ln>
            <a:noFill/>
          </a:ln>
        </p:spPr>
      </p:pic>
      <p:pic>
        <p:nvPicPr>
          <p:cNvPr id="188" name="Google Shape;188;p39"/>
          <p:cNvPicPr preferRelativeResize="0"/>
          <p:nvPr/>
        </p:nvPicPr>
        <p:blipFill>
          <a:blip r:embed="rId7">
            <a:alphaModFix/>
          </a:blip>
          <a:stretch>
            <a:fillRect/>
          </a:stretch>
        </p:blipFill>
        <p:spPr>
          <a:xfrm>
            <a:off x="6379750" y="2202825"/>
            <a:ext cx="1605525" cy="205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Giới thiệu</a:t>
            </a:r>
            <a:endParaRPr/>
          </a:p>
        </p:txBody>
      </p:sp>
      <p:sp>
        <p:nvSpPr>
          <p:cNvPr id="194" name="Google Shape;194;p40"/>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Việc chụp ảnh với số lượng lớn và bất kì đâu cực kỳ tiện lợi với chiếc smartphone.</a:t>
            </a:r>
            <a:endParaRPr/>
          </a:p>
          <a:p>
            <a:pPr indent="-368300" lvl="0" marL="457200" rtl="0" algn="l">
              <a:lnSpc>
                <a:spcPct val="115000"/>
              </a:lnSpc>
              <a:spcBef>
                <a:spcPts val="0"/>
              </a:spcBef>
              <a:spcAft>
                <a:spcPts val="0"/>
              </a:spcAft>
              <a:buSzPts val="2200"/>
              <a:buChar char="●"/>
            </a:pPr>
            <a:r>
              <a:rPr lang="en"/>
              <a:t>Có những khoảnh khắc đáng nhớ khiến chúng ta muốn lưu giữ kỹ càng hơn so với một bức ảnh 2D có thể.</a:t>
            </a:r>
            <a:endParaRPr/>
          </a:p>
          <a:p>
            <a:pPr indent="-368300" lvl="0" marL="457200" rtl="0" algn="l">
              <a:lnSpc>
                <a:spcPct val="115000"/>
              </a:lnSpc>
              <a:spcBef>
                <a:spcPts val="0"/>
              </a:spcBef>
              <a:spcAft>
                <a:spcPts val="0"/>
              </a:spcAft>
              <a:buSzPts val="2200"/>
              <a:buChar char="●"/>
            </a:pPr>
            <a:r>
              <a:rPr lang="en"/>
              <a:t>Đơn giản là muốn tạo một khoảnh khắc để chia sẻ cùng bạn bè trên mạng xã hội.</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Mục tiêu</a:t>
            </a:r>
            <a:endParaRPr/>
          </a:p>
        </p:txBody>
      </p:sp>
      <p:sp>
        <p:nvSpPr>
          <p:cNvPr id="200" name="Google Shape;200;p41"/>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Char char="●"/>
            </a:pPr>
            <a:r>
              <a:rPr lang="en"/>
              <a:t>Xây dựng một phương thức để tái hiện lại những khoảnh khắc 3D đáng nhớ thông qua những bức ảnh gần trùng lặp </a:t>
            </a:r>
            <a:endParaRPr/>
          </a:p>
          <a:p>
            <a:pPr indent="0" lvl="0" marL="1371600" rtl="0" algn="just">
              <a:lnSpc>
                <a:spcPct val="115000"/>
              </a:lnSpc>
              <a:spcBef>
                <a:spcPts val="0"/>
              </a:spcBef>
              <a:spcAft>
                <a:spcPts val="0"/>
              </a:spcAft>
              <a:buNone/>
            </a:pPr>
            <a:r>
              <a:t/>
            </a:r>
            <a:endParaRPr/>
          </a:p>
          <a:p>
            <a:pPr indent="-368300" lvl="0" marL="457200" rtl="0" algn="just">
              <a:lnSpc>
                <a:spcPct val="115000"/>
              </a:lnSpc>
              <a:spcBef>
                <a:spcPts val="0"/>
              </a:spcBef>
              <a:spcAft>
                <a:spcPts val="0"/>
              </a:spcAft>
              <a:buSzPts val="2200"/>
              <a:buChar char="●"/>
            </a:pPr>
            <a:r>
              <a:rPr lang="en"/>
              <a:t>Xây dựng một mô hình mới dựa trên các LDI đặc trưng được tăng cường bằng các scene flow để tạo 3D-moments</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0"/>
              </a:spcAft>
              <a:buSzPts val="2200"/>
              <a:buNone/>
            </a:pPr>
            <a:r>
              <a:t/>
            </a:r>
            <a:endParaRPr sz="1800"/>
          </a:p>
          <a:p>
            <a:pPr indent="0" lvl="0" marL="914400" rtl="0" algn="l">
              <a:lnSpc>
                <a:spcPct val="115000"/>
              </a:lnSpc>
              <a:spcBef>
                <a:spcPts val="1600"/>
              </a:spcBef>
              <a:spcAft>
                <a:spcPts val="1600"/>
              </a:spcAft>
              <a:buSzPts val="2200"/>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206" name="Google Shape;206;p42"/>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Nội dung:</a:t>
            </a:r>
            <a:endParaRPr/>
          </a:p>
          <a:p>
            <a:pPr indent="-355600" lvl="1" marL="1371600" rtl="0" algn="l">
              <a:lnSpc>
                <a:spcPct val="115000"/>
              </a:lnSpc>
              <a:spcBef>
                <a:spcPts val="0"/>
              </a:spcBef>
              <a:spcAft>
                <a:spcPts val="0"/>
              </a:spcAft>
              <a:buSzPts val="2000"/>
              <a:buChar char="○"/>
            </a:pPr>
            <a:r>
              <a:rPr lang="en"/>
              <a:t>Thông tin đầu vào bao gồm 2 bức ảnh chụp gần trùng lặp của một hành động, ra khi đưa qua mô hình, thu được đoạn video ngắn 3D (space-time video)</a:t>
            </a:r>
            <a:endParaRPr/>
          </a:p>
          <a:p>
            <a:pPr indent="0" lvl="0" marL="1371600" rtl="0" algn="l">
              <a:lnSpc>
                <a:spcPct val="115000"/>
              </a:lnSpc>
              <a:spcBef>
                <a:spcPts val="0"/>
              </a:spcBef>
              <a:spcAft>
                <a:spcPts val="0"/>
              </a:spcAft>
              <a:buNone/>
            </a:pPr>
            <a:r>
              <a:t/>
            </a:r>
            <a:endParaRPr/>
          </a:p>
          <a:p>
            <a:pPr indent="-355600" lvl="1" marL="1371600" rtl="0" algn="l">
              <a:lnSpc>
                <a:spcPct val="115000"/>
              </a:lnSpc>
              <a:spcBef>
                <a:spcPts val="0"/>
              </a:spcBef>
              <a:spcAft>
                <a:spcPts val="0"/>
              </a:spcAft>
              <a:buSzPts val="2000"/>
              <a:buChar char="○"/>
            </a:pPr>
            <a:r>
              <a:rPr lang="en"/>
              <a:t>Xây dựng mô hình trích xuất đặc trưng </a:t>
            </a:r>
            <a:r>
              <a:rPr lang="en"/>
              <a:t>LDI</a:t>
            </a:r>
            <a:r>
              <a:rPr lang="en"/>
              <a:t> từ mỗi tấm hình input, sau đó kết hợp 2 đặc trưng </a:t>
            </a:r>
            <a:r>
              <a:rPr lang="en"/>
              <a:t>LDI</a:t>
            </a:r>
            <a:r>
              <a:rPr lang="en"/>
              <a:t> để tạo ra thành phẩm cuối cùng</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212" name="Google Shape;212;p43"/>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Phương pháp:</a:t>
            </a:r>
            <a:endParaRPr/>
          </a:p>
          <a:p>
            <a:pPr indent="0" lvl="0" marL="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213" name="Google Shape;213;p43"/>
          <p:cNvPicPr preferRelativeResize="0"/>
          <p:nvPr/>
        </p:nvPicPr>
        <p:blipFill>
          <a:blip r:embed="rId3">
            <a:alphaModFix/>
          </a:blip>
          <a:stretch>
            <a:fillRect/>
          </a:stretch>
        </p:blipFill>
        <p:spPr>
          <a:xfrm>
            <a:off x="938075" y="1327225"/>
            <a:ext cx="7267849" cy="340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219" name="Google Shape;219;p44"/>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t>Xây dựng bộ dữ liệu:</a:t>
            </a:r>
            <a:endParaRPr/>
          </a:p>
          <a:p>
            <a:pPr indent="-368300" lvl="1" marL="914400" rtl="0" algn="l">
              <a:lnSpc>
                <a:spcPct val="115000"/>
              </a:lnSpc>
              <a:spcBef>
                <a:spcPts val="0"/>
              </a:spcBef>
              <a:spcAft>
                <a:spcPts val="0"/>
              </a:spcAft>
              <a:buSzPts val="2200"/>
              <a:buChar char="○"/>
            </a:pPr>
            <a:r>
              <a:rPr lang="en" sz="2200">
                <a:latin typeface="Times New Roman"/>
                <a:ea typeface="Times New Roman"/>
                <a:cs typeface="Times New Roman"/>
                <a:sym typeface="Times New Roman"/>
              </a:rPr>
              <a:t>Dùng hai bộ dữ liệu Vimeo-90K và Mannequin-Challenge </a:t>
            </a:r>
            <a:endParaRPr sz="22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Char char="●"/>
            </a:pPr>
            <a:r>
              <a:rPr lang="en"/>
              <a:t>Cách đánh giá</a:t>
            </a:r>
            <a:r>
              <a:rPr lang="en"/>
              <a:t>: Cực tiểu hóa hàm mất mát:</a:t>
            </a:r>
            <a:endParaRPr/>
          </a:p>
          <a:p>
            <a:pPr indent="-355600" lvl="1" marL="914400" rtl="0" algn="l">
              <a:lnSpc>
                <a:spcPct val="115000"/>
              </a:lnSpc>
              <a:spcBef>
                <a:spcPts val="0"/>
              </a:spcBef>
              <a:spcAft>
                <a:spcPts val="0"/>
              </a:spcAft>
              <a:buSzPts val="2000"/>
              <a:buChar char="○"/>
            </a:pPr>
            <a:r>
              <a:rPr lang="en"/>
              <a:t>Hàm perceptual loss </a:t>
            </a:r>
            <a:endParaRPr/>
          </a:p>
          <a:p>
            <a:pPr indent="-355600" lvl="1" marL="914400" rtl="0" algn="l">
              <a:lnSpc>
                <a:spcPct val="115000"/>
              </a:lnSpc>
              <a:spcBef>
                <a:spcPts val="0"/>
              </a:spcBef>
              <a:spcAft>
                <a:spcPts val="0"/>
              </a:spcAft>
              <a:buSzPts val="2000"/>
              <a:buChar char="○"/>
            </a:pPr>
            <a:r>
              <a:rPr lang="en"/>
              <a:t>Hàm L1 loss giữa ảnh dự đoán( predicted) và ảnh thực (ground-truth) trong mạng lưới học có giám sát</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ph type="title"/>
          </p:nvPr>
        </p:nvSpPr>
        <p:spPr>
          <a:xfrm>
            <a:off x="471900" y="0"/>
            <a:ext cx="8222100" cy="72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Kết quả dự kiến</a:t>
            </a:r>
            <a:endParaRPr/>
          </a:p>
        </p:txBody>
      </p:sp>
      <p:sp>
        <p:nvSpPr>
          <p:cNvPr id="225" name="Google Shape;225;p45"/>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SzPts val="2200"/>
              <a:buFont typeface="Times New Roman"/>
              <a:buChar char="●"/>
            </a:pPr>
            <a:r>
              <a:rPr lang="en">
                <a:latin typeface="Times New Roman"/>
                <a:ea typeface="Times New Roman"/>
                <a:cs typeface="Times New Roman"/>
                <a:sym typeface="Times New Roman"/>
              </a:rPr>
              <a:t>Xây dựng thành công mô hình tạo khoảnh khắc 3D hoạt động ưu việt hơn so  với cách làm tuần tự trước đây, từ đó áp dụng rộng rãi vào các công cụ chỉnh sửa ảnh.</a:t>
            </a:r>
            <a:endParaRPr>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
                <a:latin typeface="Times New Roman"/>
                <a:ea typeface="Times New Roman"/>
                <a:cs typeface="Times New Roman"/>
                <a:sym typeface="Times New Roman"/>
              </a:rPr>
              <a:t>Xây dựng thành công thuật toán trích xuất LDI đặc trưng từ những scene flow nhằm mục đích tạo ra những khoảnh khắc 3D.</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