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49"/>
  </p:notesMasterIdLst>
  <p:sldIdLst>
    <p:sldId id="541" r:id="rId2"/>
    <p:sldId id="637" r:id="rId3"/>
    <p:sldId id="645" r:id="rId4"/>
    <p:sldId id="652" r:id="rId5"/>
    <p:sldId id="674" r:id="rId6"/>
    <p:sldId id="650" r:id="rId7"/>
    <p:sldId id="675" r:id="rId8"/>
    <p:sldId id="655" r:id="rId9"/>
    <p:sldId id="676" r:id="rId10"/>
    <p:sldId id="644" r:id="rId11"/>
    <p:sldId id="646" r:id="rId12"/>
    <p:sldId id="656" r:id="rId13"/>
    <p:sldId id="647" r:id="rId14"/>
    <p:sldId id="677" r:id="rId15"/>
    <p:sldId id="678" r:id="rId16"/>
    <p:sldId id="687" r:id="rId17"/>
    <p:sldId id="657" r:id="rId18"/>
    <p:sldId id="679" r:id="rId19"/>
    <p:sldId id="680" r:id="rId20"/>
    <p:sldId id="681" r:id="rId21"/>
    <p:sldId id="682" r:id="rId22"/>
    <p:sldId id="683" r:id="rId23"/>
    <p:sldId id="684" r:id="rId24"/>
    <p:sldId id="685" r:id="rId25"/>
    <p:sldId id="686" r:id="rId26"/>
    <p:sldId id="651" r:id="rId27"/>
    <p:sldId id="653" r:id="rId28"/>
    <p:sldId id="654" r:id="rId29"/>
    <p:sldId id="648" r:id="rId30"/>
    <p:sldId id="649" r:id="rId31"/>
    <p:sldId id="673" r:id="rId32"/>
    <p:sldId id="672" r:id="rId33"/>
    <p:sldId id="658" r:id="rId34"/>
    <p:sldId id="659" r:id="rId35"/>
    <p:sldId id="661" r:id="rId36"/>
    <p:sldId id="663" r:id="rId37"/>
    <p:sldId id="660" r:id="rId38"/>
    <p:sldId id="671" r:id="rId39"/>
    <p:sldId id="664" r:id="rId40"/>
    <p:sldId id="665" r:id="rId41"/>
    <p:sldId id="666" r:id="rId42"/>
    <p:sldId id="667" r:id="rId43"/>
    <p:sldId id="668" r:id="rId44"/>
    <p:sldId id="670" r:id="rId45"/>
    <p:sldId id="639" r:id="rId46"/>
    <p:sldId id="486" r:id="rId47"/>
    <p:sldId id="629"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FF"/>
    <a:srgbClr val="FF5A33"/>
    <a:srgbClr val="5C0000"/>
    <a:srgbClr val="FF9900"/>
    <a:srgbClr val="FFD1D1"/>
    <a:srgbClr val="FFB9B9"/>
    <a:srgbClr val="FF9797"/>
    <a:srgbClr val="FF8F8F"/>
    <a:srgbClr val="DC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698" autoAdjust="0"/>
  </p:normalViewPr>
  <p:slideViewPr>
    <p:cSldViewPr>
      <p:cViewPr varScale="1">
        <p:scale>
          <a:sx n="74" d="100"/>
          <a:sy n="74" d="100"/>
        </p:scale>
        <p:origin x="1642" y="77"/>
      </p:cViewPr>
      <p:guideLst>
        <p:guide orient="horz" pos="2160"/>
        <p:guide pos="2880"/>
      </p:guideLst>
    </p:cSldViewPr>
  </p:slideViewPr>
  <p:notesTextViewPr>
    <p:cViewPr>
      <p:scale>
        <a:sx n="3" d="2"/>
        <a:sy n="3" d="2"/>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10/10/2019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CSDL </a:t>
            </a:r>
            <a:r>
              <a:rPr lang="en-US" dirty="0" err="1"/>
              <a:t>này</a:t>
            </a:r>
            <a:r>
              <a:rPr lang="en-US" dirty="0"/>
              <a:t> </a:t>
            </a:r>
            <a:r>
              <a:rPr lang="en-US" dirty="0" err="1"/>
              <a:t>có</a:t>
            </a:r>
            <a:r>
              <a:rPr lang="en-US" dirty="0"/>
              <a:t> </a:t>
            </a:r>
            <a:r>
              <a:rPr lang="en-US" dirty="0" err="1"/>
              <a:t>trong</a:t>
            </a:r>
            <a:r>
              <a:rPr lang="en-US" dirty="0"/>
              <a:t> </a:t>
            </a:r>
            <a:r>
              <a:rPr lang="en-US" dirty="0" err="1"/>
              <a:t>phần</a:t>
            </a:r>
            <a:r>
              <a:rPr lang="en-US" dirty="0"/>
              <a:t> </a:t>
            </a:r>
            <a:r>
              <a:rPr lang="en-US" dirty="0" err="1"/>
              <a:t>tài</a:t>
            </a:r>
            <a:r>
              <a:rPr lang="en-US" dirty="0"/>
              <a:t> </a:t>
            </a:r>
            <a:r>
              <a:rPr lang="en-US" dirty="0" err="1"/>
              <a:t>nguyên</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4</a:t>
            </a:fld>
            <a:endParaRPr lang="en-US"/>
          </a:p>
        </p:txBody>
      </p:sp>
    </p:spTree>
    <p:extLst>
      <p:ext uri="{BB962C8B-B14F-4D97-AF65-F5344CB8AC3E}">
        <p14:creationId xmlns:p14="http://schemas.microsoft.com/office/powerpoint/2010/main" val="2272937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CSDL này có trong phần tài nguyên</a:t>
            </a:r>
          </a:p>
        </p:txBody>
      </p:sp>
      <p:sp>
        <p:nvSpPr>
          <p:cNvPr id="4" name="Slide Number Placeholder 3"/>
          <p:cNvSpPr>
            <a:spLocks noGrp="1"/>
          </p:cNvSpPr>
          <p:nvPr>
            <p:ph type="sldNum" sz="quarter" idx="10"/>
          </p:nvPr>
        </p:nvSpPr>
        <p:spPr/>
        <p:txBody>
          <a:bodyPr/>
          <a:lstStyle/>
          <a:p>
            <a:fld id="{A4D6F88A-F17F-491B-A558-A5E9980DD532}" type="slidenum">
              <a:rPr lang="en-US" smtClean="0"/>
              <a:pPr/>
              <a:t>5</a:t>
            </a:fld>
            <a:endParaRPr lang="en-US"/>
          </a:p>
        </p:txBody>
      </p:sp>
    </p:spTree>
    <p:extLst>
      <p:ext uri="{BB962C8B-B14F-4D97-AF65-F5344CB8AC3E}">
        <p14:creationId xmlns:p14="http://schemas.microsoft.com/office/powerpoint/2010/main" val="1898429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Giảng viên giải thích 2 bảng cần có cột chung (quan hệ tham chiếu)</a:t>
            </a:r>
          </a:p>
        </p:txBody>
      </p:sp>
      <p:sp>
        <p:nvSpPr>
          <p:cNvPr id="4" name="Slide Number Placeholder 3"/>
          <p:cNvSpPr>
            <a:spLocks noGrp="1"/>
          </p:cNvSpPr>
          <p:nvPr>
            <p:ph type="sldNum" sz="quarter" idx="10"/>
          </p:nvPr>
        </p:nvSpPr>
        <p:spPr/>
        <p:txBody>
          <a:bodyPr/>
          <a:lstStyle/>
          <a:p>
            <a:fld id="{A4D6F88A-F17F-491B-A558-A5E9980DD532}" type="slidenum">
              <a:rPr lang="en-US" smtClean="0"/>
              <a:pPr/>
              <a:t>6</a:t>
            </a:fld>
            <a:endParaRPr lang="en-US"/>
          </a:p>
        </p:txBody>
      </p:sp>
    </p:spTree>
    <p:extLst>
      <p:ext uri="{BB962C8B-B14F-4D97-AF65-F5344CB8AC3E}">
        <p14:creationId xmlns:p14="http://schemas.microsoft.com/office/powerpoint/2010/main" val="111147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Giảng viên giải thích 2 bảng cần có cột chung (quan hệ tham chiếu)</a:t>
            </a:r>
          </a:p>
        </p:txBody>
      </p:sp>
      <p:sp>
        <p:nvSpPr>
          <p:cNvPr id="4" name="Slide Number Placeholder 3"/>
          <p:cNvSpPr>
            <a:spLocks noGrp="1"/>
          </p:cNvSpPr>
          <p:nvPr>
            <p:ph type="sldNum" sz="quarter" idx="10"/>
          </p:nvPr>
        </p:nvSpPr>
        <p:spPr/>
        <p:txBody>
          <a:bodyPr/>
          <a:lstStyle/>
          <a:p>
            <a:fld id="{A4D6F88A-F17F-491B-A558-A5E9980DD532}" type="slidenum">
              <a:rPr lang="en-US" smtClean="0"/>
              <a:pPr/>
              <a:t>7</a:t>
            </a:fld>
            <a:endParaRPr lang="en-US"/>
          </a:p>
        </p:txBody>
      </p:sp>
    </p:spTree>
    <p:extLst>
      <p:ext uri="{BB962C8B-B14F-4D97-AF65-F5344CB8AC3E}">
        <p14:creationId xmlns:p14="http://schemas.microsoft.com/office/powerpoint/2010/main" val="1758809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Giảng</a:t>
            </a:r>
            <a:r>
              <a:rPr lang="en-US" dirty="0"/>
              <a:t> </a:t>
            </a:r>
            <a:r>
              <a:rPr lang="en-US" dirty="0" err="1"/>
              <a:t>viên</a:t>
            </a:r>
            <a:r>
              <a:rPr lang="en-US" dirty="0"/>
              <a:t> </a:t>
            </a:r>
            <a:r>
              <a:rPr lang="en-US" dirty="0" err="1"/>
              <a:t>giải</a:t>
            </a:r>
            <a:r>
              <a:rPr lang="en-US" dirty="0"/>
              <a:t> </a:t>
            </a:r>
            <a:r>
              <a:rPr lang="en-US" dirty="0" err="1"/>
              <a:t>thích</a:t>
            </a:r>
            <a:r>
              <a:rPr lang="en-US" dirty="0"/>
              <a:t> </a:t>
            </a:r>
            <a:r>
              <a:rPr lang="en-US" dirty="0" err="1"/>
              <a:t>cho</a:t>
            </a:r>
            <a:r>
              <a:rPr lang="en-US" dirty="0"/>
              <a:t> </a:t>
            </a:r>
            <a:r>
              <a:rPr lang="en-US" dirty="0" err="1"/>
              <a:t>sinh</a:t>
            </a:r>
            <a:r>
              <a:rPr lang="en-US" dirty="0"/>
              <a:t> </a:t>
            </a:r>
            <a:r>
              <a:rPr lang="en-US" dirty="0" err="1"/>
              <a:t>viên</a:t>
            </a:r>
            <a:r>
              <a:rPr lang="en-US" dirty="0"/>
              <a:t> </a:t>
            </a:r>
            <a:r>
              <a:rPr lang="en-US" dirty="0" err="1"/>
              <a:t>hiểu</a:t>
            </a:r>
            <a:r>
              <a:rPr lang="en-US" dirty="0"/>
              <a:t> </a:t>
            </a:r>
            <a:r>
              <a:rPr lang="en-US" dirty="0" err="1"/>
              <a:t>để</a:t>
            </a:r>
            <a:r>
              <a:rPr lang="en-US" dirty="0"/>
              <a:t> 2 </a:t>
            </a:r>
            <a:r>
              <a:rPr lang="en-US" dirty="0" err="1"/>
              <a:t>bảng</a:t>
            </a:r>
            <a:r>
              <a:rPr lang="en-US" dirty="0"/>
              <a:t> </a:t>
            </a:r>
            <a:r>
              <a:rPr lang="en-US" dirty="0" err="1"/>
              <a:t>bảng</a:t>
            </a:r>
            <a:r>
              <a:rPr lang="en-US" dirty="0"/>
              <a:t> JOIN </a:t>
            </a:r>
            <a:r>
              <a:rPr lang="en-US" dirty="0" err="1"/>
              <a:t>được</a:t>
            </a:r>
            <a:r>
              <a:rPr lang="en-US" dirty="0"/>
              <a:t> </a:t>
            </a:r>
            <a:r>
              <a:rPr lang="en-US" dirty="0" err="1"/>
              <a:t>với</a:t>
            </a:r>
            <a:r>
              <a:rPr lang="en-US" dirty="0"/>
              <a:t> </a:t>
            </a:r>
            <a:r>
              <a:rPr lang="en-US" dirty="0" err="1"/>
              <a:t>nhau</a:t>
            </a:r>
            <a:r>
              <a:rPr lang="en-US" dirty="0"/>
              <a:t> </a:t>
            </a:r>
            <a:r>
              <a:rPr lang="en-US" dirty="0" err="1"/>
              <a:t>chúng</a:t>
            </a:r>
            <a:r>
              <a:rPr lang="en-US" dirty="0"/>
              <a:t> </a:t>
            </a:r>
            <a:r>
              <a:rPr lang="en-US" dirty="0" err="1"/>
              <a:t>phải</a:t>
            </a:r>
            <a:r>
              <a:rPr lang="en-US" dirty="0"/>
              <a:t> </a:t>
            </a:r>
            <a:r>
              <a:rPr lang="en-US" dirty="0" err="1"/>
              <a:t>có</a:t>
            </a:r>
            <a:r>
              <a:rPr lang="en-US" dirty="0"/>
              <a:t> </a:t>
            </a:r>
            <a:r>
              <a:rPr lang="en-US" dirty="0" err="1"/>
              <a:t>cột</a:t>
            </a:r>
            <a:r>
              <a:rPr lang="en-US" dirty="0"/>
              <a:t> </a:t>
            </a:r>
            <a:r>
              <a:rPr lang="en-US" dirty="0" err="1"/>
              <a:t>chung</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29</a:t>
            </a:fld>
            <a:endParaRPr lang="en-US"/>
          </a:p>
        </p:txBody>
      </p:sp>
    </p:spTree>
    <p:extLst>
      <p:ext uri="{BB962C8B-B14F-4D97-AF65-F5344CB8AC3E}">
        <p14:creationId xmlns:p14="http://schemas.microsoft.com/office/powerpoint/2010/main" val="3362136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22B80A-419E-4A25-A0FF-711AF4C34A54}" type="slidenum">
              <a:rPr lang="en-US" smtClean="0"/>
              <a:pPr fontAlgn="base">
                <a:spcBef>
                  <a:spcPct val="0"/>
                </a:spcBef>
                <a:spcAft>
                  <a:spcPct val="0"/>
                </a:spcAft>
                <a:defRPr/>
              </a:pPr>
              <a:t>46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47</a:t>
            </a:fld>
            <a:endParaRPr lang="en-US"/>
          </a:p>
        </p:txBody>
      </p:sp>
    </p:spTree>
    <p:extLst>
      <p:ext uri="{BB962C8B-B14F-4D97-AF65-F5344CB8AC3E}">
        <p14:creationId xmlns:p14="http://schemas.microsoft.com/office/powerpoint/2010/main" val="5330161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Subtitle 2"/>
          <p:cNvSpPr>
            <a:spLocks noGrp="1"/>
          </p:cNvSpPr>
          <p:nvPr>
            <p:ph type="subTitle" idx="1"/>
          </p:nvPr>
        </p:nvSpPr>
        <p:spPr>
          <a:xfrm>
            <a:off x="4114800" y="4953000"/>
            <a:ext cx="50292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6" name="Straight Connector 5"/>
          <p:cNvCxnSpPr/>
          <p:nvPr userDrawn="1"/>
        </p:nvCxnSpPr>
        <p:spPr>
          <a:xfrm>
            <a:off x="4187952" y="4953000"/>
            <a:ext cx="4727448" cy="0"/>
          </a:xfrm>
          <a:prstGeom prst="line">
            <a:avLst/>
          </a:prstGeom>
          <a:ln w="3175">
            <a:solidFill>
              <a:srgbClr val="FF5A33"/>
            </a:solidFill>
            <a:prstDash val="sysDot"/>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381000" y="2133600"/>
            <a:ext cx="3276600" cy="3048000"/>
          </a:xfrm>
          <a:prstGeom prst="ellipse">
            <a:avLst/>
          </a:prstGeom>
          <a:solidFill>
            <a:schemeClr val="bg1"/>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a:xfrm>
            <a:off x="4130040" y="4284596"/>
            <a:ext cx="4575048" cy="704980"/>
          </a:xfrm>
        </p:spPr>
        <p:txBody>
          <a:bodyPr>
            <a:normAutofit/>
          </a:bodyPr>
          <a:lstStyle>
            <a:lvl1pPr algn="l">
              <a:defRPr lang="en-US" sz="3400" b="1" kern="1200" cap="small" baseline="0" dirty="0">
                <a:solidFill>
                  <a:srgbClr val="FF5A33"/>
                </a:solidFill>
                <a:effectLst>
                  <a:outerShdw blurRad="38100" dist="38100" dir="2700000" algn="tl">
                    <a:srgbClr val="000000">
                      <a:alpha val="43137"/>
                    </a:srgbClr>
                  </a:outerShdw>
                </a:effectLst>
                <a:latin typeface="+mn-lt"/>
                <a:ea typeface="+mn-ea"/>
                <a:cs typeface="+mn-cs"/>
              </a:defRPr>
            </a:lvl1pPr>
          </a:lstStyle>
          <a:p>
            <a:r>
              <a:rPr lang="en-US" dirty="0" err="1" smtClean="0"/>
              <a:t>Tên</a:t>
            </a:r>
            <a:r>
              <a:rPr lang="en-US" dirty="0" smtClean="0"/>
              <a:t> </a:t>
            </a:r>
            <a:r>
              <a:rPr lang="en-US" dirty="0" err="1" smtClean="0"/>
              <a:t>môn</a:t>
            </a:r>
            <a:r>
              <a:rPr lang="en-US" dirty="0" smtClean="0"/>
              <a:t> </a:t>
            </a:r>
            <a:r>
              <a:rPr lang="en-US" dirty="0" err="1" smtClean="0"/>
              <a:t>học</a:t>
            </a:r>
            <a:endParaRPr lang="en-US" dirty="0"/>
          </a:p>
        </p:txBody>
      </p:sp>
      <p:sp>
        <p:nvSpPr>
          <p:cNvPr id="10" name="Picture Placeholder 9"/>
          <p:cNvSpPr>
            <a:spLocks noGrp="1"/>
          </p:cNvSpPr>
          <p:nvPr>
            <p:ph type="pic" sz="quarter" idx="10" hasCustomPrompt="1"/>
          </p:nvPr>
        </p:nvSpPr>
        <p:spPr>
          <a:xfrm>
            <a:off x="762000" y="2743200"/>
            <a:ext cx="2514600" cy="1828800"/>
          </a:xfrm>
        </p:spPr>
        <p:txBody>
          <a:bodyPr/>
          <a:lstStyle>
            <a:lvl1pPr>
              <a:defRPr/>
            </a:lvl1pPr>
          </a:lstStyle>
          <a:p>
            <a:r>
              <a:rPr lang="en-US" dirty="0" smtClean="0"/>
              <a:t>Logo</a:t>
            </a:r>
            <a:endParaRPr lang="en-US" dirty="0"/>
          </a:p>
        </p:txBody>
      </p:sp>
    </p:spTree>
    <p:extLst>
      <p:ext uri="{BB962C8B-B14F-4D97-AF65-F5344CB8AC3E}">
        <p14:creationId xmlns:p14="http://schemas.microsoft.com/office/powerpoint/2010/main" val="37455373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1BFD7-1BFB-4165-B6C8-93BD150BB7E4}"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1BFD7-1BFB-4165-B6C8-93BD150BB7E4}"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itle Placeholder 1"/>
          <p:cNvSpPr txBox="1">
            <a:spLocks/>
          </p:cNvSpPr>
          <p:nvPr userDrawn="1"/>
        </p:nvSpPr>
        <p:spPr>
          <a:xfrm>
            <a:off x="2209800" y="274638"/>
            <a:ext cx="6477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dirty="0" smtClean="0"/>
              <a:t>Click to edit Master title style</a:t>
            </a:r>
            <a:endParaRPr lang="en-US" dirty="0"/>
          </a:p>
        </p:txBody>
      </p:sp>
      <p:sp>
        <p:nvSpPr>
          <p:cNvPr id="4"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cxnSp>
        <p:nvCxnSpPr>
          <p:cNvPr id="6" name="Straight Connector 5"/>
          <p:cNvCxnSpPr/>
          <p:nvPr userDrawn="1"/>
        </p:nvCxnSpPr>
        <p:spPr>
          <a:xfrm flipH="1">
            <a:off x="533400" y="835152"/>
            <a:ext cx="81534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97340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smtClean="0"/>
              <a:t>Tiêu</a:t>
            </a:r>
            <a:r>
              <a:rPr lang="en-US" dirty="0" smtClean="0"/>
              <a:t> </a:t>
            </a:r>
            <a:r>
              <a:rPr lang="en-US" dirty="0" err="1" smtClean="0"/>
              <a:t>đề</a:t>
            </a:r>
            <a:r>
              <a:rPr lang="en-US" dirty="0" smtClean="0"/>
              <a:t> </a:t>
            </a:r>
            <a:r>
              <a:rPr lang="en-US" dirty="0" err="1" smtClean="0"/>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hasCustomPrompt="1"/>
          </p:nvPr>
        </p:nvSpPr>
        <p:spPr>
          <a:xfrm>
            <a:off x="4953000" y="1828800"/>
            <a:ext cx="40386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smtClean="0"/>
              <a:t>Nội</a:t>
            </a:r>
            <a:r>
              <a:rPr lang="en-US" dirty="0" smtClean="0"/>
              <a:t> dung </a:t>
            </a:r>
            <a:r>
              <a:rPr lang="en-US" dirty="0" err="1" smtClean="0"/>
              <a:t>cần</a:t>
            </a:r>
            <a:r>
              <a:rPr lang="en-US" dirty="0" smtClean="0"/>
              <a:t> </a:t>
            </a:r>
            <a:r>
              <a:rPr lang="en-US" dirty="0" err="1" smtClean="0"/>
              <a:t>viết</a:t>
            </a:r>
            <a:r>
              <a:rPr lang="en-US" dirty="0" smtClean="0"/>
              <a:t> …….</a:t>
            </a:r>
          </a:p>
          <a:p>
            <a:r>
              <a:rPr lang="en-US" dirty="0" smtClean="0"/>
              <a:t>960, abstract, background, banner, bar, box, business, button, circle, clean,</a:t>
            </a:r>
          </a:p>
          <a:p>
            <a:r>
              <a:rPr lang="en-US" b="1" dirty="0" err="1" smtClean="0"/>
              <a:t>Nôi</a:t>
            </a:r>
            <a:r>
              <a:rPr lang="en-US" b="1" dirty="0" smtClean="0"/>
              <a:t> dung </a:t>
            </a:r>
            <a:r>
              <a:rPr lang="en-US" b="1" dirty="0" err="1" smtClean="0"/>
              <a:t>cần</a:t>
            </a:r>
            <a:r>
              <a:rPr lang="en-US" b="1" dirty="0" smtClean="0"/>
              <a:t> </a:t>
            </a:r>
            <a:r>
              <a:rPr lang="en-US" b="1" dirty="0" err="1" smtClean="0"/>
              <a:t>nhấn</a:t>
            </a:r>
            <a:r>
              <a:rPr lang="en-US" b="1" dirty="0" smtClean="0"/>
              <a:t> </a:t>
            </a:r>
            <a:r>
              <a:rPr lang="en-US" b="1" dirty="0" err="1" smtClean="0"/>
              <a:t>mạnh</a:t>
            </a:r>
            <a:endParaRPr lang="en-US" dirty="0"/>
          </a:p>
        </p:txBody>
      </p:sp>
      <p:sp>
        <p:nvSpPr>
          <p:cNvPr id="11" name="Slide Number Placeholder 10"/>
          <p:cNvSpPr>
            <a:spLocks noGrp="1"/>
          </p:cNvSpPr>
          <p:nvPr>
            <p:ph type="sldNum" sz="quarter" idx="14"/>
          </p:nvPr>
        </p:nvSpPr>
        <p:spPr>
          <a:xfrm>
            <a:off x="-1371600" y="6172200"/>
            <a:ext cx="21336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21439911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209800" y="274638"/>
            <a:ext cx="6477000" cy="5635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8"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spTree>
    <p:extLst>
      <p:ext uri="{BB962C8B-B14F-4D97-AF65-F5344CB8AC3E}">
        <p14:creationId xmlns:p14="http://schemas.microsoft.com/office/powerpoint/2010/main" val="39713893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66800"/>
            <a:ext cx="82296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D61BFD7-1BFB-4165-B6C8-93BD150BB7E4}"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5012" y="218718"/>
            <a:ext cx="1502388" cy="522314"/>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40011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61BFD7-1BFB-4165-B6C8-93BD150BB7E4}"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284010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61BFD7-1BFB-4165-B6C8-93BD150BB7E4}"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663715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61BFD7-1BFB-4165-B6C8-93BD150BB7E4}" type="datetimeFigureOut">
              <a:rPr lang="en-US" smtClean="0"/>
              <a:t>10/10/2019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3045427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10/10/2019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1524000" y="2551017"/>
            <a:ext cx="64008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2799530" y="2575401"/>
            <a:ext cx="3426068" cy="283858"/>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1926464" y="609600"/>
            <a:ext cx="5443471" cy="2828060"/>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TextBox 10"/>
          <p:cNvSpPr txBox="1"/>
          <p:nvPr userDrawn="1"/>
        </p:nvSpPr>
        <p:spPr>
          <a:xfrm>
            <a:off x="3077919" y="3124200"/>
            <a:ext cx="3551481"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smtClean="0">
                <a:solidFill>
                  <a:schemeClr val="bg1"/>
                </a:solidFill>
              </a:rPr>
              <a:t>DEM</a:t>
            </a:r>
            <a:r>
              <a:rPr lang="en-US" sz="11500" b="1" dirty="0" smtClean="0">
                <a:solidFill>
                  <a:schemeClr val="bg1"/>
                </a:solidFill>
              </a:rPr>
              <a:t>O</a:t>
            </a:r>
          </a:p>
          <a:p>
            <a:endParaRPr lang="en-US"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4512564" y="3568725"/>
            <a:ext cx="2616710" cy="261671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25919657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BFD7-1BFB-4165-B6C8-93BD150BB7E4}" type="datetimeFigureOut">
              <a:rPr lang="en-US" smtClean="0"/>
              <a:t>10/10/2019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83765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t>10/10/2019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67"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slideLayout" Target="../slideLayouts/slideLayout2.xml"/><Relationship Id="rId7" Type="http://schemas.microsoft.com/office/2007/relationships/hdphoto" Target="../media/hdphoto4.wd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notesSlide" Target="../notesSlides/notesSlide7.xml"/><Relationship Id="rId9" Type="http://schemas.microsoft.com/office/2007/relationships/hdphoto" Target="../media/hdphoto5.wdp"/></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lnSpcReduction="20000"/>
          </a:bodyPr>
          <a:lstStyle/>
          <a:p>
            <a:r>
              <a:rPr lang="en-US" smtClean="0"/>
              <a:t>Bài 6: </a:t>
            </a:r>
            <a:r>
              <a:rPr lang="en-US"/>
              <a:t>Ngôn ngữ truy vấn SQL- </a:t>
            </a:r>
          </a:p>
          <a:p>
            <a:r>
              <a:rPr lang="en-US"/>
              <a:t>Truy vấn dữ liệu trên nhiều bảng</a:t>
            </a:r>
          </a:p>
          <a:p>
            <a:r>
              <a:rPr lang="en-US"/>
              <a:t>Phần 1</a:t>
            </a:r>
            <a:endParaRPr lang="en-US" dirty="0"/>
          </a:p>
        </p:txBody>
      </p:sp>
      <p:sp>
        <p:nvSpPr>
          <p:cNvPr id="11" name="Title 10"/>
          <p:cNvSpPr>
            <a:spLocks noGrp="1"/>
          </p:cNvSpPr>
          <p:nvPr>
            <p:ph type="title"/>
          </p:nvPr>
        </p:nvSpPr>
        <p:spPr/>
        <p:txBody>
          <a:bodyPr/>
          <a:lstStyle/>
          <a:p>
            <a:r>
              <a:rPr lang="en-US"/>
              <a:t>Cơ sở dữ liệu</a:t>
            </a:r>
          </a:p>
        </p:txBody>
      </p:sp>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04900" y="2743200"/>
            <a:ext cx="1828800" cy="1828800"/>
          </a:xfrm>
        </p:spPr>
      </p:pic>
    </p:spTree>
    <p:extLst>
      <p:ext uri="{BB962C8B-B14F-4D97-AF65-F5344CB8AC3E}">
        <p14:creationId xmlns:p14="http://schemas.microsoft.com/office/powerpoint/2010/main" val="248586332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mênh đề join</a:t>
            </a:r>
          </a:p>
        </p:txBody>
      </p:sp>
      <p:pic>
        <p:nvPicPr>
          <p:cNvPr id="4" name="Content Placeholder 3"/>
          <p:cNvPicPr>
            <a:picLocks noGrp="1" noChangeAspect="1"/>
          </p:cNvPicPr>
          <p:nvPr>
            <p:ph idx="1"/>
          </p:nvPr>
        </p:nvPicPr>
        <p:blipFill>
          <a:blip r:embed="rId2"/>
          <a:srcRect t="-37642" b="-37642"/>
          <a:stretch>
            <a:fillRect/>
          </a:stretch>
        </p:blipFill>
        <p:spPr/>
      </p:pic>
    </p:spTree>
    <p:extLst>
      <p:ext uri="{BB962C8B-B14F-4D97-AF65-F5344CB8AC3E}">
        <p14:creationId xmlns:p14="http://schemas.microsoft.com/office/powerpoint/2010/main" val="120025886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Mệnh đề join(2)</a:t>
            </a:r>
          </a:p>
        </p:txBody>
      </p:sp>
      <p:sp>
        <p:nvSpPr>
          <p:cNvPr id="3" name="Content Placeholder 2"/>
          <p:cNvSpPr>
            <a:spLocks noGrp="1"/>
          </p:cNvSpPr>
          <p:nvPr>
            <p:ph idx="1"/>
          </p:nvPr>
        </p:nvSpPr>
        <p:spPr/>
        <p:txBody>
          <a:bodyPr/>
          <a:lstStyle/>
          <a:p>
            <a:pPr lvl="0"/>
            <a:r>
              <a:rPr lang="en-US" dirty="0"/>
              <a:t>JOIN </a:t>
            </a:r>
            <a:r>
              <a:rPr lang="en-US" dirty="0" err="1"/>
              <a:t>là</a:t>
            </a:r>
            <a:r>
              <a:rPr lang="en-US" dirty="0"/>
              <a:t> </a:t>
            </a:r>
            <a:r>
              <a:rPr lang="en-US" dirty="0" err="1"/>
              <a:t>phép</a:t>
            </a:r>
            <a:r>
              <a:rPr lang="en-US" dirty="0"/>
              <a:t> </a:t>
            </a:r>
            <a:r>
              <a:rPr lang="en-US" dirty="0" err="1"/>
              <a:t>kết</a:t>
            </a:r>
            <a:r>
              <a:rPr lang="en-US" dirty="0"/>
              <a:t> </a:t>
            </a:r>
            <a:r>
              <a:rPr lang="en-US" dirty="0" err="1"/>
              <a:t>nối</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nhiều</a:t>
            </a:r>
            <a:r>
              <a:rPr lang="en-US" dirty="0"/>
              <a:t> </a:t>
            </a:r>
            <a:r>
              <a:rPr lang="en-US" dirty="0" err="1"/>
              <a:t>bảng</a:t>
            </a:r>
            <a:r>
              <a:rPr lang="en-US" dirty="0"/>
              <a:t> </a:t>
            </a:r>
            <a:r>
              <a:rPr lang="en-US" dirty="0" err="1"/>
              <a:t>lại</a:t>
            </a:r>
            <a:r>
              <a:rPr lang="en-US" dirty="0"/>
              <a:t> </a:t>
            </a:r>
            <a:r>
              <a:rPr lang="en-US" dirty="0" err="1"/>
              <a:t>với</a:t>
            </a:r>
            <a:r>
              <a:rPr lang="en-US" dirty="0"/>
              <a:t> </a:t>
            </a:r>
            <a:r>
              <a:rPr lang="en-US" dirty="0" err="1"/>
              <a:t>nhau</a:t>
            </a:r>
            <a:endParaRPr lang="en-US" dirty="0"/>
          </a:p>
          <a:p>
            <a:r>
              <a:rPr lang="en-US" dirty="0" err="1" smtClean="0"/>
              <a:t>Các</a:t>
            </a:r>
            <a:r>
              <a:rPr lang="en-US" dirty="0" smtClean="0"/>
              <a:t> </a:t>
            </a:r>
            <a:r>
              <a:rPr lang="en-US" dirty="0" err="1" smtClean="0"/>
              <a:t>loại</a:t>
            </a:r>
            <a:r>
              <a:rPr lang="en-US" smtClean="0"/>
              <a:t> JOIN</a:t>
            </a:r>
            <a:endParaRPr lang="en-US" dirty="0"/>
          </a:p>
        </p:txBody>
      </p:sp>
      <p:pic>
        <p:nvPicPr>
          <p:cNvPr id="5" name="Picture 4"/>
          <p:cNvPicPr>
            <a:picLocks noChangeAspect="1"/>
          </p:cNvPicPr>
          <p:nvPr/>
        </p:nvPicPr>
        <p:blipFill>
          <a:blip r:embed="rId2"/>
          <a:stretch>
            <a:fillRect/>
          </a:stretch>
        </p:blipFill>
        <p:spPr>
          <a:xfrm>
            <a:off x="1981200" y="2697194"/>
            <a:ext cx="5033962" cy="3632486"/>
          </a:xfrm>
          <a:prstGeom prst="rect">
            <a:avLst/>
          </a:prstGeom>
        </p:spPr>
      </p:pic>
    </p:spTree>
    <p:extLst>
      <p:ext uri="{BB962C8B-B14F-4D97-AF65-F5344CB8AC3E}">
        <p14:creationId xmlns:p14="http://schemas.microsoft.com/office/powerpoint/2010/main" val="191764875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INNer join</a:t>
            </a:r>
          </a:p>
        </p:txBody>
      </p:sp>
      <p:pic>
        <p:nvPicPr>
          <p:cNvPr id="4" name="Content Placeholder 3"/>
          <p:cNvPicPr>
            <a:picLocks noGrp="1" noChangeAspect="1"/>
          </p:cNvPicPr>
          <p:nvPr>
            <p:ph idx="1"/>
          </p:nvPr>
        </p:nvPicPr>
        <p:blipFill>
          <a:blip r:embed="rId2"/>
          <a:srcRect t="2688" b="2688"/>
          <a:stretch>
            <a:fillRect/>
          </a:stretch>
        </p:blipFill>
        <p:spPr>
          <a:xfrm>
            <a:off x="1524000" y="2438400"/>
            <a:ext cx="6400800" cy="4089400"/>
          </a:xfrm>
        </p:spPr>
      </p:pic>
      <p:sp>
        <p:nvSpPr>
          <p:cNvPr id="5" name="Rectangle 4"/>
          <p:cNvSpPr/>
          <p:nvPr/>
        </p:nvSpPr>
        <p:spPr>
          <a:xfrm>
            <a:off x="990600" y="990600"/>
            <a:ext cx="7162800" cy="1200328"/>
          </a:xfrm>
          <a:prstGeom prst="rect">
            <a:avLst/>
          </a:prstGeom>
        </p:spPr>
        <p:txBody>
          <a:bodyPr wrap="square">
            <a:spAutoFit/>
          </a:bodyPr>
          <a:lstStyle/>
          <a:p>
            <a:r>
              <a:rPr lang="en-US" b="1">
                <a:solidFill>
                  <a:srgbClr val="FF5A33"/>
                </a:solidFill>
              </a:rPr>
              <a:t>INNER JOIN</a:t>
            </a:r>
            <a:r>
              <a:rPr lang="en-US"/>
              <a:t> </a:t>
            </a:r>
            <a:r>
              <a:rPr lang="en-US" sz="2400"/>
              <a:t>trả về kết quả là các bản ghi mà trường được join ở hai bảng khớp nhau, các bản ghi chỉ xuất hiện ở một trong hai bảng sẽ bị loại</a:t>
            </a:r>
            <a:r>
              <a:rPr lang="en-US" sz="2400">
                <a:effectLst/>
              </a:rPr>
              <a:t> </a:t>
            </a:r>
            <a:endParaRPr lang="en-US" sz="2400"/>
          </a:p>
        </p:txBody>
      </p:sp>
    </p:spTree>
    <p:extLst>
      <p:ext uri="{BB962C8B-B14F-4D97-AF65-F5344CB8AC3E}">
        <p14:creationId xmlns:p14="http://schemas.microsoft.com/office/powerpoint/2010/main" val="164985102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Inner Join</a:t>
            </a:r>
          </a:p>
        </p:txBody>
      </p:sp>
      <p:sp>
        <p:nvSpPr>
          <p:cNvPr id="3" name="Content Placeholder 2"/>
          <p:cNvSpPr>
            <a:spLocks noGrp="1"/>
          </p:cNvSpPr>
          <p:nvPr>
            <p:ph idx="1"/>
          </p:nvPr>
        </p:nvSpPr>
        <p:spPr/>
        <p:txBody>
          <a:bodyPr/>
          <a:lstStyle/>
          <a:p>
            <a:pPr marL="0" indent="0">
              <a:buNone/>
            </a:pPr>
            <a:endParaRPr lang="en-US" dirty="0"/>
          </a:p>
          <a:p>
            <a:pPr marL="0" indent="0">
              <a:lnSpc>
                <a:spcPct val="150000"/>
              </a:lnSpc>
              <a:buNone/>
            </a:pPr>
            <a:r>
              <a:rPr lang="en-US" dirty="0"/>
              <a:t>SELECT </a:t>
            </a:r>
            <a:r>
              <a:rPr lang="en-US" dirty="0">
                <a:solidFill>
                  <a:srgbClr val="008000"/>
                </a:solidFill>
              </a:rPr>
              <a:t>column1</a:t>
            </a:r>
            <a:r>
              <a:rPr lang="en-US" dirty="0"/>
              <a:t>, </a:t>
            </a:r>
            <a:r>
              <a:rPr lang="en-US" dirty="0">
                <a:solidFill>
                  <a:srgbClr val="008000"/>
                </a:solidFill>
              </a:rPr>
              <a:t>column2</a:t>
            </a:r>
            <a:r>
              <a:rPr lang="en-US" dirty="0"/>
              <a:t>,… FROM </a:t>
            </a:r>
            <a:r>
              <a:rPr lang="en-US" dirty="0">
                <a:solidFill>
                  <a:srgbClr val="008000"/>
                </a:solidFill>
              </a:rPr>
              <a:t>table1</a:t>
            </a:r>
          </a:p>
          <a:p>
            <a:pPr marL="0" indent="0">
              <a:lnSpc>
                <a:spcPct val="150000"/>
              </a:lnSpc>
              <a:buNone/>
            </a:pPr>
            <a:r>
              <a:rPr lang="en-US" dirty="0"/>
              <a:t>     [INNER]  </a:t>
            </a:r>
            <a:r>
              <a:rPr lang="en-US" dirty="0">
                <a:solidFill>
                  <a:srgbClr val="FF0000"/>
                </a:solidFill>
              </a:rPr>
              <a:t>JOIN</a:t>
            </a:r>
            <a:r>
              <a:rPr lang="en-US" dirty="0"/>
              <a:t> </a:t>
            </a:r>
            <a:r>
              <a:rPr lang="en-US" dirty="0">
                <a:solidFill>
                  <a:srgbClr val="008000"/>
                </a:solidFill>
              </a:rPr>
              <a:t>table2</a:t>
            </a:r>
            <a:r>
              <a:rPr lang="en-US" dirty="0"/>
              <a:t> </a:t>
            </a:r>
            <a:r>
              <a:rPr lang="en-US" dirty="0">
                <a:solidFill>
                  <a:srgbClr val="FF0000"/>
                </a:solidFill>
              </a:rPr>
              <a:t>ON</a:t>
            </a:r>
            <a:r>
              <a:rPr lang="en-US" dirty="0"/>
              <a:t> &lt;</a:t>
            </a:r>
            <a:r>
              <a:rPr lang="en-US" dirty="0" err="1"/>
              <a:t>điều</a:t>
            </a:r>
            <a:r>
              <a:rPr lang="en-US" dirty="0"/>
              <a:t> </a:t>
            </a:r>
            <a:r>
              <a:rPr lang="en-US" dirty="0" err="1"/>
              <a:t>kiện</a:t>
            </a:r>
            <a:r>
              <a:rPr lang="en-US" dirty="0"/>
              <a:t> join 1&gt;</a:t>
            </a:r>
          </a:p>
          <a:p>
            <a:pPr marL="0" indent="0">
              <a:lnSpc>
                <a:spcPct val="150000"/>
              </a:lnSpc>
              <a:buNone/>
            </a:pPr>
            <a:r>
              <a:rPr lang="en-US" dirty="0"/>
              <a:t>    [[INNER]  </a:t>
            </a:r>
            <a:r>
              <a:rPr lang="en-US" dirty="0">
                <a:solidFill>
                  <a:srgbClr val="FF0000"/>
                </a:solidFill>
              </a:rPr>
              <a:t>JOIN</a:t>
            </a:r>
            <a:r>
              <a:rPr lang="en-US" dirty="0"/>
              <a:t> </a:t>
            </a:r>
            <a:r>
              <a:rPr lang="en-US" dirty="0">
                <a:solidFill>
                  <a:srgbClr val="008000"/>
                </a:solidFill>
              </a:rPr>
              <a:t>table3</a:t>
            </a:r>
            <a:r>
              <a:rPr lang="en-US" dirty="0"/>
              <a:t> </a:t>
            </a:r>
            <a:r>
              <a:rPr lang="en-US" dirty="0">
                <a:solidFill>
                  <a:srgbClr val="FF0000"/>
                </a:solidFill>
              </a:rPr>
              <a:t>ON</a:t>
            </a:r>
            <a:r>
              <a:rPr lang="en-US" dirty="0"/>
              <a:t> &lt;</a:t>
            </a:r>
            <a:r>
              <a:rPr lang="en-US" dirty="0" err="1"/>
              <a:t>điều</a:t>
            </a:r>
            <a:r>
              <a:rPr lang="en-US" dirty="0"/>
              <a:t> </a:t>
            </a:r>
            <a:r>
              <a:rPr lang="en-US" dirty="0" err="1"/>
              <a:t>kiện</a:t>
            </a:r>
            <a:r>
              <a:rPr lang="en-US" dirty="0"/>
              <a:t> join 2&gt; ]</a:t>
            </a:r>
          </a:p>
          <a:p>
            <a:pPr marL="0" indent="0">
              <a:buNone/>
            </a:pPr>
            <a:r>
              <a:rPr lang="en-US" dirty="0"/>
              <a:t>    …</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7951248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JOIN</a:t>
            </a:r>
            <a:endParaRPr lang="en-US" dirty="0"/>
          </a:p>
        </p:txBody>
      </p:sp>
      <p:sp>
        <p:nvSpPr>
          <p:cNvPr id="3" name="Content Placeholder 2"/>
          <p:cNvSpPr>
            <a:spLocks noGrp="1"/>
          </p:cNvSpPr>
          <p:nvPr>
            <p:ph idx="1"/>
          </p:nvPr>
        </p:nvSpPr>
        <p:spPr/>
        <p:txBody>
          <a:bodyPr/>
          <a:lstStyle/>
          <a:p>
            <a:pPr lvl="0"/>
            <a:r>
              <a:rPr lang="en-US" dirty="0" err="1"/>
              <a:t>Ví</a:t>
            </a:r>
            <a:r>
              <a:rPr lang="en-US" dirty="0"/>
              <a:t> </a:t>
            </a:r>
            <a:r>
              <a:rPr lang="en-US" dirty="0" err="1"/>
              <a:t>dụ</a:t>
            </a:r>
            <a:r>
              <a:rPr lang="en-US" dirty="0"/>
              <a:t>: </a:t>
            </a:r>
            <a:r>
              <a:rPr lang="en-US" dirty="0" err="1"/>
              <a:t>Lấy</a:t>
            </a:r>
            <a:r>
              <a:rPr lang="en-US" dirty="0"/>
              <a:t> </a:t>
            </a:r>
            <a:r>
              <a:rPr lang="en-US" dirty="0" err="1"/>
              <a:t>mã</a:t>
            </a:r>
            <a:r>
              <a:rPr lang="en-US" dirty="0"/>
              <a:t> </a:t>
            </a:r>
            <a:r>
              <a:rPr lang="en-US" dirty="0" err="1"/>
              <a:t>sinh</a:t>
            </a:r>
            <a:r>
              <a:rPr lang="en-US" dirty="0"/>
              <a:t> </a:t>
            </a:r>
            <a:r>
              <a:rPr lang="en-US" dirty="0" err="1"/>
              <a:t>viên</a:t>
            </a:r>
            <a:r>
              <a:rPr lang="en-US" dirty="0"/>
              <a:t>, </a:t>
            </a:r>
            <a:r>
              <a:rPr lang="en-US" dirty="0" err="1"/>
              <a:t>họ</a:t>
            </a:r>
            <a:r>
              <a:rPr lang="en-US" dirty="0"/>
              <a:t>, </a:t>
            </a:r>
            <a:r>
              <a:rPr lang="en-US" dirty="0" err="1"/>
              <a:t>tên</a:t>
            </a:r>
            <a:r>
              <a:rPr lang="en-US" dirty="0"/>
              <a:t> </a:t>
            </a:r>
            <a:r>
              <a:rPr lang="en-US" dirty="0" err="1"/>
              <a:t>sinh</a:t>
            </a:r>
            <a:r>
              <a:rPr lang="en-US" dirty="0"/>
              <a:t> </a:t>
            </a:r>
            <a:r>
              <a:rPr lang="en-US" dirty="0" err="1"/>
              <a:t>viên</a:t>
            </a:r>
            <a:r>
              <a:rPr lang="en-US" dirty="0"/>
              <a:t>, </a:t>
            </a:r>
            <a:r>
              <a:rPr lang="en-US" dirty="0" err="1"/>
              <a:t>mã</a:t>
            </a:r>
            <a:r>
              <a:rPr lang="en-US" dirty="0"/>
              <a:t> </a:t>
            </a:r>
            <a:r>
              <a:rPr lang="en-US" dirty="0" err="1"/>
              <a:t>lớp</a:t>
            </a:r>
            <a:r>
              <a:rPr lang="en-US" dirty="0"/>
              <a: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11274088"/>
              </p:ext>
            </p:extLst>
          </p:nvPr>
        </p:nvGraphicFramePr>
        <p:xfrm>
          <a:off x="762000" y="2133600"/>
          <a:ext cx="6248400" cy="2651760"/>
        </p:xfrm>
        <a:graphic>
          <a:graphicData uri="http://schemas.openxmlformats.org/drawingml/2006/table">
            <a:tbl>
              <a:tblPr firstRow="1" bandRow="1">
                <a:tableStyleId>{5C22544A-7EE6-4342-B048-85BDC9FD1C3A}</a:tableStyleId>
              </a:tblPr>
              <a:tblGrid>
                <a:gridCol w="6248400">
                  <a:extLst>
                    <a:ext uri="{9D8B030D-6E8A-4147-A177-3AD203B41FA5}">
                      <a16:colId xmlns:a16="http://schemas.microsoft.com/office/drawing/2014/main" val="20000"/>
                    </a:ext>
                  </a:extLst>
                </a:gridCol>
              </a:tblGrid>
              <a:tr h="2438400">
                <a:tc>
                  <a:txBody>
                    <a:bodyPr/>
                    <a:lstStyle/>
                    <a:p>
                      <a:pPr>
                        <a:lnSpc>
                          <a:spcPct val="150000"/>
                        </a:lnSpc>
                      </a:pPr>
                      <a:r>
                        <a:rPr lang="en-US" sz="2800" dirty="0" smtClean="0">
                          <a:solidFill>
                            <a:srgbClr val="FFFF00"/>
                          </a:solidFill>
                        </a:rPr>
                        <a:t>select</a:t>
                      </a:r>
                      <a:r>
                        <a:rPr lang="en-US" sz="2800" dirty="0" smtClean="0">
                          <a:solidFill>
                            <a:schemeClr val="bg1"/>
                          </a:solidFill>
                        </a:rPr>
                        <a:t> </a:t>
                      </a:r>
                      <a:r>
                        <a:rPr lang="en-US" sz="2800" dirty="0" err="1" smtClean="0">
                          <a:solidFill>
                            <a:schemeClr val="bg1"/>
                          </a:solidFill>
                        </a:rPr>
                        <a:t>a.masv</a:t>
                      </a:r>
                      <a:r>
                        <a:rPr lang="en-US" sz="2800" dirty="0" smtClean="0">
                          <a:solidFill>
                            <a:schemeClr val="bg1"/>
                          </a:solidFill>
                        </a:rPr>
                        <a:t>, </a:t>
                      </a:r>
                      <a:r>
                        <a:rPr lang="en-US" sz="2800" dirty="0" err="1" smtClean="0">
                          <a:solidFill>
                            <a:schemeClr val="bg1"/>
                          </a:solidFill>
                        </a:rPr>
                        <a:t>a.hodem</a:t>
                      </a:r>
                      <a:r>
                        <a:rPr lang="en-US" sz="2800" dirty="0" smtClean="0">
                          <a:solidFill>
                            <a:schemeClr val="bg1"/>
                          </a:solidFill>
                        </a:rPr>
                        <a:t>, </a:t>
                      </a:r>
                      <a:r>
                        <a:rPr lang="en-US" sz="2800" dirty="0" err="1" smtClean="0">
                          <a:solidFill>
                            <a:schemeClr val="bg1"/>
                          </a:solidFill>
                        </a:rPr>
                        <a:t>a.ten</a:t>
                      </a:r>
                      <a:r>
                        <a:rPr lang="en-US" sz="2800" dirty="0" smtClean="0">
                          <a:solidFill>
                            <a:schemeClr val="bg1"/>
                          </a:solidFill>
                        </a:rPr>
                        <a:t>, </a:t>
                      </a:r>
                      <a:r>
                        <a:rPr lang="en-US" sz="2800" dirty="0" err="1" smtClean="0">
                          <a:solidFill>
                            <a:schemeClr val="bg1"/>
                          </a:solidFill>
                        </a:rPr>
                        <a:t>b.tenlop</a:t>
                      </a:r>
                      <a:endParaRPr lang="en-US" sz="2800" dirty="0" smtClean="0">
                        <a:solidFill>
                          <a:schemeClr val="bg1"/>
                        </a:solidFill>
                      </a:endParaRPr>
                    </a:p>
                    <a:p>
                      <a:pPr>
                        <a:lnSpc>
                          <a:spcPct val="150000"/>
                        </a:lnSpc>
                      </a:pPr>
                      <a:r>
                        <a:rPr lang="en-US" sz="2800" dirty="0" smtClean="0">
                          <a:solidFill>
                            <a:srgbClr val="FFFF00"/>
                          </a:solidFill>
                        </a:rPr>
                        <a:t>from</a:t>
                      </a:r>
                      <a:r>
                        <a:rPr lang="en-US" sz="2800" dirty="0" smtClean="0">
                          <a:solidFill>
                            <a:schemeClr val="bg1"/>
                          </a:solidFill>
                        </a:rPr>
                        <a:t> </a:t>
                      </a:r>
                      <a:r>
                        <a:rPr lang="en-US" sz="2800" dirty="0" err="1" smtClean="0">
                          <a:solidFill>
                            <a:schemeClr val="bg1"/>
                          </a:solidFill>
                        </a:rPr>
                        <a:t>fpoly.sinhvien</a:t>
                      </a:r>
                      <a:r>
                        <a:rPr lang="en-US" sz="2800" dirty="0" smtClean="0">
                          <a:solidFill>
                            <a:schemeClr val="bg1"/>
                          </a:solidFill>
                        </a:rPr>
                        <a:t> a </a:t>
                      </a:r>
                      <a:r>
                        <a:rPr lang="en-US" sz="2800" dirty="0" smtClean="0">
                          <a:solidFill>
                            <a:srgbClr val="FFFF00"/>
                          </a:solidFill>
                        </a:rPr>
                        <a:t>inner join </a:t>
                      </a:r>
                      <a:r>
                        <a:rPr lang="en-US" sz="2800" dirty="0" err="1" smtClean="0">
                          <a:solidFill>
                            <a:schemeClr val="bg1"/>
                          </a:solidFill>
                        </a:rPr>
                        <a:t>fpoly.lop</a:t>
                      </a:r>
                      <a:r>
                        <a:rPr lang="en-US" sz="2800" dirty="0" smtClean="0">
                          <a:solidFill>
                            <a:schemeClr val="bg1"/>
                          </a:solidFill>
                        </a:rPr>
                        <a:t> b</a:t>
                      </a:r>
                    </a:p>
                    <a:p>
                      <a:pPr>
                        <a:lnSpc>
                          <a:spcPct val="150000"/>
                        </a:lnSpc>
                      </a:pPr>
                      <a:r>
                        <a:rPr lang="en-US" sz="2800" dirty="0" smtClean="0">
                          <a:solidFill>
                            <a:srgbClr val="FFFF00"/>
                          </a:solidFill>
                        </a:rPr>
                        <a:t>on</a:t>
                      </a:r>
                      <a:r>
                        <a:rPr lang="en-US" sz="2800" dirty="0" smtClean="0">
                          <a:solidFill>
                            <a:schemeClr val="bg1"/>
                          </a:solidFill>
                        </a:rPr>
                        <a:t> </a:t>
                      </a:r>
                      <a:r>
                        <a:rPr lang="en-US" sz="2800" dirty="0" err="1" smtClean="0">
                          <a:solidFill>
                            <a:schemeClr val="bg1"/>
                          </a:solidFill>
                        </a:rPr>
                        <a:t>a.malop</a:t>
                      </a:r>
                      <a:r>
                        <a:rPr lang="en-US" sz="2800" dirty="0" smtClean="0">
                          <a:solidFill>
                            <a:schemeClr val="bg1"/>
                          </a:solidFill>
                        </a:rPr>
                        <a:t> = </a:t>
                      </a:r>
                      <a:r>
                        <a:rPr lang="en-US" sz="2800" dirty="0" err="1" smtClean="0">
                          <a:solidFill>
                            <a:schemeClr val="bg1"/>
                          </a:solidFill>
                        </a:rPr>
                        <a:t>b.malop</a:t>
                      </a:r>
                      <a:r>
                        <a:rPr lang="en-US" sz="2800" dirty="0" smtClean="0">
                          <a:solidFill>
                            <a:schemeClr val="bg1"/>
                          </a:solidFill>
                        </a:rPr>
                        <a:t>;</a:t>
                      </a:r>
                      <a:endParaRPr lang="en-US" sz="2800" dirty="0">
                        <a:solidFill>
                          <a:schemeClr val="bg1"/>
                        </a:solidFill>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9114090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JOIN</a:t>
            </a:r>
            <a:endParaRPr lang="en-US" dirty="0"/>
          </a:p>
        </p:txBody>
      </p:sp>
      <p:sp>
        <p:nvSpPr>
          <p:cNvPr id="3" name="Content Placeholder 2"/>
          <p:cNvSpPr>
            <a:spLocks noGrp="1"/>
          </p:cNvSpPr>
          <p:nvPr>
            <p:ph idx="1"/>
          </p:nvPr>
        </p:nvSpPr>
        <p:spPr/>
        <p:txBody>
          <a:bodyPr/>
          <a:lstStyle/>
          <a:p>
            <a:pPr lvl="0"/>
            <a:r>
              <a:rPr lang="en-US" dirty="0" err="1"/>
              <a:t>Ví</a:t>
            </a:r>
            <a:r>
              <a:rPr lang="en-US" dirty="0"/>
              <a:t> </a:t>
            </a:r>
            <a:r>
              <a:rPr lang="en-US" dirty="0" err="1"/>
              <a:t>dụ</a:t>
            </a:r>
            <a:r>
              <a:rPr lang="en-US" dirty="0"/>
              <a:t>: </a:t>
            </a:r>
            <a:r>
              <a:rPr lang="en-US" dirty="0" err="1"/>
              <a:t>Lấy</a:t>
            </a:r>
            <a:r>
              <a:rPr lang="en-US" dirty="0"/>
              <a:t> </a:t>
            </a:r>
            <a:r>
              <a:rPr lang="en-US" dirty="0" err="1"/>
              <a:t>mã</a:t>
            </a:r>
            <a:r>
              <a:rPr lang="en-US" dirty="0"/>
              <a:t> </a:t>
            </a:r>
            <a:r>
              <a:rPr lang="en-US" dirty="0" err="1"/>
              <a:t>sinh</a:t>
            </a:r>
            <a:r>
              <a:rPr lang="en-US" dirty="0"/>
              <a:t> </a:t>
            </a:r>
            <a:r>
              <a:rPr lang="en-US" dirty="0" err="1"/>
              <a:t>viên</a:t>
            </a:r>
            <a:r>
              <a:rPr lang="en-US" dirty="0"/>
              <a:t>, </a:t>
            </a:r>
            <a:r>
              <a:rPr lang="en-US" dirty="0" err="1"/>
              <a:t>họ</a:t>
            </a:r>
            <a:r>
              <a:rPr lang="en-US" dirty="0"/>
              <a:t>, </a:t>
            </a:r>
            <a:r>
              <a:rPr lang="en-US" dirty="0" err="1"/>
              <a:t>tên</a:t>
            </a:r>
            <a:r>
              <a:rPr lang="en-US" dirty="0"/>
              <a:t> </a:t>
            </a:r>
            <a:r>
              <a:rPr lang="en-US" dirty="0" err="1"/>
              <a:t>sinh</a:t>
            </a:r>
            <a:r>
              <a:rPr lang="en-US" dirty="0"/>
              <a:t> </a:t>
            </a:r>
            <a:r>
              <a:rPr lang="en-US" dirty="0" err="1"/>
              <a:t>viên</a:t>
            </a:r>
            <a:r>
              <a:rPr lang="en-US" dirty="0"/>
              <a:t>, </a:t>
            </a:r>
            <a:r>
              <a:rPr lang="en-US" dirty="0" err="1" smtClean="0"/>
              <a:t>tên</a:t>
            </a:r>
            <a:r>
              <a:rPr lang="en-US" dirty="0" smtClean="0"/>
              <a:t> </a:t>
            </a:r>
            <a:r>
              <a:rPr lang="en-US" dirty="0" err="1" smtClean="0"/>
              <a:t>lớp</a:t>
            </a:r>
            <a:r>
              <a:rPr lang="en-US" dirty="0" smtClean="0"/>
              <a:t>, </a:t>
            </a:r>
            <a:r>
              <a:rPr lang="en-US" dirty="0" err="1" smtClean="0"/>
              <a:t>tên</a:t>
            </a:r>
            <a:r>
              <a:rPr lang="en-US" dirty="0" smtClean="0"/>
              <a:t> </a:t>
            </a:r>
            <a:r>
              <a:rPr lang="en-US" dirty="0" err="1" smtClean="0"/>
              <a:t>khoa</a:t>
            </a:r>
            <a:r>
              <a:rPr lang="en-US" dirty="0" smtClean="0"/>
              <a:t>.</a:t>
            </a:r>
          </a:p>
          <a:p>
            <a:pPr lvl="0"/>
            <a:r>
              <a:rPr lang="en-US" dirty="0" smtClean="0"/>
              <a:t>Inner join 3 </a:t>
            </a:r>
            <a:r>
              <a:rPr lang="en-US" dirty="0" err="1" smtClean="0"/>
              <a:t>bảng</a:t>
            </a:r>
            <a:r>
              <a:rPr lang="en-US" dirty="0" smtClean="0"/>
              <a:t> </a:t>
            </a: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12677956"/>
              </p:ext>
            </p:extLst>
          </p:nvPr>
        </p:nvGraphicFramePr>
        <p:xfrm>
          <a:off x="593387" y="838200"/>
          <a:ext cx="8077200" cy="2651760"/>
        </p:xfrm>
        <a:graphic>
          <a:graphicData uri="http://schemas.openxmlformats.org/drawingml/2006/table">
            <a:tbl>
              <a:tblPr firstRow="1" bandRow="1">
                <a:tableStyleId>{5C22544A-7EE6-4342-B048-85BDC9FD1C3A}</a:tableStyleId>
              </a:tblPr>
              <a:tblGrid>
                <a:gridCol w="8077200">
                  <a:extLst>
                    <a:ext uri="{9D8B030D-6E8A-4147-A177-3AD203B41FA5}">
                      <a16:colId xmlns:a16="http://schemas.microsoft.com/office/drawing/2014/main" val="20000"/>
                    </a:ext>
                  </a:extLst>
                </a:gridCol>
              </a:tblGrid>
              <a:tr h="2438400">
                <a:tc>
                  <a:txBody>
                    <a:bodyPr/>
                    <a:lstStyle/>
                    <a:p>
                      <a:pPr>
                        <a:lnSpc>
                          <a:spcPct val="150000"/>
                        </a:lnSpc>
                      </a:pPr>
                      <a:r>
                        <a:rPr lang="en-US" sz="2800" dirty="0" smtClean="0">
                          <a:solidFill>
                            <a:srgbClr val="FFFF00"/>
                          </a:solidFill>
                        </a:rPr>
                        <a:t>select</a:t>
                      </a:r>
                      <a:r>
                        <a:rPr lang="en-US" sz="2800" dirty="0" smtClean="0">
                          <a:solidFill>
                            <a:schemeClr val="bg1"/>
                          </a:solidFill>
                        </a:rPr>
                        <a:t> </a:t>
                      </a:r>
                      <a:r>
                        <a:rPr lang="en-US" sz="2800" dirty="0" err="1" smtClean="0">
                          <a:solidFill>
                            <a:schemeClr val="bg1"/>
                          </a:solidFill>
                        </a:rPr>
                        <a:t>a.masv</a:t>
                      </a:r>
                      <a:r>
                        <a:rPr lang="en-US" sz="2800" dirty="0" smtClean="0">
                          <a:solidFill>
                            <a:schemeClr val="bg1"/>
                          </a:solidFill>
                        </a:rPr>
                        <a:t>,</a:t>
                      </a:r>
                      <a:r>
                        <a:rPr lang="en-US" sz="2800" baseline="0" dirty="0" smtClean="0">
                          <a:solidFill>
                            <a:schemeClr val="bg1"/>
                          </a:solidFill>
                        </a:rPr>
                        <a:t> </a:t>
                      </a:r>
                      <a:r>
                        <a:rPr lang="en-US" sz="2800" dirty="0" err="1" smtClean="0">
                          <a:solidFill>
                            <a:schemeClr val="bg1"/>
                          </a:solidFill>
                        </a:rPr>
                        <a:t>a.hodem</a:t>
                      </a:r>
                      <a:r>
                        <a:rPr lang="en-US" sz="2800" dirty="0" smtClean="0">
                          <a:solidFill>
                            <a:schemeClr val="bg1"/>
                          </a:solidFill>
                        </a:rPr>
                        <a:t>, </a:t>
                      </a:r>
                      <a:r>
                        <a:rPr lang="en-US" sz="2800" dirty="0" err="1" smtClean="0">
                          <a:solidFill>
                            <a:schemeClr val="bg1"/>
                          </a:solidFill>
                        </a:rPr>
                        <a:t>a.ten</a:t>
                      </a:r>
                      <a:r>
                        <a:rPr lang="en-US" sz="2800" dirty="0" smtClean="0">
                          <a:solidFill>
                            <a:schemeClr val="bg1"/>
                          </a:solidFill>
                        </a:rPr>
                        <a:t>, </a:t>
                      </a:r>
                      <a:r>
                        <a:rPr lang="en-US" sz="2800" dirty="0" err="1" smtClean="0">
                          <a:solidFill>
                            <a:schemeClr val="bg1"/>
                          </a:solidFill>
                        </a:rPr>
                        <a:t>b.tenlop</a:t>
                      </a:r>
                      <a:r>
                        <a:rPr lang="en-US" sz="2800" dirty="0" smtClean="0">
                          <a:solidFill>
                            <a:schemeClr val="bg1"/>
                          </a:solidFill>
                        </a:rPr>
                        <a:t>, </a:t>
                      </a:r>
                      <a:r>
                        <a:rPr lang="en-US" sz="2800" dirty="0" err="1" smtClean="0">
                          <a:solidFill>
                            <a:schemeClr val="bg1"/>
                          </a:solidFill>
                        </a:rPr>
                        <a:t>c.tenkhoa</a:t>
                      </a:r>
                      <a:endParaRPr lang="en-US" sz="2800" dirty="0" smtClean="0">
                        <a:solidFill>
                          <a:schemeClr val="bg1"/>
                        </a:solidFill>
                      </a:endParaRPr>
                    </a:p>
                    <a:p>
                      <a:pPr>
                        <a:lnSpc>
                          <a:spcPct val="150000"/>
                        </a:lnSpc>
                      </a:pPr>
                      <a:r>
                        <a:rPr lang="en-US" sz="2800" dirty="0" smtClean="0">
                          <a:solidFill>
                            <a:srgbClr val="FFFF00"/>
                          </a:solidFill>
                        </a:rPr>
                        <a:t>from</a:t>
                      </a:r>
                      <a:r>
                        <a:rPr lang="en-US" sz="2800" dirty="0" smtClean="0">
                          <a:solidFill>
                            <a:schemeClr val="bg1"/>
                          </a:solidFill>
                        </a:rPr>
                        <a:t> </a:t>
                      </a:r>
                      <a:r>
                        <a:rPr lang="en-US" sz="2800" dirty="0" err="1" smtClean="0">
                          <a:solidFill>
                            <a:schemeClr val="bg1"/>
                          </a:solidFill>
                        </a:rPr>
                        <a:t>fpoly.sinhvien</a:t>
                      </a:r>
                      <a:r>
                        <a:rPr lang="en-US" sz="2800" dirty="0" smtClean="0">
                          <a:solidFill>
                            <a:schemeClr val="bg1"/>
                          </a:solidFill>
                        </a:rPr>
                        <a:t> a </a:t>
                      </a:r>
                      <a:r>
                        <a:rPr lang="en-US" sz="2800" dirty="0" smtClean="0">
                          <a:solidFill>
                            <a:srgbClr val="FFFF00"/>
                          </a:solidFill>
                        </a:rPr>
                        <a:t>inner join </a:t>
                      </a:r>
                      <a:r>
                        <a:rPr lang="en-US" sz="2800" dirty="0" err="1" smtClean="0">
                          <a:solidFill>
                            <a:schemeClr val="bg1"/>
                          </a:solidFill>
                        </a:rPr>
                        <a:t>fpoly.lop</a:t>
                      </a:r>
                      <a:r>
                        <a:rPr lang="en-US" sz="2800" dirty="0" smtClean="0">
                          <a:solidFill>
                            <a:schemeClr val="bg1"/>
                          </a:solidFill>
                        </a:rPr>
                        <a:t> b </a:t>
                      </a:r>
                      <a:r>
                        <a:rPr lang="en-US" sz="2800" dirty="0" smtClean="0">
                          <a:solidFill>
                            <a:srgbClr val="FFFF00"/>
                          </a:solidFill>
                        </a:rPr>
                        <a:t>on</a:t>
                      </a:r>
                      <a:r>
                        <a:rPr lang="en-US" sz="2800" dirty="0" smtClean="0">
                          <a:solidFill>
                            <a:schemeClr val="bg1"/>
                          </a:solidFill>
                        </a:rPr>
                        <a:t> </a:t>
                      </a:r>
                      <a:r>
                        <a:rPr lang="en-US" sz="2800" dirty="0" err="1" smtClean="0">
                          <a:solidFill>
                            <a:schemeClr val="bg1"/>
                          </a:solidFill>
                        </a:rPr>
                        <a:t>a.malop</a:t>
                      </a:r>
                      <a:r>
                        <a:rPr lang="en-US" sz="2800" dirty="0" smtClean="0">
                          <a:solidFill>
                            <a:schemeClr val="bg1"/>
                          </a:solidFill>
                        </a:rPr>
                        <a:t> = </a:t>
                      </a:r>
                      <a:r>
                        <a:rPr lang="en-US" sz="2800" dirty="0" err="1" smtClean="0">
                          <a:solidFill>
                            <a:schemeClr val="bg1"/>
                          </a:solidFill>
                        </a:rPr>
                        <a:t>b.malop</a:t>
                      </a:r>
                      <a:r>
                        <a:rPr lang="en-US" sz="2800" dirty="0" smtClean="0">
                          <a:solidFill>
                            <a:schemeClr val="bg1"/>
                          </a:solidFill>
                        </a:rPr>
                        <a:t> </a:t>
                      </a:r>
                      <a:r>
                        <a:rPr lang="en-US" sz="2800" dirty="0" smtClean="0">
                          <a:solidFill>
                            <a:srgbClr val="FFFF00"/>
                          </a:solidFill>
                        </a:rPr>
                        <a:t>inner join </a:t>
                      </a:r>
                      <a:r>
                        <a:rPr lang="en-US" sz="2800" dirty="0" err="1" smtClean="0">
                          <a:solidFill>
                            <a:schemeClr val="bg1"/>
                          </a:solidFill>
                        </a:rPr>
                        <a:t>fpoly.khoa</a:t>
                      </a:r>
                      <a:r>
                        <a:rPr lang="en-US" sz="2800" dirty="0" smtClean="0">
                          <a:solidFill>
                            <a:schemeClr val="bg1"/>
                          </a:solidFill>
                        </a:rPr>
                        <a:t> c </a:t>
                      </a:r>
                      <a:r>
                        <a:rPr lang="en-US" sz="2800" dirty="0" smtClean="0">
                          <a:solidFill>
                            <a:srgbClr val="FFFF00"/>
                          </a:solidFill>
                        </a:rPr>
                        <a:t>on</a:t>
                      </a:r>
                      <a:r>
                        <a:rPr lang="en-US" sz="2800" dirty="0" smtClean="0">
                          <a:solidFill>
                            <a:schemeClr val="bg1"/>
                          </a:solidFill>
                        </a:rPr>
                        <a:t> </a:t>
                      </a:r>
                      <a:r>
                        <a:rPr lang="en-US" sz="2800" dirty="0" err="1" smtClean="0">
                          <a:solidFill>
                            <a:schemeClr val="bg1"/>
                          </a:solidFill>
                        </a:rPr>
                        <a:t>a.makhoa</a:t>
                      </a:r>
                      <a:r>
                        <a:rPr lang="en-US" sz="2800" dirty="0" smtClean="0">
                          <a:solidFill>
                            <a:schemeClr val="bg1"/>
                          </a:solidFill>
                        </a:rPr>
                        <a:t> = </a:t>
                      </a:r>
                      <a:r>
                        <a:rPr lang="en-US" sz="2800" dirty="0" err="1" smtClean="0">
                          <a:solidFill>
                            <a:schemeClr val="bg1"/>
                          </a:solidFill>
                        </a:rPr>
                        <a:t>c.makhoa</a:t>
                      </a:r>
                      <a:r>
                        <a:rPr lang="en-US" sz="2800" dirty="0" smtClean="0">
                          <a:solidFill>
                            <a:schemeClr val="bg1"/>
                          </a:solidFill>
                        </a:rPr>
                        <a:t>;</a:t>
                      </a:r>
                      <a:endParaRPr lang="en-US" sz="2800" dirty="0">
                        <a:solidFill>
                          <a:schemeClr val="bg1"/>
                        </a:solidFill>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6480685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JOIN</a:t>
            </a:r>
            <a:endParaRPr lang="en-US" dirty="0"/>
          </a:p>
        </p:txBody>
      </p:sp>
      <p:sp>
        <p:nvSpPr>
          <p:cNvPr id="3" name="Content Placeholder 2"/>
          <p:cNvSpPr>
            <a:spLocks noGrp="1"/>
          </p:cNvSpPr>
          <p:nvPr>
            <p:ph idx="1"/>
          </p:nvPr>
        </p:nvSpPr>
        <p:spPr/>
        <p:txBody>
          <a:bodyPr/>
          <a:lstStyle/>
          <a:p>
            <a:pPr lvl="0"/>
            <a:r>
              <a:rPr lang="en-US" dirty="0" err="1"/>
              <a:t>Ví</a:t>
            </a:r>
            <a:r>
              <a:rPr lang="en-US" dirty="0"/>
              <a:t> </a:t>
            </a:r>
            <a:r>
              <a:rPr lang="en-US" dirty="0" err="1"/>
              <a:t>dụ</a:t>
            </a:r>
            <a:r>
              <a:rPr lang="en-US" dirty="0"/>
              <a:t>: </a:t>
            </a:r>
            <a:r>
              <a:rPr lang="en-US" dirty="0" err="1"/>
              <a:t>Lấy</a:t>
            </a:r>
            <a:r>
              <a:rPr lang="en-US" dirty="0"/>
              <a:t> </a:t>
            </a:r>
            <a:r>
              <a:rPr lang="en-US" dirty="0" err="1"/>
              <a:t>mã</a:t>
            </a:r>
            <a:r>
              <a:rPr lang="en-US" dirty="0"/>
              <a:t> </a:t>
            </a:r>
            <a:r>
              <a:rPr lang="en-US" dirty="0" err="1"/>
              <a:t>sinh</a:t>
            </a:r>
            <a:r>
              <a:rPr lang="en-US" dirty="0"/>
              <a:t> </a:t>
            </a:r>
            <a:r>
              <a:rPr lang="en-US" dirty="0" err="1"/>
              <a:t>viên</a:t>
            </a:r>
            <a:r>
              <a:rPr lang="en-US" dirty="0"/>
              <a:t>, </a:t>
            </a:r>
            <a:r>
              <a:rPr lang="en-US" dirty="0" err="1"/>
              <a:t>họ</a:t>
            </a:r>
            <a:r>
              <a:rPr lang="en-US" dirty="0"/>
              <a:t>, </a:t>
            </a:r>
            <a:r>
              <a:rPr lang="en-US" dirty="0" err="1"/>
              <a:t>tên</a:t>
            </a:r>
            <a:r>
              <a:rPr lang="en-US" dirty="0"/>
              <a:t> </a:t>
            </a:r>
            <a:r>
              <a:rPr lang="en-US" dirty="0" err="1"/>
              <a:t>sinh</a:t>
            </a:r>
            <a:r>
              <a:rPr lang="en-US" dirty="0"/>
              <a:t> </a:t>
            </a:r>
            <a:r>
              <a:rPr lang="en-US" dirty="0" err="1"/>
              <a:t>viên</a:t>
            </a:r>
            <a:r>
              <a:rPr lang="en-US" dirty="0"/>
              <a:t>, </a:t>
            </a:r>
            <a:r>
              <a:rPr lang="en-US" dirty="0" err="1" smtClean="0"/>
              <a:t>tên</a:t>
            </a:r>
            <a:r>
              <a:rPr lang="en-US" dirty="0" smtClean="0"/>
              <a:t> </a:t>
            </a:r>
            <a:r>
              <a:rPr lang="en-US" dirty="0" err="1" smtClean="0"/>
              <a:t>lớp</a:t>
            </a:r>
            <a:r>
              <a:rPr lang="en-US" dirty="0" smtClean="0"/>
              <a:t>, </a:t>
            </a:r>
            <a:r>
              <a:rPr lang="en-US" dirty="0" err="1" smtClean="0"/>
              <a:t>tên</a:t>
            </a:r>
            <a:r>
              <a:rPr lang="en-US" dirty="0" smtClean="0"/>
              <a:t> </a:t>
            </a:r>
            <a:r>
              <a:rPr lang="en-US" dirty="0" err="1" smtClean="0"/>
              <a:t>khoa</a:t>
            </a:r>
            <a:r>
              <a:rPr lang="en-US" dirty="0" smtClean="0"/>
              <a:t>.</a:t>
            </a:r>
          </a:p>
          <a:p>
            <a:pPr lvl="0"/>
            <a:r>
              <a:rPr lang="en-US" dirty="0" smtClean="0"/>
              <a:t>Inner join 3 </a:t>
            </a:r>
            <a:r>
              <a:rPr lang="en-US" dirty="0" err="1" smtClean="0"/>
              <a:t>bảng</a:t>
            </a:r>
            <a:r>
              <a:rPr lang="en-US" dirty="0" smtClean="0"/>
              <a:t> </a:t>
            </a: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12677956"/>
              </p:ext>
            </p:extLst>
          </p:nvPr>
        </p:nvGraphicFramePr>
        <p:xfrm>
          <a:off x="593387" y="838200"/>
          <a:ext cx="8077200" cy="2651760"/>
        </p:xfrm>
        <a:graphic>
          <a:graphicData uri="http://schemas.openxmlformats.org/drawingml/2006/table">
            <a:tbl>
              <a:tblPr firstRow="1" bandRow="1">
                <a:tableStyleId>{5C22544A-7EE6-4342-B048-85BDC9FD1C3A}</a:tableStyleId>
              </a:tblPr>
              <a:tblGrid>
                <a:gridCol w="8077200">
                  <a:extLst>
                    <a:ext uri="{9D8B030D-6E8A-4147-A177-3AD203B41FA5}">
                      <a16:colId xmlns:a16="http://schemas.microsoft.com/office/drawing/2014/main" val="20000"/>
                    </a:ext>
                  </a:extLst>
                </a:gridCol>
              </a:tblGrid>
              <a:tr h="2438400">
                <a:tc>
                  <a:txBody>
                    <a:bodyPr/>
                    <a:lstStyle/>
                    <a:p>
                      <a:pPr>
                        <a:lnSpc>
                          <a:spcPct val="150000"/>
                        </a:lnSpc>
                      </a:pPr>
                      <a:r>
                        <a:rPr lang="en-US" sz="2800" dirty="0" smtClean="0">
                          <a:solidFill>
                            <a:srgbClr val="FFFF00"/>
                          </a:solidFill>
                        </a:rPr>
                        <a:t>select</a:t>
                      </a:r>
                      <a:r>
                        <a:rPr lang="en-US" sz="2800" dirty="0" smtClean="0">
                          <a:solidFill>
                            <a:schemeClr val="bg1"/>
                          </a:solidFill>
                        </a:rPr>
                        <a:t> </a:t>
                      </a:r>
                      <a:r>
                        <a:rPr lang="en-US" sz="2800" dirty="0" err="1" smtClean="0">
                          <a:solidFill>
                            <a:schemeClr val="bg1"/>
                          </a:solidFill>
                        </a:rPr>
                        <a:t>a.masv</a:t>
                      </a:r>
                      <a:r>
                        <a:rPr lang="en-US" sz="2800" dirty="0" smtClean="0">
                          <a:solidFill>
                            <a:schemeClr val="bg1"/>
                          </a:solidFill>
                        </a:rPr>
                        <a:t>,</a:t>
                      </a:r>
                      <a:r>
                        <a:rPr lang="en-US" sz="2800" baseline="0" dirty="0" smtClean="0">
                          <a:solidFill>
                            <a:schemeClr val="bg1"/>
                          </a:solidFill>
                        </a:rPr>
                        <a:t> </a:t>
                      </a:r>
                      <a:r>
                        <a:rPr lang="en-US" sz="2800" dirty="0" err="1" smtClean="0">
                          <a:solidFill>
                            <a:schemeClr val="bg1"/>
                          </a:solidFill>
                        </a:rPr>
                        <a:t>a.hodem</a:t>
                      </a:r>
                      <a:r>
                        <a:rPr lang="en-US" sz="2800" dirty="0" smtClean="0">
                          <a:solidFill>
                            <a:schemeClr val="bg1"/>
                          </a:solidFill>
                        </a:rPr>
                        <a:t>, </a:t>
                      </a:r>
                      <a:r>
                        <a:rPr lang="en-US" sz="2800" dirty="0" err="1" smtClean="0">
                          <a:solidFill>
                            <a:schemeClr val="bg1"/>
                          </a:solidFill>
                        </a:rPr>
                        <a:t>a.ten</a:t>
                      </a:r>
                      <a:r>
                        <a:rPr lang="en-US" sz="2800" dirty="0" smtClean="0">
                          <a:solidFill>
                            <a:schemeClr val="bg1"/>
                          </a:solidFill>
                        </a:rPr>
                        <a:t>, </a:t>
                      </a:r>
                      <a:r>
                        <a:rPr lang="en-US" sz="2800" dirty="0" err="1" smtClean="0">
                          <a:solidFill>
                            <a:schemeClr val="bg1"/>
                          </a:solidFill>
                        </a:rPr>
                        <a:t>b.tenlop</a:t>
                      </a:r>
                      <a:r>
                        <a:rPr lang="en-US" sz="2800" dirty="0" smtClean="0">
                          <a:solidFill>
                            <a:schemeClr val="bg1"/>
                          </a:solidFill>
                        </a:rPr>
                        <a:t>, </a:t>
                      </a:r>
                      <a:r>
                        <a:rPr lang="en-US" sz="2800" dirty="0" err="1" smtClean="0">
                          <a:solidFill>
                            <a:schemeClr val="bg1"/>
                          </a:solidFill>
                        </a:rPr>
                        <a:t>c.tenkhoa</a:t>
                      </a:r>
                      <a:endParaRPr lang="en-US" sz="2800" dirty="0" smtClean="0">
                        <a:solidFill>
                          <a:schemeClr val="bg1"/>
                        </a:solidFill>
                      </a:endParaRPr>
                    </a:p>
                    <a:p>
                      <a:pPr>
                        <a:lnSpc>
                          <a:spcPct val="150000"/>
                        </a:lnSpc>
                      </a:pPr>
                      <a:r>
                        <a:rPr lang="en-US" sz="2800" dirty="0" smtClean="0">
                          <a:solidFill>
                            <a:srgbClr val="FFFF00"/>
                          </a:solidFill>
                        </a:rPr>
                        <a:t>from</a:t>
                      </a:r>
                      <a:r>
                        <a:rPr lang="en-US" sz="2800" dirty="0" smtClean="0">
                          <a:solidFill>
                            <a:schemeClr val="bg1"/>
                          </a:solidFill>
                        </a:rPr>
                        <a:t> </a:t>
                      </a:r>
                      <a:r>
                        <a:rPr lang="en-US" sz="2800" dirty="0" err="1" smtClean="0">
                          <a:solidFill>
                            <a:schemeClr val="bg1"/>
                          </a:solidFill>
                        </a:rPr>
                        <a:t>fpoly.sinhvien</a:t>
                      </a:r>
                      <a:r>
                        <a:rPr lang="en-US" sz="2800" dirty="0" smtClean="0">
                          <a:solidFill>
                            <a:schemeClr val="bg1"/>
                          </a:solidFill>
                        </a:rPr>
                        <a:t> a </a:t>
                      </a:r>
                      <a:r>
                        <a:rPr lang="en-US" sz="2800" dirty="0" smtClean="0">
                          <a:solidFill>
                            <a:srgbClr val="FFFF00"/>
                          </a:solidFill>
                        </a:rPr>
                        <a:t>inner join </a:t>
                      </a:r>
                      <a:r>
                        <a:rPr lang="en-US" sz="2800" dirty="0" err="1" smtClean="0">
                          <a:solidFill>
                            <a:schemeClr val="bg1"/>
                          </a:solidFill>
                        </a:rPr>
                        <a:t>fpoly.lop</a:t>
                      </a:r>
                      <a:r>
                        <a:rPr lang="en-US" sz="2800" dirty="0" smtClean="0">
                          <a:solidFill>
                            <a:schemeClr val="bg1"/>
                          </a:solidFill>
                        </a:rPr>
                        <a:t> b </a:t>
                      </a:r>
                      <a:r>
                        <a:rPr lang="en-US" sz="2800" dirty="0" smtClean="0">
                          <a:solidFill>
                            <a:srgbClr val="FFFF00"/>
                          </a:solidFill>
                        </a:rPr>
                        <a:t>on</a:t>
                      </a:r>
                      <a:r>
                        <a:rPr lang="en-US" sz="2800" dirty="0" smtClean="0">
                          <a:solidFill>
                            <a:schemeClr val="bg1"/>
                          </a:solidFill>
                        </a:rPr>
                        <a:t> </a:t>
                      </a:r>
                      <a:r>
                        <a:rPr lang="en-US" sz="2800" dirty="0" err="1" smtClean="0">
                          <a:solidFill>
                            <a:schemeClr val="bg1"/>
                          </a:solidFill>
                        </a:rPr>
                        <a:t>a.malop</a:t>
                      </a:r>
                      <a:r>
                        <a:rPr lang="en-US" sz="2800" dirty="0" smtClean="0">
                          <a:solidFill>
                            <a:schemeClr val="bg1"/>
                          </a:solidFill>
                        </a:rPr>
                        <a:t> = </a:t>
                      </a:r>
                      <a:r>
                        <a:rPr lang="en-US" sz="2800" dirty="0" err="1" smtClean="0">
                          <a:solidFill>
                            <a:schemeClr val="bg1"/>
                          </a:solidFill>
                        </a:rPr>
                        <a:t>b.malop</a:t>
                      </a:r>
                      <a:r>
                        <a:rPr lang="en-US" sz="2800" dirty="0" smtClean="0">
                          <a:solidFill>
                            <a:schemeClr val="bg1"/>
                          </a:solidFill>
                        </a:rPr>
                        <a:t> </a:t>
                      </a:r>
                      <a:r>
                        <a:rPr lang="en-US" sz="2800" dirty="0" smtClean="0">
                          <a:solidFill>
                            <a:srgbClr val="FFFF00"/>
                          </a:solidFill>
                        </a:rPr>
                        <a:t>inner join </a:t>
                      </a:r>
                      <a:r>
                        <a:rPr lang="en-US" sz="2800" dirty="0" err="1" smtClean="0">
                          <a:solidFill>
                            <a:schemeClr val="bg1"/>
                          </a:solidFill>
                        </a:rPr>
                        <a:t>fpoly.khoa</a:t>
                      </a:r>
                      <a:r>
                        <a:rPr lang="en-US" sz="2800" dirty="0" smtClean="0">
                          <a:solidFill>
                            <a:schemeClr val="bg1"/>
                          </a:solidFill>
                        </a:rPr>
                        <a:t> c </a:t>
                      </a:r>
                      <a:r>
                        <a:rPr lang="en-US" sz="2800" dirty="0" smtClean="0">
                          <a:solidFill>
                            <a:srgbClr val="FFFF00"/>
                          </a:solidFill>
                        </a:rPr>
                        <a:t>on</a:t>
                      </a:r>
                      <a:r>
                        <a:rPr lang="en-US" sz="2800" dirty="0" smtClean="0">
                          <a:solidFill>
                            <a:schemeClr val="bg1"/>
                          </a:solidFill>
                        </a:rPr>
                        <a:t> </a:t>
                      </a:r>
                      <a:r>
                        <a:rPr lang="en-US" sz="2800" dirty="0" err="1" smtClean="0">
                          <a:solidFill>
                            <a:schemeClr val="bg1"/>
                          </a:solidFill>
                        </a:rPr>
                        <a:t>a.makhoa</a:t>
                      </a:r>
                      <a:r>
                        <a:rPr lang="en-US" sz="2800" dirty="0" smtClean="0">
                          <a:solidFill>
                            <a:schemeClr val="bg1"/>
                          </a:solidFill>
                        </a:rPr>
                        <a:t> = </a:t>
                      </a:r>
                      <a:r>
                        <a:rPr lang="en-US" sz="2800" dirty="0" err="1" smtClean="0">
                          <a:solidFill>
                            <a:schemeClr val="bg1"/>
                          </a:solidFill>
                        </a:rPr>
                        <a:t>c.makhoa</a:t>
                      </a:r>
                      <a:r>
                        <a:rPr lang="en-US" sz="2800" dirty="0" smtClean="0">
                          <a:solidFill>
                            <a:schemeClr val="bg1"/>
                          </a:solidFill>
                        </a:rPr>
                        <a:t>;</a:t>
                      </a:r>
                      <a:endParaRPr lang="en-US" sz="2800" dirty="0">
                        <a:solidFill>
                          <a:schemeClr val="bg1"/>
                        </a:solidFill>
                      </a:endParaRPr>
                    </a:p>
                  </a:txBody>
                  <a:tcPr/>
                </a:tc>
                <a:extLst>
                  <a:ext uri="{0D108BD9-81ED-4DB2-BD59-A6C34878D82A}">
                    <a16:rowId xmlns:a16="http://schemas.microsoft.com/office/drawing/2014/main" val="10000"/>
                  </a:ext>
                </a:extLst>
              </a:tr>
            </a:tbl>
          </a:graphicData>
        </a:graphic>
      </p:graphicFrame>
      <p:pic>
        <p:nvPicPr>
          <p:cNvPr id="5" name="Picture 4"/>
          <p:cNvPicPr>
            <a:picLocks noChangeAspect="1"/>
          </p:cNvPicPr>
          <p:nvPr/>
        </p:nvPicPr>
        <p:blipFill>
          <a:blip r:embed="rId2"/>
          <a:stretch>
            <a:fillRect/>
          </a:stretch>
        </p:blipFill>
        <p:spPr>
          <a:xfrm>
            <a:off x="364787" y="3489960"/>
            <a:ext cx="8305800" cy="3193862"/>
          </a:xfrm>
          <a:prstGeom prst="rect">
            <a:avLst/>
          </a:prstGeom>
        </p:spPr>
      </p:pic>
    </p:spTree>
    <p:extLst>
      <p:ext uri="{BB962C8B-B14F-4D97-AF65-F5344CB8AC3E}">
        <p14:creationId xmlns:p14="http://schemas.microsoft.com/office/powerpoint/2010/main" val="11466264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 sánh inner join với phép tích</a:t>
            </a:r>
          </a:p>
        </p:txBody>
      </p:sp>
      <p:sp>
        <p:nvSpPr>
          <p:cNvPr id="3" name="Content Placeholder 2"/>
          <p:cNvSpPr>
            <a:spLocks noGrp="1"/>
          </p:cNvSpPr>
          <p:nvPr>
            <p:ph idx="1"/>
          </p:nvPr>
        </p:nvSpPr>
        <p:spPr/>
        <p:txBody>
          <a:bodyPr/>
          <a:lstStyle/>
          <a:p>
            <a:r>
              <a:rPr lang="en-US" dirty="0" err="1"/>
              <a:t>Phép</a:t>
            </a:r>
            <a:r>
              <a:rPr lang="en-US" dirty="0"/>
              <a:t> </a:t>
            </a:r>
            <a:r>
              <a:rPr lang="en-US" dirty="0" err="1"/>
              <a:t>tích</a:t>
            </a:r>
            <a:r>
              <a:rPr lang="en-US" dirty="0"/>
              <a:t> </a:t>
            </a:r>
            <a:r>
              <a:rPr lang="en-US" dirty="0" err="1"/>
              <a:t>sẽ</a:t>
            </a:r>
            <a:r>
              <a:rPr lang="en-US" dirty="0"/>
              <a:t> </a:t>
            </a:r>
            <a:r>
              <a:rPr lang="en-US" dirty="0" err="1"/>
              <a:t>nhân</a:t>
            </a:r>
            <a:r>
              <a:rPr lang="en-US" dirty="0"/>
              <a:t> </a:t>
            </a:r>
            <a:r>
              <a:rPr lang="en-US" dirty="0" err="1"/>
              <a:t>số</a:t>
            </a:r>
            <a:r>
              <a:rPr lang="en-US" dirty="0"/>
              <a:t> </a:t>
            </a:r>
            <a:r>
              <a:rPr lang="en-US" dirty="0" err="1"/>
              <a:t>lượng</a:t>
            </a:r>
            <a:r>
              <a:rPr lang="en-US" dirty="0"/>
              <a:t> </a:t>
            </a:r>
            <a:r>
              <a:rPr lang="en-US" dirty="0" err="1"/>
              <a:t>bản</a:t>
            </a:r>
            <a:r>
              <a:rPr lang="en-US" dirty="0"/>
              <a:t> </a:t>
            </a:r>
            <a:r>
              <a:rPr lang="en-US" dirty="0" err="1"/>
              <a:t>ghi</a:t>
            </a:r>
            <a:r>
              <a:rPr lang="en-US" dirty="0"/>
              <a:t> 2 </a:t>
            </a:r>
            <a:r>
              <a:rPr lang="en-US" dirty="0" err="1"/>
              <a:t>bảng</a:t>
            </a:r>
            <a:r>
              <a:rPr lang="en-US" dirty="0"/>
              <a:t>, </a:t>
            </a:r>
            <a:r>
              <a:rPr lang="en-US" dirty="0" err="1"/>
              <a:t>sau</a:t>
            </a:r>
            <a:r>
              <a:rPr lang="en-US" dirty="0"/>
              <a:t> </a:t>
            </a:r>
            <a:r>
              <a:rPr lang="en-US" dirty="0" err="1"/>
              <a:t>đó</a:t>
            </a:r>
            <a:r>
              <a:rPr lang="en-US" dirty="0"/>
              <a:t> </a:t>
            </a:r>
            <a:r>
              <a:rPr lang="en-US" dirty="0" err="1"/>
              <a:t>loại</a:t>
            </a:r>
            <a:r>
              <a:rPr lang="en-US" dirty="0"/>
              <a:t> </a:t>
            </a:r>
            <a:r>
              <a:rPr lang="en-US" dirty="0" err="1"/>
              <a:t>bỏ</a:t>
            </a:r>
            <a:r>
              <a:rPr lang="en-US" dirty="0"/>
              <a:t> </a:t>
            </a:r>
            <a:r>
              <a:rPr lang="en-US" dirty="0" err="1"/>
              <a:t>các</a:t>
            </a:r>
            <a:r>
              <a:rPr lang="en-US" dirty="0"/>
              <a:t> </a:t>
            </a:r>
            <a:r>
              <a:rPr lang="en-US" dirty="0" err="1"/>
              <a:t>bản</a:t>
            </a:r>
            <a:r>
              <a:rPr lang="en-US" dirty="0"/>
              <a:t> </a:t>
            </a:r>
            <a:r>
              <a:rPr lang="en-US" dirty="0" err="1"/>
              <a:t>ghi</a:t>
            </a:r>
            <a:r>
              <a:rPr lang="en-US" dirty="0"/>
              <a:t> </a:t>
            </a:r>
            <a:r>
              <a:rPr lang="en-US" dirty="0" err="1"/>
              <a:t>không</a:t>
            </a:r>
            <a:r>
              <a:rPr lang="en-US" dirty="0"/>
              <a:t> </a:t>
            </a:r>
            <a:r>
              <a:rPr lang="en-US" dirty="0" err="1"/>
              <a:t>thoã</a:t>
            </a:r>
            <a:r>
              <a:rPr lang="en-US" dirty="0"/>
              <a:t> </a:t>
            </a:r>
            <a:r>
              <a:rPr lang="en-US" dirty="0" err="1"/>
              <a:t>mãn</a:t>
            </a:r>
            <a:r>
              <a:rPr lang="en-US" dirty="0"/>
              <a:t> </a:t>
            </a:r>
            <a:r>
              <a:rPr lang="en-US" dirty="0" err="1"/>
              <a:t>điều</a:t>
            </a:r>
            <a:r>
              <a:rPr lang="en-US" dirty="0"/>
              <a:t> </a:t>
            </a:r>
            <a:r>
              <a:rPr lang="en-US" dirty="0" err="1"/>
              <a:t>kiện</a:t>
            </a:r>
            <a:endParaRPr lang="en-US" dirty="0"/>
          </a:p>
          <a:p>
            <a:pPr marL="742950" lvl="2" indent="-342900">
              <a:buFont typeface="Wingdings" pitchFamily="2" charset="2"/>
              <a:buChar char="q"/>
            </a:pPr>
            <a:r>
              <a:rPr lang="en-US" dirty="0" err="1"/>
              <a:t>Ví</a:t>
            </a:r>
            <a:r>
              <a:rPr lang="en-US" dirty="0"/>
              <a:t> </a:t>
            </a:r>
            <a:r>
              <a:rPr lang="en-US" dirty="0" err="1"/>
              <a:t>dụ</a:t>
            </a:r>
            <a:r>
              <a:rPr lang="en-US" dirty="0"/>
              <a:t>: </a:t>
            </a:r>
            <a:r>
              <a:rPr lang="en-US" dirty="0" err="1"/>
              <a:t>Bảng</a:t>
            </a:r>
            <a:r>
              <a:rPr lang="en-US" dirty="0"/>
              <a:t> A </a:t>
            </a:r>
            <a:r>
              <a:rPr lang="en-US" dirty="0" err="1"/>
              <a:t>có</a:t>
            </a:r>
            <a:r>
              <a:rPr lang="en-US" dirty="0"/>
              <a:t> 3 </a:t>
            </a:r>
            <a:r>
              <a:rPr lang="en-US" dirty="0" err="1"/>
              <a:t>bản</a:t>
            </a:r>
            <a:r>
              <a:rPr lang="en-US" dirty="0"/>
              <a:t> </a:t>
            </a:r>
            <a:r>
              <a:rPr lang="en-US" dirty="0" err="1"/>
              <a:t>ghi</a:t>
            </a:r>
            <a:r>
              <a:rPr lang="en-US" dirty="0"/>
              <a:t>, </a:t>
            </a:r>
            <a:r>
              <a:rPr lang="en-US" dirty="0" err="1"/>
              <a:t>bảng</a:t>
            </a:r>
            <a:r>
              <a:rPr lang="en-US" dirty="0"/>
              <a:t> B </a:t>
            </a:r>
            <a:r>
              <a:rPr lang="en-US" dirty="0" err="1"/>
              <a:t>có</a:t>
            </a:r>
            <a:r>
              <a:rPr lang="en-US" dirty="0"/>
              <a:t> 4 </a:t>
            </a:r>
            <a:r>
              <a:rPr lang="en-US" dirty="0" err="1"/>
              <a:t>bản</a:t>
            </a:r>
            <a:r>
              <a:rPr lang="en-US" dirty="0"/>
              <a:t> </a:t>
            </a:r>
            <a:r>
              <a:rPr lang="en-US" dirty="0" err="1"/>
              <a:t>ghi</a:t>
            </a:r>
            <a:r>
              <a:rPr lang="en-US" dirty="0"/>
              <a:t> -&gt; </a:t>
            </a:r>
            <a:r>
              <a:rPr lang="en-US" dirty="0" err="1"/>
              <a:t>tích</a:t>
            </a:r>
            <a:r>
              <a:rPr lang="en-US" dirty="0"/>
              <a:t> </a:t>
            </a:r>
            <a:r>
              <a:rPr lang="en-US" dirty="0" err="1"/>
              <a:t>sẽ</a:t>
            </a:r>
            <a:r>
              <a:rPr lang="en-US" dirty="0"/>
              <a:t> </a:t>
            </a:r>
            <a:r>
              <a:rPr lang="en-US" dirty="0" err="1"/>
              <a:t>cho</a:t>
            </a:r>
            <a:r>
              <a:rPr lang="en-US" dirty="0"/>
              <a:t> </a:t>
            </a:r>
            <a:r>
              <a:rPr lang="en-US" dirty="0" err="1"/>
              <a:t>ra</a:t>
            </a:r>
            <a:r>
              <a:rPr lang="en-US" dirty="0"/>
              <a:t> 12 </a:t>
            </a:r>
            <a:r>
              <a:rPr lang="en-US" dirty="0" err="1"/>
              <a:t>bản</a:t>
            </a:r>
            <a:r>
              <a:rPr lang="en-US" dirty="0"/>
              <a:t> </a:t>
            </a:r>
            <a:r>
              <a:rPr lang="en-US" dirty="0" err="1"/>
              <a:t>ghi</a:t>
            </a:r>
            <a:r>
              <a:rPr lang="en-US" dirty="0"/>
              <a:t>, </a:t>
            </a:r>
            <a:r>
              <a:rPr lang="en-US" dirty="0" err="1"/>
              <a:t>sau</a:t>
            </a:r>
            <a:r>
              <a:rPr lang="en-US" dirty="0"/>
              <a:t> </a:t>
            </a:r>
            <a:r>
              <a:rPr lang="en-US" dirty="0" err="1"/>
              <a:t>đó</a:t>
            </a:r>
            <a:r>
              <a:rPr lang="en-US" dirty="0"/>
              <a:t> </a:t>
            </a:r>
            <a:r>
              <a:rPr lang="en-US" dirty="0" err="1"/>
              <a:t>sẽ</a:t>
            </a:r>
            <a:r>
              <a:rPr lang="en-US" dirty="0"/>
              <a:t> </a:t>
            </a:r>
            <a:r>
              <a:rPr lang="en-US" dirty="0" err="1"/>
              <a:t>loại</a:t>
            </a:r>
            <a:r>
              <a:rPr lang="en-US" dirty="0"/>
              <a:t> </a:t>
            </a:r>
            <a:r>
              <a:rPr lang="en-US" dirty="0" err="1"/>
              <a:t>bỏ</a:t>
            </a:r>
            <a:r>
              <a:rPr lang="en-US" dirty="0"/>
              <a:t> </a:t>
            </a:r>
            <a:r>
              <a:rPr lang="en-US" dirty="0" err="1"/>
              <a:t>các</a:t>
            </a:r>
            <a:r>
              <a:rPr lang="en-US" dirty="0"/>
              <a:t> </a:t>
            </a:r>
            <a:r>
              <a:rPr lang="en-US" dirty="0" err="1"/>
              <a:t>bản</a:t>
            </a:r>
            <a:r>
              <a:rPr lang="en-US" dirty="0"/>
              <a:t> </a:t>
            </a:r>
            <a:r>
              <a:rPr lang="en-US" dirty="0" err="1"/>
              <a:t>ghi</a:t>
            </a:r>
            <a:r>
              <a:rPr lang="en-US" dirty="0"/>
              <a:t> </a:t>
            </a:r>
            <a:r>
              <a:rPr lang="en-US" dirty="0" err="1"/>
              <a:t>không</a:t>
            </a:r>
            <a:r>
              <a:rPr lang="en-US" dirty="0"/>
              <a:t> </a:t>
            </a:r>
            <a:r>
              <a:rPr lang="en-US" dirty="0" err="1"/>
              <a:t>thoã</a:t>
            </a:r>
            <a:r>
              <a:rPr lang="en-US" dirty="0"/>
              <a:t> </a:t>
            </a:r>
            <a:r>
              <a:rPr lang="en-US" dirty="0" err="1"/>
              <a:t>mãn</a:t>
            </a:r>
            <a:r>
              <a:rPr lang="en-US" dirty="0"/>
              <a:t> </a:t>
            </a:r>
            <a:r>
              <a:rPr lang="en-US" dirty="0" err="1"/>
              <a:t>điều</a:t>
            </a:r>
            <a:r>
              <a:rPr lang="en-US" dirty="0"/>
              <a:t> </a:t>
            </a:r>
            <a:r>
              <a:rPr lang="en-US" dirty="0" err="1"/>
              <a:t>kiện</a:t>
            </a:r>
            <a:r>
              <a:rPr lang="en-US" dirty="0"/>
              <a:t>: </a:t>
            </a:r>
            <a:r>
              <a:rPr lang="en-US" sz="1600" dirty="0">
                <a:solidFill>
                  <a:srgbClr val="FF5A33"/>
                </a:solidFill>
              </a:rPr>
              <a:t>A</a:t>
            </a:r>
            <a:r>
              <a:rPr lang="en-US" sz="1600" dirty="0">
                <a:solidFill>
                  <a:srgbClr val="008000"/>
                </a:solidFill>
              </a:rPr>
              <a:t>.MA_PB</a:t>
            </a:r>
            <a:r>
              <a:rPr lang="en-US" sz="1600" dirty="0"/>
              <a:t> = </a:t>
            </a:r>
            <a:r>
              <a:rPr lang="en-US" sz="1600" dirty="0">
                <a:solidFill>
                  <a:srgbClr val="FF5A33"/>
                </a:solidFill>
              </a:rPr>
              <a:t>B</a:t>
            </a:r>
            <a:r>
              <a:rPr lang="en-US" sz="1600" dirty="0">
                <a:solidFill>
                  <a:srgbClr val="008000"/>
                </a:solidFill>
              </a:rPr>
              <a:t>.PHG</a:t>
            </a:r>
          </a:p>
          <a:p>
            <a:r>
              <a:rPr lang="en-US" dirty="0" err="1"/>
              <a:t>Với</a:t>
            </a:r>
            <a:r>
              <a:rPr lang="en-US" dirty="0"/>
              <a:t> </a:t>
            </a:r>
            <a:r>
              <a:rPr lang="en-US" dirty="0">
                <a:solidFill>
                  <a:srgbClr val="FF0000"/>
                </a:solidFill>
              </a:rPr>
              <a:t>INNER JOIN </a:t>
            </a:r>
            <a:r>
              <a:rPr lang="en-US" dirty="0" err="1"/>
              <a:t>thì</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thực</a:t>
            </a:r>
            <a:r>
              <a:rPr lang="en-US" dirty="0"/>
              <a:t> </a:t>
            </a:r>
            <a:r>
              <a:rPr lang="en-US" dirty="0" err="1"/>
              <a:t>hiện</a:t>
            </a:r>
            <a:r>
              <a:rPr lang="en-US" dirty="0"/>
              <a:t> </a:t>
            </a:r>
            <a:r>
              <a:rPr lang="en-US" dirty="0" err="1"/>
              <a:t>tích</a:t>
            </a:r>
            <a:r>
              <a:rPr lang="en-US" dirty="0"/>
              <a:t> 2 </a:t>
            </a:r>
            <a:r>
              <a:rPr lang="en-US" dirty="0" err="1"/>
              <a:t>bảng</a:t>
            </a:r>
            <a:r>
              <a:rPr lang="en-US" dirty="0"/>
              <a:t> </a:t>
            </a:r>
            <a:r>
              <a:rPr lang="en-US" dirty="0" err="1"/>
              <a:t>nó</a:t>
            </a:r>
            <a:r>
              <a:rPr lang="en-US" dirty="0"/>
              <a:t> </a:t>
            </a:r>
            <a:r>
              <a:rPr lang="en-US" dirty="0" err="1"/>
              <a:t>sẽ</a:t>
            </a:r>
            <a:r>
              <a:rPr lang="en-US" dirty="0"/>
              <a:t> </a:t>
            </a:r>
            <a:r>
              <a:rPr lang="en-US" dirty="0" err="1"/>
              <a:t>kiểm</a:t>
            </a:r>
            <a:r>
              <a:rPr lang="en-US" dirty="0"/>
              <a:t> </a:t>
            </a:r>
            <a:r>
              <a:rPr lang="en-US" dirty="0" err="1"/>
              <a:t>tra</a:t>
            </a:r>
            <a:r>
              <a:rPr lang="en-US" dirty="0"/>
              <a:t> </a:t>
            </a:r>
            <a:r>
              <a:rPr lang="en-US" dirty="0" err="1"/>
              <a:t>điều</a:t>
            </a:r>
            <a:r>
              <a:rPr lang="en-US" dirty="0"/>
              <a:t> </a:t>
            </a:r>
            <a:r>
              <a:rPr lang="en-US" dirty="0" err="1"/>
              <a:t>kiện</a:t>
            </a:r>
            <a:r>
              <a:rPr lang="en-US" dirty="0"/>
              <a:t> ở </a:t>
            </a:r>
            <a:r>
              <a:rPr lang="en-US" dirty="0">
                <a:solidFill>
                  <a:srgbClr val="FF0000"/>
                </a:solidFill>
              </a:rPr>
              <a:t>ON</a:t>
            </a:r>
            <a:r>
              <a:rPr lang="en-US" dirty="0"/>
              <a:t> </a:t>
            </a:r>
            <a:r>
              <a:rPr lang="en-US" dirty="0" err="1"/>
              <a:t>luôn</a:t>
            </a:r>
            <a:r>
              <a:rPr lang="en-US" dirty="0"/>
              <a:t>, </a:t>
            </a:r>
            <a:r>
              <a:rPr lang="en-US" dirty="0" err="1"/>
              <a:t>nếu</a:t>
            </a:r>
            <a:r>
              <a:rPr lang="en-US" dirty="0"/>
              <a:t> </a:t>
            </a:r>
            <a:r>
              <a:rPr lang="en-US" dirty="0" err="1"/>
              <a:t>đúng</a:t>
            </a:r>
            <a:r>
              <a:rPr lang="en-US" dirty="0"/>
              <a:t> </a:t>
            </a:r>
            <a:r>
              <a:rPr lang="en-US" dirty="0" err="1"/>
              <a:t>thì</a:t>
            </a:r>
            <a:r>
              <a:rPr lang="en-US" dirty="0"/>
              <a:t> </a:t>
            </a:r>
            <a:r>
              <a:rPr lang="en-US" dirty="0" err="1"/>
              <a:t>chọn</a:t>
            </a:r>
            <a:r>
              <a:rPr lang="en-US" dirty="0"/>
              <a:t>, </a:t>
            </a:r>
            <a:r>
              <a:rPr lang="en-US" dirty="0" err="1"/>
              <a:t>sai</a:t>
            </a:r>
            <a:r>
              <a:rPr lang="en-US" dirty="0"/>
              <a:t> </a:t>
            </a:r>
            <a:r>
              <a:rPr lang="en-US" dirty="0" err="1"/>
              <a:t>thì</a:t>
            </a:r>
            <a:r>
              <a:rPr lang="en-US" dirty="0"/>
              <a:t> </a:t>
            </a:r>
            <a:r>
              <a:rPr lang="en-US" dirty="0" err="1"/>
              <a:t>bỏ</a:t>
            </a:r>
            <a:r>
              <a:rPr lang="en-US" dirty="0"/>
              <a:t> qua.</a:t>
            </a:r>
          </a:p>
          <a:p>
            <a:r>
              <a:rPr lang="en-US" dirty="0" err="1"/>
              <a:t>Như</a:t>
            </a:r>
            <a:r>
              <a:rPr lang="en-US" dirty="0"/>
              <a:t> </a:t>
            </a:r>
            <a:r>
              <a:rPr lang="en-US" dirty="0" err="1"/>
              <a:t>vậy</a:t>
            </a:r>
            <a:r>
              <a:rPr lang="en-US" dirty="0"/>
              <a:t> </a:t>
            </a:r>
            <a:r>
              <a:rPr lang="en-US" dirty="0" err="1"/>
              <a:t>xét</a:t>
            </a:r>
            <a:r>
              <a:rPr lang="en-US" dirty="0"/>
              <a:t> </a:t>
            </a:r>
            <a:r>
              <a:rPr lang="en-US" dirty="0" err="1"/>
              <a:t>về</a:t>
            </a:r>
            <a:r>
              <a:rPr lang="en-US" dirty="0"/>
              <a:t> </a:t>
            </a:r>
            <a:r>
              <a:rPr lang="en-US" dirty="0" err="1"/>
              <a:t>tốc</a:t>
            </a:r>
            <a:r>
              <a:rPr lang="en-US" dirty="0"/>
              <a:t> </a:t>
            </a:r>
            <a:r>
              <a:rPr lang="en-US" dirty="0" err="1"/>
              <a:t>độ</a:t>
            </a:r>
            <a:r>
              <a:rPr lang="en-US" dirty="0"/>
              <a:t> </a:t>
            </a:r>
            <a:r>
              <a:rPr lang="en-US" dirty="0" err="1"/>
              <a:t>truy</a:t>
            </a:r>
            <a:r>
              <a:rPr lang="en-US" dirty="0"/>
              <a:t> </a:t>
            </a:r>
            <a:r>
              <a:rPr lang="en-US" dirty="0" err="1"/>
              <a:t>vấn</a:t>
            </a:r>
            <a:r>
              <a:rPr lang="en-US" dirty="0"/>
              <a:t> </a:t>
            </a:r>
            <a:r>
              <a:rPr lang="en-US" dirty="0" err="1"/>
              <a:t>thì</a:t>
            </a:r>
            <a:r>
              <a:rPr lang="en-US" dirty="0"/>
              <a:t> </a:t>
            </a:r>
            <a:r>
              <a:rPr lang="en-US" dirty="0" err="1"/>
              <a:t>trường</a:t>
            </a:r>
            <a:r>
              <a:rPr lang="en-US" dirty="0"/>
              <a:t> </a:t>
            </a:r>
            <a:r>
              <a:rPr lang="en-US" dirty="0" err="1"/>
              <a:t>hợp</a:t>
            </a:r>
            <a:r>
              <a:rPr lang="en-US" dirty="0"/>
              <a:t> </a:t>
            </a:r>
            <a:r>
              <a:rPr lang="en-US" dirty="0" err="1"/>
              <a:t>sử</a:t>
            </a:r>
            <a:r>
              <a:rPr lang="en-US" dirty="0"/>
              <a:t> </a:t>
            </a:r>
            <a:r>
              <a:rPr lang="en-US" dirty="0" err="1"/>
              <a:t>dụng</a:t>
            </a:r>
            <a:r>
              <a:rPr lang="en-US" dirty="0"/>
              <a:t> </a:t>
            </a:r>
            <a:r>
              <a:rPr lang="en-US" dirty="0">
                <a:solidFill>
                  <a:srgbClr val="FF0000"/>
                </a:solidFill>
              </a:rPr>
              <a:t>INNER JOIN</a:t>
            </a:r>
            <a:r>
              <a:rPr lang="en-US" dirty="0"/>
              <a:t> </a:t>
            </a:r>
            <a:r>
              <a:rPr lang="en-US" dirty="0" err="1"/>
              <a:t>sẽ</a:t>
            </a:r>
            <a:r>
              <a:rPr lang="en-US" dirty="0"/>
              <a:t> </a:t>
            </a:r>
            <a:r>
              <a:rPr lang="en-US" dirty="0" err="1"/>
              <a:t>nhanh</a:t>
            </a:r>
            <a:r>
              <a:rPr lang="en-US" dirty="0"/>
              <a:t> </a:t>
            </a:r>
            <a:r>
              <a:rPr lang="en-US" dirty="0" err="1"/>
              <a:t>hơn</a:t>
            </a:r>
            <a:r>
              <a:rPr lang="en-US" dirty="0"/>
              <a:t> </a:t>
            </a:r>
            <a:r>
              <a:rPr lang="en-US" dirty="0" err="1"/>
              <a:t>rất</a:t>
            </a:r>
            <a:r>
              <a:rPr lang="en-US" dirty="0"/>
              <a:t> </a:t>
            </a:r>
            <a:r>
              <a:rPr lang="en-US" dirty="0" err="1"/>
              <a:t>nhiều</a:t>
            </a:r>
            <a:r>
              <a:rPr lang="en-US" dirty="0"/>
              <a:t> so </a:t>
            </a:r>
            <a:r>
              <a:rPr lang="en-US" dirty="0" err="1"/>
              <a:t>với</a:t>
            </a:r>
            <a:r>
              <a:rPr lang="en-US" dirty="0"/>
              <a:t> </a:t>
            </a:r>
            <a:r>
              <a:rPr lang="en-US" dirty="0" err="1"/>
              <a:t>sử</a:t>
            </a:r>
            <a:r>
              <a:rPr lang="en-US" dirty="0"/>
              <a:t> </a:t>
            </a:r>
            <a:r>
              <a:rPr lang="en-US" dirty="0" err="1"/>
              <a:t>dụng</a:t>
            </a:r>
            <a:r>
              <a:rPr lang="en-US" dirty="0"/>
              <a:t> </a:t>
            </a:r>
            <a:r>
              <a:rPr lang="en-US" dirty="0" err="1"/>
              <a:t>phép</a:t>
            </a:r>
            <a:r>
              <a:rPr lang="en-US" dirty="0"/>
              <a:t> </a:t>
            </a:r>
            <a:r>
              <a:rPr lang="en-US" dirty="0" err="1"/>
              <a:t>tích</a:t>
            </a:r>
            <a:endParaRPr lang="en-US" dirty="0"/>
          </a:p>
        </p:txBody>
      </p:sp>
    </p:spTree>
    <p:extLst>
      <p:ext uri="{BB962C8B-B14F-4D97-AF65-F5344CB8AC3E}">
        <p14:creationId xmlns:p14="http://schemas.microsoft.com/office/powerpoint/2010/main" val="288691809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 JOIN</a:t>
            </a:r>
            <a:endParaRPr lang="en-US" dirty="0"/>
          </a:p>
        </p:txBody>
      </p:sp>
      <p:sp>
        <p:nvSpPr>
          <p:cNvPr id="3" name="Content Placeholder 2"/>
          <p:cNvSpPr>
            <a:spLocks noGrp="1"/>
          </p:cNvSpPr>
          <p:nvPr>
            <p:ph idx="1"/>
          </p:nvPr>
        </p:nvSpPr>
        <p:spPr/>
        <p:txBody>
          <a:bodyPr/>
          <a:lstStyle/>
          <a:p>
            <a:pPr algn="just"/>
            <a:r>
              <a:rPr lang="vi-VN" sz="2200" b="1" dirty="0"/>
              <a:t>LEFT JOIN</a:t>
            </a:r>
            <a:r>
              <a:rPr lang="vi-VN" sz="2200" dirty="0"/>
              <a:t> trong SQL trả về tất cả các hàng từ bảng bên trái, ngay cả khi không có so khớp nào trong bảng bên phải. </a:t>
            </a:r>
            <a:endParaRPr lang="en-US" dirty="0"/>
          </a:p>
        </p:txBody>
      </p:sp>
      <p:pic>
        <p:nvPicPr>
          <p:cNvPr id="5" name="Picture 4"/>
          <p:cNvPicPr>
            <a:picLocks noChangeAspect="1"/>
          </p:cNvPicPr>
          <p:nvPr/>
        </p:nvPicPr>
        <p:blipFill>
          <a:blip r:embed="rId2"/>
          <a:stretch>
            <a:fillRect/>
          </a:stretch>
        </p:blipFill>
        <p:spPr>
          <a:xfrm>
            <a:off x="2042160" y="2362200"/>
            <a:ext cx="5033962" cy="3632486"/>
          </a:xfrm>
          <a:prstGeom prst="rect">
            <a:avLst/>
          </a:prstGeom>
        </p:spPr>
      </p:pic>
    </p:spTree>
    <p:extLst>
      <p:ext uri="{BB962C8B-B14F-4D97-AF65-F5344CB8AC3E}">
        <p14:creationId xmlns:p14="http://schemas.microsoft.com/office/powerpoint/2010/main" val="163127890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 JOIN</a:t>
            </a:r>
            <a:endParaRPr lang="en-US" dirty="0"/>
          </a:p>
        </p:txBody>
      </p:sp>
      <p:sp>
        <p:nvSpPr>
          <p:cNvPr id="3" name="Content Placeholder 2"/>
          <p:cNvSpPr>
            <a:spLocks noGrp="1"/>
          </p:cNvSpPr>
          <p:nvPr>
            <p:ph idx="1"/>
          </p:nvPr>
        </p:nvSpPr>
        <p:spPr/>
        <p:txBody>
          <a:bodyPr/>
          <a:lstStyle/>
          <a:p>
            <a:pPr algn="just"/>
            <a:r>
              <a:rPr lang="en-US" sz="2200" b="1" dirty="0" err="1" smtClean="0"/>
              <a:t>Ví</a:t>
            </a:r>
            <a:r>
              <a:rPr lang="en-US" sz="2200" b="1" dirty="0" smtClean="0"/>
              <a:t> </a:t>
            </a:r>
            <a:r>
              <a:rPr lang="en-US" sz="2200" b="1" dirty="0" err="1" smtClean="0"/>
              <a:t>dụ</a:t>
            </a:r>
            <a:r>
              <a:rPr lang="en-US" sz="2200" b="1" dirty="0" smtClean="0"/>
              <a:t>: </a:t>
            </a:r>
            <a:r>
              <a:rPr lang="en-US" sz="2200" b="1" dirty="0" err="1" smtClean="0"/>
              <a:t>Lấy</a:t>
            </a:r>
            <a:r>
              <a:rPr lang="en-US" sz="2200" b="1" dirty="0" smtClean="0"/>
              <a:t> </a:t>
            </a:r>
            <a:r>
              <a:rPr lang="en-US" sz="2200" b="1" dirty="0" err="1" smtClean="0"/>
              <a:t>tất</a:t>
            </a:r>
            <a:r>
              <a:rPr lang="en-US" sz="2200" b="1" dirty="0" smtClean="0"/>
              <a:t> </a:t>
            </a:r>
            <a:r>
              <a:rPr lang="en-US" sz="2200" b="1" dirty="0" err="1" smtClean="0"/>
              <a:t>cả</a:t>
            </a:r>
            <a:r>
              <a:rPr lang="en-US" sz="2200" b="1" dirty="0" smtClean="0"/>
              <a:t> </a:t>
            </a:r>
            <a:r>
              <a:rPr lang="en-US" sz="2200" b="1" dirty="0" err="1" smtClean="0"/>
              <a:t>sinh</a:t>
            </a:r>
            <a:r>
              <a:rPr lang="en-US" sz="2200" b="1" dirty="0" smtClean="0"/>
              <a:t> </a:t>
            </a:r>
            <a:r>
              <a:rPr lang="en-US" sz="2200" b="1" dirty="0" err="1" smtClean="0"/>
              <a:t>viên</a:t>
            </a:r>
            <a:r>
              <a:rPr lang="en-US" sz="2200" b="1" dirty="0" smtClean="0"/>
              <a:t>, </a:t>
            </a:r>
            <a:r>
              <a:rPr lang="en-US" sz="2200" b="1" dirty="0" err="1" smtClean="0"/>
              <a:t>tên</a:t>
            </a:r>
            <a:r>
              <a:rPr lang="en-US" sz="2200" b="1" dirty="0"/>
              <a:t> </a:t>
            </a:r>
            <a:r>
              <a:rPr lang="en-US" sz="2200" b="1" dirty="0" err="1" smtClean="0"/>
              <a:t>lớp</a:t>
            </a:r>
            <a:r>
              <a:rPr lang="en-US" sz="2200" b="1" dirty="0" smtClean="0"/>
              <a:t>, </a:t>
            </a:r>
            <a:r>
              <a:rPr lang="en-US" sz="2200" b="1" dirty="0" err="1" smtClean="0"/>
              <a:t>tên</a:t>
            </a:r>
            <a:r>
              <a:rPr lang="en-US" sz="2200" b="1" dirty="0" smtClean="0"/>
              <a:t> </a:t>
            </a:r>
            <a:r>
              <a:rPr lang="en-US" sz="2200" b="1" dirty="0" err="1" smtClean="0"/>
              <a:t>khoa</a:t>
            </a:r>
            <a:r>
              <a:rPr lang="en-US" sz="2200" b="1" dirty="0" smtClean="0"/>
              <a:t> </a:t>
            </a:r>
            <a:r>
              <a:rPr lang="en-US" sz="2200" b="1" dirty="0" err="1" smtClean="0"/>
              <a:t>từ</a:t>
            </a:r>
            <a:r>
              <a:rPr lang="en-US" sz="2200" b="1" dirty="0" smtClean="0"/>
              <a:t> </a:t>
            </a:r>
            <a:r>
              <a:rPr lang="en-US" sz="2200" b="1" dirty="0" err="1" smtClean="0"/>
              <a:t>csdl</a:t>
            </a:r>
            <a:endParaRPr lang="en-US" sz="2200" b="1" dirty="0" smtClean="0"/>
          </a:p>
          <a:p>
            <a:pPr algn="just"/>
            <a:endParaRPr lang="en-US" sz="2200" b="1" dirty="0"/>
          </a:p>
          <a:p>
            <a:pPr algn="just"/>
            <a:endParaRPr lang="en-US" sz="2200" b="1" dirty="0" smtClean="0"/>
          </a:p>
          <a:p>
            <a:pPr algn="just"/>
            <a:endParaRPr lang="en-US" sz="2200" b="1" dirty="0"/>
          </a:p>
          <a:p>
            <a:pPr algn="just"/>
            <a:endParaRPr lang="en-US" sz="2200" b="1" dirty="0" smtClean="0"/>
          </a:p>
          <a:p>
            <a:pPr algn="just"/>
            <a:endParaRPr lang="en-US" sz="2200" b="1" dirty="0"/>
          </a:p>
          <a:p>
            <a:pPr algn="just"/>
            <a:endParaRPr lang="en-US" sz="2200" b="1" dirty="0" smtClean="0"/>
          </a:p>
          <a:p>
            <a:pPr algn="just"/>
            <a:endParaRPr lang="en-US" sz="2200" b="1" dirty="0"/>
          </a:p>
          <a:p>
            <a:pPr algn="just"/>
            <a:r>
              <a:rPr lang="en-US" sz="2200" b="1" dirty="0" smtClean="0">
                <a:solidFill>
                  <a:srgbClr val="FF3300"/>
                </a:solidFill>
              </a:rPr>
              <a:t>So </a:t>
            </a:r>
            <a:r>
              <a:rPr lang="en-US" sz="2200" b="1" dirty="0" err="1" smtClean="0">
                <a:solidFill>
                  <a:srgbClr val="FF3300"/>
                </a:solidFill>
              </a:rPr>
              <a:t>sánh</a:t>
            </a:r>
            <a:r>
              <a:rPr lang="en-US" sz="2200" b="1" dirty="0" smtClean="0">
                <a:solidFill>
                  <a:srgbClr val="FF3300"/>
                </a:solidFill>
              </a:rPr>
              <a:t> Left Join </a:t>
            </a:r>
            <a:r>
              <a:rPr lang="en-US" sz="2200" b="1" dirty="0" err="1" smtClean="0">
                <a:solidFill>
                  <a:srgbClr val="FF3300"/>
                </a:solidFill>
              </a:rPr>
              <a:t>và</a:t>
            </a:r>
            <a:r>
              <a:rPr lang="en-US" sz="2200" b="1" dirty="0" smtClean="0">
                <a:solidFill>
                  <a:srgbClr val="FF3300"/>
                </a:solidFill>
              </a:rPr>
              <a:t> Inner Join</a:t>
            </a:r>
          </a:p>
          <a:p>
            <a:pPr marL="0" indent="0" algn="just">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96437358"/>
              </p:ext>
            </p:extLst>
          </p:nvPr>
        </p:nvGraphicFramePr>
        <p:xfrm>
          <a:off x="990600" y="1897380"/>
          <a:ext cx="6629400" cy="1798320"/>
        </p:xfrm>
        <a:graphic>
          <a:graphicData uri="http://schemas.openxmlformats.org/drawingml/2006/table">
            <a:tbl>
              <a:tblPr firstRow="1" bandRow="1">
                <a:tableStyleId>{5C22544A-7EE6-4342-B048-85BDC9FD1C3A}</a:tableStyleId>
              </a:tblPr>
              <a:tblGrid>
                <a:gridCol w="6629400">
                  <a:extLst>
                    <a:ext uri="{9D8B030D-6E8A-4147-A177-3AD203B41FA5}">
                      <a16:colId xmlns:a16="http://schemas.microsoft.com/office/drawing/2014/main" val="421895289"/>
                    </a:ext>
                  </a:extLst>
                </a:gridCol>
              </a:tblGrid>
              <a:tr h="370840">
                <a:tc>
                  <a:txBody>
                    <a:bodyPr/>
                    <a:lstStyle/>
                    <a:p>
                      <a:r>
                        <a:rPr lang="en-US" sz="2800" dirty="0" smtClean="0">
                          <a:solidFill>
                            <a:srgbClr val="FFFF00"/>
                          </a:solidFill>
                        </a:rPr>
                        <a:t>select</a:t>
                      </a:r>
                      <a:r>
                        <a:rPr lang="en-US" sz="2800" dirty="0" smtClean="0"/>
                        <a:t> </a:t>
                      </a:r>
                      <a:r>
                        <a:rPr lang="en-US" sz="2800" dirty="0" err="1" smtClean="0"/>
                        <a:t>a.masv</a:t>
                      </a:r>
                      <a:r>
                        <a:rPr lang="en-US" sz="2800" dirty="0" smtClean="0"/>
                        <a:t>, </a:t>
                      </a:r>
                      <a:r>
                        <a:rPr lang="en-US" sz="2800" dirty="0" err="1" smtClean="0"/>
                        <a:t>a.hodem</a:t>
                      </a:r>
                      <a:r>
                        <a:rPr lang="en-US" sz="2800" dirty="0" smtClean="0"/>
                        <a:t>, </a:t>
                      </a:r>
                      <a:r>
                        <a:rPr lang="en-US" sz="2800" dirty="0" err="1" smtClean="0"/>
                        <a:t>a.ten</a:t>
                      </a:r>
                      <a:r>
                        <a:rPr lang="en-US" sz="2800" dirty="0" smtClean="0"/>
                        <a:t>, </a:t>
                      </a:r>
                      <a:r>
                        <a:rPr lang="en-US" sz="2800" dirty="0" err="1" smtClean="0"/>
                        <a:t>b.tenlop</a:t>
                      </a:r>
                      <a:endParaRPr lang="en-US" sz="2800" dirty="0" smtClean="0"/>
                    </a:p>
                    <a:p>
                      <a:r>
                        <a:rPr lang="en-US" sz="2800" dirty="0" smtClean="0">
                          <a:solidFill>
                            <a:srgbClr val="FFFF00"/>
                          </a:solidFill>
                        </a:rPr>
                        <a:t>from</a:t>
                      </a:r>
                      <a:r>
                        <a:rPr lang="en-US" sz="2800" dirty="0" smtClean="0"/>
                        <a:t> </a:t>
                      </a:r>
                      <a:r>
                        <a:rPr lang="en-US" sz="2800" dirty="0" err="1" smtClean="0"/>
                        <a:t>fpoly.sinhvien</a:t>
                      </a:r>
                      <a:r>
                        <a:rPr lang="en-US" sz="2800" dirty="0" smtClean="0"/>
                        <a:t> a </a:t>
                      </a:r>
                      <a:r>
                        <a:rPr lang="en-US" sz="2800" dirty="0" smtClean="0">
                          <a:solidFill>
                            <a:srgbClr val="FFFF00"/>
                          </a:solidFill>
                        </a:rPr>
                        <a:t>left outer join </a:t>
                      </a:r>
                      <a:r>
                        <a:rPr lang="en-US" sz="2800" dirty="0" err="1" smtClean="0"/>
                        <a:t>fpoly.lop</a:t>
                      </a:r>
                      <a:r>
                        <a:rPr lang="en-US" sz="2800" dirty="0" smtClean="0"/>
                        <a:t> b</a:t>
                      </a:r>
                    </a:p>
                    <a:p>
                      <a:r>
                        <a:rPr lang="en-US" sz="2800" dirty="0" smtClean="0">
                          <a:solidFill>
                            <a:srgbClr val="FFFF00"/>
                          </a:solidFill>
                        </a:rPr>
                        <a:t>on</a:t>
                      </a:r>
                      <a:r>
                        <a:rPr lang="en-US" sz="2800" dirty="0" smtClean="0"/>
                        <a:t> </a:t>
                      </a:r>
                      <a:r>
                        <a:rPr lang="en-US" sz="2800" dirty="0" err="1" smtClean="0"/>
                        <a:t>a.malop</a:t>
                      </a:r>
                      <a:r>
                        <a:rPr lang="en-US" sz="2800" dirty="0" smtClean="0"/>
                        <a:t> = </a:t>
                      </a:r>
                      <a:r>
                        <a:rPr lang="en-US" sz="2800" dirty="0" err="1" smtClean="0"/>
                        <a:t>b.malop</a:t>
                      </a:r>
                      <a:r>
                        <a:rPr lang="en-US" sz="2800" dirty="0" smtClean="0"/>
                        <a:t>;</a:t>
                      </a:r>
                      <a:endParaRPr lang="en-US" sz="2800" dirty="0"/>
                    </a:p>
                  </a:txBody>
                  <a:tcPr/>
                </a:tc>
                <a:extLst>
                  <a:ext uri="{0D108BD9-81ED-4DB2-BD59-A6C34878D82A}">
                    <a16:rowId xmlns:a16="http://schemas.microsoft.com/office/drawing/2014/main" val="3643418586"/>
                  </a:ext>
                </a:extLst>
              </a:tr>
            </a:tbl>
          </a:graphicData>
        </a:graphic>
      </p:graphicFrame>
    </p:spTree>
    <p:extLst>
      <p:ext uri="{BB962C8B-B14F-4D97-AF65-F5344CB8AC3E}">
        <p14:creationId xmlns:p14="http://schemas.microsoft.com/office/powerpoint/2010/main" val="232663299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6830420" y="1501139"/>
            <a:ext cx="2313580" cy="5356861"/>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endParaRPr lang="en-US" dirty="0"/>
          </a:p>
        </p:txBody>
      </p:sp>
      <p:sp>
        <p:nvSpPr>
          <p:cNvPr id="3" name="Content Placeholder 2"/>
          <p:cNvSpPr>
            <a:spLocks noGrp="1"/>
          </p:cNvSpPr>
          <p:nvPr>
            <p:ph idx="1"/>
          </p:nvPr>
        </p:nvSpPr>
        <p:spPr>
          <a:xfrm>
            <a:off x="457200" y="1066800"/>
            <a:ext cx="6629400" cy="5257800"/>
          </a:xfrm>
        </p:spPr>
        <p:txBody>
          <a:bodyPr/>
          <a:lstStyle/>
          <a:p>
            <a:r>
              <a:rPr lang="en-US">
                <a:solidFill>
                  <a:srgbClr val="000000"/>
                </a:solidFill>
                <a:latin typeface="Lucida Grande"/>
                <a:ea typeface="Lucida Grande"/>
                <a:cs typeface="Lucida Grande"/>
              </a:rPr>
              <a:t>Tìm hiểu câu lệnh truy vấn Select trên nhiều bảng với mệnh đề JOIN</a:t>
            </a:r>
          </a:p>
          <a:p>
            <a:r>
              <a:rPr lang="en-US">
                <a:solidFill>
                  <a:srgbClr val="000000"/>
                </a:solidFill>
                <a:latin typeface="Lucida Grande"/>
                <a:ea typeface="Lucida Grande"/>
                <a:cs typeface="Lucida Grande"/>
              </a:rPr>
              <a:t>Phân loại INNER JOIN, LEFT/RIGHT OUTER JOIN</a:t>
            </a:r>
          </a:p>
          <a:p>
            <a:r>
              <a:rPr lang="en-US">
                <a:solidFill>
                  <a:srgbClr val="000000"/>
                </a:solidFill>
                <a:latin typeface="Lucida Grande"/>
                <a:ea typeface="Lucida Grande"/>
                <a:cs typeface="Lucida Grande"/>
              </a:rPr>
              <a:t>Câu truy vấn lồng nhau - Sub query</a:t>
            </a:r>
            <a:endParaRPr lang="vi-VN" dirty="0"/>
          </a:p>
        </p:txBody>
      </p:sp>
    </p:spTree>
    <p:extLst>
      <p:ext uri="{BB962C8B-B14F-4D97-AF65-F5344CB8AC3E}">
        <p14:creationId xmlns:p14="http://schemas.microsoft.com/office/powerpoint/2010/main" val="362125633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JOIN</a:t>
            </a:r>
            <a:endParaRPr lang="en-US" dirty="0"/>
          </a:p>
        </p:txBody>
      </p:sp>
      <p:sp>
        <p:nvSpPr>
          <p:cNvPr id="3" name="Content Placeholder 2"/>
          <p:cNvSpPr>
            <a:spLocks noGrp="1"/>
          </p:cNvSpPr>
          <p:nvPr>
            <p:ph idx="1"/>
          </p:nvPr>
        </p:nvSpPr>
        <p:spPr/>
        <p:txBody>
          <a:bodyPr>
            <a:normAutofit/>
          </a:bodyPr>
          <a:lstStyle/>
          <a:p>
            <a:pPr algn="just"/>
            <a:r>
              <a:rPr lang="en-US" sz="2400" b="1" dirty="0"/>
              <a:t>RIGHT JOIN</a:t>
            </a:r>
            <a:r>
              <a:rPr lang="en-US" sz="2400" dirty="0"/>
              <a:t> </a:t>
            </a:r>
            <a:r>
              <a:rPr lang="en-US" sz="2400" dirty="0" err="1"/>
              <a:t>trong</a:t>
            </a:r>
            <a:r>
              <a:rPr lang="en-US" sz="2400" dirty="0"/>
              <a:t> SQL </a:t>
            </a:r>
            <a:r>
              <a:rPr lang="en-US" sz="2400" dirty="0" err="1"/>
              <a:t>trả</a:t>
            </a:r>
            <a:r>
              <a:rPr lang="en-US" sz="2400" dirty="0"/>
              <a:t> </a:t>
            </a:r>
            <a:r>
              <a:rPr lang="en-US" sz="2400" dirty="0" err="1"/>
              <a:t>về</a:t>
            </a:r>
            <a:r>
              <a:rPr lang="en-US" sz="2400" dirty="0"/>
              <a:t> </a:t>
            </a:r>
            <a:r>
              <a:rPr lang="en-US" sz="2400" dirty="0" err="1"/>
              <a:t>tất</a:t>
            </a:r>
            <a:r>
              <a:rPr lang="en-US" sz="2400" dirty="0"/>
              <a:t> </a:t>
            </a:r>
            <a:r>
              <a:rPr lang="en-US" sz="2400" dirty="0" err="1"/>
              <a:t>cả</a:t>
            </a:r>
            <a:r>
              <a:rPr lang="en-US" sz="2400" dirty="0"/>
              <a:t> </a:t>
            </a:r>
            <a:r>
              <a:rPr lang="en-US" sz="2400" dirty="0" err="1"/>
              <a:t>hàng</a:t>
            </a:r>
            <a:r>
              <a:rPr lang="en-US" sz="2400" dirty="0"/>
              <a:t> </a:t>
            </a:r>
            <a:r>
              <a:rPr lang="en-US" sz="2400" dirty="0" err="1"/>
              <a:t>từ</a:t>
            </a:r>
            <a:r>
              <a:rPr lang="en-US" sz="2400" dirty="0"/>
              <a:t> </a:t>
            </a:r>
            <a:r>
              <a:rPr lang="en-US" sz="2400" dirty="0" err="1"/>
              <a:t>bảng</a:t>
            </a:r>
            <a:r>
              <a:rPr lang="en-US" sz="2400" dirty="0"/>
              <a:t> </a:t>
            </a:r>
            <a:r>
              <a:rPr lang="en-US" sz="2400" dirty="0" err="1"/>
              <a:t>bên</a:t>
            </a:r>
            <a:r>
              <a:rPr lang="en-US" sz="2400" dirty="0"/>
              <a:t> </a:t>
            </a:r>
            <a:r>
              <a:rPr lang="en-US" sz="2400" dirty="0" err="1"/>
              <a:t>phải</a:t>
            </a:r>
            <a:r>
              <a:rPr lang="en-US" sz="2400" dirty="0"/>
              <a:t>, </a:t>
            </a:r>
            <a:r>
              <a:rPr lang="en-US" sz="2400" dirty="0" err="1"/>
              <a:t>ngay</a:t>
            </a:r>
            <a:r>
              <a:rPr lang="en-US" sz="2400" dirty="0"/>
              <a:t> </a:t>
            </a:r>
            <a:r>
              <a:rPr lang="en-US" sz="2400" dirty="0" err="1"/>
              <a:t>cả</a:t>
            </a:r>
            <a:r>
              <a:rPr lang="en-US" sz="2400" dirty="0"/>
              <a:t> </a:t>
            </a:r>
            <a:r>
              <a:rPr lang="en-US" sz="2400" dirty="0" err="1"/>
              <a:t>khi</a:t>
            </a:r>
            <a:r>
              <a:rPr lang="en-US" sz="2400" dirty="0"/>
              <a:t> </a:t>
            </a:r>
            <a:r>
              <a:rPr lang="en-US" sz="2400" dirty="0" err="1"/>
              <a:t>không</a:t>
            </a:r>
            <a:r>
              <a:rPr lang="en-US" sz="2400" dirty="0"/>
              <a:t> </a:t>
            </a:r>
            <a:r>
              <a:rPr lang="en-US" sz="2400" dirty="0" err="1"/>
              <a:t>có</a:t>
            </a:r>
            <a:r>
              <a:rPr lang="en-US" sz="2400" dirty="0"/>
              <a:t> so </a:t>
            </a:r>
            <a:r>
              <a:rPr lang="en-US" sz="2400" dirty="0" err="1"/>
              <a:t>khớp</a:t>
            </a:r>
            <a:r>
              <a:rPr lang="en-US" sz="2400" dirty="0"/>
              <a:t> </a:t>
            </a:r>
            <a:r>
              <a:rPr lang="en-US" sz="2400" dirty="0" err="1"/>
              <a:t>nào</a:t>
            </a:r>
            <a:r>
              <a:rPr lang="en-US" sz="2400" dirty="0"/>
              <a:t> </a:t>
            </a:r>
            <a:r>
              <a:rPr lang="en-US" sz="2400" dirty="0" err="1"/>
              <a:t>trong</a:t>
            </a:r>
            <a:r>
              <a:rPr lang="en-US" sz="2400" dirty="0"/>
              <a:t> </a:t>
            </a:r>
            <a:r>
              <a:rPr lang="en-US" sz="2400" dirty="0" err="1"/>
              <a:t>bảng</a:t>
            </a:r>
            <a:r>
              <a:rPr lang="en-US" sz="2400" dirty="0"/>
              <a:t> </a:t>
            </a:r>
            <a:r>
              <a:rPr lang="en-US" sz="2400" dirty="0" err="1"/>
              <a:t>bên</a:t>
            </a:r>
            <a:r>
              <a:rPr lang="en-US" sz="2400" dirty="0"/>
              <a:t> </a:t>
            </a:r>
            <a:r>
              <a:rPr lang="en-US" sz="2400" dirty="0" err="1"/>
              <a:t>trái</a:t>
            </a:r>
            <a:endParaRPr lang="en-US" sz="2400" dirty="0"/>
          </a:p>
        </p:txBody>
      </p:sp>
      <p:pic>
        <p:nvPicPr>
          <p:cNvPr id="5" name="Picture 4"/>
          <p:cNvPicPr>
            <a:picLocks noChangeAspect="1"/>
          </p:cNvPicPr>
          <p:nvPr/>
        </p:nvPicPr>
        <p:blipFill>
          <a:blip r:embed="rId2"/>
          <a:stretch>
            <a:fillRect/>
          </a:stretch>
        </p:blipFill>
        <p:spPr>
          <a:xfrm>
            <a:off x="2042160" y="2362200"/>
            <a:ext cx="5033962" cy="3632486"/>
          </a:xfrm>
          <a:prstGeom prst="rect">
            <a:avLst/>
          </a:prstGeom>
        </p:spPr>
      </p:pic>
    </p:spTree>
    <p:extLst>
      <p:ext uri="{BB962C8B-B14F-4D97-AF65-F5344CB8AC3E}">
        <p14:creationId xmlns:p14="http://schemas.microsoft.com/office/powerpoint/2010/main" val="29019606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JOIN</a:t>
            </a:r>
            <a:endParaRPr lang="en-US" dirty="0"/>
          </a:p>
        </p:txBody>
      </p:sp>
      <p:sp>
        <p:nvSpPr>
          <p:cNvPr id="3" name="Content Placeholder 2"/>
          <p:cNvSpPr>
            <a:spLocks noGrp="1"/>
          </p:cNvSpPr>
          <p:nvPr>
            <p:ph idx="1"/>
          </p:nvPr>
        </p:nvSpPr>
        <p:spPr/>
        <p:txBody>
          <a:bodyPr/>
          <a:lstStyle/>
          <a:p>
            <a:pPr algn="just"/>
            <a:r>
              <a:rPr lang="en-US" sz="2200" b="1" dirty="0" err="1" smtClean="0"/>
              <a:t>Ví</a:t>
            </a:r>
            <a:r>
              <a:rPr lang="en-US" sz="2200" b="1" dirty="0" smtClean="0"/>
              <a:t> </a:t>
            </a:r>
            <a:r>
              <a:rPr lang="en-US" sz="2200" b="1" dirty="0" err="1" smtClean="0"/>
              <a:t>dụ</a:t>
            </a:r>
            <a:r>
              <a:rPr lang="en-US" sz="2200" b="1" dirty="0" smtClean="0"/>
              <a:t>: </a:t>
            </a:r>
            <a:r>
              <a:rPr lang="en-US" sz="2200" b="1" dirty="0" err="1" smtClean="0"/>
              <a:t>Lấy</a:t>
            </a:r>
            <a:r>
              <a:rPr lang="en-US" sz="2200" b="1" dirty="0" smtClean="0"/>
              <a:t> </a:t>
            </a:r>
            <a:r>
              <a:rPr lang="en-US" sz="2200" b="1" dirty="0" err="1" smtClean="0"/>
              <a:t>tất</a:t>
            </a:r>
            <a:r>
              <a:rPr lang="en-US" sz="2200" b="1" dirty="0" smtClean="0"/>
              <a:t> </a:t>
            </a:r>
            <a:r>
              <a:rPr lang="en-US" sz="2200" b="1" dirty="0" err="1" smtClean="0"/>
              <a:t>cả</a:t>
            </a:r>
            <a:r>
              <a:rPr lang="en-US" sz="2200" b="1" dirty="0" smtClean="0"/>
              <a:t> </a:t>
            </a:r>
            <a:r>
              <a:rPr lang="en-US" sz="2200" b="1" dirty="0" err="1" smtClean="0"/>
              <a:t>sinh</a:t>
            </a:r>
            <a:r>
              <a:rPr lang="en-US" sz="2200" b="1" dirty="0" smtClean="0"/>
              <a:t> </a:t>
            </a:r>
            <a:r>
              <a:rPr lang="en-US" sz="2200" b="1" dirty="0" err="1" smtClean="0"/>
              <a:t>viên</a:t>
            </a:r>
            <a:r>
              <a:rPr lang="en-US" sz="2200" b="1" dirty="0" smtClean="0"/>
              <a:t>, </a:t>
            </a:r>
            <a:r>
              <a:rPr lang="en-US" sz="2200" b="1" dirty="0" err="1" smtClean="0"/>
              <a:t>tên</a:t>
            </a:r>
            <a:r>
              <a:rPr lang="en-US" sz="2200" b="1" dirty="0"/>
              <a:t> </a:t>
            </a:r>
            <a:r>
              <a:rPr lang="en-US" sz="2200" b="1" dirty="0" err="1" smtClean="0"/>
              <a:t>lớp</a:t>
            </a:r>
            <a:r>
              <a:rPr lang="en-US" sz="2200" b="1" dirty="0" smtClean="0"/>
              <a:t>, </a:t>
            </a:r>
            <a:r>
              <a:rPr lang="en-US" sz="2200" b="1" dirty="0" err="1" smtClean="0"/>
              <a:t>tên</a:t>
            </a:r>
            <a:r>
              <a:rPr lang="en-US" sz="2200" b="1" dirty="0" smtClean="0"/>
              <a:t> </a:t>
            </a:r>
            <a:r>
              <a:rPr lang="en-US" sz="2200" b="1" dirty="0" err="1" smtClean="0"/>
              <a:t>khoa</a:t>
            </a:r>
            <a:r>
              <a:rPr lang="en-US" sz="2200" b="1" dirty="0" smtClean="0"/>
              <a:t> </a:t>
            </a:r>
            <a:r>
              <a:rPr lang="en-US" sz="2200" b="1" dirty="0" err="1" smtClean="0"/>
              <a:t>từ</a:t>
            </a:r>
            <a:r>
              <a:rPr lang="en-US" sz="2200" b="1" dirty="0" smtClean="0"/>
              <a:t> </a:t>
            </a:r>
            <a:r>
              <a:rPr lang="en-US" sz="2200" b="1" dirty="0" err="1" smtClean="0"/>
              <a:t>csdl</a:t>
            </a:r>
            <a:endParaRPr lang="en-US" sz="2200" b="1" dirty="0" smtClean="0"/>
          </a:p>
          <a:p>
            <a:pPr algn="just"/>
            <a:endParaRPr lang="en-US" sz="2200" b="1" dirty="0"/>
          </a:p>
          <a:p>
            <a:pPr algn="just"/>
            <a:endParaRPr lang="en-US" sz="2200" b="1" dirty="0" smtClean="0"/>
          </a:p>
          <a:p>
            <a:pPr algn="just"/>
            <a:endParaRPr lang="en-US" sz="2200" b="1" dirty="0"/>
          </a:p>
          <a:p>
            <a:pPr algn="just"/>
            <a:endParaRPr lang="en-US" sz="2200" b="1" dirty="0" smtClean="0"/>
          </a:p>
          <a:p>
            <a:pPr algn="just"/>
            <a:endParaRPr lang="en-US" sz="2200" b="1" dirty="0"/>
          </a:p>
          <a:p>
            <a:pPr algn="just"/>
            <a:endParaRPr lang="en-US" sz="2200" b="1" dirty="0" smtClean="0"/>
          </a:p>
          <a:p>
            <a:pPr algn="just"/>
            <a:endParaRPr lang="en-US" sz="2200" b="1" dirty="0"/>
          </a:p>
          <a:p>
            <a:pPr algn="just"/>
            <a:r>
              <a:rPr lang="en-US" sz="2200" b="1" dirty="0" smtClean="0">
                <a:solidFill>
                  <a:srgbClr val="FF3300"/>
                </a:solidFill>
              </a:rPr>
              <a:t>So </a:t>
            </a:r>
            <a:r>
              <a:rPr lang="en-US" sz="2200" b="1" dirty="0" err="1" smtClean="0">
                <a:solidFill>
                  <a:srgbClr val="FF3300"/>
                </a:solidFill>
              </a:rPr>
              <a:t>sánh</a:t>
            </a:r>
            <a:r>
              <a:rPr lang="en-US" sz="2200" b="1" dirty="0" smtClean="0">
                <a:solidFill>
                  <a:srgbClr val="FF3300"/>
                </a:solidFill>
              </a:rPr>
              <a:t> Left Join, Right Join, Inner Join</a:t>
            </a:r>
          </a:p>
          <a:p>
            <a:pPr marL="0" indent="0" algn="just">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58090400"/>
              </p:ext>
            </p:extLst>
          </p:nvPr>
        </p:nvGraphicFramePr>
        <p:xfrm>
          <a:off x="990600" y="1897380"/>
          <a:ext cx="7010400" cy="1798320"/>
        </p:xfrm>
        <a:graphic>
          <a:graphicData uri="http://schemas.openxmlformats.org/drawingml/2006/table">
            <a:tbl>
              <a:tblPr firstRow="1" bandRow="1">
                <a:tableStyleId>{5C22544A-7EE6-4342-B048-85BDC9FD1C3A}</a:tableStyleId>
              </a:tblPr>
              <a:tblGrid>
                <a:gridCol w="7010400">
                  <a:extLst>
                    <a:ext uri="{9D8B030D-6E8A-4147-A177-3AD203B41FA5}">
                      <a16:colId xmlns:a16="http://schemas.microsoft.com/office/drawing/2014/main" val="421895289"/>
                    </a:ext>
                  </a:extLst>
                </a:gridCol>
              </a:tblGrid>
              <a:tr h="370840">
                <a:tc>
                  <a:txBody>
                    <a:bodyPr/>
                    <a:lstStyle/>
                    <a:p>
                      <a:r>
                        <a:rPr lang="en-US" sz="2800" dirty="0" smtClean="0">
                          <a:solidFill>
                            <a:srgbClr val="FFFF00"/>
                          </a:solidFill>
                        </a:rPr>
                        <a:t>select</a:t>
                      </a:r>
                      <a:r>
                        <a:rPr lang="en-US" sz="2800" dirty="0" smtClean="0"/>
                        <a:t> </a:t>
                      </a:r>
                      <a:r>
                        <a:rPr lang="en-US" sz="2800" dirty="0" err="1" smtClean="0"/>
                        <a:t>a.masv</a:t>
                      </a:r>
                      <a:r>
                        <a:rPr lang="en-US" sz="2800" dirty="0" smtClean="0"/>
                        <a:t>, </a:t>
                      </a:r>
                      <a:r>
                        <a:rPr lang="en-US" sz="2800" dirty="0" err="1" smtClean="0"/>
                        <a:t>a.hodem</a:t>
                      </a:r>
                      <a:r>
                        <a:rPr lang="en-US" sz="2800" dirty="0" smtClean="0"/>
                        <a:t>, </a:t>
                      </a:r>
                      <a:r>
                        <a:rPr lang="en-US" sz="2800" dirty="0" err="1" smtClean="0"/>
                        <a:t>a.ten</a:t>
                      </a:r>
                      <a:r>
                        <a:rPr lang="en-US" sz="2800" dirty="0" smtClean="0"/>
                        <a:t>, </a:t>
                      </a:r>
                      <a:r>
                        <a:rPr lang="en-US" sz="2800" dirty="0" err="1" smtClean="0"/>
                        <a:t>b.tenlop</a:t>
                      </a:r>
                      <a:endParaRPr lang="en-US" sz="2800" dirty="0" smtClean="0"/>
                    </a:p>
                    <a:p>
                      <a:r>
                        <a:rPr lang="en-US" sz="2800" dirty="0" smtClean="0">
                          <a:solidFill>
                            <a:srgbClr val="FFFF00"/>
                          </a:solidFill>
                        </a:rPr>
                        <a:t>from</a:t>
                      </a:r>
                      <a:r>
                        <a:rPr lang="en-US" sz="2800" dirty="0" smtClean="0"/>
                        <a:t> </a:t>
                      </a:r>
                      <a:r>
                        <a:rPr lang="en-US" sz="2800" dirty="0" err="1" smtClean="0"/>
                        <a:t>fpoly.sinhvien</a:t>
                      </a:r>
                      <a:r>
                        <a:rPr lang="en-US" sz="2800" dirty="0" smtClean="0"/>
                        <a:t> a </a:t>
                      </a:r>
                      <a:r>
                        <a:rPr lang="en-US" sz="2800" dirty="0" smtClean="0">
                          <a:solidFill>
                            <a:srgbClr val="FFFF00"/>
                          </a:solidFill>
                        </a:rPr>
                        <a:t>right outer join </a:t>
                      </a:r>
                      <a:r>
                        <a:rPr lang="en-US" sz="2800" dirty="0" err="1" smtClean="0"/>
                        <a:t>fpoly.lop</a:t>
                      </a:r>
                      <a:r>
                        <a:rPr lang="en-US" sz="2800" dirty="0" smtClean="0"/>
                        <a:t> b</a:t>
                      </a:r>
                    </a:p>
                    <a:p>
                      <a:r>
                        <a:rPr lang="en-US" sz="2800" dirty="0" smtClean="0">
                          <a:solidFill>
                            <a:srgbClr val="FFFF00"/>
                          </a:solidFill>
                        </a:rPr>
                        <a:t>on</a:t>
                      </a:r>
                      <a:r>
                        <a:rPr lang="en-US" sz="2800" dirty="0" smtClean="0"/>
                        <a:t> </a:t>
                      </a:r>
                      <a:r>
                        <a:rPr lang="en-US" sz="2800" dirty="0" err="1" smtClean="0"/>
                        <a:t>a.malop</a:t>
                      </a:r>
                      <a:r>
                        <a:rPr lang="en-US" sz="2800" dirty="0" smtClean="0"/>
                        <a:t> = </a:t>
                      </a:r>
                      <a:r>
                        <a:rPr lang="en-US" sz="2800" dirty="0" err="1" smtClean="0"/>
                        <a:t>b.malop</a:t>
                      </a:r>
                      <a:r>
                        <a:rPr lang="en-US" sz="2800" dirty="0" smtClean="0"/>
                        <a:t>;</a:t>
                      </a:r>
                      <a:endParaRPr lang="en-US" sz="2800" dirty="0"/>
                    </a:p>
                  </a:txBody>
                  <a:tcPr/>
                </a:tc>
                <a:extLst>
                  <a:ext uri="{0D108BD9-81ED-4DB2-BD59-A6C34878D82A}">
                    <a16:rowId xmlns:a16="http://schemas.microsoft.com/office/drawing/2014/main" val="3643418586"/>
                  </a:ext>
                </a:extLst>
              </a:tr>
            </a:tbl>
          </a:graphicData>
        </a:graphic>
      </p:graphicFrame>
    </p:spTree>
    <p:extLst>
      <p:ext uri="{BB962C8B-B14F-4D97-AF65-F5344CB8AC3E}">
        <p14:creationId xmlns:p14="http://schemas.microsoft.com/office/powerpoint/2010/main" val="231998262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TRUY VẤN CON</a:t>
            </a:r>
            <a:endParaRPr lang="en-US" dirty="0"/>
          </a:p>
        </p:txBody>
      </p:sp>
      <p:sp>
        <p:nvSpPr>
          <p:cNvPr id="3" name="Content Placeholder 2"/>
          <p:cNvSpPr>
            <a:spLocks noGrp="1"/>
          </p:cNvSpPr>
          <p:nvPr>
            <p:ph idx="1"/>
          </p:nvPr>
        </p:nvSpPr>
        <p:spPr/>
        <p:txBody>
          <a:bodyPr>
            <a:normAutofit/>
          </a:bodyPr>
          <a:lstStyle/>
          <a:p>
            <a:r>
              <a:rPr lang="en-CA" sz="2400" dirty="0" err="1"/>
              <a:t>Là</a:t>
            </a:r>
            <a:r>
              <a:rPr lang="en-CA" sz="2400" dirty="0"/>
              <a:t> </a:t>
            </a:r>
            <a:r>
              <a:rPr lang="en-CA" sz="2400" dirty="0" err="1"/>
              <a:t>câu</a:t>
            </a:r>
            <a:r>
              <a:rPr lang="en-CA" sz="2400" dirty="0"/>
              <a:t> </a:t>
            </a:r>
            <a:r>
              <a:rPr lang="en-CA" sz="2400" dirty="0" err="1"/>
              <a:t>truy</a:t>
            </a:r>
            <a:r>
              <a:rPr lang="en-CA" sz="2400" dirty="0"/>
              <a:t> </a:t>
            </a:r>
            <a:r>
              <a:rPr lang="en-CA" sz="2400" dirty="0" err="1"/>
              <a:t>vấn</a:t>
            </a:r>
            <a:r>
              <a:rPr lang="en-CA" sz="2400" dirty="0"/>
              <a:t> SELECT </a:t>
            </a:r>
            <a:r>
              <a:rPr lang="en-CA" sz="2400" dirty="0" err="1"/>
              <a:t>nằm</a:t>
            </a:r>
            <a:r>
              <a:rPr lang="en-CA" sz="2400" dirty="0"/>
              <a:t> </a:t>
            </a:r>
            <a:r>
              <a:rPr lang="en-CA" sz="2400" dirty="0" err="1"/>
              <a:t>lồng</a:t>
            </a:r>
            <a:r>
              <a:rPr lang="en-CA" sz="2400" dirty="0"/>
              <a:t> </a:t>
            </a:r>
            <a:r>
              <a:rPr lang="en-CA" sz="2400" dirty="0" err="1"/>
              <a:t>bên</a:t>
            </a:r>
            <a:r>
              <a:rPr lang="en-CA" sz="2400" dirty="0"/>
              <a:t> </a:t>
            </a:r>
            <a:r>
              <a:rPr lang="en-CA" sz="2400" dirty="0" err="1"/>
              <a:t>trong</a:t>
            </a:r>
            <a:r>
              <a:rPr lang="en-CA" sz="2400" dirty="0"/>
              <a:t> </a:t>
            </a:r>
            <a:r>
              <a:rPr lang="en-CA" sz="2400" dirty="0" err="1"/>
              <a:t>một</a:t>
            </a:r>
            <a:r>
              <a:rPr lang="en-CA" sz="2400" dirty="0"/>
              <a:t> </a:t>
            </a:r>
            <a:r>
              <a:rPr lang="en-CA" sz="2400" dirty="0" err="1"/>
              <a:t>câu</a:t>
            </a:r>
            <a:r>
              <a:rPr lang="en-CA" sz="2400" dirty="0"/>
              <a:t> </a:t>
            </a:r>
            <a:r>
              <a:rPr lang="en-CA" sz="2400" dirty="0" err="1"/>
              <a:t>truy</a:t>
            </a:r>
            <a:r>
              <a:rPr lang="en-CA" sz="2400" dirty="0"/>
              <a:t> </a:t>
            </a:r>
            <a:r>
              <a:rPr lang="en-CA" sz="2400" dirty="0" err="1"/>
              <a:t>vấn</a:t>
            </a:r>
            <a:r>
              <a:rPr lang="en-CA" sz="2400" dirty="0"/>
              <a:t> </a:t>
            </a:r>
            <a:r>
              <a:rPr lang="en-CA" sz="2400" dirty="0" err="1" smtClean="0"/>
              <a:t>khác</a:t>
            </a:r>
            <a:endParaRPr lang="en-CA" sz="2400" dirty="0" smtClean="0"/>
          </a:p>
          <a:p>
            <a:r>
              <a:rPr lang="vi-VN" sz="2400" dirty="0"/>
              <a:t>Một truy vấn con được sử dụng để trả về dữ liệu mà sẽ được sử dụng trong truy vấn chính như là một điều kiện để thu hẹp dữ liệu được thu nhận.</a:t>
            </a:r>
            <a:endParaRPr lang="en-CA" sz="2400" dirty="0"/>
          </a:p>
          <a:p>
            <a:pPr algn="just"/>
            <a:r>
              <a:rPr lang="vi-VN" sz="2400" dirty="0"/>
              <a:t>Các truy vấn con có thể được sử dụng với các lệnh SELECT, INSERT, UPDATE VÀ DELETE cùng với các toán tử như: =, &lt;, &gt;, &gt;=, &lt;=, IN, BETWEEN ...</a:t>
            </a:r>
            <a:endParaRPr lang="en-US" sz="2400" b="1" dirty="0"/>
          </a:p>
          <a:p>
            <a:pPr algn="just"/>
            <a:endParaRPr lang="en-US" sz="2200" b="1" dirty="0" smtClean="0"/>
          </a:p>
          <a:p>
            <a:pPr algn="just"/>
            <a:endParaRPr lang="en-US" sz="2200" b="1" dirty="0"/>
          </a:p>
          <a:p>
            <a:pPr algn="just"/>
            <a:endParaRPr lang="en-US" sz="2200" b="1" dirty="0" smtClean="0"/>
          </a:p>
          <a:p>
            <a:pPr algn="just"/>
            <a:endParaRPr lang="en-US" sz="2200" b="1" dirty="0"/>
          </a:p>
          <a:p>
            <a:pPr algn="just"/>
            <a:endParaRPr lang="en-US" sz="2200" b="1" dirty="0" smtClean="0"/>
          </a:p>
          <a:p>
            <a:pPr algn="just"/>
            <a:endParaRPr lang="en-US" sz="2200" b="1" dirty="0"/>
          </a:p>
          <a:p>
            <a:pPr algn="just"/>
            <a:endParaRPr lang="en-US" sz="2200" b="1" dirty="0" smtClean="0">
              <a:solidFill>
                <a:srgbClr val="FF3300"/>
              </a:solidFill>
            </a:endParaRPr>
          </a:p>
          <a:p>
            <a:pPr marL="0" indent="0" algn="just">
              <a:buNone/>
            </a:pPr>
            <a:endParaRPr lang="en-US" dirty="0"/>
          </a:p>
        </p:txBody>
      </p:sp>
    </p:spTree>
    <p:extLst>
      <p:ext uri="{BB962C8B-B14F-4D97-AF65-F5344CB8AC3E}">
        <p14:creationId xmlns:p14="http://schemas.microsoft.com/office/powerpoint/2010/main" val="85171898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TRUY VẤN CON</a:t>
            </a:r>
            <a:endParaRPr lang="en-US" dirty="0"/>
          </a:p>
        </p:txBody>
      </p:sp>
      <p:sp>
        <p:nvSpPr>
          <p:cNvPr id="3" name="Content Placeholder 2"/>
          <p:cNvSpPr>
            <a:spLocks noGrp="1"/>
          </p:cNvSpPr>
          <p:nvPr>
            <p:ph idx="1"/>
          </p:nvPr>
        </p:nvSpPr>
        <p:spPr/>
        <p:txBody>
          <a:bodyPr>
            <a:normAutofit/>
          </a:bodyPr>
          <a:lstStyle/>
          <a:p>
            <a:r>
              <a:rPr lang="en-US" sz="2400" dirty="0" err="1" smtClean="0"/>
              <a:t>Ví</a:t>
            </a:r>
            <a:r>
              <a:rPr lang="en-US" sz="2400" dirty="0" smtClean="0"/>
              <a:t> </a:t>
            </a:r>
            <a:r>
              <a:rPr lang="en-US" sz="2400" dirty="0" err="1" smtClean="0"/>
              <a:t>dụ</a:t>
            </a:r>
            <a:r>
              <a:rPr lang="en-US" sz="2400" dirty="0" smtClean="0"/>
              <a:t>: </a:t>
            </a:r>
            <a:r>
              <a:rPr lang="en-US" sz="2400" dirty="0" err="1" smtClean="0"/>
              <a:t>Hiển</a:t>
            </a:r>
            <a:r>
              <a:rPr lang="en-US" sz="2400" dirty="0" smtClean="0"/>
              <a:t> </a:t>
            </a:r>
            <a:r>
              <a:rPr lang="en-US" sz="2400" dirty="0" err="1" smtClean="0"/>
              <a:t>thị</a:t>
            </a:r>
            <a:r>
              <a:rPr lang="en-US" sz="2400" dirty="0" smtClean="0"/>
              <a:t> </a:t>
            </a:r>
            <a:r>
              <a:rPr lang="en-US" sz="2400" dirty="0" err="1" smtClean="0"/>
              <a:t>thông</a:t>
            </a:r>
            <a:r>
              <a:rPr lang="en-US" sz="2400" dirty="0" smtClean="0"/>
              <a:t> tin </a:t>
            </a:r>
            <a:r>
              <a:rPr lang="en-US" sz="2400" dirty="0" err="1" smtClean="0"/>
              <a:t>các</a:t>
            </a:r>
            <a:r>
              <a:rPr lang="en-US" sz="2400" dirty="0" smtClean="0"/>
              <a:t> </a:t>
            </a:r>
            <a:r>
              <a:rPr lang="en-US" sz="2400" dirty="0" err="1" smtClean="0"/>
              <a:t>sinh</a:t>
            </a:r>
            <a:r>
              <a:rPr lang="en-US" sz="2400" dirty="0" smtClean="0"/>
              <a:t> </a:t>
            </a:r>
            <a:r>
              <a:rPr lang="en-US" sz="2400" dirty="0" err="1" smtClean="0"/>
              <a:t>viên</a:t>
            </a:r>
            <a:r>
              <a:rPr lang="en-US" sz="2400" dirty="0" smtClean="0"/>
              <a:t> </a:t>
            </a:r>
            <a:r>
              <a:rPr lang="en-US" sz="2400" dirty="0" err="1" smtClean="0"/>
              <a:t>có</a:t>
            </a:r>
            <a:r>
              <a:rPr lang="en-US" sz="2400" dirty="0" smtClean="0"/>
              <a:t> </a:t>
            </a:r>
            <a:r>
              <a:rPr lang="en-US" sz="2400" dirty="0" err="1" smtClean="0"/>
              <a:t>năm</a:t>
            </a:r>
            <a:r>
              <a:rPr lang="en-US" sz="2400" dirty="0" smtClean="0"/>
              <a:t> </a:t>
            </a:r>
            <a:r>
              <a:rPr lang="en-US" sz="2400" dirty="0" err="1" smtClean="0"/>
              <a:t>sinh</a:t>
            </a:r>
            <a:r>
              <a:rPr lang="en-US" sz="2400" dirty="0" smtClean="0"/>
              <a:t> &gt; 1999</a:t>
            </a:r>
          </a:p>
          <a:p>
            <a:endParaRPr lang="en-US" sz="2400" dirty="0"/>
          </a:p>
          <a:p>
            <a:endParaRPr lang="en-US" sz="2400" dirty="0" smtClean="0"/>
          </a:p>
          <a:p>
            <a:endParaRPr lang="en-US" sz="2400" dirty="0"/>
          </a:p>
          <a:p>
            <a:r>
              <a:rPr lang="en-US" sz="2400" dirty="0" err="1" smtClean="0"/>
              <a:t>Hiển</a:t>
            </a:r>
            <a:r>
              <a:rPr lang="en-US" sz="2400" dirty="0" smtClean="0"/>
              <a:t> </a:t>
            </a:r>
            <a:r>
              <a:rPr lang="en-US" sz="2400" dirty="0" err="1" smtClean="0"/>
              <a:t>thị</a:t>
            </a:r>
            <a:r>
              <a:rPr lang="en-US" sz="2400" dirty="0" smtClean="0"/>
              <a:t> </a:t>
            </a:r>
            <a:r>
              <a:rPr lang="en-US" sz="2400" dirty="0" err="1" smtClean="0"/>
              <a:t>thông</a:t>
            </a:r>
            <a:r>
              <a:rPr lang="en-US" sz="2400" dirty="0" smtClean="0"/>
              <a:t> tin </a:t>
            </a:r>
            <a:r>
              <a:rPr lang="en-US" sz="2400" dirty="0" err="1" smtClean="0"/>
              <a:t>của</a:t>
            </a:r>
            <a:r>
              <a:rPr lang="en-US" sz="2400" dirty="0" smtClean="0"/>
              <a:t> </a:t>
            </a:r>
            <a:r>
              <a:rPr lang="en-US" sz="2400" dirty="0" err="1" smtClean="0"/>
              <a:t>các</a:t>
            </a:r>
            <a:r>
              <a:rPr lang="en-US" sz="2400" dirty="0" smtClean="0"/>
              <a:t> </a:t>
            </a:r>
            <a:r>
              <a:rPr lang="en-US" sz="2400" dirty="0" err="1" smtClean="0"/>
              <a:t>sinh</a:t>
            </a:r>
            <a:r>
              <a:rPr lang="en-US" sz="2400" dirty="0" smtClean="0"/>
              <a:t> </a:t>
            </a:r>
            <a:r>
              <a:rPr lang="en-US" sz="2400" dirty="0" err="1" smtClean="0"/>
              <a:t>viên</a:t>
            </a:r>
            <a:r>
              <a:rPr lang="en-US" sz="2400" dirty="0" smtClean="0"/>
              <a:t> </a:t>
            </a:r>
            <a:r>
              <a:rPr lang="en-US" sz="2400" dirty="0" err="1" smtClean="0"/>
              <a:t>có</a:t>
            </a:r>
            <a:r>
              <a:rPr lang="en-US" sz="2400" dirty="0" smtClean="0"/>
              <a:t> </a:t>
            </a:r>
            <a:r>
              <a:rPr lang="en-US" sz="2400" dirty="0" err="1" smtClean="0"/>
              <a:t>năm</a:t>
            </a:r>
            <a:r>
              <a:rPr lang="en-US" sz="2400" dirty="0" smtClean="0"/>
              <a:t> </a:t>
            </a:r>
            <a:r>
              <a:rPr lang="en-US" sz="2400" dirty="0" err="1" smtClean="0"/>
              <a:t>sinh</a:t>
            </a:r>
            <a:r>
              <a:rPr lang="en-US" sz="2400" dirty="0" smtClean="0"/>
              <a:t> &gt; </a:t>
            </a:r>
            <a:r>
              <a:rPr lang="en-US" sz="2400" dirty="0" err="1" smtClean="0"/>
              <a:t>năm</a:t>
            </a:r>
            <a:r>
              <a:rPr lang="en-US" sz="2400" dirty="0" smtClean="0"/>
              <a:t> </a:t>
            </a:r>
            <a:r>
              <a:rPr lang="en-US" sz="2400" dirty="0" err="1" smtClean="0"/>
              <a:t>sinh</a:t>
            </a:r>
            <a:r>
              <a:rPr lang="en-US" sz="2400" dirty="0" smtClean="0"/>
              <a:t> </a:t>
            </a:r>
            <a:r>
              <a:rPr lang="en-US" sz="2400" dirty="0" err="1" smtClean="0"/>
              <a:t>của</a:t>
            </a:r>
            <a:r>
              <a:rPr lang="en-US" sz="2400" dirty="0" smtClean="0"/>
              <a:t> “</a:t>
            </a:r>
            <a:r>
              <a:rPr lang="en-US" sz="2400" dirty="0" err="1" smtClean="0"/>
              <a:t>Nguyễn</a:t>
            </a:r>
            <a:r>
              <a:rPr lang="en-US" sz="2400" dirty="0" smtClean="0"/>
              <a:t> </a:t>
            </a:r>
            <a:r>
              <a:rPr lang="en-US" sz="2400" dirty="0" err="1" smtClean="0"/>
              <a:t>Công</a:t>
            </a:r>
            <a:r>
              <a:rPr lang="en-US" sz="2400" dirty="0" smtClean="0"/>
              <a:t> </a:t>
            </a:r>
            <a:r>
              <a:rPr lang="en-US" sz="2400" dirty="0" err="1" smtClean="0"/>
              <a:t>Phượng</a:t>
            </a:r>
            <a:r>
              <a:rPr lang="en-US" sz="2400" dirty="0" smtClean="0"/>
              <a:t>”, </a:t>
            </a:r>
            <a:r>
              <a:rPr lang="en-US" sz="2400" dirty="0" err="1" smtClean="0"/>
              <a:t>biết</a:t>
            </a:r>
            <a:r>
              <a:rPr lang="en-US" sz="2400" dirty="0" smtClean="0"/>
              <a:t> </a:t>
            </a:r>
            <a:r>
              <a:rPr lang="en-US" sz="2400" dirty="0" err="1" smtClean="0"/>
              <a:t>rằng</a:t>
            </a:r>
            <a:r>
              <a:rPr lang="en-US" sz="2400" dirty="0" smtClean="0"/>
              <a:t> </a:t>
            </a:r>
            <a:r>
              <a:rPr lang="en-US" sz="2400" dirty="0" err="1" smtClean="0"/>
              <a:t>Phượng</a:t>
            </a:r>
            <a:r>
              <a:rPr lang="en-US" sz="2400" dirty="0" smtClean="0"/>
              <a:t> </a:t>
            </a:r>
            <a:r>
              <a:rPr lang="en-US" sz="2400" dirty="0" err="1" smtClean="0"/>
              <a:t>có</a:t>
            </a:r>
            <a:r>
              <a:rPr lang="en-US" sz="2400" dirty="0" smtClean="0"/>
              <a:t> </a:t>
            </a:r>
            <a:r>
              <a:rPr lang="en-US" sz="2400" dirty="0" err="1" smtClean="0"/>
              <a:t>mã</a:t>
            </a:r>
            <a:r>
              <a:rPr lang="en-US" sz="2400" dirty="0" smtClean="0"/>
              <a:t> </a:t>
            </a:r>
            <a:r>
              <a:rPr lang="en-US" sz="2400" dirty="0" err="1" smtClean="0"/>
              <a:t>sinh</a:t>
            </a:r>
            <a:r>
              <a:rPr lang="en-US" sz="2400" dirty="0" smtClean="0"/>
              <a:t> </a:t>
            </a:r>
            <a:r>
              <a:rPr lang="en-US" sz="2400" dirty="0" err="1" smtClean="0"/>
              <a:t>viên</a:t>
            </a:r>
            <a:r>
              <a:rPr lang="en-US" sz="2400" dirty="0" smtClean="0"/>
              <a:t> </a:t>
            </a:r>
            <a:r>
              <a:rPr lang="en-US" sz="2400" dirty="0" err="1" smtClean="0"/>
              <a:t>là</a:t>
            </a:r>
            <a:r>
              <a:rPr lang="en-US" sz="2400" dirty="0" smtClean="0"/>
              <a:t> sv0003</a:t>
            </a:r>
          </a:p>
          <a:p>
            <a:endParaRPr lang="en-US" sz="2400" b="1" dirty="0"/>
          </a:p>
          <a:p>
            <a:pPr marL="0" indent="0">
              <a:buNone/>
            </a:pPr>
            <a:endParaRPr lang="en-US" sz="2400" b="1" dirty="0"/>
          </a:p>
          <a:p>
            <a:pPr algn="just"/>
            <a:endParaRPr lang="en-US" sz="2200" b="1" dirty="0" smtClean="0"/>
          </a:p>
          <a:p>
            <a:pPr algn="just"/>
            <a:endParaRPr lang="en-US" sz="2200" b="1" dirty="0"/>
          </a:p>
          <a:p>
            <a:pPr algn="just"/>
            <a:endParaRPr lang="en-US" sz="2200" b="1" dirty="0" smtClean="0"/>
          </a:p>
          <a:p>
            <a:pPr algn="just"/>
            <a:endParaRPr lang="en-US" sz="2200" b="1" dirty="0"/>
          </a:p>
          <a:p>
            <a:pPr algn="just"/>
            <a:endParaRPr lang="en-US" sz="2200" b="1" dirty="0" smtClean="0"/>
          </a:p>
          <a:p>
            <a:pPr algn="just"/>
            <a:endParaRPr lang="en-US" sz="2200" b="1" dirty="0"/>
          </a:p>
          <a:p>
            <a:pPr algn="just"/>
            <a:endParaRPr lang="en-US" sz="2200" b="1" dirty="0" smtClean="0">
              <a:solidFill>
                <a:srgbClr val="FF3300"/>
              </a:solidFill>
            </a:endParaRPr>
          </a:p>
          <a:p>
            <a:pPr marL="0" indent="0" algn="just">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77583209"/>
              </p:ext>
            </p:extLst>
          </p:nvPr>
        </p:nvGraphicFramePr>
        <p:xfrm>
          <a:off x="990600" y="1905000"/>
          <a:ext cx="6096000" cy="137160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1081319718"/>
                    </a:ext>
                  </a:extLst>
                </a:gridCol>
              </a:tblGrid>
              <a:tr h="370840">
                <a:tc>
                  <a:txBody>
                    <a:bodyPr/>
                    <a:lstStyle/>
                    <a:p>
                      <a:r>
                        <a:rPr lang="en-US" sz="2800" dirty="0" smtClean="0">
                          <a:solidFill>
                            <a:srgbClr val="FFFF00"/>
                          </a:solidFill>
                        </a:rPr>
                        <a:t>select</a:t>
                      </a:r>
                      <a:r>
                        <a:rPr lang="en-US" sz="2800" dirty="0" smtClean="0"/>
                        <a:t> * </a:t>
                      </a:r>
                    </a:p>
                    <a:p>
                      <a:r>
                        <a:rPr lang="en-US" sz="2800" dirty="0" smtClean="0">
                          <a:solidFill>
                            <a:srgbClr val="FFFF00"/>
                          </a:solidFill>
                        </a:rPr>
                        <a:t>from</a:t>
                      </a:r>
                      <a:r>
                        <a:rPr lang="en-US" sz="2800" dirty="0" smtClean="0"/>
                        <a:t> </a:t>
                      </a:r>
                      <a:r>
                        <a:rPr lang="en-US" sz="2800" dirty="0" err="1" smtClean="0"/>
                        <a:t>fpoly.sinhvien</a:t>
                      </a:r>
                      <a:endParaRPr lang="en-US" sz="2800" dirty="0" smtClean="0"/>
                    </a:p>
                    <a:p>
                      <a:r>
                        <a:rPr lang="en-US" sz="2800" dirty="0" smtClean="0">
                          <a:solidFill>
                            <a:srgbClr val="FFFF00"/>
                          </a:solidFill>
                        </a:rPr>
                        <a:t>where</a:t>
                      </a:r>
                      <a:r>
                        <a:rPr lang="en-US" sz="2800" dirty="0" smtClean="0"/>
                        <a:t> year(</a:t>
                      </a:r>
                      <a:r>
                        <a:rPr lang="en-US" sz="2800" dirty="0" err="1" smtClean="0"/>
                        <a:t>namsinh</a:t>
                      </a:r>
                      <a:r>
                        <a:rPr lang="en-US" sz="2800" dirty="0" smtClean="0"/>
                        <a:t>) &gt; 1999;</a:t>
                      </a:r>
                      <a:endParaRPr lang="en-US" sz="2800" dirty="0"/>
                    </a:p>
                  </a:txBody>
                  <a:tcPr/>
                </a:tc>
                <a:extLst>
                  <a:ext uri="{0D108BD9-81ED-4DB2-BD59-A6C34878D82A}">
                    <a16:rowId xmlns:a16="http://schemas.microsoft.com/office/drawing/2014/main" val="69613387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12670321"/>
              </p:ext>
            </p:extLst>
          </p:nvPr>
        </p:nvGraphicFramePr>
        <p:xfrm>
          <a:off x="876300" y="4511040"/>
          <a:ext cx="7391400" cy="1798320"/>
        </p:xfrm>
        <a:graphic>
          <a:graphicData uri="http://schemas.openxmlformats.org/drawingml/2006/table">
            <a:tbl>
              <a:tblPr firstRow="1" bandRow="1">
                <a:tableStyleId>{5C22544A-7EE6-4342-B048-85BDC9FD1C3A}</a:tableStyleId>
              </a:tblPr>
              <a:tblGrid>
                <a:gridCol w="7391400">
                  <a:extLst>
                    <a:ext uri="{9D8B030D-6E8A-4147-A177-3AD203B41FA5}">
                      <a16:colId xmlns:a16="http://schemas.microsoft.com/office/drawing/2014/main" val="1428365798"/>
                    </a:ext>
                  </a:extLst>
                </a:gridCol>
              </a:tblGrid>
              <a:tr h="370840">
                <a:tc>
                  <a:txBody>
                    <a:bodyPr/>
                    <a:lstStyle/>
                    <a:p>
                      <a:r>
                        <a:rPr lang="en-US" sz="2800" dirty="0" smtClean="0">
                          <a:solidFill>
                            <a:srgbClr val="FFFF00"/>
                          </a:solidFill>
                        </a:rPr>
                        <a:t>select</a:t>
                      </a:r>
                      <a:r>
                        <a:rPr lang="en-US" sz="2800" dirty="0" smtClean="0"/>
                        <a:t> * </a:t>
                      </a:r>
                    </a:p>
                    <a:p>
                      <a:r>
                        <a:rPr lang="en-US" sz="2800" dirty="0" smtClean="0">
                          <a:solidFill>
                            <a:srgbClr val="FFFF00"/>
                          </a:solidFill>
                        </a:rPr>
                        <a:t>from</a:t>
                      </a:r>
                      <a:r>
                        <a:rPr lang="en-US" sz="2800" dirty="0" smtClean="0"/>
                        <a:t> </a:t>
                      </a:r>
                      <a:r>
                        <a:rPr lang="en-US" sz="2800" dirty="0" err="1" smtClean="0"/>
                        <a:t>fpoly.sinhvien</a:t>
                      </a:r>
                      <a:endParaRPr lang="en-US" sz="2800" dirty="0" smtClean="0"/>
                    </a:p>
                    <a:p>
                      <a:r>
                        <a:rPr lang="en-US" sz="2800" dirty="0" smtClean="0">
                          <a:solidFill>
                            <a:srgbClr val="FFFF00"/>
                          </a:solidFill>
                        </a:rPr>
                        <a:t>where</a:t>
                      </a:r>
                      <a:r>
                        <a:rPr lang="en-US" sz="2800" dirty="0" smtClean="0"/>
                        <a:t> year(</a:t>
                      </a:r>
                      <a:r>
                        <a:rPr lang="en-US" sz="2800" dirty="0" err="1" smtClean="0"/>
                        <a:t>namsinh</a:t>
                      </a:r>
                      <a:r>
                        <a:rPr lang="en-US" sz="2800" dirty="0" smtClean="0"/>
                        <a:t>) &gt; </a:t>
                      </a:r>
                      <a:r>
                        <a:rPr lang="en-US" sz="2800" dirty="0" smtClean="0">
                          <a:solidFill>
                            <a:srgbClr val="FFFF00"/>
                          </a:solidFill>
                        </a:rPr>
                        <a:t>(select year(</a:t>
                      </a:r>
                      <a:r>
                        <a:rPr lang="en-US" sz="2800" dirty="0" err="1" smtClean="0">
                          <a:solidFill>
                            <a:srgbClr val="FFFF00"/>
                          </a:solidFill>
                        </a:rPr>
                        <a:t>namsinh</a:t>
                      </a:r>
                      <a:r>
                        <a:rPr lang="en-US" sz="2800" dirty="0" smtClean="0">
                          <a:solidFill>
                            <a:srgbClr val="FFFF00"/>
                          </a:solidFill>
                        </a:rPr>
                        <a:t>) from </a:t>
                      </a:r>
                      <a:r>
                        <a:rPr lang="en-US" sz="2800" dirty="0" err="1" smtClean="0">
                          <a:solidFill>
                            <a:srgbClr val="FFFF00"/>
                          </a:solidFill>
                        </a:rPr>
                        <a:t>fpoly.sinhvien</a:t>
                      </a:r>
                      <a:r>
                        <a:rPr lang="en-US" sz="2800" dirty="0" smtClean="0">
                          <a:solidFill>
                            <a:srgbClr val="FFFF00"/>
                          </a:solidFill>
                        </a:rPr>
                        <a:t> where </a:t>
                      </a:r>
                      <a:r>
                        <a:rPr lang="en-US" sz="2800" dirty="0" err="1" smtClean="0">
                          <a:solidFill>
                            <a:srgbClr val="FFFF00"/>
                          </a:solidFill>
                        </a:rPr>
                        <a:t>masv</a:t>
                      </a:r>
                      <a:r>
                        <a:rPr lang="en-US" sz="2800" dirty="0" smtClean="0">
                          <a:solidFill>
                            <a:srgbClr val="FFFF00"/>
                          </a:solidFill>
                        </a:rPr>
                        <a:t>='sv0003')</a:t>
                      </a:r>
                      <a:r>
                        <a:rPr lang="en-US" sz="2800" dirty="0" smtClean="0"/>
                        <a:t>;</a:t>
                      </a:r>
                      <a:endParaRPr lang="en-US" sz="2800" dirty="0"/>
                    </a:p>
                  </a:txBody>
                  <a:tcPr/>
                </a:tc>
                <a:extLst>
                  <a:ext uri="{0D108BD9-81ED-4DB2-BD59-A6C34878D82A}">
                    <a16:rowId xmlns:a16="http://schemas.microsoft.com/office/drawing/2014/main" val="2879228046"/>
                  </a:ext>
                </a:extLst>
              </a:tr>
            </a:tbl>
          </a:graphicData>
        </a:graphic>
      </p:graphicFrame>
    </p:spTree>
    <p:extLst>
      <p:ext uri="{BB962C8B-B14F-4D97-AF65-F5344CB8AC3E}">
        <p14:creationId xmlns:p14="http://schemas.microsoft.com/office/powerpoint/2010/main" val="180548913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THỰC HÀNH 01</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DỰA TRÊN CƠ SỞ DỮ LIỆU ĐÃ CHO SINH VIÊN HÃY </a:t>
            </a:r>
          </a:p>
          <a:p>
            <a:pPr lvl="1"/>
            <a:r>
              <a:rPr lang="en-US" dirty="0" err="1" smtClean="0"/>
              <a:t>Hiển</a:t>
            </a:r>
            <a:r>
              <a:rPr lang="en-US" dirty="0" smtClean="0"/>
              <a:t> </a:t>
            </a:r>
            <a:r>
              <a:rPr lang="en-US" dirty="0" err="1" smtClean="0"/>
              <a:t>thị</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cột</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năm</a:t>
            </a:r>
            <a:r>
              <a:rPr lang="en-US" dirty="0" smtClean="0"/>
              <a:t> </a:t>
            </a:r>
            <a:r>
              <a:rPr lang="en-US" dirty="0" err="1" smtClean="0"/>
              <a:t>sinh</a:t>
            </a:r>
            <a:r>
              <a:rPr lang="en-US" dirty="0" smtClean="0"/>
              <a:t> </a:t>
            </a:r>
            <a:r>
              <a:rPr lang="en-US" dirty="0" err="1" smtClean="0"/>
              <a:t>từ</a:t>
            </a:r>
            <a:r>
              <a:rPr lang="en-US" dirty="0" smtClean="0"/>
              <a:t> 1997-1999</a:t>
            </a:r>
          </a:p>
          <a:p>
            <a:pPr lvl="1"/>
            <a:r>
              <a:rPr lang="en-US" dirty="0" err="1" smtClean="0"/>
              <a:t>Hiển</a:t>
            </a:r>
            <a:r>
              <a:rPr lang="en-US" dirty="0" smtClean="0"/>
              <a:t> </a:t>
            </a:r>
            <a:r>
              <a:rPr lang="en-US" dirty="0" err="1" smtClean="0"/>
              <a:t>thị</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cột</a:t>
            </a:r>
            <a:r>
              <a:rPr lang="en-US" dirty="0" smtClean="0"/>
              <a:t> </a:t>
            </a:r>
            <a:r>
              <a:rPr lang="en-US" dirty="0" err="1" smtClean="0"/>
              <a:t>của</a:t>
            </a:r>
            <a:r>
              <a:rPr lang="en-US" dirty="0" smtClean="0"/>
              <a:t> </a:t>
            </a:r>
            <a:r>
              <a:rPr lang="en-US" dirty="0" err="1" smtClean="0"/>
              <a:t>bảng</a:t>
            </a:r>
            <a:r>
              <a:rPr lang="en-US" dirty="0" smtClean="0"/>
              <a:t> </a:t>
            </a:r>
            <a:r>
              <a:rPr lang="en-US" dirty="0" err="1" smtClean="0"/>
              <a:t>sinh</a:t>
            </a:r>
            <a:r>
              <a:rPr lang="en-US" dirty="0" smtClean="0"/>
              <a:t> </a:t>
            </a:r>
            <a:r>
              <a:rPr lang="en-US" dirty="0" err="1" smtClean="0"/>
              <a:t>viên</a:t>
            </a:r>
            <a:r>
              <a:rPr lang="en-US" dirty="0" smtClean="0"/>
              <a:t>, </a:t>
            </a:r>
            <a:r>
              <a:rPr lang="en-US" dirty="0" err="1" smtClean="0"/>
              <a:t>và</a:t>
            </a:r>
            <a:r>
              <a:rPr lang="en-US" dirty="0" smtClean="0"/>
              <a:t> </a:t>
            </a:r>
            <a:r>
              <a:rPr lang="en-US" dirty="0" err="1" smtClean="0"/>
              <a:t>sắp</a:t>
            </a:r>
            <a:r>
              <a:rPr lang="en-US" dirty="0" smtClean="0"/>
              <a:t> </a:t>
            </a:r>
            <a:r>
              <a:rPr lang="en-US" dirty="0" err="1" smtClean="0"/>
              <a:t>xếp</a:t>
            </a:r>
            <a:r>
              <a:rPr lang="en-US" dirty="0" smtClean="0"/>
              <a:t> </a:t>
            </a:r>
            <a:r>
              <a:rPr lang="en-US" dirty="0" err="1" smtClean="0"/>
              <a:t>theo</a:t>
            </a:r>
            <a:r>
              <a:rPr lang="en-US" dirty="0" smtClean="0"/>
              <a:t> </a:t>
            </a:r>
            <a:r>
              <a:rPr lang="en-US" dirty="0" err="1" smtClean="0"/>
              <a:t>tên</a:t>
            </a:r>
            <a:r>
              <a:rPr lang="en-US" dirty="0" smtClean="0"/>
              <a:t> </a:t>
            </a:r>
            <a:r>
              <a:rPr lang="en-US" dirty="0" err="1" smtClean="0"/>
              <a:t>sinh</a:t>
            </a:r>
            <a:r>
              <a:rPr lang="en-US" dirty="0" smtClean="0"/>
              <a:t> </a:t>
            </a:r>
            <a:r>
              <a:rPr lang="en-US" dirty="0" err="1" smtClean="0"/>
              <a:t>viên</a:t>
            </a:r>
            <a:r>
              <a:rPr lang="en-US" dirty="0" smtClean="0"/>
              <a:t> </a:t>
            </a:r>
            <a:r>
              <a:rPr lang="en-US" dirty="0" err="1" smtClean="0"/>
              <a:t>từ</a:t>
            </a:r>
            <a:r>
              <a:rPr lang="en-US" dirty="0" smtClean="0"/>
              <a:t> a-z</a:t>
            </a:r>
          </a:p>
          <a:p>
            <a:pPr lvl="1"/>
            <a:r>
              <a:rPr lang="en-US" dirty="0" err="1" smtClean="0"/>
              <a:t>Hiển</a:t>
            </a:r>
            <a:r>
              <a:rPr lang="en-US" dirty="0" smtClean="0"/>
              <a:t> </a:t>
            </a:r>
            <a:r>
              <a:rPr lang="en-US" dirty="0" err="1" smtClean="0"/>
              <a:t>thị</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cột</a:t>
            </a:r>
            <a:r>
              <a:rPr lang="en-US" dirty="0" smtClean="0"/>
              <a:t> </a:t>
            </a:r>
            <a:r>
              <a:rPr lang="en-US" dirty="0" err="1" smtClean="0"/>
              <a:t>của</a:t>
            </a:r>
            <a:r>
              <a:rPr lang="en-US" dirty="0" smtClean="0"/>
              <a:t> </a:t>
            </a:r>
            <a:r>
              <a:rPr lang="en-US" dirty="0" err="1" smtClean="0"/>
              <a:t>bảng</a:t>
            </a:r>
            <a:r>
              <a:rPr lang="en-US" dirty="0" smtClean="0"/>
              <a:t> </a:t>
            </a:r>
            <a:r>
              <a:rPr lang="en-US" dirty="0" err="1" smtClean="0"/>
              <a:t>sinh</a:t>
            </a:r>
            <a:r>
              <a:rPr lang="en-US" dirty="0" smtClean="0"/>
              <a:t> </a:t>
            </a:r>
            <a:r>
              <a:rPr lang="en-US" dirty="0" err="1" smtClean="0"/>
              <a:t>viên</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là</a:t>
            </a:r>
            <a:r>
              <a:rPr lang="en-US" dirty="0" smtClean="0"/>
              <a:t> </a:t>
            </a:r>
            <a:r>
              <a:rPr lang="en-US" dirty="0" err="1" smtClean="0"/>
              <a:t>sinh</a:t>
            </a:r>
            <a:r>
              <a:rPr lang="en-US" dirty="0" smtClean="0"/>
              <a:t> </a:t>
            </a:r>
            <a:r>
              <a:rPr lang="en-US" dirty="0" err="1" smtClean="0"/>
              <a:t>viên</a:t>
            </a:r>
            <a:r>
              <a:rPr lang="en-US" dirty="0" smtClean="0"/>
              <a:t> </a:t>
            </a:r>
            <a:r>
              <a:rPr lang="en-US" dirty="0" err="1" smtClean="0"/>
              <a:t>ngành</a:t>
            </a:r>
            <a:r>
              <a:rPr lang="en-US" dirty="0" smtClean="0"/>
              <a:t> </a:t>
            </a:r>
            <a:r>
              <a:rPr lang="en-US" dirty="0" err="1" smtClean="0"/>
              <a:t>cntt</a:t>
            </a:r>
            <a:r>
              <a:rPr lang="en-US" dirty="0" smtClean="0"/>
              <a:t> </a:t>
            </a:r>
            <a:r>
              <a:rPr lang="en-US" dirty="0" err="1" smtClean="0"/>
              <a:t>và</a:t>
            </a:r>
            <a:r>
              <a:rPr lang="en-US" dirty="0" smtClean="0"/>
              <a:t> </a:t>
            </a:r>
            <a:r>
              <a:rPr lang="en-US" dirty="0" err="1" smtClean="0"/>
              <a:t>quê</a:t>
            </a:r>
            <a:r>
              <a:rPr lang="en-US" dirty="0" smtClean="0"/>
              <a:t> </a:t>
            </a:r>
            <a:r>
              <a:rPr lang="en-US" dirty="0" err="1" smtClean="0"/>
              <a:t>quán</a:t>
            </a:r>
            <a:r>
              <a:rPr lang="en-US" dirty="0"/>
              <a:t> </a:t>
            </a:r>
            <a:r>
              <a:rPr lang="en-US" dirty="0" smtClean="0"/>
              <a:t>ở </a:t>
            </a:r>
            <a:r>
              <a:rPr lang="en-US" dirty="0" err="1" smtClean="0"/>
              <a:t>Hà</a:t>
            </a:r>
            <a:r>
              <a:rPr lang="en-US" dirty="0" smtClean="0"/>
              <a:t> </a:t>
            </a:r>
            <a:r>
              <a:rPr lang="en-US" dirty="0" err="1" smtClean="0"/>
              <a:t>Nội</a:t>
            </a:r>
            <a:endParaRPr lang="en-US" dirty="0" smtClean="0"/>
          </a:p>
          <a:p>
            <a:pPr lvl="1"/>
            <a:r>
              <a:rPr lang="en-US" dirty="0" err="1" smtClean="0"/>
              <a:t>Đếm</a:t>
            </a:r>
            <a:r>
              <a:rPr lang="en-US" dirty="0" smtClean="0"/>
              <a:t> </a:t>
            </a:r>
            <a:r>
              <a:rPr lang="en-US" dirty="0" err="1" smtClean="0"/>
              <a:t>tổng</a:t>
            </a:r>
            <a:r>
              <a:rPr lang="en-US" dirty="0" smtClean="0"/>
              <a:t> </a:t>
            </a:r>
            <a:r>
              <a:rPr lang="en-US" dirty="0" err="1" smtClean="0"/>
              <a:t>số</a:t>
            </a:r>
            <a:r>
              <a:rPr lang="en-US" dirty="0" smtClean="0"/>
              <a:t> </a:t>
            </a:r>
            <a:r>
              <a:rPr lang="en-US" dirty="0" err="1" smtClean="0"/>
              <a:t>lớp</a:t>
            </a:r>
            <a:r>
              <a:rPr lang="en-US" dirty="0" smtClean="0"/>
              <a:t> </a:t>
            </a:r>
            <a:r>
              <a:rPr lang="en-US" dirty="0" err="1" smtClean="0"/>
              <a:t>học</a:t>
            </a:r>
            <a:r>
              <a:rPr lang="en-US" dirty="0" smtClean="0"/>
              <a:t> </a:t>
            </a:r>
            <a:r>
              <a:rPr lang="en-US" dirty="0" err="1" smtClean="0"/>
              <a:t>theo</a:t>
            </a:r>
            <a:r>
              <a:rPr lang="en-US" dirty="0" smtClean="0"/>
              <a:t> ca</a:t>
            </a:r>
          </a:p>
          <a:p>
            <a:pPr lvl="1"/>
            <a:r>
              <a:rPr lang="en-US" dirty="0" err="1" smtClean="0"/>
              <a:t>Đếm</a:t>
            </a:r>
            <a:r>
              <a:rPr lang="en-US" dirty="0" smtClean="0"/>
              <a:t> </a:t>
            </a:r>
            <a:r>
              <a:rPr lang="en-US" dirty="0" err="1" smtClean="0"/>
              <a:t>tổng</a:t>
            </a:r>
            <a:r>
              <a:rPr lang="en-US" dirty="0" smtClean="0"/>
              <a:t> </a:t>
            </a:r>
            <a:r>
              <a:rPr lang="en-US" dirty="0" err="1" smtClean="0"/>
              <a:t>số</a:t>
            </a:r>
            <a:r>
              <a:rPr lang="en-US" dirty="0" smtClean="0"/>
              <a:t> </a:t>
            </a:r>
            <a:r>
              <a:rPr lang="en-US" dirty="0" err="1" smtClean="0"/>
              <a:t>sinh</a:t>
            </a:r>
            <a:r>
              <a:rPr lang="en-US" dirty="0" smtClean="0"/>
              <a:t> </a:t>
            </a:r>
            <a:r>
              <a:rPr lang="en-US" dirty="0" err="1" smtClean="0"/>
              <a:t>viên</a:t>
            </a:r>
            <a:r>
              <a:rPr lang="en-US" dirty="0" smtClean="0"/>
              <a:t> </a:t>
            </a:r>
            <a:r>
              <a:rPr lang="en-US" dirty="0" err="1" smtClean="0"/>
              <a:t>của</a:t>
            </a:r>
            <a:r>
              <a:rPr lang="en-US" dirty="0" smtClean="0"/>
              <a:t> </a:t>
            </a:r>
            <a:r>
              <a:rPr lang="en-US" dirty="0" err="1" smtClean="0"/>
              <a:t>các</a:t>
            </a:r>
            <a:r>
              <a:rPr lang="en-US" dirty="0" smtClean="0"/>
              <a:t> </a:t>
            </a:r>
            <a:r>
              <a:rPr lang="en-US" dirty="0" err="1" smtClean="0"/>
              <a:t>khoa</a:t>
            </a:r>
            <a:r>
              <a:rPr lang="en-US" dirty="0" smtClean="0"/>
              <a:t> </a:t>
            </a:r>
            <a:r>
              <a:rPr lang="en-US" dirty="0" err="1" smtClean="0"/>
              <a:t>và</a:t>
            </a:r>
            <a:r>
              <a:rPr lang="en-US" dirty="0" smtClean="0"/>
              <a:t> </a:t>
            </a:r>
            <a:r>
              <a:rPr lang="en-US" dirty="0" err="1"/>
              <a:t>h</a:t>
            </a:r>
            <a:r>
              <a:rPr lang="en-US" dirty="0" err="1" smtClean="0"/>
              <a:t>iển</a:t>
            </a:r>
            <a:r>
              <a:rPr lang="en-US" dirty="0" smtClean="0"/>
              <a:t> </a:t>
            </a:r>
            <a:r>
              <a:rPr lang="en-US" dirty="0" err="1" smtClean="0"/>
              <a:t>thị</a:t>
            </a:r>
            <a:r>
              <a:rPr lang="en-US" dirty="0" smtClean="0"/>
              <a:t> </a:t>
            </a:r>
            <a:r>
              <a:rPr lang="en-US" dirty="0" err="1" smtClean="0"/>
              <a:t>cột</a:t>
            </a:r>
            <a:r>
              <a:rPr lang="en-US" dirty="0" smtClean="0"/>
              <a:t> </a:t>
            </a:r>
            <a:r>
              <a:rPr lang="en-US" dirty="0" err="1" smtClean="0"/>
              <a:t>số</a:t>
            </a:r>
            <a:r>
              <a:rPr lang="en-US" dirty="0" smtClean="0"/>
              <a:t> </a:t>
            </a:r>
            <a:r>
              <a:rPr lang="en-US" dirty="0" err="1" smtClean="0"/>
              <a:t>lượng</a:t>
            </a:r>
            <a:r>
              <a:rPr lang="en-US" dirty="0" smtClean="0"/>
              <a:t>, </a:t>
            </a:r>
            <a:r>
              <a:rPr lang="en-US" dirty="0" err="1" smtClean="0"/>
              <a:t>cột</a:t>
            </a:r>
            <a:r>
              <a:rPr lang="en-US" dirty="0" smtClean="0"/>
              <a:t> </a:t>
            </a:r>
            <a:r>
              <a:rPr lang="en-US" dirty="0" err="1" smtClean="0"/>
              <a:t>mã</a:t>
            </a:r>
            <a:r>
              <a:rPr lang="en-US" dirty="0" smtClean="0"/>
              <a:t> </a:t>
            </a:r>
            <a:r>
              <a:rPr lang="en-US" dirty="0" err="1" smtClean="0"/>
              <a:t>khoa</a:t>
            </a:r>
            <a:r>
              <a:rPr lang="en-US" dirty="0"/>
              <a:t> </a:t>
            </a:r>
            <a:r>
              <a:rPr lang="en-US" dirty="0" smtClean="0"/>
              <a:t>(</a:t>
            </a:r>
            <a:r>
              <a:rPr lang="en-US" dirty="0" err="1" smtClean="0"/>
              <a:t>Sử</a:t>
            </a:r>
            <a:r>
              <a:rPr lang="en-US" dirty="0" smtClean="0"/>
              <a:t> </a:t>
            </a:r>
            <a:r>
              <a:rPr lang="en-US" dirty="0" err="1" smtClean="0"/>
              <a:t>dụng</a:t>
            </a:r>
            <a:r>
              <a:rPr lang="en-US" dirty="0" smtClean="0"/>
              <a:t> group by)</a:t>
            </a:r>
          </a:p>
          <a:p>
            <a:pPr lvl="1"/>
            <a:r>
              <a:rPr lang="en-US" dirty="0" err="1" smtClean="0"/>
              <a:t>Đếm</a:t>
            </a:r>
            <a:r>
              <a:rPr lang="en-US" dirty="0" smtClean="0"/>
              <a:t> </a:t>
            </a:r>
            <a:r>
              <a:rPr lang="en-US" dirty="0" err="1" smtClean="0"/>
              <a:t>tổng</a:t>
            </a:r>
            <a:r>
              <a:rPr lang="en-US" dirty="0" smtClean="0"/>
              <a:t> </a:t>
            </a:r>
            <a:r>
              <a:rPr lang="en-US" dirty="0" err="1" smtClean="0"/>
              <a:t>số</a:t>
            </a:r>
            <a:r>
              <a:rPr lang="en-US" dirty="0" smtClean="0"/>
              <a:t> </a:t>
            </a:r>
            <a:r>
              <a:rPr lang="en-US" dirty="0" err="1" smtClean="0"/>
              <a:t>sinh</a:t>
            </a:r>
            <a:r>
              <a:rPr lang="en-US" dirty="0" smtClean="0"/>
              <a:t> </a:t>
            </a:r>
            <a:r>
              <a:rPr lang="en-US" dirty="0" err="1" smtClean="0"/>
              <a:t>viên</a:t>
            </a:r>
            <a:r>
              <a:rPr lang="en-US" dirty="0" smtClean="0"/>
              <a:t> </a:t>
            </a:r>
            <a:r>
              <a:rPr lang="en-US" dirty="0" err="1" smtClean="0"/>
              <a:t>của</a:t>
            </a:r>
            <a:r>
              <a:rPr lang="en-US" dirty="0" smtClean="0"/>
              <a:t> </a:t>
            </a:r>
            <a:r>
              <a:rPr lang="en-US" dirty="0" err="1" smtClean="0"/>
              <a:t>các</a:t>
            </a:r>
            <a:r>
              <a:rPr lang="en-US" dirty="0" smtClean="0"/>
              <a:t> </a:t>
            </a:r>
            <a:r>
              <a:rPr lang="en-US" dirty="0" err="1" smtClean="0"/>
              <a:t>khoa</a:t>
            </a:r>
            <a:r>
              <a:rPr lang="en-US" dirty="0" smtClean="0"/>
              <a:t>, </a:t>
            </a:r>
            <a:r>
              <a:rPr lang="en-US" dirty="0" err="1" smtClean="0"/>
              <a:t>và</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cột</a:t>
            </a:r>
            <a:r>
              <a:rPr lang="en-US" dirty="0" smtClean="0"/>
              <a:t> </a:t>
            </a:r>
            <a:r>
              <a:rPr lang="en-US" dirty="0" err="1" smtClean="0"/>
              <a:t>số</a:t>
            </a:r>
            <a:r>
              <a:rPr lang="en-US" dirty="0" smtClean="0"/>
              <a:t> </a:t>
            </a:r>
            <a:r>
              <a:rPr lang="en-US" dirty="0" err="1" smtClean="0"/>
              <a:t>lượng</a:t>
            </a:r>
            <a:r>
              <a:rPr lang="en-US" dirty="0" smtClean="0"/>
              <a:t>, </a:t>
            </a:r>
            <a:r>
              <a:rPr lang="en-US" dirty="0" err="1" smtClean="0"/>
              <a:t>tên</a:t>
            </a:r>
            <a:r>
              <a:rPr lang="en-US" dirty="0" smtClean="0"/>
              <a:t> </a:t>
            </a:r>
            <a:r>
              <a:rPr lang="en-US" dirty="0" err="1" smtClean="0"/>
              <a:t>khoa</a:t>
            </a:r>
            <a:r>
              <a:rPr lang="en-US" dirty="0" smtClean="0"/>
              <a:t> (</a:t>
            </a:r>
            <a:r>
              <a:rPr lang="en-US" dirty="0" err="1" smtClean="0"/>
              <a:t>kết</a:t>
            </a:r>
            <a:r>
              <a:rPr lang="en-US" dirty="0" smtClean="0"/>
              <a:t> </a:t>
            </a:r>
            <a:r>
              <a:rPr lang="en-US" dirty="0" err="1" smtClean="0"/>
              <a:t>hợp</a:t>
            </a:r>
            <a:r>
              <a:rPr lang="en-US" dirty="0" smtClean="0"/>
              <a:t> right join </a:t>
            </a:r>
            <a:r>
              <a:rPr lang="en-US" dirty="0" err="1" smtClean="0"/>
              <a:t>và</a:t>
            </a:r>
            <a:r>
              <a:rPr lang="en-US" dirty="0" smtClean="0"/>
              <a:t> group by)</a:t>
            </a:r>
          </a:p>
          <a:p>
            <a:pPr lvl="1"/>
            <a:r>
              <a:rPr lang="en-US" dirty="0" err="1"/>
              <a:t>Hiển</a:t>
            </a:r>
            <a:r>
              <a:rPr lang="en-US" dirty="0"/>
              <a:t> </a:t>
            </a:r>
            <a:r>
              <a:rPr lang="en-US" dirty="0" err="1"/>
              <a:t>thị</a:t>
            </a:r>
            <a:r>
              <a:rPr lang="en-US" dirty="0"/>
              <a:t> </a:t>
            </a:r>
            <a:r>
              <a:rPr lang="en-US" dirty="0" err="1"/>
              <a:t>tên</a:t>
            </a:r>
            <a:r>
              <a:rPr lang="en-US" dirty="0"/>
              <a:t> </a:t>
            </a:r>
            <a:r>
              <a:rPr lang="en-US" dirty="0" err="1"/>
              <a:t>sinh</a:t>
            </a:r>
            <a:r>
              <a:rPr lang="en-US" dirty="0"/>
              <a:t> </a:t>
            </a:r>
            <a:r>
              <a:rPr lang="en-US" dirty="0" err="1"/>
              <a:t>viên</a:t>
            </a:r>
            <a:r>
              <a:rPr lang="en-US" dirty="0"/>
              <a:t> </a:t>
            </a:r>
            <a:r>
              <a:rPr lang="en-US" dirty="0" err="1"/>
              <a:t>và</a:t>
            </a:r>
            <a:r>
              <a:rPr lang="en-US" dirty="0"/>
              <a:t> ca </a:t>
            </a:r>
            <a:r>
              <a:rPr lang="en-US" dirty="0" err="1"/>
              <a:t>học</a:t>
            </a:r>
            <a:r>
              <a:rPr lang="en-US" dirty="0"/>
              <a:t> </a:t>
            </a:r>
            <a:r>
              <a:rPr lang="en-US" dirty="0" err="1"/>
              <a:t>của</a:t>
            </a:r>
            <a:r>
              <a:rPr lang="en-US" dirty="0"/>
              <a:t> </a:t>
            </a:r>
            <a:r>
              <a:rPr lang="en-US" dirty="0" err="1"/>
              <a:t>sinh</a:t>
            </a:r>
            <a:r>
              <a:rPr lang="en-US" dirty="0"/>
              <a:t> </a:t>
            </a:r>
            <a:r>
              <a:rPr lang="en-US" dirty="0" err="1"/>
              <a:t>viên</a:t>
            </a:r>
            <a:r>
              <a:rPr lang="en-US" dirty="0"/>
              <a:t> </a:t>
            </a:r>
            <a:r>
              <a:rPr lang="en-US" dirty="0" err="1"/>
              <a:t>đó</a:t>
            </a:r>
            <a:endParaRPr lang="en-US" dirty="0"/>
          </a:p>
          <a:p>
            <a:pPr lvl="1"/>
            <a:r>
              <a:rPr lang="en-US" dirty="0" err="1"/>
              <a:t>Hiển</a:t>
            </a:r>
            <a:r>
              <a:rPr lang="en-US" dirty="0"/>
              <a:t> </a:t>
            </a:r>
            <a:r>
              <a:rPr lang="en-US" dirty="0" err="1"/>
              <a:t>thị</a:t>
            </a:r>
            <a:r>
              <a:rPr lang="en-US" dirty="0"/>
              <a:t> </a:t>
            </a:r>
            <a:r>
              <a:rPr lang="en-US" dirty="0" err="1"/>
              <a:t>masv</a:t>
            </a:r>
            <a:r>
              <a:rPr lang="en-US" dirty="0"/>
              <a:t>, </a:t>
            </a:r>
            <a:r>
              <a:rPr lang="en-US" dirty="0" err="1"/>
              <a:t>tên</a:t>
            </a:r>
            <a:r>
              <a:rPr lang="en-US" dirty="0"/>
              <a:t> </a:t>
            </a:r>
            <a:r>
              <a:rPr lang="en-US" dirty="0" err="1"/>
              <a:t>sinh</a:t>
            </a:r>
            <a:r>
              <a:rPr lang="en-US" dirty="0"/>
              <a:t> </a:t>
            </a:r>
            <a:r>
              <a:rPr lang="en-US" dirty="0" err="1"/>
              <a:t>viên</a:t>
            </a:r>
            <a:r>
              <a:rPr lang="en-US" dirty="0"/>
              <a:t>, </a:t>
            </a:r>
            <a:r>
              <a:rPr lang="en-US" dirty="0" err="1"/>
              <a:t>tên</a:t>
            </a:r>
            <a:r>
              <a:rPr lang="en-US" dirty="0"/>
              <a:t> </a:t>
            </a:r>
            <a:r>
              <a:rPr lang="en-US" dirty="0" err="1"/>
              <a:t>lớp</a:t>
            </a:r>
            <a:r>
              <a:rPr lang="en-US" dirty="0"/>
              <a:t>. </a:t>
            </a:r>
            <a:r>
              <a:rPr lang="en-US" dirty="0" err="1"/>
              <a:t>Điều</a:t>
            </a:r>
            <a:r>
              <a:rPr lang="en-US" dirty="0"/>
              <a:t> </a:t>
            </a:r>
            <a:r>
              <a:rPr lang="en-US" dirty="0" err="1"/>
              <a:t>kiện</a:t>
            </a:r>
            <a:r>
              <a:rPr lang="en-US" dirty="0"/>
              <a:t> </a:t>
            </a:r>
            <a:r>
              <a:rPr lang="en-US" dirty="0" err="1"/>
              <a:t>chỉ</a:t>
            </a:r>
            <a:r>
              <a:rPr lang="en-US" dirty="0"/>
              <a:t> </a:t>
            </a:r>
            <a:r>
              <a:rPr lang="en-US" dirty="0" err="1"/>
              <a:t>lấy</a:t>
            </a:r>
            <a:r>
              <a:rPr lang="en-US" dirty="0"/>
              <a:t> </a:t>
            </a:r>
            <a:r>
              <a:rPr lang="en-US" dirty="0" err="1"/>
              <a:t>sinh</a:t>
            </a:r>
            <a:r>
              <a:rPr lang="en-US" dirty="0"/>
              <a:t> </a:t>
            </a:r>
            <a:r>
              <a:rPr lang="en-US" dirty="0" err="1"/>
              <a:t>viên</a:t>
            </a:r>
            <a:r>
              <a:rPr lang="en-US" dirty="0"/>
              <a:t> </a:t>
            </a:r>
            <a:r>
              <a:rPr lang="en-US" dirty="0" err="1"/>
              <a:t>có</a:t>
            </a:r>
            <a:r>
              <a:rPr lang="en-US" dirty="0"/>
              <a:t> </a:t>
            </a:r>
            <a:r>
              <a:rPr lang="en-US" dirty="0" err="1"/>
              <a:t>tháng</a:t>
            </a:r>
            <a:r>
              <a:rPr lang="en-US" dirty="0"/>
              <a:t> </a:t>
            </a:r>
            <a:r>
              <a:rPr lang="en-US" dirty="0" err="1"/>
              <a:t>sinh</a:t>
            </a:r>
            <a:r>
              <a:rPr lang="en-US" dirty="0"/>
              <a:t> &gt; </a:t>
            </a:r>
            <a:r>
              <a:rPr lang="en-US" dirty="0" err="1"/>
              <a:t>tháng</a:t>
            </a:r>
            <a:r>
              <a:rPr lang="en-US" dirty="0"/>
              <a:t> 6.</a:t>
            </a:r>
          </a:p>
          <a:p>
            <a:pPr lvl="1"/>
            <a:r>
              <a:rPr lang="en-US" dirty="0" err="1"/>
              <a:t>Hiển</a:t>
            </a:r>
            <a:r>
              <a:rPr lang="en-US" dirty="0"/>
              <a:t> </a:t>
            </a:r>
            <a:r>
              <a:rPr lang="en-US" dirty="0" err="1"/>
              <a:t>thị</a:t>
            </a:r>
            <a:r>
              <a:rPr lang="en-US" dirty="0"/>
              <a:t> </a:t>
            </a:r>
            <a:r>
              <a:rPr lang="en-US" dirty="0" err="1"/>
              <a:t>các</a:t>
            </a:r>
            <a:r>
              <a:rPr lang="en-US" dirty="0"/>
              <a:t> </a:t>
            </a:r>
            <a:r>
              <a:rPr lang="en-US" dirty="0" err="1"/>
              <a:t>sinh</a:t>
            </a:r>
            <a:r>
              <a:rPr lang="en-US" dirty="0"/>
              <a:t> </a:t>
            </a:r>
            <a:r>
              <a:rPr lang="en-US" dirty="0" err="1"/>
              <a:t>viên</a:t>
            </a:r>
            <a:r>
              <a:rPr lang="en-US" dirty="0"/>
              <a:t> </a:t>
            </a:r>
            <a:r>
              <a:rPr lang="en-US" dirty="0" err="1"/>
              <a:t>có</a:t>
            </a:r>
            <a:r>
              <a:rPr lang="en-US" dirty="0"/>
              <a:t> </a:t>
            </a:r>
            <a:r>
              <a:rPr lang="en-US" dirty="0" err="1"/>
              <a:t>cùng</a:t>
            </a:r>
            <a:r>
              <a:rPr lang="en-US" dirty="0"/>
              <a:t> </a:t>
            </a:r>
            <a:r>
              <a:rPr lang="en-US" dirty="0" err="1"/>
              <a:t>quê</a:t>
            </a:r>
            <a:r>
              <a:rPr lang="en-US" dirty="0"/>
              <a:t> </a:t>
            </a:r>
            <a:r>
              <a:rPr lang="en-US" dirty="0" err="1"/>
              <a:t>với</a:t>
            </a:r>
            <a:r>
              <a:rPr lang="en-US" dirty="0"/>
              <a:t> </a:t>
            </a:r>
            <a:r>
              <a:rPr lang="en-US" dirty="0" err="1"/>
              <a:t>sinh</a:t>
            </a:r>
            <a:r>
              <a:rPr lang="en-US" dirty="0"/>
              <a:t> </a:t>
            </a:r>
            <a:r>
              <a:rPr lang="en-US" dirty="0" err="1"/>
              <a:t>viên</a:t>
            </a:r>
            <a:r>
              <a:rPr lang="en-US" dirty="0"/>
              <a:t> </a:t>
            </a:r>
            <a:r>
              <a:rPr lang="en-US" dirty="0" err="1"/>
              <a:t>Bằng</a:t>
            </a:r>
            <a:r>
              <a:rPr lang="en-US" dirty="0"/>
              <a:t> </a:t>
            </a:r>
            <a:r>
              <a:rPr lang="en-US" dirty="0" err="1"/>
              <a:t>Kiều</a:t>
            </a:r>
            <a:endParaRPr lang="en-US" dirty="0"/>
          </a:p>
          <a:p>
            <a:pPr lvl="1"/>
            <a:endParaRPr lang="en-US" dirty="0" smtClean="0"/>
          </a:p>
          <a:p>
            <a:pPr lvl="1"/>
            <a:endParaRPr lang="en-US" dirty="0"/>
          </a:p>
        </p:txBody>
      </p:sp>
    </p:spTree>
    <p:extLst>
      <p:ext uri="{BB962C8B-B14F-4D97-AF65-F5344CB8AC3E}">
        <p14:creationId xmlns:p14="http://schemas.microsoft.com/office/powerpoint/2010/main" val="48504891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THỰC HÀNH 02</a:t>
            </a:r>
            <a:endParaRPr lang="en-US" dirty="0"/>
          </a:p>
        </p:txBody>
      </p:sp>
      <p:sp>
        <p:nvSpPr>
          <p:cNvPr id="3" name="Content Placeholder 2"/>
          <p:cNvSpPr>
            <a:spLocks noGrp="1"/>
          </p:cNvSpPr>
          <p:nvPr>
            <p:ph idx="1"/>
          </p:nvPr>
        </p:nvSpPr>
        <p:spPr/>
        <p:txBody>
          <a:bodyPr>
            <a:normAutofit/>
          </a:bodyPr>
          <a:lstStyle/>
          <a:p>
            <a:r>
              <a:rPr lang="en-US" dirty="0" smtClean="0"/>
              <a:t>DỰA TRÊN CƠ SỞ DỮ LIỆU ĐÃ CHO SINH VIÊN HÃY </a:t>
            </a:r>
          </a:p>
          <a:p>
            <a:pPr lvl="1"/>
            <a:r>
              <a:rPr lang="en-US" dirty="0" err="1" smtClean="0"/>
              <a:t>Hiển</a:t>
            </a:r>
            <a:r>
              <a:rPr lang="en-US" dirty="0" smtClean="0"/>
              <a:t> </a:t>
            </a:r>
            <a:r>
              <a:rPr lang="en-US" dirty="0" err="1" smtClean="0"/>
              <a:t>thị</a:t>
            </a:r>
            <a:r>
              <a:rPr lang="en-US" dirty="0" smtClean="0"/>
              <a:t> </a:t>
            </a:r>
            <a:r>
              <a:rPr lang="en-US" dirty="0" err="1" smtClean="0"/>
              <a:t>tên</a:t>
            </a:r>
            <a:r>
              <a:rPr lang="en-US" dirty="0" smtClean="0"/>
              <a:t> </a:t>
            </a:r>
            <a:r>
              <a:rPr lang="en-US" dirty="0" err="1" smtClean="0"/>
              <a:t>sinh</a:t>
            </a:r>
            <a:r>
              <a:rPr lang="en-US" dirty="0" smtClean="0"/>
              <a:t> </a:t>
            </a:r>
            <a:r>
              <a:rPr lang="en-US" dirty="0" err="1" smtClean="0"/>
              <a:t>viên</a:t>
            </a:r>
            <a:r>
              <a:rPr lang="en-US" dirty="0" smtClean="0"/>
              <a:t> </a:t>
            </a:r>
            <a:r>
              <a:rPr lang="en-US" dirty="0" err="1" smtClean="0"/>
              <a:t>và</a:t>
            </a:r>
            <a:r>
              <a:rPr lang="en-US" dirty="0" smtClean="0"/>
              <a:t> ca </a:t>
            </a:r>
            <a:r>
              <a:rPr lang="en-US" dirty="0" err="1"/>
              <a:t>học</a:t>
            </a:r>
            <a:r>
              <a:rPr lang="en-US" dirty="0"/>
              <a:t> </a:t>
            </a:r>
            <a:r>
              <a:rPr lang="en-US" dirty="0" err="1"/>
              <a:t>của</a:t>
            </a:r>
            <a:r>
              <a:rPr lang="en-US" dirty="0"/>
              <a:t> </a:t>
            </a:r>
            <a:r>
              <a:rPr lang="en-US" dirty="0" err="1" smtClean="0"/>
              <a:t>sinh</a:t>
            </a:r>
            <a:r>
              <a:rPr lang="en-US" dirty="0" smtClean="0"/>
              <a:t> </a:t>
            </a:r>
            <a:r>
              <a:rPr lang="en-US" dirty="0" err="1" smtClean="0"/>
              <a:t>viên</a:t>
            </a:r>
            <a:r>
              <a:rPr lang="en-US" dirty="0" smtClean="0"/>
              <a:t> </a:t>
            </a:r>
            <a:r>
              <a:rPr lang="en-US" dirty="0" err="1" smtClean="0"/>
              <a:t>đó</a:t>
            </a:r>
            <a:endParaRPr lang="en-US" dirty="0" smtClean="0"/>
          </a:p>
          <a:p>
            <a:pPr lvl="1"/>
            <a:r>
              <a:rPr lang="en-US" dirty="0" err="1" smtClean="0"/>
              <a:t>Hiển</a:t>
            </a:r>
            <a:r>
              <a:rPr lang="en-US" dirty="0" smtClean="0"/>
              <a:t> </a:t>
            </a:r>
            <a:r>
              <a:rPr lang="en-US" dirty="0" err="1" smtClean="0"/>
              <a:t>thị</a:t>
            </a:r>
            <a:r>
              <a:rPr lang="en-US" dirty="0" smtClean="0"/>
              <a:t> </a:t>
            </a:r>
            <a:r>
              <a:rPr lang="en-US" dirty="0" err="1" smtClean="0"/>
              <a:t>masv</a:t>
            </a:r>
            <a:r>
              <a:rPr lang="en-US" dirty="0" smtClean="0"/>
              <a:t>, </a:t>
            </a:r>
            <a:r>
              <a:rPr lang="en-US" dirty="0" err="1" smtClean="0"/>
              <a:t>tên</a:t>
            </a:r>
            <a:r>
              <a:rPr lang="en-US" dirty="0" smtClean="0"/>
              <a:t> </a:t>
            </a:r>
            <a:r>
              <a:rPr lang="en-US" dirty="0" err="1" smtClean="0"/>
              <a:t>sinh</a:t>
            </a:r>
            <a:r>
              <a:rPr lang="en-US" dirty="0" smtClean="0"/>
              <a:t> </a:t>
            </a:r>
            <a:r>
              <a:rPr lang="en-US" dirty="0" err="1" smtClean="0"/>
              <a:t>viên</a:t>
            </a:r>
            <a:r>
              <a:rPr lang="en-US" dirty="0" smtClean="0"/>
              <a:t>, </a:t>
            </a:r>
            <a:r>
              <a:rPr lang="en-US" dirty="0" err="1" smtClean="0"/>
              <a:t>tên</a:t>
            </a:r>
            <a:r>
              <a:rPr lang="en-US" dirty="0" smtClean="0"/>
              <a:t> </a:t>
            </a:r>
            <a:r>
              <a:rPr lang="en-US" dirty="0" err="1" smtClean="0"/>
              <a:t>lớp</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chỉ</a:t>
            </a:r>
            <a:r>
              <a:rPr lang="en-US" dirty="0" smtClean="0"/>
              <a:t> </a:t>
            </a:r>
            <a:r>
              <a:rPr lang="en-US" dirty="0" err="1" smtClean="0"/>
              <a:t>lấy</a:t>
            </a:r>
            <a:r>
              <a:rPr lang="en-US" dirty="0" smtClean="0"/>
              <a:t> </a:t>
            </a:r>
            <a:r>
              <a:rPr lang="en-US" dirty="0" err="1" smtClean="0"/>
              <a:t>sinh</a:t>
            </a:r>
            <a:r>
              <a:rPr lang="en-US" dirty="0" smtClean="0"/>
              <a:t> </a:t>
            </a:r>
            <a:r>
              <a:rPr lang="en-US" dirty="0" err="1" smtClean="0"/>
              <a:t>viên</a:t>
            </a:r>
            <a:r>
              <a:rPr lang="en-US" dirty="0"/>
              <a:t> </a:t>
            </a:r>
            <a:r>
              <a:rPr lang="en-US" dirty="0" err="1" smtClean="0"/>
              <a:t>có</a:t>
            </a:r>
            <a:r>
              <a:rPr lang="en-US" dirty="0" smtClean="0"/>
              <a:t> </a:t>
            </a:r>
            <a:r>
              <a:rPr lang="en-US" dirty="0" err="1" smtClean="0"/>
              <a:t>tháng</a:t>
            </a:r>
            <a:r>
              <a:rPr lang="en-US" dirty="0" smtClean="0"/>
              <a:t> </a:t>
            </a:r>
            <a:r>
              <a:rPr lang="en-US" dirty="0" err="1" smtClean="0"/>
              <a:t>sinh</a:t>
            </a:r>
            <a:r>
              <a:rPr lang="en-US" dirty="0" smtClean="0"/>
              <a:t> &gt; </a:t>
            </a:r>
            <a:r>
              <a:rPr lang="en-US" dirty="0" err="1" smtClean="0"/>
              <a:t>tháng</a:t>
            </a:r>
            <a:r>
              <a:rPr lang="en-US" dirty="0" smtClean="0"/>
              <a:t> 6.</a:t>
            </a:r>
          </a:p>
          <a:p>
            <a:pPr lvl="1"/>
            <a:r>
              <a:rPr lang="en-US" dirty="0" err="1" smtClean="0"/>
              <a:t>Hiển</a:t>
            </a:r>
            <a:r>
              <a:rPr lang="en-US" dirty="0" smtClean="0"/>
              <a:t> </a:t>
            </a:r>
            <a:r>
              <a:rPr lang="en-US" dirty="0" err="1" smtClean="0"/>
              <a:t>thị</a:t>
            </a:r>
            <a:r>
              <a:rPr lang="en-US" dirty="0" smtClean="0"/>
              <a:t> </a:t>
            </a:r>
            <a:r>
              <a:rPr lang="en-US" dirty="0" err="1" smtClean="0"/>
              <a:t>các</a:t>
            </a:r>
            <a:r>
              <a:rPr lang="en-US" dirty="0" smtClean="0"/>
              <a:t> </a:t>
            </a:r>
            <a:r>
              <a:rPr lang="en-US" dirty="0" err="1" smtClean="0"/>
              <a:t>sinh</a:t>
            </a:r>
            <a:r>
              <a:rPr lang="en-US" dirty="0" smtClean="0"/>
              <a:t> </a:t>
            </a:r>
            <a:r>
              <a:rPr lang="en-US" dirty="0" err="1" smtClean="0"/>
              <a:t>viên</a:t>
            </a:r>
            <a:r>
              <a:rPr lang="en-US" dirty="0" smtClean="0"/>
              <a:t> </a:t>
            </a:r>
            <a:r>
              <a:rPr lang="en-US" dirty="0" err="1" smtClean="0"/>
              <a:t>có</a:t>
            </a:r>
            <a:r>
              <a:rPr lang="en-US" dirty="0" smtClean="0"/>
              <a:t> </a:t>
            </a:r>
            <a:r>
              <a:rPr lang="en-US" dirty="0" err="1" smtClean="0"/>
              <a:t>cùng</a:t>
            </a:r>
            <a:r>
              <a:rPr lang="en-US" dirty="0" smtClean="0"/>
              <a:t> </a:t>
            </a:r>
            <a:r>
              <a:rPr lang="en-US" dirty="0" err="1" smtClean="0"/>
              <a:t>quê</a:t>
            </a:r>
            <a:r>
              <a:rPr lang="en-US" dirty="0" smtClean="0"/>
              <a:t> </a:t>
            </a:r>
            <a:r>
              <a:rPr lang="en-US" dirty="0" err="1" smtClean="0"/>
              <a:t>với</a:t>
            </a:r>
            <a:r>
              <a:rPr lang="en-US" dirty="0" smtClean="0"/>
              <a:t> </a:t>
            </a:r>
            <a:r>
              <a:rPr lang="en-US" dirty="0" err="1" smtClean="0"/>
              <a:t>sinh</a:t>
            </a:r>
            <a:r>
              <a:rPr lang="en-US" dirty="0" smtClean="0"/>
              <a:t> </a:t>
            </a:r>
            <a:r>
              <a:rPr lang="en-US" dirty="0" err="1" smtClean="0"/>
              <a:t>viên</a:t>
            </a:r>
            <a:r>
              <a:rPr lang="en-US" dirty="0" smtClean="0"/>
              <a:t> </a:t>
            </a:r>
            <a:r>
              <a:rPr lang="en-US" dirty="0" err="1" smtClean="0"/>
              <a:t>Bằng</a:t>
            </a:r>
            <a:r>
              <a:rPr lang="en-US" dirty="0" smtClean="0"/>
              <a:t> </a:t>
            </a:r>
            <a:r>
              <a:rPr lang="en-US" dirty="0" err="1" smtClean="0"/>
              <a:t>Kiều</a:t>
            </a: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08166227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Sử dụng phép tích</a:t>
            </a:r>
          </a:p>
        </p:txBody>
      </p:sp>
      <p:pic>
        <p:nvPicPr>
          <p:cNvPr id="4" name="Content Placeholder 3"/>
          <p:cNvPicPr>
            <a:picLocks noGrp="1" noChangeAspect="1"/>
          </p:cNvPicPr>
          <p:nvPr>
            <p:ph idx="1"/>
          </p:nvPr>
        </p:nvPicPr>
        <p:blipFill>
          <a:blip r:embed="rId2"/>
          <a:srcRect l="-4398" r="-4398"/>
          <a:stretch>
            <a:fillRect/>
          </a:stretch>
        </p:blipFill>
        <p:spPr/>
      </p:pic>
    </p:spTree>
    <p:extLst>
      <p:ext uri="{BB962C8B-B14F-4D97-AF65-F5344CB8AC3E}">
        <p14:creationId xmlns:p14="http://schemas.microsoft.com/office/powerpoint/2010/main" val="375404768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3" name="Content Placeholder 2"/>
          <p:cNvSpPr>
            <a:spLocks noGrp="1"/>
          </p:cNvSpPr>
          <p:nvPr>
            <p:ph idx="1"/>
          </p:nvPr>
        </p:nvSpPr>
        <p:spPr/>
        <p:txBody>
          <a:bodyPr/>
          <a:lstStyle/>
          <a:p>
            <a:r>
              <a:rPr lang="en-US"/>
              <a:t>Sử dụng câu lệnh truy vấn để hiển thị dữ liệu của 2 bảng Nhân viên và Phòng ban</a:t>
            </a:r>
          </a:p>
          <a:p>
            <a:pPr marL="0" indent="0">
              <a:buNone/>
            </a:pP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885728462"/>
              </p:ext>
            </p:extLst>
          </p:nvPr>
        </p:nvGraphicFramePr>
        <p:xfrm>
          <a:off x="762000" y="2667000"/>
          <a:ext cx="7696200" cy="3108960"/>
        </p:xfrm>
        <a:graphic>
          <a:graphicData uri="http://schemas.openxmlformats.org/drawingml/2006/table">
            <a:tbl>
              <a:tblPr firstRow="1" bandRow="1">
                <a:tableStyleId>{5C22544A-7EE6-4342-B048-85BDC9FD1C3A}</a:tableStyleId>
              </a:tblPr>
              <a:tblGrid>
                <a:gridCol w="7696200">
                  <a:extLst>
                    <a:ext uri="{9D8B030D-6E8A-4147-A177-3AD203B41FA5}">
                      <a16:colId xmlns:a16="http://schemas.microsoft.com/office/drawing/2014/main" val="20000"/>
                    </a:ext>
                  </a:extLst>
                </a:gridCol>
              </a:tblGrid>
              <a:tr h="259080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400" b="1" kern="1200">
                          <a:solidFill>
                            <a:schemeClr val="lt1"/>
                          </a:solidFill>
                          <a:effectLst/>
                          <a:latin typeface="+mn-lt"/>
                          <a:ea typeface="+mn-ea"/>
                          <a:cs typeface="+mn-cs"/>
                        </a:rPr>
                        <a:t>SELECT   </a:t>
                      </a:r>
                      <a:r>
                        <a:rPr lang="en-US" sz="2400" b="1" kern="1200">
                          <a:solidFill>
                            <a:srgbClr val="CCFFCC"/>
                          </a:solidFill>
                          <a:effectLst/>
                          <a:latin typeface="+mn-lt"/>
                          <a:ea typeface="+mn-ea"/>
                          <a:cs typeface="+mn-cs"/>
                        </a:rPr>
                        <a:t>NHAN_VIEN.ID_nhanVien</a:t>
                      </a:r>
                      <a:r>
                        <a:rPr lang="en-US" sz="2400" b="1" kern="1200">
                          <a:solidFill>
                            <a:schemeClr val="lt1"/>
                          </a:solidFill>
                          <a:effectLst/>
                          <a:latin typeface="+mn-lt"/>
                          <a:ea typeface="+mn-ea"/>
                          <a:cs typeface="+mn-cs"/>
                        </a:rPr>
                        <a:t>,       </a:t>
                      </a:r>
                      <a:r>
                        <a:rPr lang="en-US" sz="2400" b="1" kern="1200">
                          <a:solidFill>
                            <a:srgbClr val="CCFFCC"/>
                          </a:solidFill>
                          <a:effectLst/>
                          <a:latin typeface="+mn-lt"/>
                          <a:ea typeface="+mn-ea"/>
                          <a:cs typeface="+mn-cs"/>
                        </a:rPr>
                        <a:t>NHAN_VIEN.TEN_NV</a:t>
                      </a:r>
                      <a:r>
                        <a:rPr lang="en-US" sz="2400" b="1" kern="1200">
                          <a:solidFill>
                            <a:schemeClr val="lt1"/>
                          </a:solidFill>
                          <a:effectLst/>
                          <a:latin typeface="+mn-lt"/>
                          <a:ea typeface="+mn-ea"/>
                          <a:cs typeface="+mn-cs"/>
                        </a:rPr>
                        <a:t>, </a:t>
                      </a:r>
                      <a:r>
                        <a:rPr lang="en-US" sz="2400" b="1" kern="1200">
                          <a:solidFill>
                            <a:srgbClr val="CCFFCC"/>
                          </a:solidFill>
                          <a:effectLst/>
                          <a:latin typeface="+mn-lt"/>
                          <a:ea typeface="+mn-ea"/>
                          <a:cs typeface="+mn-cs"/>
                        </a:rPr>
                        <a:t>NHAN_VIEN.PGH</a:t>
                      </a:r>
                      <a:r>
                        <a:rPr lang="en-US" sz="2400" b="1" kern="1200">
                          <a:solidFill>
                            <a:schemeClr val="lt1"/>
                          </a:solidFill>
                          <a:effectLst/>
                          <a:latin typeface="+mn-lt"/>
                          <a:ea typeface="+mn-ea"/>
                          <a:cs typeface="+mn-cs"/>
                        </a:rPr>
                        <a:t>,        </a:t>
                      </a:r>
                      <a:r>
                        <a:rPr lang="en-US" sz="2400" b="1" kern="1200">
                          <a:solidFill>
                            <a:srgbClr val="CCFFCC"/>
                          </a:solidFill>
                          <a:effectLst/>
                          <a:latin typeface="+mn-lt"/>
                          <a:ea typeface="+mn-ea"/>
                          <a:cs typeface="+mn-cs"/>
                        </a:rPr>
                        <a:t>PHONG_BAN.MA_PB</a:t>
                      </a:r>
                      <a:r>
                        <a:rPr lang="en-US" sz="2400" b="1" kern="1200">
                          <a:solidFill>
                            <a:schemeClr val="lt1"/>
                          </a:solidFill>
                          <a:effectLst/>
                          <a:latin typeface="+mn-lt"/>
                          <a:ea typeface="+mn-ea"/>
                          <a:cs typeface="+mn-cs"/>
                        </a:rPr>
                        <a:t>, </a:t>
                      </a:r>
                      <a:r>
                        <a:rPr lang="en-US" sz="2400" b="1" kern="1200">
                          <a:solidFill>
                            <a:srgbClr val="CCFFCC"/>
                          </a:solidFill>
                          <a:effectLst/>
                          <a:latin typeface="+mn-lt"/>
                          <a:ea typeface="+mn-ea"/>
                          <a:cs typeface="+mn-cs"/>
                        </a:rPr>
                        <a:t>PHONG_BAN.TEN_PB</a:t>
                      </a:r>
                    </a:p>
                    <a:p>
                      <a:pPr marL="0" marR="0" indent="0" algn="l" defTabSz="914400" rtl="0" eaLnBrk="1" fontAlgn="auto" latinLnBrk="0" hangingPunct="1">
                        <a:lnSpc>
                          <a:spcPct val="150000"/>
                        </a:lnSpc>
                        <a:spcBef>
                          <a:spcPts val="0"/>
                        </a:spcBef>
                        <a:spcAft>
                          <a:spcPts val="0"/>
                        </a:spcAft>
                        <a:buClrTx/>
                        <a:buSzTx/>
                        <a:buFontTx/>
                        <a:buNone/>
                        <a:tabLst/>
                        <a:defRPr/>
                      </a:pPr>
                      <a:r>
                        <a:rPr lang="en-US" sz="2400" b="1" kern="1200">
                          <a:solidFill>
                            <a:schemeClr val="lt1"/>
                          </a:solidFill>
                          <a:effectLst/>
                          <a:latin typeface="+mn-lt"/>
                          <a:ea typeface="+mn-ea"/>
                          <a:cs typeface="+mn-cs"/>
                        </a:rPr>
                        <a:t>FROM  </a:t>
                      </a:r>
                      <a:r>
                        <a:rPr lang="en-US" sz="2400" b="1" kern="1200">
                          <a:solidFill>
                            <a:srgbClr val="CCFFCC"/>
                          </a:solidFill>
                          <a:effectLst/>
                          <a:latin typeface="+mn-lt"/>
                          <a:ea typeface="+mn-ea"/>
                          <a:cs typeface="+mn-cs"/>
                        </a:rPr>
                        <a:t>NHAN_VIEN</a:t>
                      </a:r>
                      <a:r>
                        <a:rPr lang="en-US" sz="2400" b="1" kern="1200">
                          <a:solidFill>
                            <a:schemeClr val="lt1"/>
                          </a:solidFill>
                          <a:effectLst/>
                          <a:latin typeface="+mn-lt"/>
                          <a:ea typeface="+mn-ea"/>
                          <a:cs typeface="+mn-cs"/>
                        </a:rPr>
                        <a:t>, </a:t>
                      </a:r>
                      <a:r>
                        <a:rPr lang="en-US" sz="2400" b="1" kern="1200">
                          <a:solidFill>
                            <a:srgbClr val="CCFFCC"/>
                          </a:solidFill>
                          <a:effectLst/>
                          <a:latin typeface="+mn-lt"/>
                          <a:ea typeface="+mn-ea"/>
                          <a:cs typeface="+mn-cs"/>
                        </a:rPr>
                        <a:t>PHONG_BANG</a:t>
                      </a:r>
                    </a:p>
                    <a:p>
                      <a:pPr marL="0" marR="0" indent="0" algn="l" defTabSz="914400" rtl="0" eaLnBrk="1" fontAlgn="auto" latinLnBrk="0" hangingPunct="1">
                        <a:lnSpc>
                          <a:spcPct val="150000"/>
                        </a:lnSpc>
                        <a:spcBef>
                          <a:spcPts val="0"/>
                        </a:spcBef>
                        <a:spcAft>
                          <a:spcPts val="0"/>
                        </a:spcAft>
                        <a:buClrTx/>
                        <a:buSzTx/>
                        <a:buFontTx/>
                        <a:buNone/>
                        <a:tabLst/>
                        <a:defRPr/>
                      </a:pPr>
                      <a:r>
                        <a:rPr lang="en-US" sz="2400" b="1" kern="1200">
                          <a:solidFill>
                            <a:schemeClr val="lt1"/>
                          </a:solidFill>
                          <a:effectLst/>
                          <a:latin typeface="+mn-lt"/>
                          <a:ea typeface="+mn-ea"/>
                          <a:cs typeface="+mn-cs"/>
                        </a:rPr>
                        <a:t>WHERE  </a:t>
                      </a:r>
                      <a:r>
                        <a:rPr lang="en-US" sz="2400" b="1" kern="1200">
                          <a:solidFill>
                            <a:srgbClr val="FF0000"/>
                          </a:solidFill>
                          <a:effectLst/>
                          <a:latin typeface="+mn-lt"/>
                          <a:ea typeface="+mn-ea"/>
                          <a:cs typeface="+mn-cs"/>
                        </a:rPr>
                        <a:t>NHAN_VIEN.PGH = PHONG_BAN.MA_PB</a:t>
                      </a:r>
                      <a:r>
                        <a:rPr lang="en-US" sz="2400" b="1" kern="1200">
                          <a:solidFill>
                            <a:schemeClr val="lt1"/>
                          </a:solidFill>
                          <a:effectLst/>
                          <a:latin typeface="+mn-lt"/>
                          <a:ea typeface="+mn-ea"/>
                          <a:cs typeface="+mn-cs"/>
                        </a:rPr>
                        <a:t>;</a:t>
                      </a:r>
                      <a:endParaRPr lang="en-US" sz="2400">
                        <a:effectLst/>
                      </a:endParaRPr>
                    </a:p>
                    <a:p>
                      <a:endParaRPr lang="en-US"/>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2347477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2</a:t>
            </a:r>
          </a:p>
        </p:txBody>
      </p:sp>
      <p:sp>
        <p:nvSpPr>
          <p:cNvPr id="3" name="Content Placeholder 2"/>
          <p:cNvSpPr>
            <a:spLocks noGrp="1"/>
          </p:cNvSpPr>
          <p:nvPr>
            <p:ph idx="1"/>
          </p:nvPr>
        </p:nvSpPr>
        <p:spPr/>
        <p:txBody>
          <a:bodyPr/>
          <a:lstStyle/>
          <a:p>
            <a:r>
              <a:rPr lang="en-US"/>
              <a:t>Sử dụng câu lệnh truy vấn để hiển thị dữ liệu trong 3 bảng: NHAN_VIEN, DU_AN và QUANLY_DUAN</a:t>
            </a:r>
          </a:p>
          <a:p>
            <a:pPr marL="0" indent="0">
              <a:buNone/>
            </a:pP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563518594"/>
              </p:ext>
            </p:extLst>
          </p:nvPr>
        </p:nvGraphicFramePr>
        <p:xfrm>
          <a:off x="990600" y="2743200"/>
          <a:ext cx="7467600" cy="2834640"/>
        </p:xfrm>
        <a:graphic>
          <a:graphicData uri="http://schemas.openxmlformats.org/drawingml/2006/table">
            <a:tbl>
              <a:tblPr firstRow="1" bandRow="1">
                <a:tableStyleId>{5C22544A-7EE6-4342-B048-85BDC9FD1C3A}</a:tableStyleId>
              </a:tblPr>
              <a:tblGrid>
                <a:gridCol w="7467600">
                  <a:extLst>
                    <a:ext uri="{9D8B030D-6E8A-4147-A177-3AD203B41FA5}">
                      <a16:colId xmlns:a16="http://schemas.microsoft.com/office/drawing/2014/main" val="20000"/>
                    </a:ext>
                  </a:extLst>
                </a:gridCol>
              </a:tblGrid>
              <a:tr h="2438400">
                <a:tc>
                  <a:txBody>
                    <a:bodyPr/>
                    <a:lstStyle/>
                    <a:p>
                      <a:pPr>
                        <a:lnSpc>
                          <a:spcPct val="150000"/>
                        </a:lnSpc>
                      </a:pPr>
                      <a:r>
                        <a:rPr lang="en-US" sz="2000"/>
                        <a:t>SELECT </a:t>
                      </a:r>
                      <a:r>
                        <a:rPr lang="en-US" sz="2000">
                          <a:solidFill>
                            <a:srgbClr val="CCFFCC"/>
                          </a:solidFill>
                        </a:rPr>
                        <a:t>DU_AN.TEN_DUAN</a:t>
                      </a:r>
                      <a:r>
                        <a:rPr lang="en-US" sz="2000"/>
                        <a:t>, </a:t>
                      </a:r>
                      <a:r>
                        <a:rPr lang="en-US" sz="2000">
                          <a:solidFill>
                            <a:srgbClr val="CCFFCC"/>
                          </a:solidFill>
                        </a:rPr>
                        <a:t>NHAN_VIEN.HO_NV</a:t>
                      </a:r>
                      <a:r>
                        <a:rPr lang="en-US" sz="2000"/>
                        <a:t>, </a:t>
                      </a:r>
                      <a:r>
                        <a:rPr lang="en-US" sz="2000">
                          <a:solidFill>
                            <a:srgbClr val="CCFFCC"/>
                          </a:solidFill>
                        </a:rPr>
                        <a:t>NHAN_VIEN.TEN_NV</a:t>
                      </a:r>
                      <a:r>
                        <a:rPr lang="en-US" sz="2000"/>
                        <a:t>, </a:t>
                      </a:r>
                      <a:r>
                        <a:rPr lang="en-US" sz="2000">
                          <a:solidFill>
                            <a:srgbClr val="CCFFCC"/>
                          </a:solidFill>
                        </a:rPr>
                        <a:t>QUANLY_DUAN.NGAY_THAM_GIA</a:t>
                      </a:r>
                      <a:r>
                        <a:rPr lang="en-US" sz="2000"/>
                        <a:t>, </a:t>
                      </a:r>
                      <a:r>
                        <a:rPr lang="en-US" sz="2000">
                          <a:solidFill>
                            <a:srgbClr val="CCFFCC"/>
                          </a:solidFill>
                        </a:rPr>
                        <a:t>QUANLY_DUAN.NGAY_KET_THUC</a:t>
                      </a:r>
                    </a:p>
                    <a:p>
                      <a:pPr>
                        <a:lnSpc>
                          <a:spcPct val="150000"/>
                        </a:lnSpc>
                      </a:pPr>
                      <a:r>
                        <a:rPr lang="en-US" sz="2000"/>
                        <a:t>FROM </a:t>
                      </a:r>
                      <a:r>
                        <a:rPr lang="en-US" sz="2000">
                          <a:solidFill>
                            <a:srgbClr val="CCFFCC"/>
                          </a:solidFill>
                        </a:rPr>
                        <a:t>NHAN_VIEN</a:t>
                      </a:r>
                      <a:r>
                        <a:rPr lang="en-US" sz="2000"/>
                        <a:t> ,</a:t>
                      </a:r>
                      <a:r>
                        <a:rPr lang="en-US" sz="2000" baseline="0"/>
                        <a:t> </a:t>
                      </a:r>
                      <a:r>
                        <a:rPr lang="en-US" sz="2000">
                          <a:solidFill>
                            <a:srgbClr val="CCFFCC"/>
                          </a:solidFill>
                        </a:rPr>
                        <a:t>DU_AN</a:t>
                      </a:r>
                      <a:r>
                        <a:rPr lang="en-US" sz="2000"/>
                        <a:t> ,</a:t>
                      </a:r>
                      <a:r>
                        <a:rPr lang="en-US" sz="2000" baseline="0"/>
                        <a:t> </a:t>
                      </a:r>
                      <a:r>
                        <a:rPr lang="en-US" sz="2000">
                          <a:solidFill>
                            <a:srgbClr val="CCFFCC"/>
                          </a:solidFill>
                        </a:rPr>
                        <a:t>QUANLY_DUAN</a:t>
                      </a:r>
                      <a:r>
                        <a:rPr lang="en-US" sz="2000"/>
                        <a:t> </a:t>
                      </a:r>
                    </a:p>
                    <a:p>
                      <a:pPr>
                        <a:lnSpc>
                          <a:spcPct val="150000"/>
                        </a:lnSpc>
                      </a:pPr>
                      <a:r>
                        <a:rPr lang="en-US" sz="2000"/>
                        <a:t>WHERE  </a:t>
                      </a:r>
                      <a:r>
                        <a:rPr lang="en-US" sz="2000">
                          <a:solidFill>
                            <a:srgbClr val="FF3300"/>
                          </a:solidFill>
                        </a:rPr>
                        <a:t>(DU_AN.MA_DUAN = QUANLY_DUAN.MA_DUAN</a:t>
                      </a:r>
                      <a:r>
                        <a:rPr lang="en-US" sz="2000" baseline="0">
                          <a:solidFill>
                            <a:srgbClr val="FF3300"/>
                          </a:solidFill>
                        </a:rPr>
                        <a:t> )</a:t>
                      </a:r>
                    </a:p>
                    <a:p>
                      <a:pPr>
                        <a:lnSpc>
                          <a:spcPct val="150000"/>
                        </a:lnSpc>
                      </a:pPr>
                      <a:r>
                        <a:rPr lang="en-US" sz="2000"/>
                        <a:t>AND  </a:t>
                      </a:r>
                      <a:r>
                        <a:rPr lang="en-US" sz="2000">
                          <a:solidFill>
                            <a:srgbClr val="FF3300"/>
                          </a:solidFill>
                        </a:rPr>
                        <a:t>(NHAN_VIEN.ID_NhanVien = QUANLY_DUAN.MA_NHANVIEN)</a:t>
                      </a:r>
                      <a:r>
                        <a:rPr lang="en-US" sz="2000"/>
                        <a: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0354393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3" name="Content Placeholder 2"/>
          <p:cNvSpPr>
            <a:spLocks noGrp="1"/>
          </p:cNvSpPr>
          <p:nvPr>
            <p:ph idx="1"/>
          </p:nvPr>
        </p:nvSpPr>
        <p:spPr/>
        <p:txBody>
          <a:bodyPr>
            <a:normAutofit/>
          </a:bodyPr>
          <a:lstStyle/>
          <a:p>
            <a:r>
              <a:rPr lang="en-US"/>
              <a:t>Sử dụng câu lệnh JOIN để hiển thị dữ liệu của 2 bảng Nhân viên và Phòng ban</a:t>
            </a:r>
          </a:p>
          <a:p>
            <a:pPr marL="0" indent="0">
              <a:buNone/>
            </a:pPr>
            <a:endParaRPr lang="en-US"/>
          </a:p>
          <a:p>
            <a:pPr marL="400050" lvl="1" indent="0">
              <a:lnSpc>
                <a:spcPct val="150000"/>
              </a:lnSpc>
              <a:buNone/>
            </a:pPr>
            <a:r>
              <a:rPr lang="en-US" sz="2000"/>
              <a:t>SELECT  </a:t>
            </a:r>
            <a:r>
              <a:rPr lang="en-US" sz="2000">
                <a:solidFill>
                  <a:srgbClr val="008000"/>
                </a:solidFill>
              </a:rPr>
              <a:t>ID_NhanVien</a:t>
            </a:r>
            <a:r>
              <a:rPr lang="en-US" sz="2000"/>
              <a:t>, </a:t>
            </a:r>
            <a:r>
              <a:rPr lang="en-US" sz="2000">
                <a:solidFill>
                  <a:srgbClr val="008000"/>
                </a:solidFill>
              </a:rPr>
              <a:t>HO_NV</a:t>
            </a:r>
            <a:r>
              <a:rPr lang="en-US" sz="2000"/>
              <a:t>, </a:t>
            </a:r>
            <a:r>
              <a:rPr lang="en-US" sz="2000">
                <a:solidFill>
                  <a:srgbClr val="008000"/>
                </a:solidFill>
              </a:rPr>
              <a:t>TEN_NV</a:t>
            </a:r>
            <a:r>
              <a:rPr lang="en-US" sz="2000"/>
              <a:t>, </a:t>
            </a:r>
            <a:r>
              <a:rPr lang="en-US" sz="2000">
                <a:solidFill>
                  <a:srgbClr val="008000"/>
                </a:solidFill>
              </a:rPr>
              <a:t>TEN_PB</a:t>
            </a:r>
            <a:r>
              <a:rPr lang="en-US" sz="2000"/>
              <a:t>   FROM  </a:t>
            </a:r>
            <a:r>
              <a:rPr lang="en-US" sz="2000">
                <a:solidFill>
                  <a:srgbClr val="008000"/>
                </a:solidFill>
              </a:rPr>
              <a:t>PHONG_BAN  </a:t>
            </a:r>
            <a:r>
              <a:rPr lang="en-US" sz="2000">
                <a:solidFill>
                  <a:srgbClr val="FF5A33"/>
                </a:solidFill>
              </a:rPr>
              <a:t>A</a:t>
            </a:r>
            <a:r>
              <a:rPr lang="en-US" sz="2000">
                <a:solidFill>
                  <a:srgbClr val="008000"/>
                </a:solidFill>
              </a:rPr>
              <a:t>   </a:t>
            </a:r>
            <a:r>
              <a:rPr lang="en-US" sz="2000">
                <a:solidFill>
                  <a:srgbClr val="FF0000"/>
                </a:solidFill>
              </a:rPr>
              <a:t>INNER JOIN</a:t>
            </a:r>
            <a:r>
              <a:rPr lang="en-US" sz="2000"/>
              <a:t> </a:t>
            </a:r>
            <a:r>
              <a:rPr lang="en-US" sz="2000">
                <a:solidFill>
                  <a:srgbClr val="008000"/>
                </a:solidFill>
              </a:rPr>
              <a:t>NHAN_VIEN</a:t>
            </a:r>
            <a:r>
              <a:rPr lang="en-US" sz="2000"/>
              <a:t>  </a:t>
            </a:r>
            <a:r>
              <a:rPr lang="en-US" sz="2000">
                <a:solidFill>
                  <a:srgbClr val="FF5A33"/>
                </a:solidFill>
              </a:rPr>
              <a:t>B</a:t>
            </a:r>
          </a:p>
          <a:p>
            <a:pPr marL="400050" lvl="1" indent="0">
              <a:lnSpc>
                <a:spcPct val="150000"/>
              </a:lnSpc>
              <a:buNone/>
            </a:pPr>
            <a:r>
              <a:rPr lang="en-US" sz="2000">
                <a:solidFill>
                  <a:srgbClr val="FF0000"/>
                </a:solidFill>
              </a:rPr>
              <a:t>ON</a:t>
            </a:r>
            <a:r>
              <a:rPr lang="en-US" sz="2000"/>
              <a:t> </a:t>
            </a:r>
            <a:r>
              <a:rPr lang="en-US" sz="2000">
                <a:solidFill>
                  <a:srgbClr val="FF5A33"/>
                </a:solidFill>
              </a:rPr>
              <a:t>A</a:t>
            </a:r>
            <a:r>
              <a:rPr lang="en-US" sz="2000">
                <a:solidFill>
                  <a:srgbClr val="008000"/>
                </a:solidFill>
              </a:rPr>
              <a:t>.MA_PB</a:t>
            </a:r>
            <a:r>
              <a:rPr lang="en-US" sz="2000"/>
              <a:t> = </a:t>
            </a:r>
            <a:r>
              <a:rPr lang="en-US" sz="2000">
                <a:solidFill>
                  <a:srgbClr val="FF5A33"/>
                </a:solidFill>
              </a:rPr>
              <a:t>B</a:t>
            </a:r>
            <a:r>
              <a:rPr lang="en-US" sz="2000">
                <a:solidFill>
                  <a:srgbClr val="008000"/>
                </a:solidFill>
              </a:rPr>
              <a:t>.PHG</a:t>
            </a:r>
          </a:p>
        </p:txBody>
      </p:sp>
    </p:spTree>
    <p:extLst>
      <p:ext uri="{BB962C8B-B14F-4D97-AF65-F5344CB8AC3E}">
        <p14:creationId xmlns:p14="http://schemas.microsoft.com/office/powerpoint/2010/main" val="240352501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Truy vấn dữ liệu trên nhiều bảng</a:t>
            </a:r>
            <a:endParaRPr lang="en-US" dirty="0"/>
          </a:p>
        </p:txBody>
      </p:sp>
      <p:sp>
        <p:nvSpPr>
          <p:cNvPr id="3" name="Content Placeholder 2"/>
          <p:cNvSpPr>
            <a:spLocks noGrp="1"/>
          </p:cNvSpPr>
          <p:nvPr>
            <p:ph idx="1"/>
          </p:nvPr>
        </p:nvSpPr>
        <p:spPr/>
        <p:txBody>
          <a:bodyPr/>
          <a:lstStyle/>
          <a:p>
            <a:r>
              <a:rPr lang="en-US" dirty="0"/>
              <a:t>Các cách truy vấn dữ liệu trên nhiều bảng</a:t>
            </a:r>
          </a:p>
          <a:p>
            <a:pPr lvl="1"/>
            <a:r>
              <a:rPr lang="en-US" dirty="0"/>
              <a:t>Sử dụng phép tích</a:t>
            </a:r>
          </a:p>
          <a:p>
            <a:pPr lvl="1"/>
            <a:r>
              <a:rPr lang="en-US" dirty="0"/>
              <a:t>Sử dụng mệnh đề JOIN</a:t>
            </a:r>
          </a:p>
          <a:p>
            <a:pPr lvl="1"/>
            <a:r>
              <a:rPr lang="en-US" dirty="0"/>
              <a:t>Câu truy vấn con </a:t>
            </a:r>
          </a:p>
          <a:p>
            <a:pPr lvl="1"/>
            <a:endParaRPr lang="en-US" dirty="0"/>
          </a:p>
        </p:txBody>
      </p:sp>
    </p:spTree>
    <p:extLst>
      <p:ext uri="{BB962C8B-B14F-4D97-AF65-F5344CB8AC3E}">
        <p14:creationId xmlns:p14="http://schemas.microsoft.com/office/powerpoint/2010/main" val="173411997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(2)</a:t>
            </a:r>
          </a:p>
        </p:txBody>
      </p:sp>
      <p:sp>
        <p:nvSpPr>
          <p:cNvPr id="3" name="Content Placeholder 2"/>
          <p:cNvSpPr>
            <a:spLocks noGrp="1"/>
          </p:cNvSpPr>
          <p:nvPr>
            <p:ph idx="1"/>
          </p:nvPr>
        </p:nvSpPr>
        <p:spPr/>
        <p:txBody>
          <a:bodyPr/>
          <a:lstStyle/>
          <a:p>
            <a:r>
              <a:rPr lang="en-US" dirty="0" err="1"/>
              <a:t>Sử</a:t>
            </a:r>
            <a:r>
              <a:rPr lang="en-US" dirty="0"/>
              <a:t> </a:t>
            </a:r>
            <a:r>
              <a:rPr lang="en-US" dirty="0" err="1"/>
              <a:t>dụng</a:t>
            </a:r>
            <a:r>
              <a:rPr lang="en-US" dirty="0"/>
              <a:t> </a:t>
            </a:r>
            <a:r>
              <a:rPr lang="en-US" dirty="0" err="1"/>
              <a:t>mệnh</a:t>
            </a:r>
            <a:r>
              <a:rPr lang="en-US" dirty="0"/>
              <a:t> </a:t>
            </a:r>
            <a:r>
              <a:rPr lang="en-US" dirty="0" err="1"/>
              <a:t>đề</a:t>
            </a:r>
            <a:r>
              <a:rPr lang="en-US" dirty="0"/>
              <a:t> JOIN </a:t>
            </a:r>
            <a:r>
              <a:rPr lang="en-US" dirty="0" err="1"/>
              <a:t>để</a:t>
            </a:r>
            <a:r>
              <a:rPr lang="en-US" dirty="0"/>
              <a:t> </a:t>
            </a:r>
            <a:r>
              <a:rPr lang="en-US" dirty="0" err="1"/>
              <a:t>hiển</a:t>
            </a:r>
            <a:r>
              <a:rPr lang="en-US" dirty="0"/>
              <a:t> </a:t>
            </a:r>
            <a:r>
              <a:rPr lang="en-US" dirty="0" err="1"/>
              <a:t>thị</a:t>
            </a:r>
            <a:r>
              <a:rPr lang="en-US" dirty="0"/>
              <a:t> </a:t>
            </a:r>
            <a:r>
              <a:rPr lang="en-US" dirty="0" err="1"/>
              <a:t>dữ</a:t>
            </a:r>
            <a:r>
              <a:rPr lang="en-US" dirty="0"/>
              <a:t> </a:t>
            </a:r>
            <a:r>
              <a:rPr lang="en-US" dirty="0" err="1"/>
              <a:t>liệu</a:t>
            </a:r>
            <a:r>
              <a:rPr lang="en-US" dirty="0"/>
              <a:t> </a:t>
            </a:r>
            <a:r>
              <a:rPr lang="en-US" dirty="0" err="1"/>
              <a:t>trong</a:t>
            </a:r>
            <a:r>
              <a:rPr lang="en-US" dirty="0"/>
              <a:t> 3 </a:t>
            </a:r>
            <a:r>
              <a:rPr lang="en-US" dirty="0" err="1"/>
              <a:t>bảng</a:t>
            </a:r>
            <a:r>
              <a:rPr lang="en-US" dirty="0"/>
              <a:t>: NHAN_VIEN, DU_AN </a:t>
            </a:r>
            <a:r>
              <a:rPr lang="en-US" dirty="0" err="1"/>
              <a:t>và</a:t>
            </a:r>
            <a:r>
              <a:rPr lang="en-US" dirty="0"/>
              <a:t> QUANLY_DUAN</a:t>
            </a:r>
          </a:p>
          <a:p>
            <a:pPr marL="0" indent="0">
              <a:buNone/>
            </a:pPr>
            <a:endParaRPr lang="en-US" dirty="0"/>
          </a:p>
        </p:txBody>
      </p:sp>
      <p:sp>
        <p:nvSpPr>
          <p:cNvPr id="4" name="Rectangle 3"/>
          <p:cNvSpPr/>
          <p:nvPr/>
        </p:nvSpPr>
        <p:spPr>
          <a:xfrm>
            <a:off x="990600" y="2819400"/>
            <a:ext cx="7848600" cy="2375009"/>
          </a:xfrm>
          <a:prstGeom prst="rect">
            <a:avLst/>
          </a:prstGeom>
        </p:spPr>
        <p:txBody>
          <a:bodyPr wrap="square">
            <a:spAutoFit/>
          </a:bodyPr>
          <a:lstStyle/>
          <a:p>
            <a:pPr>
              <a:lnSpc>
                <a:spcPct val="150000"/>
              </a:lnSpc>
            </a:pPr>
            <a:r>
              <a:rPr lang="en-US" sz="2000" dirty="0"/>
              <a:t>SELECT   </a:t>
            </a:r>
            <a:r>
              <a:rPr lang="en-US" sz="2000" b="1" dirty="0">
                <a:solidFill>
                  <a:srgbClr val="FF5A33"/>
                </a:solidFill>
              </a:rPr>
              <a:t>B</a:t>
            </a:r>
            <a:r>
              <a:rPr lang="en-US" sz="2000" dirty="0"/>
              <a:t>.TEN_DUAN, </a:t>
            </a:r>
            <a:r>
              <a:rPr lang="en-US" sz="2000" b="1" dirty="0">
                <a:solidFill>
                  <a:srgbClr val="FF5A33"/>
                </a:solidFill>
              </a:rPr>
              <a:t>A</a:t>
            </a:r>
            <a:r>
              <a:rPr lang="en-US" sz="2000" dirty="0"/>
              <a:t>.HO_NV, </a:t>
            </a:r>
            <a:r>
              <a:rPr lang="en-US" sz="2000" b="1" dirty="0">
                <a:solidFill>
                  <a:srgbClr val="FF5A33"/>
                </a:solidFill>
              </a:rPr>
              <a:t>A</a:t>
            </a:r>
            <a:r>
              <a:rPr lang="en-US" sz="2000" dirty="0"/>
              <a:t>.TEN_NV, </a:t>
            </a:r>
            <a:r>
              <a:rPr lang="en-US" sz="2000" b="1" dirty="0">
                <a:solidFill>
                  <a:srgbClr val="FF5A33"/>
                </a:solidFill>
              </a:rPr>
              <a:t>C</a:t>
            </a:r>
            <a:r>
              <a:rPr lang="en-US" sz="2000" dirty="0"/>
              <a:t>.NGAY_THAM_GIA,      </a:t>
            </a:r>
            <a:r>
              <a:rPr lang="en-US" sz="2000" b="1" dirty="0">
                <a:solidFill>
                  <a:srgbClr val="FF5A33"/>
                </a:solidFill>
              </a:rPr>
              <a:t>C</a:t>
            </a:r>
            <a:r>
              <a:rPr lang="en-US" sz="2000" dirty="0"/>
              <a:t>.NGAY_KET_THUC</a:t>
            </a:r>
          </a:p>
          <a:p>
            <a:pPr>
              <a:lnSpc>
                <a:spcPct val="150000"/>
              </a:lnSpc>
            </a:pPr>
            <a:r>
              <a:rPr lang="en-US" sz="2000" dirty="0"/>
              <a:t>FROM </a:t>
            </a:r>
            <a:r>
              <a:rPr lang="en-US" sz="2000" dirty="0">
                <a:solidFill>
                  <a:srgbClr val="008000"/>
                </a:solidFill>
              </a:rPr>
              <a:t>NHAN_VIEN</a:t>
            </a:r>
            <a:r>
              <a:rPr lang="en-US" sz="2000" dirty="0"/>
              <a:t>  </a:t>
            </a:r>
            <a:r>
              <a:rPr lang="en-US" sz="2000" b="1" dirty="0">
                <a:solidFill>
                  <a:srgbClr val="FF5A33"/>
                </a:solidFill>
              </a:rPr>
              <a:t>A</a:t>
            </a:r>
            <a:r>
              <a:rPr lang="en-US" sz="2000" dirty="0"/>
              <a:t>  </a:t>
            </a:r>
            <a:r>
              <a:rPr lang="en-US" sz="2000" dirty="0">
                <a:solidFill>
                  <a:srgbClr val="FF0000"/>
                </a:solidFill>
              </a:rPr>
              <a:t>INNER JOIN </a:t>
            </a:r>
            <a:r>
              <a:rPr lang="en-US" sz="2000" dirty="0">
                <a:solidFill>
                  <a:srgbClr val="008000"/>
                </a:solidFill>
              </a:rPr>
              <a:t>QUANLY_DUAN</a:t>
            </a:r>
            <a:r>
              <a:rPr lang="en-US" sz="2000" dirty="0"/>
              <a:t>  </a:t>
            </a:r>
            <a:r>
              <a:rPr lang="en-US" sz="2000" b="1" dirty="0">
                <a:solidFill>
                  <a:srgbClr val="FF5A33"/>
                </a:solidFill>
              </a:rPr>
              <a:t>C </a:t>
            </a:r>
          </a:p>
          <a:p>
            <a:pPr>
              <a:lnSpc>
                <a:spcPct val="150000"/>
              </a:lnSpc>
            </a:pPr>
            <a:r>
              <a:rPr lang="en-US" sz="2000" dirty="0"/>
              <a:t>        ON  </a:t>
            </a:r>
            <a:r>
              <a:rPr lang="en-US" sz="2000" b="1" dirty="0" err="1">
                <a:solidFill>
                  <a:srgbClr val="FF5A33"/>
                </a:solidFill>
              </a:rPr>
              <a:t>A</a:t>
            </a:r>
            <a:r>
              <a:rPr lang="en-US" sz="2000" dirty="0" err="1"/>
              <a:t>.ID_NhanVien</a:t>
            </a:r>
            <a:r>
              <a:rPr lang="en-US" sz="2000" dirty="0"/>
              <a:t> = </a:t>
            </a:r>
            <a:r>
              <a:rPr lang="en-US" sz="2000" b="1" dirty="0">
                <a:solidFill>
                  <a:srgbClr val="FF5A33"/>
                </a:solidFill>
              </a:rPr>
              <a:t>C</a:t>
            </a:r>
            <a:r>
              <a:rPr lang="en-US" sz="2000" dirty="0"/>
              <a:t>.MA_NHANVIEN  </a:t>
            </a:r>
          </a:p>
          <a:p>
            <a:pPr>
              <a:lnSpc>
                <a:spcPct val="150000"/>
              </a:lnSpc>
            </a:pPr>
            <a:r>
              <a:rPr lang="en-US" sz="2000" dirty="0">
                <a:solidFill>
                  <a:srgbClr val="FF0000"/>
                </a:solidFill>
              </a:rPr>
              <a:t>INNER JOIN  </a:t>
            </a:r>
            <a:r>
              <a:rPr lang="en-US" sz="2000" dirty="0">
                <a:solidFill>
                  <a:srgbClr val="008000"/>
                </a:solidFill>
              </a:rPr>
              <a:t>DU_AN</a:t>
            </a:r>
            <a:r>
              <a:rPr lang="en-US" sz="2000" dirty="0"/>
              <a:t>   </a:t>
            </a:r>
            <a:r>
              <a:rPr lang="en-US" sz="2000" b="1" dirty="0">
                <a:solidFill>
                  <a:srgbClr val="FF5A33"/>
                </a:solidFill>
              </a:rPr>
              <a:t>B</a:t>
            </a:r>
            <a:r>
              <a:rPr lang="en-US" sz="2000" dirty="0"/>
              <a:t>    ON     </a:t>
            </a:r>
            <a:r>
              <a:rPr lang="en-US" sz="2000" b="1" dirty="0">
                <a:solidFill>
                  <a:srgbClr val="FF5A33"/>
                </a:solidFill>
              </a:rPr>
              <a:t>B</a:t>
            </a:r>
            <a:r>
              <a:rPr lang="en-US" sz="2000" dirty="0"/>
              <a:t>.MA_DUAN = </a:t>
            </a:r>
            <a:r>
              <a:rPr lang="en-US" sz="2000" b="1" dirty="0">
                <a:solidFill>
                  <a:srgbClr val="FF5A33"/>
                </a:solidFill>
              </a:rPr>
              <a:t>C</a:t>
            </a:r>
            <a:r>
              <a:rPr lang="en-US" sz="2000" dirty="0"/>
              <a:t>.MA_DUAN;</a:t>
            </a:r>
          </a:p>
        </p:txBody>
      </p:sp>
    </p:spTree>
    <p:extLst>
      <p:ext uri="{BB962C8B-B14F-4D97-AF65-F5344CB8AC3E}">
        <p14:creationId xmlns:p14="http://schemas.microsoft.com/office/powerpoint/2010/main" val="363029565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p>
        </p:txBody>
      </p:sp>
      <p:sp>
        <p:nvSpPr>
          <p:cNvPr id="3" name="Content Placeholder 2"/>
          <p:cNvSpPr>
            <a:spLocks noGrp="1"/>
          </p:cNvSpPr>
          <p:nvPr>
            <p:ph idx="1"/>
          </p:nvPr>
        </p:nvSpPr>
        <p:spPr/>
        <p:txBody>
          <a:bodyPr/>
          <a:lstStyle/>
          <a:p>
            <a:r>
              <a:rPr lang="en-US"/>
              <a:t>Sử dụng JOIN hoặc phép tích để hiển thị thông tin của 3 bảng gồm: họ và tên nhân viên, lương, tên phòng ban mà nhân viên thuộc về, tên dự án, ngày bắt đầu tham gia vào sự án và số giờ đã làm</a:t>
            </a:r>
          </a:p>
          <a:p>
            <a:r>
              <a:rPr lang="en-US"/>
              <a:t>Viết câu truy vấn hiển thị các thông tin bao gồm họ, tên, lương của nhân viên, tên dự án với điều kiện nhân viên thuộc phòng ban có tên ‘Thiết kế’, tham gia vào các dự án có ngày  bắt đầu ‘1/1/2016’</a:t>
            </a:r>
          </a:p>
          <a:p>
            <a:pPr marL="0" indent="0">
              <a:buNone/>
            </a:pPr>
            <a:endParaRPr lang="en-US"/>
          </a:p>
        </p:txBody>
      </p:sp>
    </p:spTree>
    <p:extLst>
      <p:ext uri="{BB962C8B-B14F-4D97-AF65-F5344CB8AC3E}">
        <p14:creationId xmlns:p14="http://schemas.microsoft.com/office/powerpoint/2010/main" val="185141867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lnSpcReduction="20000"/>
          </a:bodyPr>
          <a:lstStyle/>
          <a:p>
            <a:r>
              <a:rPr lang="en-US" smtClean="0"/>
              <a:t>Bài 6: </a:t>
            </a:r>
            <a:r>
              <a:rPr lang="en-US"/>
              <a:t>Ngôn ngữ truy vấn SQL- </a:t>
            </a:r>
          </a:p>
          <a:p>
            <a:r>
              <a:rPr lang="en-US"/>
              <a:t>Truy vấn dữ liệu trên nhiều bảng</a:t>
            </a:r>
          </a:p>
          <a:p>
            <a:r>
              <a:rPr lang="en-US"/>
              <a:t>Phần 2</a:t>
            </a:r>
            <a:endParaRPr lang="en-US" dirty="0"/>
          </a:p>
        </p:txBody>
      </p:sp>
      <p:sp>
        <p:nvSpPr>
          <p:cNvPr id="11" name="Title 10"/>
          <p:cNvSpPr>
            <a:spLocks noGrp="1"/>
          </p:cNvSpPr>
          <p:nvPr>
            <p:ph type="title"/>
          </p:nvPr>
        </p:nvSpPr>
        <p:spPr/>
        <p:txBody>
          <a:bodyPr/>
          <a:lstStyle/>
          <a:p>
            <a:r>
              <a:rPr lang="en-US"/>
              <a:t>Cơ sở dữ liệu</a:t>
            </a:r>
          </a:p>
        </p:txBody>
      </p:sp>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04900" y="2743200"/>
            <a:ext cx="1828800" cy="1828800"/>
          </a:xfrm>
        </p:spPr>
      </p:pic>
    </p:spTree>
    <p:extLst>
      <p:ext uri="{BB962C8B-B14F-4D97-AF65-F5344CB8AC3E}">
        <p14:creationId xmlns:p14="http://schemas.microsoft.com/office/powerpoint/2010/main" val="348535269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Outter join</a:t>
            </a:r>
          </a:p>
        </p:txBody>
      </p:sp>
      <p:sp>
        <p:nvSpPr>
          <p:cNvPr id="5" name="Content Placeholder 4"/>
          <p:cNvSpPr>
            <a:spLocks noGrp="1"/>
          </p:cNvSpPr>
          <p:nvPr>
            <p:ph idx="1"/>
          </p:nvPr>
        </p:nvSpPr>
        <p:spPr>
          <a:xfrm>
            <a:off x="457200" y="1066800"/>
            <a:ext cx="5334000" cy="5257800"/>
          </a:xfrm>
        </p:spPr>
        <p:txBody>
          <a:bodyPr>
            <a:normAutofit fontScale="92500" lnSpcReduction="10000"/>
          </a:bodyPr>
          <a:lstStyle/>
          <a:p>
            <a:r>
              <a:rPr lang="en-US"/>
              <a:t>Có 2 loại:</a:t>
            </a:r>
          </a:p>
          <a:p>
            <a:pPr lvl="1" algn="just"/>
            <a:r>
              <a:rPr lang="en-US"/>
              <a:t>FULL OUTTER JOIN: kết quả gồm tất cả các bản ghi của cả hai bảng. Với các bản ghi chỉ xuất hiện trong một bảng thì các cột dữ liệu từ bảng kia được điền giá trị NULL</a:t>
            </a:r>
            <a:r>
              <a:rPr lang="en-US">
                <a:effectLst/>
              </a:rPr>
              <a:t> </a:t>
            </a:r>
          </a:p>
          <a:p>
            <a:pPr marL="457200" lvl="1" indent="0" algn="just">
              <a:buNone/>
            </a:pPr>
            <a:endParaRPr lang="en-US">
              <a:effectLst/>
            </a:endParaRPr>
          </a:p>
          <a:p>
            <a:pPr lvl="1" algn="just"/>
            <a:r>
              <a:rPr lang="en-US"/>
              <a:t>HALF OUTER JOIN (LEFT hoặc RIGHT): nếu bảng A LEFT OUTER JOIN với bảng B thì kết quả gồm các bản ghi có trong bảng A, với các bản ghi không có mặt trong bảng B thì các cột từ B được điền NULL. Các bản ghi chỉ có trong B mà không có trong A sẽ không được trả về</a:t>
            </a:r>
            <a:r>
              <a:rPr lang="en-US">
                <a:effectLst/>
              </a:rPr>
              <a:t> </a:t>
            </a:r>
            <a:endParaRPr lang="en-US"/>
          </a:p>
          <a:p>
            <a:pPr lvl="1"/>
            <a:endParaRPr lang="en-US"/>
          </a:p>
          <a:p>
            <a:pPr marL="457200" lvl="1" indent="0">
              <a:buNone/>
            </a:pPr>
            <a:endParaRPr lang="en-US"/>
          </a:p>
          <a:p>
            <a:pPr marL="457200" lvl="1" indent="0">
              <a:buNone/>
            </a:pPr>
            <a:endParaRPr lang="en-US"/>
          </a:p>
        </p:txBody>
      </p:sp>
      <p:pic>
        <p:nvPicPr>
          <p:cNvPr id="6" name="Picture 5"/>
          <p:cNvPicPr>
            <a:picLocks noChangeAspect="1"/>
          </p:cNvPicPr>
          <p:nvPr/>
        </p:nvPicPr>
        <p:blipFill>
          <a:blip r:embed="rId2"/>
          <a:stretch>
            <a:fillRect/>
          </a:stretch>
        </p:blipFill>
        <p:spPr>
          <a:xfrm>
            <a:off x="5715000" y="990600"/>
            <a:ext cx="3124200" cy="2063152"/>
          </a:xfrm>
          <a:prstGeom prst="rect">
            <a:avLst/>
          </a:prstGeom>
        </p:spPr>
      </p:pic>
      <p:pic>
        <p:nvPicPr>
          <p:cNvPr id="7" name="Picture 6"/>
          <p:cNvPicPr>
            <a:picLocks noChangeAspect="1"/>
          </p:cNvPicPr>
          <p:nvPr/>
        </p:nvPicPr>
        <p:blipFill>
          <a:blip r:embed="rId3"/>
          <a:stretch>
            <a:fillRect/>
          </a:stretch>
        </p:blipFill>
        <p:spPr>
          <a:xfrm>
            <a:off x="5753100" y="3733800"/>
            <a:ext cx="3390900" cy="2247900"/>
          </a:xfrm>
          <a:prstGeom prst="rect">
            <a:avLst/>
          </a:prstGeom>
        </p:spPr>
      </p:pic>
    </p:spTree>
    <p:extLst>
      <p:ext uri="{BB962C8B-B14F-4D97-AF65-F5344CB8AC3E}">
        <p14:creationId xmlns:p14="http://schemas.microsoft.com/office/powerpoint/2010/main" val="28963063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Cú pháp</a:t>
            </a:r>
          </a:p>
        </p:txBody>
      </p:sp>
      <p:sp>
        <p:nvSpPr>
          <p:cNvPr id="3" name="Content Placeholder 2"/>
          <p:cNvSpPr>
            <a:spLocks noGrp="1"/>
          </p:cNvSpPr>
          <p:nvPr>
            <p:ph idx="1"/>
          </p:nvPr>
        </p:nvSpPr>
        <p:spPr/>
        <p:txBody>
          <a:bodyPr/>
          <a:lstStyle/>
          <a:p>
            <a:r>
              <a:rPr lang="en-US"/>
              <a:t>FULL OUTTER JOIN</a:t>
            </a:r>
          </a:p>
          <a:p>
            <a:endParaRPr lang="en-US"/>
          </a:p>
          <a:p>
            <a:endParaRPr lang="en-US"/>
          </a:p>
          <a:p>
            <a:endParaRPr lang="en-US"/>
          </a:p>
          <a:p>
            <a:endParaRPr lang="en-US"/>
          </a:p>
          <a:p>
            <a:r>
              <a:rPr lang="en-US"/>
              <a:t>HALF OUTER JOIN </a:t>
            </a:r>
          </a:p>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52762858"/>
              </p:ext>
            </p:extLst>
          </p:nvPr>
        </p:nvGraphicFramePr>
        <p:xfrm>
          <a:off x="1066800" y="1752600"/>
          <a:ext cx="7315200" cy="1752600"/>
        </p:xfrm>
        <a:graphic>
          <a:graphicData uri="http://schemas.openxmlformats.org/drawingml/2006/table">
            <a:tbl>
              <a:tblPr firstRow="1" bandRow="1">
                <a:tableStyleId>{5C22544A-7EE6-4342-B048-85BDC9FD1C3A}</a:tableStyleId>
              </a:tblPr>
              <a:tblGrid>
                <a:gridCol w="7315200">
                  <a:extLst>
                    <a:ext uri="{9D8B030D-6E8A-4147-A177-3AD203B41FA5}">
                      <a16:colId xmlns:a16="http://schemas.microsoft.com/office/drawing/2014/main" val="20000"/>
                    </a:ext>
                  </a:extLst>
                </a:gridCol>
              </a:tblGrid>
              <a:tr h="1752600">
                <a:tc>
                  <a:txBody>
                    <a:bodyPr/>
                    <a:lstStyle/>
                    <a:p>
                      <a:pPr marL="0" indent="0">
                        <a:lnSpc>
                          <a:spcPct val="150000"/>
                        </a:lnSpc>
                        <a:buNone/>
                      </a:pPr>
                      <a:r>
                        <a:rPr lang="en-US" sz="2400"/>
                        <a:t>SELECT </a:t>
                      </a:r>
                      <a:r>
                        <a:rPr lang="en-US" sz="2400">
                          <a:solidFill>
                            <a:srgbClr val="008000"/>
                          </a:solidFill>
                        </a:rPr>
                        <a:t>column1</a:t>
                      </a:r>
                      <a:r>
                        <a:rPr lang="en-US" sz="2400"/>
                        <a:t>, </a:t>
                      </a:r>
                      <a:r>
                        <a:rPr lang="en-US" sz="2400">
                          <a:solidFill>
                            <a:srgbClr val="008000"/>
                          </a:solidFill>
                        </a:rPr>
                        <a:t>column2</a:t>
                      </a:r>
                      <a:r>
                        <a:rPr lang="en-US" sz="2400"/>
                        <a:t>,… FROM </a:t>
                      </a:r>
                      <a:r>
                        <a:rPr lang="en-US" sz="2400">
                          <a:solidFill>
                            <a:srgbClr val="008000"/>
                          </a:solidFill>
                        </a:rPr>
                        <a:t>table1</a:t>
                      </a:r>
                    </a:p>
                    <a:p>
                      <a:pPr marL="0" indent="0">
                        <a:lnSpc>
                          <a:spcPct val="150000"/>
                        </a:lnSpc>
                        <a:buNone/>
                      </a:pPr>
                      <a:r>
                        <a:rPr lang="en-US" sz="2400"/>
                        <a:t>     FULL OUTER </a:t>
                      </a:r>
                      <a:r>
                        <a:rPr lang="en-US" sz="2400">
                          <a:solidFill>
                            <a:srgbClr val="FF0000"/>
                          </a:solidFill>
                        </a:rPr>
                        <a:t>JOIN</a:t>
                      </a:r>
                      <a:r>
                        <a:rPr lang="en-US" sz="2400"/>
                        <a:t> </a:t>
                      </a:r>
                      <a:r>
                        <a:rPr lang="en-US" sz="2400">
                          <a:solidFill>
                            <a:srgbClr val="008000"/>
                          </a:solidFill>
                        </a:rPr>
                        <a:t>table2</a:t>
                      </a:r>
                      <a:r>
                        <a:rPr lang="en-US" sz="2400"/>
                        <a:t> </a:t>
                      </a:r>
                      <a:r>
                        <a:rPr lang="en-US" sz="2400">
                          <a:solidFill>
                            <a:srgbClr val="FF0000"/>
                          </a:solidFill>
                        </a:rPr>
                        <a:t>ON</a:t>
                      </a:r>
                      <a:r>
                        <a:rPr lang="en-US" sz="2400"/>
                        <a:t> &lt;điều kiện join&gt;</a:t>
                      </a:r>
                    </a:p>
                    <a:p>
                      <a:pPr marL="0" indent="0">
                        <a:buNone/>
                      </a:pPr>
                      <a:r>
                        <a:rPr lang="en-US"/>
                        <a:t> </a:t>
                      </a:r>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91614762"/>
              </p:ext>
            </p:extLst>
          </p:nvPr>
        </p:nvGraphicFramePr>
        <p:xfrm>
          <a:off x="1143000" y="4419600"/>
          <a:ext cx="7239000" cy="1752600"/>
        </p:xfrm>
        <a:graphic>
          <a:graphicData uri="http://schemas.openxmlformats.org/drawingml/2006/table">
            <a:tbl>
              <a:tblPr firstRow="1" bandRow="1">
                <a:tableStyleId>{5C22544A-7EE6-4342-B048-85BDC9FD1C3A}</a:tableStyleId>
              </a:tblPr>
              <a:tblGrid>
                <a:gridCol w="7239000">
                  <a:extLst>
                    <a:ext uri="{9D8B030D-6E8A-4147-A177-3AD203B41FA5}">
                      <a16:colId xmlns:a16="http://schemas.microsoft.com/office/drawing/2014/main" val="20000"/>
                    </a:ext>
                  </a:extLst>
                </a:gridCol>
              </a:tblGrid>
              <a:tr h="1752600">
                <a:tc>
                  <a:txBody>
                    <a:bodyPr/>
                    <a:lstStyle/>
                    <a:p>
                      <a:pPr marL="0" indent="0">
                        <a:lnSpc>
                          <a:spcPct val="150000"/>
                        </a:lnSpc>
                        <a:buNone/>
                      </a:pPr>
                      <a:r>
                        <a:rPr lang="en-US" sz="2400"/>
                        <a:t>SELECT </a:t>
                      </a:r>
                      <a:r>
                        <a:rPr lang="en-US" sz="2400">
                          <a:solidFill>
                            <a:srgbClr val="008000"/>
                          </a:solidFill>
                        </a:rPr>
                        <a:t>column1</a:t>
                      </a:r>
                      <a:r>
                        <a:rPr lang="en-US" sz="2400"/>
                        <a:t>, </a:t>
                      </a:r>
                      <a:r>
                        <a:rPr lang="en-US" sz="2400">
                          <a:solidFill>
                            <a:srgbClr val="008000"/>
                          </a:solidFill>
                        </a:rPr>
                        <a:t>column2</a:t>
                      </a:r>
                      <a:r>
                        <a:rPr lang="en-US" sz="2400"/>
                        <a:t>,… FROM </a:t>
                      </a:r>
                      <a:r>
                        <a:rPr lang="en-US" sz="2400">
                          <a:solidFill>
                            <a:srgbClr val="008000"/>
                          </a:solidFill>
                        </a:rPr>
                        <a:t>table1</a:t>
                      </a:r>
                    </a:p>
                    <a:p>
                      <a:pPr marL="0" indent="0">
                        <a:lnSpc>
                          <a:spcPct val="150000"/>
                        </a:lnSpc>
                        <a:buNone/>
                      </a:pPr>
                      <a:r>
                        <a:rPr lang="en-US" sz="2400"/>
                        <a:t>    LEFT|RIGHT  OUTER </a:t>
                      </a:r>
                      <a:r>
                        <a:rPr lang="en-US" sz="2400">
                          <a:solidFill>
                            <a:srgbClr val="FF0000"/>
                          </a:solidFill>
                        </a:rPr>
                        <a:t>JOIN</a:t>
                      </a:r>
                      <a:r>
                        <a:rPr lang="en-US" sz="2400"/>
                        <a:t> </a:t>
                      </a:r>
                      <a:r>
                        <a:rPr lang="en-US" sz="2400">
                          <a:solidFill>
                            <a:srgbClr val="008000"/>
                          </a:solidFill>
                        </a:rPr>
                        <a:t>table2</a:t>
                      </a:r>
                      <a:r>
                        <a:rPr lang="en-US" sz="2400"/>
                        <a:t> </a:t>
                      </a:r>
                      <a:r>
                        <a:rPr lang="en-US" sz="2400">
                          <a:solidFill>
                            <a:srgbClr val="FF0000"/>
                          </a:solidFill>
                        </a:rPr>
                        <a:t>ON</a:t>
                      </a:r>
                      <a:r>
                        <a:rPr lang="en-US" sz="2400"/>
                        <a:t> &lt;điều kiện join&gt;</a:t>
                      </a:r>
                    </a:p>
                    <a:p>
                      <a:pPr marL="0" indent="0">
                        <a:buNone/>
                      </a:pPr>
                      <a:r>
                        <a:rPr lang="en-US"/>
                        <a:t> </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3955388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3" name="Content Placeholder 2"/>
          <p:cNvSpPr>
            <a:spLocks noGrp="1"/>
          </p:cNvSpPr>
          <p:nvPr>
            <p:ph idx="1"/>
          </p:nvPr>
        </p:nvSpPr>
        <p:spPr/>
        <p:txBody>
          <a:bodyPr/>
          <a:lstStyle/>
          <a:p>
            <a:r>
              <a:rPr lang="en-US"/>
              <a:t>Left outer</a:t>
            </a:r>
          </a:p>
          <a:p>
            <a:pPr marL="0" indent="0">
              <a:lnSpc>
                <a:spcPct val="150000"/>
              </a:lnSpc>
              <a:buNone/>
            </a:pPr>
            <a:r>
              <a:rPr lang="en-US" sz="2400"/>
              <a:t>SELECT </a:t>
            </a:r>
            <a:r>
              <a:rPr lang="en-US" sz="2400">
                <a:solidFill>
                  <a:srgbClr val="FF6600"/>
                </a:solidFill>
              </a:rPr>
              <a:t>B</a:t>
            </a:r>
            <a:r>
              <a:rPr lang="en-US" sz="2400"/>
              <a:t>.</a:t>
            </a:r>
            <a:r>
              <a:rPr lang="en-US" sz="2400">
                <a:solidFill>
                  <a:srgbClr val="008000"/>
                </a:solidFill>
              </a:rPr>
              <a:t>ID_NhanVien</a:t>
            </a:r>
            <a:r>
              <a:rPr lang="en-US" sz="2400"/>
              <a:t>, </a:t>
            </a:r>
            <a:r>
              <a:rPr lang="en-US" sz="2400">
                <a:solidFill>
                  <a:srgbClr val="FF6600"/>
                </a:solidFill>
              </a:rPr>
              <a:t>B</a:t>
            </a:r>
            <a:r>
              <a:rPr lang="en-US" sz="2400"/>
              <a:t>.</a:t>
            </a:r>
            <a:r>
              <a:rPr lang="en-US" sz="2400">
                <a:solidFill>
                  <a:srgbClr val="008000"/>
                </a:solidFill>
              </a:rPr>
              <a:t>HO_NV</a:t>
            </a:r>
            <a:r>
              <a:rPr lang="en-US" sz="2400"/>
              <a:t>, </a:t>
            </a:r>
            <a:r>
              <a:rPr lang="en-US" sz="2400">
                <a:solidFill>
                  <a:srgbClr val="FF6600"/>
                </a:solidFill>
              </a:rPr>
              <a:t>B</a:t>
            </a:r>
            <a:r>
              <a:rPr lang="en-US" sz="2400"/>
              <a:t>.</a:t>
            </a:r>
            <a:r>
              <a:rPr lang="en-US" sz="2400">
                <a:solidFill>
                  <a:srgbClr val="008000"/>
                </a:solidFill>
              </a:rPr>
              <a:t>TEN_NV</a:t>
            </a:r>
            <a:r>
              <a:rPr lang="en-US" sz="2400"/>
              <a:t>, </a:t>
            </a:r>
            <a:r>
              <a:rPr lang="en-US" sz="2400">
                <a:solidFill>
                  <a:srgbClr val="FF6600"/>
                </a:solidFill>
              </a:rPr>
              <a:t>A</a:t>
            </a:r>
            <a:r>
              <a:rPr lang="en-US" sz="2400"/>
              <a:t>.</a:t>
            </a:r>
            <a:r>
              <a:rPr lang="en-US" sz="2400">
                <a:solidFill>
                  <a:srgbClr val="008000"/>
                </a:solidFill>
              </a:rPr>
              <a:t>TEN_PB</a:t>
            </a:r>
          </a:p>
          <a:p>
            <a:pPr marL="0" indent="0">
              <a:lnSpc>
                <a:spcPct val="150000"/>
              </a:lnSpc>
              <a:buNone/>
            </a:pPr>
            <a:r>
              <a:rPr lang="en-US" sz="2400"/>
              <a:t>FROM </a:t>
            </a:r>
            <a:r>
              <a:rPr lang="en-US" sz="2400">
                <a:solidFill>
                  <a:srgbClr val="008000"/>
                </a:solidFill>
              </a:rPr>
              <a:t>PHONG_BAN</a:t>
            </a:r>
            <a:r>
              <a:rPr lang="en-US" sz="2400"/>
              <a:t> </a:t>
            </a:r>
            <a:r>
              <a:rPr lang="en-US" sz="2400">
                <a:solidFill>
                  <a:srgbClr val="FF6600"/>
                </a:solidFill>
              </a:rPr>
              <a:t>A</a:t>
            </a:r>
            <a:r>
              <a:rPr lang="en-US" sz="2400"/>
              <a:t> </a:t>
            </a:r>
            <a:r>
              <a:rPr lang="en-US" sz="2400">
                <a:solidFill>
                  <a:srgbClr val="FF0000"/>
                </a:solidFill>
              </a:rPr>
              <a:t>LEFT JOIN </a:t>
            </a:r>
            <a:r>
              <a:rPr lang="en-US" sz="2400">
                <a:solidFill>
                  <a:srgbClr val="008000"/>
                </a:solidFill>
              </a:rPr>
              <a:t>NHAN_VIEN</a:t>
            </a:r>
            <a:r>
              <a:rPr lang="en-US" sz="2400"/>
              <a:t> </a:t>
            </a:r>
            <a:r>
              <a:rPr lang="en-US" sz="2400">
                <a:solidFill>
                  <a:srgbClr val="FF6600"/>
                </a:solidFill>
              </a:rPr>
              <a:t>B</a:t>
            </a:r>
            <a:r>
              <a:rPr lang="en-US" sz="2400"/>
              <a:t> </a:t>
            </a:r>
            <a:r>
              <a:rPr lang="en-US" sz="2400">
                <a:solidFill>
                  <a:srgbClr val="FF0000"/>
                </a:solidFill>
              </a:rPr>
              <a:t>ON</a:t>
            </a:r>
            <a:r>
              <a:rPr lang="en-US" sz="2400"/>
              <a:t> </a:t>
            </a:r>
            <a:r>
              <a:rPr lang="en-US" sz="2400">
                <a:solidFill>
                  <a:srgbClr val="FF6600"/>
                </a:solidFill>
              </a:rPr>
              <a:t>B</a:t>
            </a:r>
            <a:r>
              <a:rPr lang="en-US" sz="2400"/>
              <a:t>.</a:t>
            </a:r>
            <a:r>
              <a:rPr lang="en-US" sz="2400">
                <a:solidFill>
                  <a:srgbClr val="008000"/>
                </a:solidFill>
              </a:rPr>
              <a:t>MA_PB</a:t>
            </a:r>
            <a:r>
              <a:rPr lang="en-US" sz="2400"/>
              <a:t> = </a:t>
            </a:r>
            <a:r>
              <a:rPr lang="en-US" sz="2400">
                <a:solidFill>
                  <a:srgbClr val="FF6600"/>
                </a:solidFill>
              </a:rPr>
              <a:t>A</a:t>
            </a:r>
            <a:r>
              <a:rPr lang="en-US" sz="2400"/>
              <a:t>.</a:t>
            </a:r>
            <a:r>
              <a:rPr lang="en-US" sz="2400">
                <a:solidFill>
                  <a:srgbClr val="008000"/>
                </a:solidFill>
              </a:rPr>
              <a:t>PHG</a:t>
            </a:r>
            <a:r>
              <a:rPr lang="en-US" sz="2400"/>
              <a:t>;</a:t>
            </a:r>
          </a:p>
        </p:txBody>
      </p:sp>
      <p:pic>
        <p:nvPicPr>
          <p:cNvPr id="4" name="Picture 3" descr="hinh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3962400"/>
            <a:ext cx="4694287" cy="2514600"/>
          </a:xfrm>
          <a:prstGeom prst="rect">
            <a:avLst/>
          </a:prstGeom>
        </p:spPr>
      </p:pic>
    </p:spTree>
    <p:extLst>
      <p:ext uri="{BB962C8B-B14F-4D97-AF65-F5344CB8AC3E}">
        <p14:creationId xmlns:p14="http://schemas.microsoft.com/office/powerpoint/2010/main" val="322851454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3" name="Content Placeholder 2"/>
          <p:cNvSpPr>
            <a:spLocks noGrp="1"/>
          </p:cNvSpPr>
          <p:nvPr>
            <p:ph idx="1"/>
          </p:nvPr>
        </p:nvSpPr>
        <p:spPr/>
        <p:txBody>
          <a:bodyPr/>
          <a:lstStyle/>
          <a:p>
            <a:r>
              <a:rPr lang="en-US"/>
              <a:t>Right Outer</a:t>
            </a:r>
          </a:p>
          <a:p>
            <a:pPr marL="0" indent="0">
              <a:lnSpc>
                <a:spcPct val="150000"/>
              </a:lnSpc>
              <a:buNone/>
            </a:pPr>
            <a:r>
              <a:rPr lang="en-US" sz="2400"/>
              <a:t>SELECT </a:t>
            </a:r>
            <a:r>
              <a:rPr lang="en-US" sz="2400">
                <a:solidFill>
                  <a:srgbClr val="FF6600"/>
                </a:solidFill>
              </a:rPr>
              <a:t>B</a:t>
            </a:r>
            <a:r>
              <a:rPr lang="en-US" sz="2400"/>
              <a:t>.</a:t>
            </a:r>
            <a:r>
              <a:rPr lang="en-US" sz="2400">
                <a:solidFill>
                  <a:srgbClr val="008000"/>
                </a:solidFill>
              </a:rPr>
              <a:t>ID_NhanVien</a:t>
            </a:r>
            <a:r>
              <a:rPr lang="en-US" sz="2400"/>
              <a:t>, </a:t>
            </a:r>
            <a:r>
              <a:rPr lang="en-US" sz="2400">
                <a:solidFill>
                  <a:srgbClr val="FF6600"/>
                </a:solidFill>
              </a:rPr>
              <a:t>B</a:t>
            </a:r>
            <a:r>
              <a:rPr lang="en-US" sz="2400"/>
              <a:t>.</a:t>
            </a:r>
            <a:r>
              <a:rPr lang="en-US" sz="2400">
                <a:solidFill>
                  <a:srgbClr val="008000"/>
                </a:solidFill>
              </a:rPr>
              <a:t>HO_NV</a:t>
            </a:r>
            <a:r>
              <a:rPr lang="en-US" sz="2400"/>
              <a:t>, </a:t>
            </a:r>
            <a:r>
              <a:rPr lang="en-US" sz="2400">
                <a:solidFill>
                  <a:srgbClr val="FF6600"/>
                </a:solidFill>
              </a:rPr>
              <a:t>B</a:t>
            </a:r>
            <a:r>
              <a:rPr lang="en-US" sz="2400"/>
              <a:t>.</a:t>
            </a:r>
            <a:r>
              <a:rPr lang="en-US" sz="2400">
                <a:solidFill>
                  <a:srgbClr val="008000"/>
                </a:solidFill>
              </a:rPr>
              <a:t>TEN_NV</a:t>
            </a:r>
            <a:r>
              <a:rPr lang="en-US" sz="2400"/>
              <a:t>, </a:t>
            </a:r>
            <a:r>
              <a:rPr lang="en-US" sz="2400">
                <a:solidFill>
                  <a:srgbClr val="FF6600"/>
                </a:solidFill>
              </a:rPr>
              <a:t>A</a:t>
            </a:r>
            <a:r>
              <a:rPr lang="en-US" sz="2400"/>
              <a:t>.</a:t>
            </a:r>
            <a:r>
              <a:rPr lang="en-US" sz="2400">
                <a:solidFill>
                  <a:srgbClr val="008000"/>
                </a:solidFill>
              </a:rPr>
              <a:t>TEN_PB</a:t>
            </a:r>
          </a:p>
          <a:p>
            <a:pPr marL="0" indent="0">
              <a:lnSpc>
                <a:spcPct val="150000"/>
              </a:lnSpc>
              <a:buNone/>
            </a:pPr>
            <a:r>
              <a:rPr lang="en-US" sz="2400"/>
              <a:t>FROM </a:t>
            </a:r>
            <a:r>
              <a:rPr lang="en-US" sz="2400">
                <a:solidFill>
                  <a:srgbClr val="008000"/>
                </a:solidFill>
              </a:rPr>
              <a:t>PHONG_BAN</a:t>
            </a:r>
            <a:r>
              <a:rPr lang="en-US" sz="2400"/>
              <a:t> </a:t>
            </a:r>
            <a:r>
              <a:rPr lang="en-US" sz="2400">
                <a:solidFill>
                  <a:srgbClr val="FF6600"/>
                </a:solidFill>
              </a:rPr>
              <a:t>A</a:t>
            </a:r>
            <a:r>
              <a:rPr lang="en-US" sz="2400"/>
              <a:t> </a:t>
            </a:r>
            <a:r>
              <a:rPr lang="en-US" sz="2400">
                <a:solidFill>
                  <a:srgbClr val="FF0000"/>
                </a:solidFill>
              </a:rPr>
              <a:t>RIGHT JOIN </a:t>
            </a:r>
            <a:r>
              <a:rPr lang="en-US" sz="2400">
                <a:solidFill>
                  <a:srgbClr val="008000"/>
                </a:solidFill>
              </a:rPr>
              <a:t>NHAN_VIEN</a:t>
            </a:r>
            <a:r>
              <a:rPr lang="en-US" sz="2400"/>
              <a:t> </a:t>
            </a:r>
            <a:r>
              <a:rPr lang="en-US" sz="2400">
                <a:solidFill>
                  <a:srgbClr val="FF6600"/>
                </a:solidFill>
              </a:rPr>
              <a:t>B</a:t>
            </a:r>
            <a:r>
              <a:rPr lang="en-US" sz="2400"/>
              <a:t> </a:t>
            </a:r>
            <a:r>
              <a:rPr lang="en-US" sz="2400">
                <a:solidFill>
                  <a:srgbClr val="FF0000"/>
                </a:solidFill>
              </a:rPr>
              <a:t>ON</a:t>
            </a:r>
            <a:r>
              <a:rPr lang="en-US" sz="2400"/>
              <a:t> </a:t>
            </a:r>
            <a:r>
              <a:rPr lang="en-US" sz="2400">
                <a:solidFill>
                  <a:srgbClr val="FF6600"/>
                </a:solidFill>
              </a:rPr>
              <a:t>B</a:t>
            </a:r>
            <a:r>
              <a:rPr lang="en-US" sz="2400"/>
              <a:t>.</a:t>
            </a:r>
            <a:r>
              <a:rPr lang="en-US" sz="2400">
                <a:solidFill>
                  <a:srgbClr val="008000"/>
                </a:solidFill>
              </a:rPr>
              <a:t>MA_PB</a:t>
            </a:r>
            <a:r>
              <a:rPr lang="en-US" sz="2400"/>
              <a:t> = </a:t>
            </a:r>
            <a:r>
              <a:rPr lang="en-US" sz="2400">
                <a:solidFill>
                  <a:srgbClr val="FF6600"/>
                </a:solidFill>
              </a:rPr>
              <a:t>A</a:t>
            </a:r>
            <a:r>
              <a:rPr lang="en-US" sz="2400"/>
              <a:t>.</a:t>
            </a:r>
            <a:r>
              <a:rPr lang="en-US" sz="2400">
                <a:solidFill>
                  <a:srgbClr val="008000"/>
                </a:solidFill>
              </a:rPr>
              <a:t>PHG</a:t>
            </a:r>
            <a:r>
              <a:rPr lang="en-US" sz="2400"/>
              <a:t>;</a:t>
            </a:r>
          </a:p>
        </p:txBody>
      </p:sp>
      <p:pic>
        <p:nvPicPr>
          <p:cNvPr id="5" name="Picture 4" descr="hinh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9" y="4038600"/>
            <a:ext cx="4542117" cy="2438400"/>
          </a:xfrm>
          <a:prstGeom prst="rect">
            <a:avLst/>
          </a:prstGeom>
        </p:spPr>
      </p:pic>
    </p:spTree>
    <p:extLst>
      <p:ext uri="{BB962C8B-B14F-4D97-AF65-F5344CB8AC3E}">
        <p14:creationId xmlns:p14="http://schemas.microsoft.com/office/powerpoint/2010/main" val="94568532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a:t>
            </a:r>
          </a:p>
        </p:txBody>
      </p:sp>
      <p:sp>
        <p:nvSpPr>
          <p:cNvPr id="3" name="Content Placeholder 2"/>
          <p:cNvSpPr>
            <a:spLocks noGrp="1"/>
          </p:cNvSpPr>
          <p:nvPr>
            <p:ph idx="1"/>
          </p:nvPr>
        </p:nvSpPr>
        <p:spPr/>
        <p:txBody>
          <a:bodyPr/>
          <a:lstStyle/>
          <a:p>
            <a:pPr algn="just"/>
            <a:r>
              <a:rPr lang="en-US"/>
              <a:t>Viết câu truy vấn hiển thị các thông tin bao gồm họ, tên của nhân viên, và tên phòng ban mà nhân viên trực thuộc. Nếu nhân viên chưa được phân bổ vào phòng nào thì cột tên phòng để trống</a:t>
            </a:r>
          </a:p>
          <a:p>
            <a:endParaRPr lang="en-US"/>
          </a:p>
          <a:p>
            <a:endParaRPr lang="en-US"/>
          </a:p>
        </p:txBody>
      </p:sp>
    </p:spTree>
    <p:extLst>
      <p:ext uri="{BB962C8B-B14F-4D97-AF65-F5344CB8AC3E}">
        <p14:creationId xmlns:p14="http://schemas.microsoft.com/office/powerpoint/2010/main" val="41397740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SELF-JOIN</a:t>
            </a:r>
          </a:p>
        </p:txBody>
      </p:sp>
      <p:sp>
        <p:nvSpPr>
          <p:cNvPr id="3" name="Content Placeholder 2"/>
          <p:cNvSpPr>
            <a:spLocks noGrp="1"/>
          </p:cNvSpPr>
          <p:nvPr>
            <p:ph idx="1"/>
          </p:nvPr>
        </p:nvSpPr>
        <p:spPr/>
        <p:txBody>
          <a:bodyPr/>
          <a:lstStyle/>
          <a:p>
            <a:r>
              <a:rPr lang="en-US"/>
              <a:t>Một bảng kết nối với chính nó</a:t>
            </a:r>
          </a:p>
          <a:p>
            <a:r>
              <a:rPr lang="en-US"/>
              <a:t>Ví dụ:</a:t>
            </a:r>
          </a:p>
          <a:p>
            <a:endParaRPr lang="en-US"/>
          </a:p>
          <a:p>
            <a:endParaRPr lang="en-US"/>
          </a:p>
          <a:p>
            <a:endParaRPr lang="en-US"/>
          </a:p>
          <a:p>
            <a:pPr marL="0" indent="0">
              <a:buNone/>
            </a:pPr>
            <a:endParaRPr lang="en-US"/>
          </a:p>
          <a:p>
            <a:r>
              <a:rPr lang="en-US"/>
              <a:t>Hiển thị tên nhân viên và tên người Quản Lý của anh ấy:</a:t>
            </a:r>
          </a:p>
          <a:p>
            <a:pPr marL="0" indent="0">
              <a:buNone/>
            </a:pPr>
            <a:endParaRPr lang="en-US"/>
          </a:p>
          <a:p>
            <a:pPr marL="0" indent="0">
              <a:buNone/>
            </a:pP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88729220"/>
              </p:ext>
            </p:extLst>
          </p:nvPr>
        </p:nvGraphicFramePr>
        <p:xfrm>
          <a:off x="1524000" y="2133600"/>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a:t>MA_NV</a:t>
                      </a:r>
                    </a:p>
                  </a:txBody>
                  <a:tcPr/>
                </a:tc>
                <a:tc>
                  <a:txBody>
                    <a:bodyPr/>
                    <a:lstStyle/>
                    <a:p>
                      <a:r>
                        <a:rPr lang="en-US"/>
                        <a:t>TEN_NV</a:t>
                      </a:r>
                    </a:p>
                  </a:txBody>
                  <a:tcPr/>
                </a:tc>
                <a:tc>
                  <a:txBody>
                    <a:bodyPr/>
                    <a:lstStyle/>
                    <a:p>
                      <a:r>
                        <a:rPr lang="en-US"/>
                        <a:t>MA_QUANLY</a:t>
                      </a:r>
                    </a:p>
                  </a:txBody>
                  <a:tcPr/>
                </a:tc>
                <a:extLst>
                  <a:ext uri="{0D108BD9-81ED-4DB2-BD59-A6C34878D82A}">
                    <a16:rowId xmlns:a16="http://schemas.microsoft.com/office/drawing/2014/main" val="10000"/>
                  </a:ext>
                </a:extLst>
              </a:tr>
              <a:tr h="370840">
                <a:tc>
                  <a:txBody>
                    <a:bodyPr/>
                    <a:lstStyle/>
                    <a:p>
                      <a:r>
                        <a:rPr lang="en-US"/>
                        <a:t>1</a:t>
                      </a:r>
                    </a:p>
                  </a:txBody>
                  <a:tcPr/>
                </a:tc>
                <a:tc>
                  <a:txBody>
                    <a:bodyPr/>
                    <a:lstStyle/>
                    <a:p>
                      <a:r>
                        <a:rPr lang="en-US"/>
                        <a:t>Nga</a:t>
                      </a:r>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a:t>2</a:t>
                      </a:r>
                    </a:p>
                  </a:txBody>
                  <a:tcPr/>
                </a:tc>
                <a:tc>
                  <a:txBody>
                    <a:bodyPr/>
                    <a:lstStyle/>
                    <a:p>
                      <a:r>
                        <a:rPr lang="en-US"/>
                        <a:t>An</a:t>
                      </a:r>
                    </a:p>
                  </a:txBody>
                  <a:tcPr/>
                </a:tc>
                <a:tc>
                  <a:txBody>
                    <a:bodyPr/>
                    <a:lstStyle/>
                    <a:p>
                      <a:r>
                        <a:rPr lang="en-US"/>
                        <a:t>1</a:t>
                      </a:r>
                    </a:p>
                  </a:txBody>
                  <a:tcPr/>
                </a:tc>
                <a:extLst>
                  <a:ext uri="{0D108BD9-81ED-4DB2-BD59-A6C34878D82A}">
                    <a16:rowId xmlns:a16="http://schemas.microsoft.com/office/drawing/2014/main" val="10002"/>
                  </a:ext>
                </a:extLst>
              </a:tr>
              <a:tr h="370840">
                <a:tc>
                  <a:txBody>
                    <a:bodyPr/>
                    <a:lstStyle/>
                    <a:p>
                      <a:r>
                        <a:rPr lang="en-US"/>
                        <a:t>3</a:t>
                      </a:r>
                    </a:p>
                  </a:txBody>
                  <a:tcPr/>
                </a:tc>
                <a:tc>
                  <a:txBody>
                    <a:bodyPr/>
                    <a:lstStyle/>
                    <a:p>
                      <a:r>
                        <a:rPr lang="en-US"/>
                        <a:t>Van</a:t>
                      </a:r>
                    </a:p>
                  </a:txBody>
                  <a:tcPr/>
                </a:tc>
                <a:tc>
                  <a:txBody>
                    <a:bodyPr/>
                    <a:lstStyle/>
                    <a:p>
                      <a:r>
                        <a:rPr lang="en-US"/>
                        <a:t>2</a:t>
                      </a:r>
                    </a:p>
                  </a:txBody>
                  <a:tcPr/>
                </a:tc>
                <a:extLst>
                  <a:ext uri="{0D108BD9-81ED-4DB2-BD59-A6C34878D82A}">
                    <a16:rowId xmlns:a16="http://schemas.microsoft.com/office/drawing/2014/main" val="10003"/>
                  </a:ext>
                </a:extLst>
              </a:tr>
              <a:tr h="370840">
                <a:tc>
                  <a:txBody>
                    <a:bodyPr/>
                    <a:lstStyle/>
                    <a:p>
                      <a:r>
                        <a:rPr lang="en-US"/>
                        <a:t>4</a:t>
                      </a:r>
                    </a:p>
                  </a:txBody>
                  <a:tcPr/>
                </a:tc>
                <a:tc>
                  <a:txBody>
                    <a:bodyPr/>
                    <a:lstStyle/>
                    <a:p>
                      <a:r>
                        <a:rPr lang="en-US"/>
                        <a:t>Hoang</a:t>
                      </a:r>
                    </a:p>
                  </a:txBody>
                  <a:tcPr/>
                </a:tc>
                <a:tc>
                  <a:txBody>
                    <a:bodyPr/>
                    <a:lstStyle/>
                    <a:p>
                      <a:r>
                        <a:rPr lang="en-US"/>
                        <a:t>2</a:t>
                      </a:r>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1824598"/>
              </p:ext>
            </p:extLst>
          </p:nvPr>
        </p:nvGraphicFramePr>
        <p:xfrm>
          <a:off x="914400" y="5181600"/>
          <a:ext cx="7162800" cy="1188720"/>
        </p:xfrm>
        <a:graphic>
          <a:graphicData uri="http://schemas.openxmlformats.org/drawingml/2006/table">
            <a:tbl>
              <a:tblPr firstRow="1" bandRow="1">
                <a:tableStyleId>{5C22544A-7EE6-4342-B048-85BDC9FD1C3A}</a:tableStyleId>
              </a:tblPr>
              <a:tblGrid>
                <a:gridCol w="7162800">
                  <a:extLst>
                    <a:ext uri="{9D8B030D-6E8A-4147-A177-3AD203B41FA5}">
                      <a16:colId xmlns:a16="http://schemas.microsoft.com/office/drawing/2014/main" val="20000"/>
                    </a:ext>
                  </a:extLst>
                </a:gridCol>
              </a:tblGrid>
              <a:tr h="370840">
                <a:tc>
                  <a:txBody>
                    <a:bodyPr/>
                    <a:lstStyle/>
                    <a:p>
                      <a:r>
                        <a:rPr lang="en-US"/>
                        <a:t>SELECT </a:t>
                      </a:r>
                      <a:r>
                        <a:rPr lang="en-US">
                          <a:solidFill>
                            <a:srgbClr val="F79646"/>
                          </a:solidFill>
                        </a:rPr>
                        <a:t>A</a:t>
                      </a:r>
                      <a:r>
                        <a:rPr lang="en-US"/>
                        <a:t>.MA_NV, </a:t>
                      </a:r>
                      <a:r>
                        <a:rPr lang="en-US">
                          <a:solidFill>
                            <a:srgbClr val="F79646"/>
                          </a:solidFill>
                        </a:rPr>
                        <a:t>A</a:t>
                      </a:r>
                      <a:r>
                        <a:rPr lang="en-US"/>
                        <a:t>.TEN_NV, </a:t>
                      </a:r>
                      <a:r>
                        <a:rPr lang="en-US">
                          <a:solidFill>
                            <a:srgbClr val="F79646"/>
                          </a:solidFill>
                        </a:rPr>
                        <a:t>B</a:t>
                      </a:r>
                      <a:r>
                        <a:rPr lang="en-US"/>
                        <a:t>.TEN_NV</a:t>
                      </a:r>
                    </a:p>
                    <a:p>
                      <a:r>
                        <a:rPr lang="en-US"/>
                        <a:t>FROM </a:t>
                      </a:r>
                      <a:r>
                        <a:rPr lang="en-US">
                          <a:solidFill>
                            <a:srgbClr val="CCFFCC"/>
                          </a:solidFill>
                        </a:rPr>
                        <a:t>NHAN_VIEN</a:t>
                      </a:r>
                      <a:r>
                        <a:rPr lang="en-US" baseline="0"/>
                        <a:t> AS </a:t>
                      </a:r>
                      <a:r>
                        <a:rPr lang="en-US" baseline="0">
                          <a:solidFill>
                            <a:schemeClr val="accent6"/>
                          </a:solidFill>
                        </a:rPr>
                        <a:t>A</a:t>
                      </a:r>
                      <a:r>
                        <a:rPr lang="en-US" baseline="0"/>
                        <a:t>  </a:t>
                      </a:r>
                      <a:r>
                        <a:rPr lang="en-US">
                          <a:solidFill>
                            <a:srgbClr val="FF0000"/>
                          </a:solidFill>
                        </a:rPr>
                        <a:t>INNER JOIN </a:t>
                      </a:r>
                      <a:r>
                        <a:rPr lang="en-US">
                          <a:solidFill>
                            <a:srgbClr val="CCFFCC"/>
                          </a:solidFill>
                        </a:rPr>
                        <a:t>NHAN_VIEN</a:t>
                      </a:r>
                      <a:r>
                        <a:rPr lang="en-US"/>
                        <a:t> AS </a:t>
                      </a:r>
                      <a:r>
                        <a:rPr lang="en-US">
                          <a:solidFill>
                            <a:srgbClr val="F79646"/>
                          </a:solidFill>
                        </a:rPr>
                        <a:t>B</a:t>
                      </a:r>
                      <a:r>
                        <a:rPr lang="en-US"/>
                        <a:t> </a:t>
                      </a:r>
                    </a:p>
                    <a:p>
                      <a:r>
                        <a:rPr lang="en-US">
                          <a:solidFill>
                            <a:srgbClr val="FF0000"/>
                          </a:solidFill>
                        </a:rPr>
                        <a:t>ON</a:t>
                      </a:r>
                      <a:r>
                        <a:rPr lang="en-US"/>
                        <a:t> B.MA_NV = A.MA_QUANLY;</a:t>
                      </a:r>
                    </a:p>
                    <a:p>
                      <a:endParaRPr lang="en-US"/>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1632631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truy vấn con</a:t>
            </a:r>
          </a:p>
        </p:txBody>
      </p:sp>
      <p:sp>
        <p:nvSpPr>
          <p:cNvPr id="3" name="Content Placeholder 2"/>
          <p:cNvSpPr>
            <a:spLocks noGrp="1"/>
          </p:cNvSpPr>
          <p:nvPr>
            <p:ph idx="1"/>
          </p:nvPr>
        </p:nvSpPr>
        <p:spPr/>
        <p:txBody>
          <a:bodyPr/>
          <a:lstStyle/>
          <a:p>
            <a:r>
              <a:rPr lang="en-CA" dirty="0"/>
              <a:t>Là câu truy vấn SELECT nằm lồng bên trong một câu truy vấn khác</a:t>
            </a:r>
          </a:p>
          <a:p>
            <a:r>
              <a:rPr lang="en-CA" dirty="0"/>
              <a:t>Câu truy vấn con có thể được sử dụng:</a:t>
            </a:r>
          </a:p>
          <a:p>
            <a:pPr lvl="1"/>
            <a:r>
              <a:rPr lang="en-CA" dirty="0"/>
              <a:t>Trong mệnh đề WHERE như một điều kiện tìm kiếm</a:t>
            </a:r>
          </a:p>
          <a:p>
            <a:pPr lvl="1"/>
            <a:r>
              <a:rPr lang="en-CA" dirty="0"/>
              <a:t>Trong mệnh đề HAVING như một điều kiện tìm kiếm</a:t>
            </a:r>
          </a:p>
          <a:p>
            <a:pPr lvl="1"/>
            <a:r>
              <a:rPr lang="en-CA" dirty="0"/>
              <a:t>Trong mệnh đề FROM như một đặc tả bảng</a:t>
            </a:r>
          </a:p>
          <a:p>
            <a:pPr lvl="1"/>
            <a:r>
              <a:rPr lang="en-CA" dirty="0"/>
              <a:t>Trong mệnh </a:t>
            </a:r>
            <a:r>
              <a:rPr lang="en-CA" dirty="0" err="1"/>
              <a:t>đề</a:t>
            </a:r>
            <a:r>
              <a:rPr lang="en-CA" dirty="0"/>
              <a:t> </a:t>
            </a:r>
            <a:r>
              <a:rPr lang="en-CA" dirty="0" smtClean="0"/>
              <a:t>SELECT </a:t>
            </a:r>
            <a:r>
              <a:rPr lang="en-CA" dirty="0" err="1" smtClean="0"/>
              <a:t>như</a:t>
            </a:r>
            <a:r>
              <a:rPr lang="en-CA" dirty="0" smtClean="0"/>
              <a:t> </a:t>
            </a:r>
            <a:r>
              <a:rPr lang="en-CA" dirty="0"/>
              <a:t>một đặc tả cột</a:t>
            </a:r>
          </a:p>
          <a:p>
            <a:pPr marL="0" indent="0">
              <a:buNone/>
            </a:pPr>
            <a:endParaRPr lang="en-US" dirty="0"/>
          </a:p>
        </p:txBody>
      </p:sp>
    </p:spTree>
    <p:extLst>
      <p:ext uri="{BB962C8B-B14F-4D97-AF65-F5344CB8AC3E}">
        <p14:creationId xmlns:p14="http://schemas.microsoft.com/office/powerpoint/2010/main" val="377520357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983163"/>
          </a:xfrm>
        </p:spPr>
        <p:txBody>
          <a:bodyPr/>
          <a:lstStyle/>
          <a:p>
            <a:r>
              <a:rPr lang="en-US" dirty="0" err="1" smtClean="0"/>
              <a:t>Bước</a:t>
            </a:r>
            <a:r>
              <a:rPr lang="en-US" dirty="0" smtClean="0"/>
              <a:t> 1: </a:t>
            </a:r>
            <a:r>
              <a:rPr lang="en-US" dirty="0" err="1" smtClean="0"/>
              <a:t>Sinh</a:t>
            </a:r>
            <a:r>
              <a:rPr lang="en-US" dirty="0" smtClean="0"/>
              <a:t> </a:t>
            </a:r>
            <a:r>
              <a:rPr lang="en-US" dirty="0" err="1" smtClean="0"/>
              <a:t>viên</a:t>
            </a:r>
            <a:r>
              <a:rPr lang="en-US" dirty="0" smtClean="0"/>
              <a:t> </a:t>
            </a:r>
            <a:r>
              <a:rPr lang="en-US" dirty="0" err="1" smtClean="0"/>
              <a:t>tạo</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như</a:t>
            </a:r>
            <a:r>
              <a:rPr lang="en-US" dirty="0" smtClean="0"/>
              <a:t> </a:t>
            </a:r>
            <a:r>
              <a:rPr lang="en-US" dirty="0" err="1" smtClean="0"/>
              <a:t>hình</a:t>
            </a:r>
            <a:endParaRPr lang="en-US" dirty="0"/>
          </a:p>
          <a:p>
            <a:pPr marL="0" indent="0">
              <a:buNone/>
            </a:pPr>
            <a:endParaRPr lang="en-US" dirty="0"/>
          </a:p>
        </p:txBody>
      </p:sp>
      <p:sp>
        <p:nvSpPr>
          <p:cNvPr id="3" name="Title 2"/>
          <p:cNvSpPr>
            <a:spLocks noGrp="1"/>
          </p:cNvSpPr>
          <p:nvPr>
            <p:ph type="title"/>
          </p:nvPr>
        </p:nvSpPr>
        <p:spPr/>
        <p:txBody>
          <a:bodyPr/>
          <a:lstStyle/>
          <a:p>
            <a:r>
              <a:rPr lang="en-US" dirty="0" err="1" smtClean="0"/>
              <a:t>Chuẩn</a:t>
            </a:r>
            <a:r>
              <a:rPr lang="en-US" dirty="0" smtClean="0"/>
              <a:t> </a:t>
            </a:r>
            <a:r>
              <a:rPr lang="en-US" dirty="0" err="1" smtClean="0"/>
              <a:t>bị</a:t>
            </a:r>
            <a:endParaRPr lang="en-US" dirty="0"/>
          </a:p>
        </p:txBody>
      </p:sp>
      <p:sp>
        <p:nvSpPr>
          <p:cNvPr id="4" name="Footer Placeholder 3"/>
          <p:cNvSpPr>
            <a:spLocks noGrp="1"/>
          </p:cNvSpPr>
          <p:nvPr>
            <p:ph type="ftr" sz="quarter" idx="10"/>
          </p:nvPr>
        </p:nvSpPr>
        <p:spPr/>
        <p:txBody>
          <a:bodyPr/>
          <a:lstStyle/>
          <a:p>
            <a:r>
              <a:rPr lang="vi-VN"/>
              <a:t>Giới thiệu môn học Cơ sở dữ liệu</a:t>
            </a:r>
            <a:endParaRPr lang="en-US"/>
          </a:p>
        </p:txBody>
      </p:sp>
      <p:sp>
        <p:nvSpPr>
          <p:cNvPr id="5" name="Slide Number Placeholder 4"/>
          <p:cNvSpPr>
            <a:spLocks noGrp="1"/>
          </p:cNvSpPr>
          <p:nvPr>
            <p:ph type="sldNum" sz="quarter" idx="11"/>
          </p:nvPr>
        </p:nvSpPr>
        <p:spPr/>
        <p:txBody>
          <a:bodyPr/>
          <a:lstStyle/>
          <a:p>
            <a:fld id="{95A7EA03-7BE7-314B-A4B2-34B872C377D6}" type="slidenum">
              <a:rPr lang="en-US"/>
              <a:pPr/>
              <a:t>4</a:t>
            </a:fld>
            <a:endParaRPr lang="en-US"/>
          </a:p>
        </p:txBody>
      </p:sp>
      <p:pic>
        <p:nvPicPr>
          <p:cNvPr id="7" name="Picture 6"/>
          <p:cNvPicPr>
            <a:picLocks noChangeAspect="1"/>
          </p:cNvPicPr>
          <p:nvPr/>
        </p:nvPicPr>
        <p:blipFill>
          <a:blip r:embed="rId3"/>
          <a:stretch>
            <a:fillRect/>
          </a:stretch>
        </p:blipFill>
        <p:spPr>
          <a:xfrm>
            <a:off x="76200" y="1700212"/>
            <a:ext cx="8991600" cy="3457575"/>
          </a:xfrm>
          <a:prstGeom prst="rect">
            <a:avLst/>
          </a:prstGeom>
        </p:spPr>
      </p:pic>
    </p:spTree>
    <p:extLst>
      <p:ext uri="{BB962C8B-B14F-4D97-AF65-F5344CB8AC3E}">
        <p14:creationId xmlns:p14="http://schemas.microsoft.com/office/powerpoint/2010/main" val="272764465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3" name="Content Placeholder 2"/>
          <p:cNvSpPr>
            <a:spLocks noGrp="1"/>
          </p:cNvSpPr>
          <p:nvPr>
            <p:ph idx="1"/>
          </p:nvPr>
        </p:nvSpPr>
        <p:spPr/>
        <p:txBody>
          <a:bodyPr/>
          <a:lstStyle/>
          <a:p>
            <a:r>
              <a:rPr lang="en-US"/>
              <a:t>Sử dụng câu truy vấn con để hiển thị thông tin các nhân viên có lương lớn hơn mức lương trung bình toàn công ty</a:t>
            </a:r>
          </a:p>
          <a:p>
            <a:pPr marL="0" indent="0">
              <a:buNone/>
            </a:pPr>
            <a:endParaRPr lang="en-US"/>
          </a:p>
          <a:p>
            <a:pPr marL="0" indent="0">
              <a:buNone/>
            </a:pPr>
            <a:r>
              <a:rPr lang="en-US"/>
              <a:t>SELECT </a:t>
            </a:r>
            <a:r>
              <a:rPr lang="en-US">
                <a:solidFill>
                  <a:srgbClr val="008000"/>
                </a:solidFill>
              </a:rPr>
              <a:t>*</a:t>
            </a:r>
            <a:r>
              <a:rPr lang="en-US"/>
              <a:t>  FROM </a:t>
            </a:r>
            <a:r>
              <a:rPr lang="en-US">
                <a:solidFill>
                  <a:srgbClr val="008000"/>
                </a:solidFill>
              </a:rPr>
              <a:t>NHAN_VIEN</a:t>
            </a:r>
            <a:r>
              <a:rPr lang="en-US"/>
              <a:t> </a:t>
            </a:r>
          </a:p>
          <a:p>
            <a:pPr marL="0" indent="0">
              <a:buNone/>
            </a:pPr>
            <a:r>
              <a:rPr lang="en-US"/>
              <a:t>WHERE </a:t>
            </a:r>
            <a:r>
              <a:rPr lang="en-US">
                <a:solidFill>
                  <a:srgbClr val="008000"/>
                </a:solidFill>
              </a:rPr>
              <a:t>LUONG</a:t>
            </a:r>
            <a:r>
              <a:rPr lang="en-US"/>
              <a:t> &gt; (</a:t>
            </a:r>
            <a:r>
              <a:rPr lang="en-US">
                <a:solidFill>
                  <a:srgbClr val="FF6600"/>
                </a:solidFill>
              </a:rPr>
              <a:t>SELECT AVG(LUONG) FROM NHAN_VIEN</a:t>
            </a:r>
            <a:r>
              <a:rPr lang="en-US"/>
              <a:t>)</a:t>
            </a:r>
          </a:p>
        </p:txBody>
      </p:sp>
    </p:spTree>
    <p:extLst>
      <p:ext uri="{BB962C8B-B14F-4D97-AF65-F5344CB8AC3E}">
        <p14:creationId xmlns:p14="http://schemas.microsoft.com/office/powerpoint/2010/main" val="11838349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781800" cy="487362"/>
          </a:xfrm>
        </p:spPr>
        <p:txBody>
          <a:bodyPr/>
          <a:lstStyle/>
          <a:p>
            <a:r>
              <a:rPr lang="en-US"/>
              <a:t>SO SÁNH JOIN VÀ CÂU TRUY VẤN CON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11343762"/>
              </p:ext>
            </p:extLst>
          </p:nvPr>
        </p:nvGraphicFramePr>
        <p:xfrm>
          <a:off x="990600" y="1447800"/>
          <a:ext cx="7162800" cy="4663440"/>
        </p:xfrm>
        <a:graphic>
          <a:graphicData uri="http://schemas.openxmlformats.org/drawingml/2006/table">
            <a:tbl>
              <a:tblPr firstRow="1" bandRow="1">
                <a:tableStyleId>{93296810-A885-4BE3-A3E7-6D5BEEA58F35}</a:tableStyleId>
              </a:tblPr>
              <a:tblGrid>
                <a:gridCol w="35814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tblGrid>
              <a:tr h="370840">
                <a:tc>
                  <a:txBody>
                    <a:bodyPr/>
                    <a:lstStyle/>
                    <a:p>
                      <a:pPr algn="ctr"/>
                      <a:r>
                        <a:rPr lang="en-CA" sz="2400" dirty="0" smtClean="0"/>
                        <a:t>JOIN</a:t>
                      </a:r>
                      <a:endParaRPr lang="en-CA" sz="2400" dirty="0"/>
                    </a:p>
                  </a:txBody>
                  <a:tcPr/>
                </a:tc>
                <a:tc>
                  <a:txBody>
                    <a:bodyPr/>
                    <a:lstStyle/>
                    <a:p>
                      <a:pPr algn="ctr"/>
                      <a:r>
                        <a:rPr lang="en-CA" sz="2400" dirty="0"/>
                        <a:t>CÂU TRUY VẤN CON</a:t>
                      </a:r>
                    </a:p>
                  </a:txBody>
                  <a:tcPr/>
                </a:tc>
                <a:extLst>
                  <a:ext uri="{0D108BD9-81ED-4DB2-BD59-A6C34878D82A}">
                    <a16:rowId xmlns:a16="http://schemas.microsoft.com/office/drawing/2014/main" val="10000"/>
                  </a:ext>
                </a:extLst>
              </a:tr>
              <a:tr h="370840">
                <a:tc>
                  <a:txBody>
                    <a:bodyPr/>
                    <a:lstStyle/>
                    <a:p>
                      <a:r>
                        <a:rPr lang="en-CA" sz="2400" dirty="0"/>
                        <a:t>Kết quả có thể bao gồm các cột của cả 2 bảng</a:t>
                      </a:r>
                    </a:p>
                  </a:txBody>
                  <a:tcPr/>
                </a:tc>
                <a:tc>
                  <a:txBody>
                    <a:bodyPr/>
                    <a:lstStyle/>
                    <a:p>
                      <a:r>
                        <a:rPr lang="en-CA" sz="2400" dirty="0" smtClean="0"/>
                        <a:t>Không thể bao gồm các cột của câu truy vấn con</a:t>
                      </a:r>
                      <a:endParaRPr lang="en-CA" sz="2400" dirty="0"/>
                    </a:p>
                  </a:txBody>
                  <a:tcPr/>
                </a:tc>
                <a:extLst>
                  <a:ext uri="{0D108BD9-81ED-4DB2-BD59-A6C34878D82A}">
                    <a16:rowId xmlns:a16="http://schemas.microsoft.com/office/drawing/2014/main" val="10001"/>
                  </a:ext>
                </a:extLst>
              </a:tr>
              <a:tr h="370840">
                <a:tc>
                  <a:txBody>
                    <a:bodyPr/>
                    <a:lstStyle/>
                    <a:p>
                      <a:r>
                        <a:rPr lang="en-CA" sz="2400" dirty="0" smtClean="0"/>
                        <a:t>Sử dụng mối quan hệ giữa 2 bảng</a:t>
                      </a:r>
                      <a:endParaRPr lang="en-CA" sz="2400" dirty="0"/>
                    </a:p>
                  </a:txBody>
                  <a:tcPr/>
                </a:tc>
                <a:tc>
                  <a:txBody>
                    <a:bodyPr/>
                    <a:lstStyle/>
                    <a:p>
                      <a:endParaRPr lang="en-CA" sz="2400" dirty="0"/>
                    </a:p>
                  </a:txBody>
                  <a:tcPr/>
                </a:tc>
                <a:extLst>
                  <a:ext uri="{0D108BD9-81ED-4DB2-BD59-A6C34878D82A}">
                    <a16:rowId xmlns:a16="http://schemas.microsoft.com/office/drawing/2014/main" val="10002"/>
                  </a:ext>
                </a:extLst>
              </a:tr>
              <a:tr h="370840">
                <a:tc>
                  <a:txBody>
                    <a:bodyPr/>
                    <a:lstStyle/>
                    <a:p>
                      <a:r>
                        <a:rPr lang="en-CA" sz="2400" dirty="0"/>
                        <a:t>Chạy nhanh hơn</a:t>
                      </a:r>
                    </a:p>
                  </a:txBody>
                  <a:tcPr/>
                </a:tc>
                <a:tc>
                  <a:txBody>
                    <a:bodyPr/>
                    <a:lstStyle/>
                    <a:p>
                      <a:endParaRPr lang="en-CA" sz="2400" dirty="0"/>
                    </a:p>
                  </a:txBody>
                  <a:tcPr/>
                </a:tc>
                <a:extLst>
                  <a:ext uri="{0D108BD9-81ED-4DB2-BD59-A6C34878D82A}">
                    <a16:rowId xmlns:a16="http://schemas.microsoft.com/office/drawing/2014/main" val="10003"/>
                  </a:ext>
                </a:extLst>
              </a:tr>
              <a:tr h="370840">
                <a:tc>
                  <a:txBody>
                    <a:bodyPr/>
                    <a:lstStyle/>
                    <a:p>
                      <a:endParaRPr lang="en-CA" sz="2400" dirty="0"/>
                    </a:p>
                  </a:txBody>
                  <a:tcPr/>
                </a:tc>
                <a:tc>
                  <a:txBody>
                    <a:bodyPr/>
                    <a:lstStyle/>
                    <a:p>
                      <a:r>
                        <a:rPr lang="en-CA" sz="2400" dirty="0" smtClean="0"/>
                        <a:t>Có thể chuyển 1 giá trị tính toán ra câu truy vấn bên ngoài</a:t>
                      </a:r>
                      <a:endParaRPr lang="en-CA" sz="2400" dirty="0"/>
                    </a:p>
                  </a:txBody>
                  <a:tcPr/>
                </a:tc>
                <a:extLst>
                  <a:ext uri="{0D108BD9-81ED-4DB2-BD59-A6C34878D82A}">
                    <a16:rowId xmlns:a16="http://schemas.microsoft.com/office/drawing/2014/main" val="10004"/>
                  </a:ext>
                </a:extLst>
              </a:tr>
              <a:tr h="370840">
                <a:tc>
                  <a:txBody>
                    <a:bodyPr/>
                    <a:lstStyle/>
                    <a:p>
                      <a:endParaRPr lang="en-CA" sz="2400" dirty="0"/>
                    </a:p>
                  </a:txBody>
                  <a:tcPr/>
                </a:tc>
                <a:tc>
                  <a:txBody>
                    <a:bodyPr/>
                    <a:lstStyle/>
                    <a:p>
                      <a:r>
                        <a:rPr lang="en-CA" sz="2400" dirty="0"/>
                        <a:t>Dễ viết code và dễ hiểu</a:t>
                      </a:r>
                    </a:p>
                  </a:txBody>
                  <a:tcPr/>
                </a:tc>
                <a:extLst>
                  <a:ext uri="{0D108BD9-81ED-4DB2-BD59-A6C34878D82A}">
                    <a16:rowId xmlns:a16="http://schemas.microsoft.com/office/drawing/2014/main" val="10005"/>
                  </a:ext>
                </a:extLst>
              </a:tr>
              <a:tr h="370840">
                <a:tc>
                  <a:txBody>
                    <a:bodyPr/>
                    <a:lstStyle/>
                    <a:p>
                      <a:endParaRPr lang="en-CA" sz="2400" dirty="0"/>
                    </a:p>
                  </a:txBody>
                  <a:tcPr/>
                </a:tc>
                <a:tc>
                  <a:txBody>
                    <a:bodyPr/>
                    <a:lstStyle/>
                    <a:p>
                      <a:endParaRPr lang="en-CA" sz="24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4118431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Sử dụng toán tử in</a:t>
            </a:r>
          </a:p>
        </p:txBody>
      </p:sp>
      <p:sp>
        <p:nvSpPr>
          <p:cNvPr id="3" name="Content Placeholder 2"/>
          <p:cNvSpPr>
            <a:spLocks noGrp="1"/>
          </p:cNvSpPr>
          <p:nvPr>
            <p:ph idx="1"/>
          </p:nvPr>
        </p:nvSpPr>
        <p:spPr/>
        <p:txBody>
          <a:bodyPr/>
          <a:lstStyle/>
          <a:p>
            <a:r>
              <a:rPr lang="en-US"/>
              <a:t>Cú pháp:</a:t>
            </a:r>
          </a:p>
          <a:p>
            <a:endParaRPr lang="en-US"/>
          </a:p>
          <a:p>
            <a:endParaRPr lang="en-US"/>
          </a:p>
          <a:p>
            <a:r>
              <a:rPr lang="en-US"/>
              <a:t>Ví dụ:</a:t>
            </a:r>
          </a:p>
          <a:p>
            <a:endParaRPr lang="en-US"/>
          </a:p>
          <a:p>
            <a:pPr marL="0" indent="0">
              <a:buNone/>
            </a:pPr>
            <a:endParaRPr lang="en-US"/>
          </a:p>
          <a:p>
            <a:pPr marL="0" indent="0">
              <a:buNone/>
            </a:pP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269406802"/>
              </p:ext>
            </p:extLst>
          </p:nvPr>
        </p:nvGraphicFramePr>
        <p:xfrm>
          <a:off x="1371600" y="1828800"/>
          <a:ext cx="6553200" cy="609600"/>
        </p:xfrm>
        <a:graphic>
          <a:graphicData uri="http://schemas.openxmlformats.org/drawingml/2006/table">
            <a:tbl>
              <a:tblPr firstRow="1" bandRow="1">
                <a:tableStyleId>{5C22544A-7EE6-4342-B048-85BDC9FD1C3A}</a:tableStyleId>
              </a:tblPr>
              <a:tblGrid>
                <a:gridCol w="6553200">
                  <a:extLst>
                    <a:ext uri="{9D8B030D-6E8A-4147-A177-3AD203B41FA5}">
                      <a16:colId xmlns:a16="http://schemas.microsoft.com/office/drawing/2014/main" val="20000"/>
                    </a:ext>
                  </a:extLst>
                </a:gridCol>
              </a:tblGrid>
              <a:tr h="609600">
                <a:tc>
                  <a:txBody>
                    <a:bodyPr/>
                    <a:lstStyle/>
                    <a:p>
                      <a:r>
                        <a:rPr lang="en-US"/>
                        <a:t>WHERE  &lt;biểu thức&gt; </a:t>
                      </a:r>
                      <a:r>
                        <a:rPr lang="en-US">
                          <a:solidFill>
                            <a:srgbClr val="FF0000"/>
                          </a:solidFill>
                        </a:rPr>
                        <a:t>[NOT] IN  </a:t>
                      </a:r>
                      <a:r>
                        <a:rPr lang="en-US"/>
                        <a:t>(câu truy vấn con)</a:t>
                      </a:r>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39102735"/>
              </p:ext>
            </p:extLst>
          </p:nvPr>
        </p:nvGraphicFramePr>
        <p:xfrm>
          <a:off x="1447800" y="3352800"/>
          <a:ext cx="6324600" cy="1524002"/>
        </p:xfrm>
        <a:graphic>
          <a:graphicData uri="http://schemas.openxmlformats.org/drawingml/2006/table">
            <a:tbl>
              <a:tblPr firstRow="1" bandRow="1">
                <a:tableStyleId>{5C22544A-7EE6-4342-B048-85BDC9FD1C3A}</a:tableStyleId>
              </a:tblPr>
              <a:tblGrid>
                <a:gridCol w="6324600">
                  <a:extLst>
                    <a:ext uri="{9D8B030D-6E8A-4147-A177-3AD203B41FA5}">
                      <a16:colId xmlns:a16="http://schemas.microsoft.com/office/drawing/2014/main" val="20000"/>
                    </a:ext>
                  </a:extLst>
                </a:gridCol>
              </a:tblGrid>
              <a:tr h="1524002">
                <a:tc>
                  <a:txBody>
                    <a:bodyPr/>
                    <a:lstStyle/>
                    <a:p>
                      <a:pPr>
                        <a:lnSpc>
                          <a:spcPct val="150000"/>
                        </a:lnSpc>
                      </a:pPr>
                      <a:r>
                        <a:rPr lang="en-US"/>
                        <a:t>SELECT  *</a:t>
                      </a:r>
                      <a:r>
                        <a:rPr lang="en-US" baseline="0"/>
                        <a:t>  </a:t>
                      </a:r>
                      <a:r>
                        <a:rPr lang="en-US"/>
                        <a:t>FROM NHAN_VIEN </a:t>
                      </a:r>
                    </a:p>
                    <a:p>
                      <a:pPr>
                        <a:lnSpc>
                          <a:spcPct val="150000"/>
                        </a:lnSpc>
                      </a:pPr>
                      <a:r>
                        <a:rPr lang="en-US"/>
                        <a:t>WHERE PHG </a:t>
                      </a:r>
                      <a:r>
                        <a:rPr lang="en-US">
                          <a:solidFill>
                            <a:srgbClr val="FF0000"/>
                          </a:solidFill>
                        </a:rPr>
                        <a:t>IN</a:t>
                      </a:r>
                      <a:r>
                        <a:rPr lang="en-US"/>
                        <a:t>  (SELECT  MA_PB FROM PHONG_BAN WHERE TEN_PB LIKE 'San xuat ?')</a:t>
                      </a:r>
                    </a:p>
                  </a:txBody>
                  <a:tcPr/>
                </a:tc>
                <a:extLst>
                  <a:ext uri="{0D108BD9-81ED-4DB2-BD59-A6C34878D82A}">
                    <a16:rowId xmlns:a16="http://schemas.microsoft.com/office/drawing/2014/main" val="10000"/>
                  </a:ext>
                </a:extLst>
              </a:tr>
            </a:tbl>
          </a:graphicData>
        </a:graphic>
      </p:graphicFrame>
      <p:pic>
        <p:nvPicPr>
          <p:cNvPr id="6" name="Picture 5" descr="hinh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5257800"/>
            <a:ext cx="7700963" cy="1085850"/>
          </a:xfrm>
          <a:prstGeom prst="rect">
            <a:avLst/>
          </a:prstGeom>
        </p:spPr>
      </p:pic>
    </p:spTree>
    <p:extLst>
      <p:ext uri="{BB962C8B-B14F-4D97-AF65-F5344CB8AC3E}">
        <p14:creationId xmlns:p14="http://schemas.microsoft.com/office/powerpoint/2010/main" val="418370135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Từ khoá ANY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22651931"/>
              </p:ext>
            </p:extLst>
          </p:nvPr>
        </p:nvGraphicFramePr>
        <p:xfrm>
          <a:off x="457200" y="1219200"/>
          <a:ext cx="8229600" cy="229108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4343400">
                  <a:extLst>
                    <a:ext uri="{9D8B030D-6E8A-4147-A177-3AD203B41FA5}">
                      <a16:colId xmlns:a16="http://schemas.microsoft.com/office/drawing/2014/main" val="20002"/>
                    </a:ext>
                  </a:extLst>
                </a:gridCol>
              </a:tblGrid>
              <a:tr h="370840">
                <a:tc>
                  <a:txBody>
                    <a:bodyPr/>
                    <a:lstStyle/>
                    <a:p>
                      <a:r>
                        <a:rPr lang="en-US"/>
                        <a:t>Điều kiện</a:t>
                      </a:r>
                    </a:p>
                  </a:txBody>
                  <a:tcPr/>
                </a:tc>
                <a:tc>
                  <a:txBody>
                    <a:bodyPr/>
                    <a:lstStyle/>
                    <a:p>
                      <a:r>
                        <a:rPr lang="en-US"/>
                        <a:t>Kết quả tương đương</a:t>
                      </a:r>
                    </a:p>
                  </a:txBody>
                  <a:tcPr/>
                </a:tc>
                <a:tc>
                  <a:txBody>
                    <a:bodyPr/>
                    <a:lstStyle/>
                    <a:p>
                      <a:r>
                        <a:rPr lang="en-US"/>
                        <a:t>Mô tả</a:t>
                      </a:r>
                    </a:p>
                  </a:txBody>
                  <a:tcPr/>
                </a:tc>
                <a:extLst>
                  <a:ext uri="{0D108BD9-81ED-4DB2-BD59-A6C34878D82A}">
                    <a16:rowId xmlns:a16="http://schemas.microsoft.com/office/drawing/2014/main" val="10000"/>
                  </a:ext>
                </a:extLst>
              </a:tr>
              <a:tr h="370840">
                <a:tc>
                  <a:txBody>
                    <a:bodyPr/>
                    <a:lstStyle/>
                    <a:p>
                      <a:r>
                        <a:rPr lang="en-US"/>
                        <a:t>X&gt; ANY (1,2)</a:t>
                      </a:r>
                    </a:p>
                  </a:txBody>
                  <a:tcPr/>
                </a:tc>
                <a:tc>
                  <a:txBody>
                    <a:bodyPr/>
                    <a:lstStyle/>
                    <a:p>
                      <a:r>
                        <a:rPr lang="en-US"/>
                        <a:t>X&gt;1</a:t>
                      </a:r>
                    </a:p>
                  </a:txBody>
                  <a:tcPr/>
                </a:tc>
                <a:tc>
                  <a:txBody>
                    <a:bodyPr/>
                    <a:lstStyle/>
                    <a:p>
                      <a:r>
                        <a:rPr lang="en-US"/>
                        <a:t>X phải lớn hơn ít nhất 1 giá trị trả về từ câu truy vấn con</a:t>
                      </a:r>
                    </a:p>
                  </a:txBody>
                  <a:tcPr/>
                </a:tc>
                <a:extLst>
                  <a:ext uri="{0D108BD9-81ED-4DB2-BD59-A6C34878D82A}">
                    <a16:rowId xmlns:a16="http://schemas.microsoft.com/office/drawing/2014/main" val="10001"/>
                  </a:ext>
                </a:extLst>
              </a:tr>
              <a:tr h="370840">
                <a:tc>
                  <a:txBody>
                    <a:bodyPr/>
                    <a:lstStyle/>
                    <a:p>
                      <a:r>
                        <a:rPr lang="en-US"/>
                        <a:t>X&lt;ANY(1,2)</a:t>
                      </a:r>
                    </a:p>
                  </a:txBody>
                  <a:tcPr/>
                </a:tc>
                <a:tc>
                  <a:txBody>
                    <a:bodyPr/>
                    <a:lstStyle/>
                    <a:p>
                      <a:r>
                        <a:rPr lang="en-US"/>
                        <a:t>X&lt;2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X phải nhỏ hơn ít nhất 1 giá trị trả về từ câu truy vấn con</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X=ANY(1,2)</a:t>
                      </a:r>
                    </a:p>
                    <a:p>
                      <a:endParaRPr lang="en-US"/>
                    </a:p>
                  </a:txBody>
                  <a:tcPr/>
                </a:tc>
                <a:tc>
                  <a:txBody>
                    <a:bodyPr/>
                    <a:lstStyle/>
                    <a:p>
                      <a:r>
                        <a:rPr lang="en-US"/>
                        <a:t>(X=1) or (X=2)</a:t>
                      </a:r>
                    </a:p>
                  </a:txBody>
                  <a:tcPr/>
                </a:tc>
                <a:tc>
                  <a:txBody>
                    <a:bodyPr/>
                    <a:lstStyle/>
                    <a:p>
                      <a:r>
                        <a:rPr lang="en-US"/>
                        <a:t>X IN (1,2)</a:t>
                      </a:r>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457200" y="3886200"/>
            <a:ext cx="1143000" cy="369332"/>
          </a:xfrm>
          <a:prstGeom prst="rect">
            <a:avLst/>
          </a:prstGeom>
          <a:noFill/>
        </p:spPr>
        <p:txBody>
          <a:bodyPr wrap="square" rtlCol="0">
            <a:spAutoFit/>
          </a:bodyPr>
          <a:lstStyle/>
          <a:p>
            <a:r>
              <a:rPr lang="en-US"/>
              <a:t>Ví dụ:</a:t>
            </a:r>
          </a:p>
        </p:txBody>
      </p:sp>
      <p:graphicFrame>
        <p:nvGraphicFramePr>
          <p:cNvPr id="6" name="Table 5"/>
          <p:cNvGraphicFramePr>
            <a:graphicFrameLocks noGrp="1"/>
          </p:cNvGraphicFramePr>
          <p:nvPr>
            <p:extLst>
              <p:ext uri="{D42A27DB-BD31-4B8C-83A1-F6EECF244321}">
                <p14:modId xmlns:p14="http://schemas.microsoft.com/office/powerpoint/2010/main" val="3528441246"/>
              </p:ext>
            </p:extLst>
          </p:nvPr>
        </p:nvGraphicFramePr>
        <p:xfrm>
          <a:off x="1371600" y="4419600"/>
          <a:ext cx="6324600" cy="1524002"/>
        </p:xfrm>
        <a:graphic>
          <a:graphicData uri="http://schemas.openxmlformats.org/drawingml/2006/table">
            <a:tbl>
              <a:tblPr firstRow="1" bandRow="1">
                <a:tableStyleId>{5C22544A-7EE6-4342-B048-85BDC9FD1C3A}</a:tableStyleId>
              </a:tblPr>
              <a:tblGrid>
                <a:gridCol w="6324600">
                  <a:extLst>
                    <a:ext uri="{9D8B030D-6E8A-4147-A177-3AD203B41FA5}">
                      <a16:colId xmlns:a16="http://schemas.microsoft.com/office/drawing/2014/main" val="20000"/>
                    </a:ext>
                  </a:extLst>
                </a:gridCol>
              </a:tblGrid>
              <a:tr h="1524002">
                <a:tc>
                  <a:txBody>
                    <a:bodyPr/>
                    <a:lstStyle/>
                    <a:p>
                      <a:pPr>
                        <a:lnSpc>
                          <a:spcPct val="150000"/>
                        </a:lnSpc>
                      </a:pPr>
                      <a:r>
                        <a:rPr lang="en-US"/>
                        <a:t>SELECT  *</a:t>
                      </a:r>
                      <a:r>
                        <a:rPr lang="en-US" baseline="0"/>
                        <a:t>  </a:t>
                      </a:r>
                      <a:r>
                        <a:rPr lang="en-US"/>
                        <a:t>FROM NHAN_VIEN </a:t>
                      </a:r>
                    </a:p>
                    <a:p>
                      <a:pPr>
                        <a:lnSpc>
                          <a:spcPct val="150000"/>
                        </a:lnSpc>
                      </a:pPr>
                      <a:r>
                        <a:rPr lang="en-US"/>
                        <a:t>WHERE </a:t>
                      </a:r>
                      <a:r>
                        <a:rPr lang="en-US" baseline="0"/>
                        <a:t> LUONG &gt; </a:t>
                      </a:r>
                      <a:r>
                        <a:rPr lang="en-US" baseline="0">
                          <a:solidFill>
                            <a:srgbClr val="FF0000"/>
                          </a:solidFill>
                        </a:rPr>
                        <a:t>ANY</a:t>
                      </a:r>
                      <a:r>
                        <a:rPr lang="en-US"/>
                        <a:t>  (SELECT  LUONG FROM NHAN_VIEN</a:t>
                      </a:r>
                      <a:r>
                        <a:rPr lang="en-US" baseline="0"/>
                        <a:t> WHERE PHG like ‘PB002’</a:t>
                      </a:r>
                      <a:r>
                        <a:rPr lang="en-US"/>
                        <a: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453587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Sử dụng toán tử EXIST</a:t>
            </a:r>
          </a:p>
        </p:txBody>
      </p:sp>
      <p:sp>
        <p:nvSpPr>
          <p:cNvPr id="3" name="Content Placeholder 2"/>
          <p:cNvSpPr>
            <a:spLocks noGrp="1"/>
          </p:cNvSpPr>
          <p:nvPr>
            <p:ph idx="1"/>
          </p:nvPr>
        </p:nvSpPr>
        <p:spPr/>
        <p:txBody>
          <a:bodyPr/>
          <a:lstStyle/>
          <a:p>
            <a:r>
              <a:rPr lang="en-US"/>
              <a:t>Cú pháp:</a:t>
            </a:r>
          </a:p>
          <a:p>
            <a:endParaRPr lang="en-US"/>
          </a:p>
          <a:p>
            <a:endParaRPr lang="en-US"/>
          </a:p>
          <a:p>
            <a:r>
              <a:rPr lang="en-US"/>
              <a:t>Ví dụ:</a:t>
            </a:r>
          </a:p>
          <a:p>
            <a:endParaRPr lang="en-US"/>
          </a:p>
          <a:p>
            <a:pPr marL="0" indent="0">
              <a:buNone/>
            </a:pPr>
            <a:endParaRPr lang="en-US"/>
          </a:p>
          <a:p>
            <a:pPr marL="0" indent="0">
              <a:buNone/>
            </a:pP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785672352"/>
              </p:ext>
            </p:extLst>
          </p:nvPr>
        </p:nvGraphicFramePr>
        <p:xfrm>
          <a:off x="1371600" y="1828800"/>
          <a:ext cx="6553200" cy="609600"/>
        </p:xfrm>
        <a:graphic>
          <a:graphicData uri="http://schemas.openxmlformats.org/drawingml/2006/table">
            <a:tbl>
              <a:tblPr firstRow="1" bandRow="1">
                <a:tableStyleId>{5C22544A-7EE6-4342-B048-85BDC9FD1C3A}</a:tableStyleId>
              </a:tblPr>
              <a:tblGrid>
                <a:gridCol w="6553200">
                  <a:extLst>
                    <a:ext uri="{9D8B030D-6E8A-4147-A177-3AD203B41FA5}">
                      <a16:colId xmlns:a16="http://schemas.microsoft.com/office/drawing/2014/main" val="20000"/>
                    </a:ext>
                  </a:extLst>
                </a:gridCol>
              </a:tblGrid>
              <a:tr h="609600">
                <a:tc>
                  <a:txBody>
                    <a:bodyPr/>
                    <a:lstStyle/>
                    <a:p>
                      <a:r>
                        <a:rPr lang="en-US"/>
                        <a:t>WHERE </a:t>
                      </a:r>
                      <a:r>
                        <a:rPr lang="en-US">
                          <a:solidFill>
                            <a:srgbClr val="FF0000"/>
                          </a:solidFill>
                        </a:rPr>
                        <a:t>[NOT] EXISTS  </a:t>
                      </a:r>
                      <a:r>
                        <a:rPr lang="en-US"/>
                        <a:t>(câu truy vấn con)</a:t>
                      </a:r>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67150094"/>
              </p:ext>
            </p:extLst>
          </p:nvPr>
        </p:nvGraphicFramePr>
        <p:xfrm>
          <a:off x="1447800" y="3352800"/>
          <a:ext cx="6324600" cy="1524002"/>
        </p:xfrm>
        <a:graphic>
          <a:graphicData uri="http://schemas.openxmlformats.org/drawingml/2006/table">
            <a:tbl>
              <a:tblPr firstRow="1" bandRow="1">
                <a:tableStyleId>{5C22544A-7EE6-4342-B048-85BDC9FD1C3A}</a:tableStyleId>
              </a:tblPr>
              <a:tblGrid>
                <a:gridCol w="6324600">
                  <a:extLst>
                    <a:ext uri="{9D8B030D-6E8A-4147-A177-3AD203B41FA5}">
                      <a16:colId xmlns:a16="http://schemas.microsoft.com/office/drawing/2014/main" val="20000"/>
                    </a:ext>
                  </a:extLst>
                </a:gridCol>
              </a:tblGrid>
              <a:tr h="1524002">
                <a:tc>
                  <a:txBody>
                    <a:bodyPr/>
                    <a:lstStyle/>
                    <a:p>
                      <a:pPr>
                        <a:lnSpc>
                          <a:spcPct val="150000"/>
                        </a:lnSpc>
                      </a:pPr>
                      <a:r>
                        <a:rPr lang="en-US"/>
                        <a:t>SELECT  *  FROM NHAN_VIEN </a:t>
                      </a:r>
                    </a:p>
                    <a:p>
                      <a:pPr>
                        <a:lnSpc>
                          <a:spcPct val="150000"/>
                        </a:lnSpc>
                      </a:pPr>
                      <a:r>
                        <a:rPr lang="en-US"/>
                        <a:t>WHERE  </a:t>
                      </a:r>
                      <a:r>
                        <a:rPr lang="en-US">
                          <a:solidFill>
                            <a:srgbClr val="FF0000"/>
                          </a:solidFill>
                        </a:rPr>
                        <a:t>EXISTS </a:t>
                      </a:r>
                      <a:r>
                        <a:rPr lang="en-US"/>
                        <a:t> (SELECT  * FROM PHONG_BAN WHERE NHAN_VIEN.PHG= PHONG_BAN.MA_PB)</a:t>
                      </a:r>
                    </a:p>
                  </a:txBody>
                  <a:tcPr/>
                </a:tc>
                <a:extLst>
                  <a:ext uri="{0D108BD9-81ED-4DB2-BD59-A6C34878D82A}">
                    <a16:rowId xmlns:a16="http://schemas.microsoft.com/office/drawing/2014/main" val="10000"/>
                  </a:ext>
                </a:extLst>
              </a:tr>
            </a:tbl>
          </a:graphicData>
        </a:graphic>
      </p:graphicFrame>
      <p:pic>
        <p:nvPicPr>
          <p:cNvPr id="7" name="Picture 6" descr="hinh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4873675"/>
            <a:ext cx="7724775" cy="2019300"/>
          </a:xfrm>
          <a:prstGeom prst="rect">
            <a:avLst/>
          </a:prstGeom>
        </p:spPr>
      </p:pic>
    </p:spTree>
    <p:extLst>
      <p:ext uri="{BB962C8B-B14F-4D97-AF65-F5344CB8AC3E}">
        <p14:creationId xmlns:p14="http://schemas.microsoft.com/office/powerpoint/2010/main" val="349675956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a:t>
            </a:r>
          </a:p>
        </p:txBody>
      </p:sp>
      <p:sp>
        <p:nvSpPr>
          <p:cNvPr id="3" name="Content Placeholder 2"/>
          <p:cNvSpPr>
            <a:spLocks noGrp="1"/>
          </p:cNvSpPr>
          <p:nvPr>
            <p:ph idx="1"/>
          </p:nvPr>
        </p:nvSpPr>
        <p:spPr/>
        <p:txBody>
          <a:bodyPr/>
          <a:lstStyle/>
          <a:p>
            <a:r>
              <a:rPr lang="en-US"/>
              <a:t>Viết câu truy vấn để hiển thị thông tin gồm mã nhân viên, họ tên, lương của nhân viên đã tham gia hơn 5 dự án</a:t>
            </a:r>
          </a:p>
          <a:p>
            <a:r>
              <a:rPr lang="en-US"/>
              <a:t>Viết câu truy vấn để hiển thị tổng số giờ đã làm trong các dự án của mỗi Nhân viên</a:t>
            </a:r>
          </a:p>
        </p:txBody>
      </p:sp>
    </p:spTree>
    <p:extLst>
      <p:ext uri="{BB962C8B-B14F-4D97-AF65-F5344CB8AC3E}">
        <p14:creationId xmlns:p14="http://schemas.microsoft.com/office/powerpoint/2010/main" val="396200454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Compressed\PSD Collection 2011\WP-201 copy.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flipH="1">
            <a:off x="6519025" y="1752600"/>
            <a:ext cx="2624974" cy="510540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smtClean="0"/>
              <a:t>Tổng kết</a:t>
            </a:r>
            <a:endParaRPr lang="en-US" dirty="0"/>
          </a:p>
        </p:txBody>
      </p:sp>
      <p:sp>
        <p:nvSpPr>
          <p:cNvPr id="3" name="Content Placeholder 2"/>
          <p:cNvSpPr>
            <a:spLocks noGrp="1"/>
          </p:cNvSpPr>
          <p:nvPr>
            <p:ph idx="1"/>
          </p:nvPr>
        </p:nvSpPr>
        <p:spPr>
          <a:xfrm>
            <a:off x="457200" y="1066800"/>
            <a:ext cx="6705600" cy="5257800"/>
          </a:xfrm>
        </p:spPr>
        <p:txBody>
          <a:bodyPr/>
          <a:lstStyle/>
          <a:p>
            <a:r>
              <a:rPr lang="en-US" dirty="0"/>
              <a:t>Có thể truy vấn dữ liệu trên nhiều bảng bằng các cách sau:</a:t>
            </a:r>
          </a:p>
          <a:p>
            <a:pPr lvl="1"/>
            <a:r>
              <a:rPr lang="en-US" dirty="0"/>
              <a:t>Thực hiện phép tích 2 bảng</a:t>
            </a:r>
          </a:p>
          <a:p>
            <a:pPr lvl="1"/>
            <a:r>
              <a:rPr lang="en-US" dirty="0"/>
              <a:t>Sử dụng mênh đề JOIN</a:t>
            </a:r>
          </a:p>
          <a:p>
            <a:pPr lvl="1"/>
            <a:r>
              <a:rPr lang="en-US" dirty="0"/>
              <a:t>Câu truy vấn lồng nhau</a:t>
            </a:r>
          </a:p>
          <a:p>
            <a:pPr lvl="0"/>
            <a:r>
              <a:rPr lang="en-US" dirty="0"/>
              <a:t>Phép tích s</a:t>
            </a:r>
            <a:r>
              <a:rPr lang="en-US"/>
              <a:t>ử dụng điều kiện kết bằng trong mệnh đề WHERE</a:t>
            </a:r>
          </a:p>
          <a:p>
            <a:pPr lvl="0"/>
            <a:r>
              <a:rPr lang="en-US"/>
              <a:t>Mệnh JOIN có 3 loại</a:t>
            </a:r>
          </a:p>
          <a:p>
            <a:pPr lvl="1"/>
            <a:r>
              <a:rPr lang="en-US"/>
              <a:t>INNER JOIN</a:t>
            </a:r>
          </a:p>
          <a:p>
            <a:pPr lvl="1"/>
            <a:r>
              <a:rPr lang="en-US"/>
              <a:t>SELF JOIN</a:t>
            </a:r>
          </a:p>
          <a:p>
            <a:pPr lvl="1"/>
            <a:r>
              <a:rPr lang="en-US"/>
              <a:t>OUTER JOIN</a:t>
            </a:r>
          </a:p>
          <a:p>
            <a:endParaRPr lang="en-US" dirty="0"/>
          </a:p>
        </p:txBody>
      </p:sp>
    </p:spTree>
    <p:extLst>
      <p:ext uri="{BB962C8B-B14F-4D97-AF65-F5344CB8AC3E}">
        <p14:creationId xmlns:p14="http://schemas.microsoft.com/office/powerpoint/2010/main" val="101329642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p:cNvPicPr>
          <p:nvPr>
            <p:custDataLst>
              <p:tags r:id="rId1"/>
            </p:custDataLst>
          </p:nvPr>
        </p:nvPicPr>
        <p:blipFill rotWithShape="1">
          <a:blip r:embed="rId5">
            <a:extLst>
              <a:ext uri="{28A0092B-C50C-407E-A947-70E740481C1C}">
                <a14:useLocalDpi xmlns:a14="http://schemas.microsoft.com/office/drawing/2010/main"/>
              </a:ext>
            </a:extLst>
          </a:blip>
          <a:srcRect r="90861"/>
          <a:stretch/>
        </p:blipFill>
        <p:spPr bwMode="auto">
          <a:xfrm>
            <a:off x="0" y="0"/>
            <a:ext cx="2853507" cy="6845300"/>
          </a:xfrm>
          <a:prstGeom prst="rect">
            <a:avLst/>
          </a:prstGeom>
        </p:spPr>
      </p:pic>
      <p:pic>
        <p:nvPicPr>
          <p:cNvPr id="13" name="Picture 12"/>
          <p:cNvPicPr>
            <a:picLocks/>
          </p:cNvPicPr>
          <p:nvPr>
            <p:custDataLst>
              <p:tags r:id="rId2"/>
            </p:custDataLst>
          </p:nvPr>
        </p:nvPicPr>
        <p:blipFill>
          <a:blip r:embed="rId5" cstate="email">
            <a:extLst>
              <a:ext uri="{28A0092B-C50C-407E-A947-70E740481C1C}">
                <a14:useLocalDpi xmlns:a14="http://schemas.microsoft.com/office/drawing/2010/main"/>
              </a:ext>
            </a:extLst>
          </a:blip>
          <a:stretch>
            <a:fillRect/>
          </a:stretch>
        </p:blipFill>
        <p:spPr bwMode="auto">
          <a:xfrm>
            <a:off x="643707" y="12700"/>
            <a:ext cx="8500293" cy="6832600"/>
          </a:xfrm>
          <a:prstGeom prst="rect">
            <a:avLst/>
          </a:prstGeom>
        </p:spPr>
      </p:pic>
      <p:sp>
        <p:nvSpPr>
          <p:cNvPr id="14" name="Rectangle 13"/>
          <p:cNvSpPr/>
          <p:nvPr/>
        </p:nvSpPr>
        <p:spPr>
          <a:xfrm>
            <a:off x="675144" y="4724399"/>
            <a:ext cx="4506456" cy="2239371"/>
          </a:xfrm>
          <a:prstGeom prst="rect">
            <a:avLst/>
          </a:prstGeom>
          <a:solidFill>
            <a:schemeClr val="bg1">
              <a:lumMod val="65000"/>
            </a:schemeClr>
          </a:solidFill>
          <a:ln>
            <a:noFill/>
          </a:ln>
          <a:effectLst>
            <a:outerShdw blurRad="50800" dist="38100" dir="2700000" algn="tl" rotWithShape="0">
              <a:prstClr val="black">
                <a:alpha val="40000"/>
              </a:prstClr>
            </a:outerShdw>
          </a:effectLst>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274320" rIns="182880" rtlCol="0" anchor="ctr"/>
          <a:lstStyle/>
          <a:p>
            <a:pPr algn="ctr"/>
            <a:r>
              <a:rPr lang="en-US" sz="5400" b="1" spc="-20" dirty="0" smtClean="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Cảm</a:t>
            </a:r>
            <a:r>
              <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ơn</a:t>
            </a:r>
            <a:endPar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grpSp>
        <p:nvGrpSpPr>
          <p:cNvPr id="15" name="Group 14"/>
          <p:cNvGrpSpPr/>
          <p:nvPr/>
        </p:nvGrpSpPr>
        <p:grpSpPr>
          <a:xfrm>
            <a:off x="76200" y="2542160"/>
            <a:ext cx="3327030" cy="4371824"/>
            <a:chOff x="-2798010" y="2616804"/>
            <a:chExt cx="2238173" cy="4371824"/>
          </a:xfrm>
        </p:grpSpPr>
        <p:sp>
          <p:nvSpPr>
            <p:cNvPr id="16" name="Freeform 15"/>
            <p:cNvSpPr/>
            <p:nvPr/>
          </p:nvSpPr>
          <p:spPr>
            <a:xfrm>
              <a:off x="-2468880" y="3032760"/>
              <a:ext cx="1737360" cy="1935480"/>
            </a:xfrm>
            <a:custGeom>
              <a:avLst/>
              <a:gdLst>
                <a:gd name="connsiteX0" fmla="*/ 0 w 1737360"/>
                <a:gd name="connsiteY0" fmla="*/ 0 h 1935480"/>
                <a:gd name="connsiteX1" fmla="*/ 228600 w 1737360"/>
                <a:gd name="connsiteY1" fmla="*/ 1158240 h 1935480"/>
                <a:gd name="connsiteX2" fmla="*/ 701040 w 1737360"/>
                <a:gd name="connsiteY2" fmla="*/ 1524000 h 1935480"/>
                <a:gd name="connsiteX3" fmla="*/ 1432560 w 1737360"/>
                <a:gd name="connsiteY3" fmla="*/ 1935480 h 1935480"/>
                <a:gd name="connsiteX4" fmla="*/ 1737360 w 1737360"/>
                <a:gd name="connsiteY4" fmla="*/ 1844040 h 1935480"/>
                <a:gd name="connsiteX5" fmla="*/ 1706880 w 1737360"/>
                <a:gd name="connsiteY5" fmla="*/ 1676400 h 1935480"/>
                <a:gd name="connsiteX6" fmla="*/ 1706880 w 1737360"/>
                <a:gd name="connsiteY6" fmla="*/ 1234440 h 1935480"/>
                <a:gd name="connsiteX7" fmla="*/ 1493520 w 1737360"/>
                <a:gd name="connsiteY7" fmla="*/ 899160 h 1935480"/>
                <a:gd name="connsiteX8" fmla="*/ 1036320 w 1737360"/>
                <a:gd name="connsiteY8" fmla="*/ 701040 h 1935480"/>
                <a:gd name="connsiteX9" fmla="*/ 350520 w 1737360"/>
                <a:gd name="connsiteY9" fmla="*/ 259080 h 1935480"/>
                <a:gd name="connsiteX10" fmla="*/ 0 w 1737360"/>
                <a:gd name="connsiteY10" fmla="*/ 0 h 193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7360" h="1935480">
                  <a:moveTo>
                    <a:pt x="0" y="0"/>
                  </a:moveTo>
                  <a:lnTo>
                    <a:pt x="228600" y="1158240"/>
                  </a:lnTo>
                  <a:lnTo>
                    <a:pt x="701040" y="1524000"/>
                  </a:lnTo>
                  <a:lnTo>
                    <a:pt x="1432560" y="1935480"/>
                  </a:lnTo>
                  <a:lnTo>
                    <a:pt x="1737360" y="1844040"/>
                  </a:lnTo>
                  <a:lnTo>
                    <a:pt x="1706880" y="1676400"/>
                  </a:lnTo>
                  <a:lnTo>
                    <a:pt x="1706880" y="1234440"/>
                  </a:lnTo>
                  <a:lnTo>
                    <a:pt x="1493520" y="899160"/>
                  </a:lnTo>
                  <a:lnTo>
                    <a:pt x="1036320" y="701040"/>
                  </a:lnTo>
                  <a:lnTo>
                    <a:pt x="350520" y="259080"/>
                  </a:ln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grpSp>
          <p:nvGrpSpPr>
            <p:cNvPr id="17" name="Group 16"/>
            <p:cNvGrpSpPr/>
            <p:nvPr/>
          </p:nvGrpSpPr>
          <p:grpSpPr>
            <a:xfrm>
              <a:off x="-2798010" y="2616804"/>
              <a:ext cx="2238173" cy="4371824"/>
              <a:chOff x="100462" y="2616804"/>
              <a:chExt cx="2238173" cy="4371824"/>
            </a:xfrm>
          </p:grpSpPr>
          <p:grpSp>
            <p:nvGrpSpPr>
              <p:cNvPr id="18" name="Group 17"/>
              <p:cNvGrpSpPr/>
              <p:nvPr/>
            </p:nvGrpSpPr>
            <p:grpSpPr>
              <a:xfrm>
                <a:off x="100462" y="2616804"/>
                <a:ext cx="2238173" cy="3972506"/>
                <a:chOff x="-84753" y="2896722"/>
                <a:chExt cx="2238173" cy="3972506"/>
              </a:xfrm>
            </p:grpSpPr>
            <p:sp>
              <p:nvSpPr>
                <p:cNvPr id="20" name="Freeform 19"/>
                <p:cNvSpPr/>
                <p:nvPr/>
              </p:nvSpPr>
              <p:spPr>
                <a:xfrm>
                  <a:off x="196771" y="3252486"/>
                  <a:ext cx="114172" cy="1400537"/>
                </a:xfrm>
                <a:custGeom>
                  <a:avLst/>
                  <a:gdLst>
                    <a:gd name="connsiteX0" fmla="*/ 0 w 57873"/>
                    <a:gd name="connsiteY0" fmla="*/ 0 h 1400537"/>
                    <a:gd name="connsiteX1" fmla="*/ 57873 w 57873"/>
                    <a:gd name="connsiteY1" fmla="*/ 1400537 h 1400537"/>
                    <a:gd name="connsiteX2" fmla="*/ 57873 w 57873"/>
                    <a:gd name="connsiteY2" fmla="*/ 1400537 h 1400537"/>
                    <a:gd name="connsiteX3" fmla="*/ 46298 w 57873"/>
                    <a:gd name="connsiteY3" fmla="*/ 57873 h 1400537"/>
                    <a:gd name="connsiteX4" fmla="*/ 0 w 57873"/>
                    <a:gd name="connsiteY4" fmla="*/ 0 h 1400537"/>
                    <a:gd name="connsiteX0" fmla="*/ 0 w 83739"/>
                    <a:gd name="connsiteY0" fmla="*/ 0 h 1400537"/>
                    <a:gd name="connsiteX1" fmla="*/ 57873 w 83739"/>
                    <a:gd name="connsiteY1" fmla="*/ 1400537 h 1400537"/>
                    <a:gd name="connsiteX2" fmla="*/ 57873 w 83739"/>
                    <a:gd name="connsiteY2" fmla="*/ 1400537 h 1400537"/>
                    <a:gd name="connsiteX3" fmla="*/ 83646 w 83739"/>
                    <a:gd name="connsiteY3" fmla="*/ 1142730 h 1400537"/>
                    <a:gd name="connsiteX4" fmla="*/ 46298 w 83739"/>
                    <a:gd name="connsiteY4" fmla="*/ 57873 h 1400537"/>
                    <a:gd name="connsiteX5" fmla="*/ 0 w 83739"/>
                    <a:gd name="connsiteY5" fmla="*/ 0 h 1400537"/>
                    <a:gd name="connsiteX0" fmla="*/ 0 w 114172"/>
                    <a:gd name="connsiteY0" fmla="*/ 0 h 1400537"/>
                    <a:gd name="connsiteX1" fmla="*/ 57873 w 114172"/>
                    <a:gd name="connsiteY1" fmla="*/ 1400537 h 1400537"/>
                    <a:gd name="connsiteX2" fmla="*/ 57873 w 114172"/>
                    <a:gd name="connsiteY2" fmla="*/ 1400537 h 1400537"/>
                    <a:gd name="connsiteX3" fmla="*/ 114126 w 114172"/>
                    <a:gd name="connsiteY3" fmla="*/ 1136634 h 1400537"/>
                    <a:gd name="connsiteX4" fmla="*/ 46298 w 114172"/>
                    <a:gd name="connsiteY4" fmla="*/ 57873 h 1400537"/>
                    <a:gd name="connsiteX5" fmla="*/ 0 w 114172"/>
                    <a:gd name="connsiteY5" fmla="*/ 0 h 140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172" h="1400537">
                      <a:moveTo>
                        <a:pt x="0" y="0"/>
                      </a:moveTo>
                      <a:lnTo>
                        <a:pt x="57873" y="1400537"/>
                      </a:lnTo>
                      <a:lnTo>
                        <a:pt x="57873" y="1400537"/>
                      </a:lnTo>
                      <a:cubicBezTo>
                        <a:pt x="57089" y="1327089"/>
                        <a:pt x="116055" y="1360411"/>
                        <a:pt x="114126" y="1136634"/>
                      </a:cubicBezTo>
                      <a:cubicBezTo>
                        <a:pt x="112197" y="912857"/>
                        <a:pt x="55159" y="217848"/>
                        <a:pt x="46298" y="57873"/>
                      </a:cubicBez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pic>
              <p:nvPicPr>
                <p:cNvPr id="21" name="Picture 2"/>
                <p:cNvPicPr>
                  <a:picLocks noChangeAspect="1" noChangeArrowheads="1"/>
                </p:cNvPicPr>
                <p:nvPr/>
              </p:nvPicPr>
              <p:blipFill rotWithShape="1">
                <a:blip r:embed="rId6" cstate="email">
                  <a:clrChange>
                    <a:clrFrom>
                      <a:srgbClr val="FFFFFF"/>
                    </a:clrFrom>
                    <a:clrTo>
                      <a:srgbClr val="FFFFFF">
                        <a:alpha val="0"/>
                      </a:srgbClr>
                    </a:clrTo>
                  </a:clrChange>
                  <a:extLst>
                    <a:ext uri="{BEBA8EAE-BF5A-486C-A8C5-ECC9F3942E4B}">
                      <a14:imgProps xmlns:a14="http://schemas.microsoft.com/office/drawing/2010/main">
                        <a14:imgLayer r:embed="rId7">
                          <a14:imgEffect>
                            <a14:backgroundRemoval t="1966" b="96151" l="24898" r="76658">
                              <a14:foregroundMark x1="30139" y1="9337" x2="46274" y2="16216"/>
                              <a14:foregroundMark x1="46274" y1="17609" x2="54464" y2="23014"/>
                              <a14:foregroundMark x1="56921" y1="29894" x2="69533" y2="34316"/>
                              <a14:foregroundMark x1="69861" y1="35627" x2="69533" y2="63554"/>
                              <a14:foregroundMark x1="68223" y1="62735" x2="70352" y2="43325"/>
                              <a14:foregroundMark x1="71171" y1="38084" x2="71990" y2="51515"/>
                              <a14:foregroundMark x1="66830" y1="41360" x2="67649" y2="52334"/>
                              <a14:foregroundMark x1="68468" y1="43571" x2="48485" y2="34562"/>
                              <a14:foregroundMark x1="69533" y1="48239" x2="62408" y2="37592"/>
                              <a14:foregroundMark x1="63554" y1="38657" x2="66257" y2="47174"/>
                              <a14:foregroundMark x1="53153" y1="19492" x2="54464" y2="23014"/>
                              <a14:foregroundMark x1="27109" y1="8272" x2="29566" y2="50942"/>
                              <a14:foregroundMark x1="31777" y1="40868" x2="30631" y2="20066"/>
                              <a14:foregroundMark x1="28174" y1="8845" x2="29566" y2="42506"/>
                              <a14:foregroundMark x1="36691" y1="46847" x2="42424" y2="48485"/>
                              <a14:foregroundMark x1="45455" y1="56429" x2="46519" y2="60033"/>
                              <a14:foregroundMark x1="49877" y1="44144" x2="58886" y2="65766"/>
                              <a14:foregroundMark x1="44799" y1="56429" x2="44881" y2="52252"/>
                              <a14:foregroundMark x1="64046" y1="38903" x2="62326" y2="45127"/>
                              <a14:foregroundMark x1="65684" y1="38002" x2="63964" y2="43735"/>
                              <a14:foregroundMark x1="62981" y1="38084" x2="63554" y2="41687"/>
                              <a14:foregroundMark x1="64619" y1="37838" x2="62162" y2="40295"/>
                              <a14:foregroundMark x1="64373" y1="38084" x2="65192" y2="44554"/>
                              <a14:foregroundMark x1="62735" y1="38903" x2="66257" y2="41360"/>
                              <a14:foregroundMark x1="66011" y1="45373" x2="69124" y2="50696"/>
                              <a14:foregroundMark x1="67813" y1="44963" x2="69042" y2="50123"/>
                              <a14:foregroundMark x1="69042" y1="44554" x2="69533" y2="50041"/>
                              <a14:foregroundMark x1="69451" y1="44308" x2="69861" y2="50041"/>
                              <a14:foregroundMark x1="69861" y1="45946" x2="69943" y2="51843"/>
                              <a14:foregroundMark x1="69697" y1="45536" x2="69861" y2="51515"/>
                              <a14:foregroundMark x1="69861" y1="46192" x2="70516" y2="49877"/>
                              <a14:foregroundMark x1="71499" y1="51351" x2="66011" y2="47830"/>
                              <a14:foregroundMark x1="64865" y1="38657" x2="62408" y2="41360"/>
                              <a14:foregroundMark x1="61753" y1="38247" x2="64373" y2="41933"/>
                              <a14:foregroundMark x1="59951" y1="38411" x2="66011" y2="41278"/>
                              <a14:foregroundMark x1="65684" y1="37265" x2="63964" y2="41360"/>
                              <a14:foregroundMark x1="59541" y1="37428" x2="61179" y2="42506"/>
                              <a14:foregroundMark x1="61753" y1="38411" x2="64373" y2="43489"/>
                              <a14:foregroundMark x1="62735" y1="39230" x2="62981" y2="41933"/>
                              <a14:foregroundMark x1="61507" y1="37674" x2="62817" y2="43735"/>
                              <a14:foregroundMark x1="61998" y1="38084" x2="63145" y2="42097"/>
                              <a14:foregroundMark x1="61589" y1="38247" x2="63145" y2="42670"/>
                              <a14:foregroundMark x1="62408" y1="37428" x2="64046" y2="42916"/>
                              <a14:foregroundMark x1="62981" y1="37674" x2="65029" y2="43489"/>
                              <a14:foregroundMark x1="63145" y1="35790" x2="66093" y2="44144"/>
                              <a14:foregroundMark x1="64455" y1="37265" x2="66257" y2="45536"/>
                              <a14:foregroundMark x1="64373" y1="37838" x2="67240" y2="43079"/>
                              <a14:foregroundMark x1="62981" y1="38411" x2="62817" y2="43079"/>
                              <a14:foregroundMark x1="62817" y1="42097" x2="65192" y2="45536"/>
                              <a14:foregroundMark x1="28501" y1="26454" x2="29566" y2="42752"/>
                              <a14:foregroundMark x1="26863" y1="5815" x2="33170" y2="93939"/>
                              <a14:foregroundMark x1="27355" y1="4996" x2="27109" y2="8026"/>
                              <a14:foregroundMark x1="61916" y1="36773" x2="66749" y2="41769"/>
                              <a14:foregroundMark x1="65192" y1="34889" x2="67322" y2="46192"/>
                              <a14:foregroundMark x1="68468" y1="41032" x2="69206" y2="52334"/>
                              <a14:foregroundMark x1="70762" y1="46028" x2="70188" y2="51761"/>
                              <a14:foregroundMark x1="71335" y1="47174" x2="69042" y2="52170"/>
                              <a14:foregroundMark x1="71744" y1="51188" x2="65438" y2="48157"/>
                              <a14:foregroundMark x1="67158" y1="47748" x2="70188" y2="49877"/>
                              <a14:foregroundMark x1="71581" y1="52334" x2="62326" y2="36036"/>
                              <a14:foregroundMark x1="62572" y1="35299" x2="66339" y2="40049"/>
                              <a14:foregroundMark x1="64455" y1="35053" x2="65602" y2="41196"/>
                              <a14:foregroundMark x1="64619" y1="35872" x2="66175" y2="45045"/>
                              <a14:foregroundMark x1="62899" y1="38329" x2="65192" y2="44636"/>
                              <a14:foregroundMark x1="63145" y1="37183" x2="65029" y2="44308"/>
                              <a14:foregroundMark x1="62162" y1="37183" x2="67158" y2="46765"/>
                              <a14:foregroundMark x1="63309" y1="35463" x2="68059" y2="52334"/>
                              <a14:foregroundMark x1="65192" y1="40868" x2="70434" y2="50450"/>
                              <a14:foregroundMark x1="68059" y1="41769" x2="69451" y2="50205"/>
                              <a14:foregroundMark x1="67158" y1="41605" x2="68468" y2="52744"/>
                              <a14:foregroundMark x1="68468" y1="47174" x2="69861" y2="54218"/>
                              <a14:foregroundMark x1="68059" y1="44881" x2="69451" y2="53481"/>
                              <a14:foregroundMark x1="69206" y1="45618" x2="70434" y2="55201"/>
                              <a14:foregroundMark x1="68632" y1="45618" x2="70598" y2="54054"/>
                              <a14:foregroundMark x1="69861" y1="47748" x2="69861" y2="53317"/>
                              <a14:foregroundMark x1="69861" y1="46765" x2="69861" y2="51351"/>
                              <a14:foregroundMark x1="70598" y1="45618" x2="70598" y2="52170"/>
                              <a14:foregroundMark x1="70598" y1="48894" x2="71007" y2="53645"/>
                              <a14:foregroundMark x1="70434" y1="45455" x2="70434" y2="49304"/>
                              <a14:foregroundMark x1="70434" y1="46355" x2="70434" y2="54218"/>
                              <a14:foregroundMark x1="70434" y1="46929" x2="70598" y2="52170"/>
                              <a14:foregroundMark x1="70598" y1="47338" x2="70598" y2="53890"/>
                              <a14:foregroundMark x1="70188" y1="44472" x2="70188" y2="52170"/>
                              <a14:foregroundMark x1="70188" y1="43898" x2="70762" y2="52744"/>
                              <a14:foregroundMark x1="70434" y1="47748" x2="70762" y2="53071"/>
                              <a14:foregroundMark x1="69861" y1="43161" x2="70025" y2="50450"/>
                              <a14:foregroundMark x1="66175" y1="40459" x2="67486" y2="48321"/>
                              <a14:foregroundMark x1="65192" y1="35872" x2="67895" y2="47174"/>
                              <a14:foregroundMark x1="63882" y1="36036" x2="66585" y2="44308"/>
                              <a14:foregroundMark x1="64292" y1="38903" x2="65602" y2="45209"/>
                              <a14:foregroundMark x1="63882" y1="38739" x2="65766" y2="45209"/>
                              <a14:foregroundMark x1="64046" y1="39066" x2="65192" y2="44308"/>
                              <a14:foregroundMark x1="63882" y1="41032" x2="65029" y2="45618"/>
                              <a14:foregroundMark x1="64292" y1="41605" x2="65602" y2="46929"/>
                              <a14:foregroundMark x1="70188" y1="46765" x2="70025" y2="53972"/>
                              <a14:foregroundMark x1="70352" y1="45700" x2="70352" y2="51843"/>
                              <a14:foregroundMark x1="70352" y1="43980" x2="69861" y2="52007"/>
                              <a14:foregroundMark x1="69533" y1="44308" x2="69124" y2="52334"/>
                              <a14:foregroundMark x1="68305" y1="48321" x2="68305" y2="53645"/>
                              <a14:foregroundMark x1="67895" y1="46028" x2="67731" y2="50942"/>
                              <a14:foregroundMark x1="67568" y1="47502" x2="67568" y2="53071"/>
                              <a14:foregroundMark x1="66912" y1="47093" x2="66912" y2="53071"/>
                              <a14:foregroundMark x1="66912" y1="48894" x2="66912" y2="54136"/>
                              <a14:foregroundMark x1="66912" y1="45864" x2="67240" y2="53399"/>
                              <a14:foregroundMark x1="67404" y1="46355" x2="68141" y2="53972"/>
                              <a14:foregroundMark x1="68141" y1="47420" x2="69124" y2="54791"/>
                              <a14:foregroundMark x1="70025" y1="44308" x2="70188" y2="53071"/>
                              <a14:foregroundMark x1="71253" y1="43407" x2="71253" y2="50287"/>
                              <a14:foregroundMark x1="71253" y1="47256" x2="71253" y2="55528"/>
                              <a14:foregroundMark x1="71826" y1="45536" x2="71826" y2="52907"/>
                              <a14:foregroundMark x1="71826" y1="47093" x2="71826" y2="52580"/>
                              <a14:foregroundMark x1="71663" y1="45536" x2="71663" y2="52580"/>
                              <a14:foregroundMark x1="71663" y1="46028" x2="70925" y2="53563"/>
                              <a14:foregroundMark x1="70925" y1="46765" x2="70925" y2="52907"/>
                              <a14:foregroundMark x1="70925" y1="43898" x2="70598" y2="53235"/>
                              <a14:foregroundMark x1="70598" y1="48321" x2="70352" y2="53071"/>
                              <a14:foregroundMark x1="70188" y1="47256" x2="70352" y2="53972"/>
                              <a14:foregroundMark x1="70352" y1="46601" x2="70352" y2="54136"/>
                              <a14:foregroundMark x1="70352" y1="45700" x2="70352" y2="50614"/>
                              <a14:foregroundMark x1="70352" y1="47093" x2="70352" y2="53071"/>
                              <a14:foregroundMark x1="70352" y1="47502" x2="70188" y2="54300"/>
                              <a14:foregroundMark x1="69369" y1="46028" x2="69206" y2="50614"/>
                              <a14:foregroundMark x1="69206" y1="47666" x2="69206" y2="52416"/>
                              <a14:foregroundMark x1="69206" y1="44963" x2="69206" y2="49713"/>
                              <a14:foregroundMark x1="69206" y1="45536" x2="68960" y2="49959"/>
                              <a14:foregroundMark x1="68960" y1="45209" x2="68305" y2="53563"/>
                              <a14:foregroundMark x1="67731" y1="48731" x2="67731" y2="54464"/>
                              <a14:foregroundMark x1="66912" y1="47093" x2="66912" y2="52334"/>
                              <a14:foregroundMark x1="68059" y1="46192" x2="68468" y2="52334"/>
                              <a14:foregroundMark x1="69369" y1="48321" x2="69861" y2="52580"/>
                              <a14:foregroundMark x1="70598" y1="47256" x2="70925" y2="52907"/>
                              <a14:foregroundMark x1="70925" y1="49386" x2="71417" y2="55528"/>
                              <a14:foregroundMark x1="66667" y1="39885" x2="66667" y2="43079"/>
                              <a14:foregroundMark x1="63882" y1="36364" x2="63882" y2="44144"/>
                              <a14:foregroundMark x1="27518" y1="8108" x2="28583" y2="27518"/>
                              <a14:foregroundMark x1="27846" y1="9091" x2="27928" y2="15889"/>
                              <a14:foregroundMark x1="28256" y1="9091" x2="27928" y2="15233"/>
                              <a14:foregroundMark x1="27928" y1="9582" x2="27928" y2="15315"/>
                              <a14:foregroundMark x1="27518" y1="8518" x2="28583" y2="33743"/>
                              <a14:foregroundMark x1="28010" y1="9500" x2="28256" y2="33170"/>
                              <a14:foregroundMark x1="29238" y1="17199" x2="29238" y2="27027"/>
                              <a14:foregroundMark x1="28829" y1="20147" x2="28665" y2="29484"/>
                              <a14:foregroundMark x1="28665" y1="18509" x2="28665" y2="29975"/>
                              <a14:foregroundMark x1="28419" y1="18591" x2="28337" y2="29730"/>
                              <a14:foregroundMark x1="28256" y1="16462" x2="28256" y2="25471"/>
                              <a14:foregroundMark x1="27437" y1="9173" x2="27437" y2="20147"/>
                              <a14:foregroundMark x1="28010" y1="9337" x2="28337" y2="26454"/>
                              <a14:foregroundMark x1="28665" y1="8681" x2="28665" y2="17690"/>
                              <a14:foregroundMark x1="27928" y1="9582" x2="27928" y2="16871"/>
                              <a14:foregroundMark x1="27928" y1="10074" x2="27928" y2="16380"/>
                              <a14:foregroundMark x1="27928" y1="9910" x2="28092" y2="16953"/>
                              <a14:foregroundMark x1="27518" y1="10319" x2="28993" y2="23260"/>
                              <a14:foregroundMark x1="27764" y1="16462" x2="28092" y2="24652"/>
                              <a14:foregroundMark x1="27928" y1="18755" x2="27928" y2="22113"/>
                              <a14:foregroundMark x1="27682" y1="19165" x2="28010" y2="23915"/>
                              <a14:foregroundMark x1="29238" y1="36773" x2="28911" y2="43571"/>
                              <a14:foregroundMark x1="28829" y1="37183" x2="28829" y2="41769"/>
                              <a14:foregroundMark x1="28501" y1="36691" x2="28665" y2="40704"/>
                              <a14:foregroundMark x1="28665" y1="34562" x2="29566" y2="42015"/>
                              <a14:foregroundMark x1="29566" y1="33415" x2="30221" y2="41114"/>
                              <a14:foregroundMark x1="30221" y1="32187" x2="30631" y2="40459"/>
                              <a14:foregroundMark x1="30631" y1="26699" x2="30631" y2="33989"/>
                              <a14:foregroundMark x1="29484" y1="26699" x2="29484" y2="34808"/>
                              <a14:foregroundMark x1="28993" y1="24980" x2="29075" y2="33088"/>
                              <a14:foregroundMark x1="28501" y1="23833" x2="28501" y2="32596"/>
                              <a14:foregroundMark x1="28501" y1="23260" x2="29075" y2="33661"/>
                              <a14:foregroundMark x1="28419" y1="22932" x2="28419" y2="29975"/>
                              <a14:foregroundMark x1="28419" y1="21048" x2="28665" y2="31695"/>
                              <a14:foregroundMark x1="27928" y1="24161" x2="28419" y2="33907"/>
                              <a14:foregroundMark x1="28419" y1="24324" x2="30303" y2="36937"/>
                              <a14:backgroundMark x1="26044" y1="32596" x2="27764" y2="70844"/>
                              <a14:backgroundMark x1="33661" y1="54300" x2="36118" y2="74283"/>
                              <a14:backgroundMark x1="30958" y1="4423" x2="55610" y2="12940"/>
                              <a14:backgroundMark x1="51515" y1="11548" x2="67322" y2="26044"/>
                              <a14:backgroundMark x1="61916" y1="27191" x2="71744" y2="26618"/>
                              <a14:backgroundMark x1="69533" y1="6388" x2="71744" y2="19247"/>
                              <a14:backgroundMark x1="75020" y1="32924" x2="74201" y2="94267"/>
                              <a14:backgroundMark x1="70925" y1="92056" x2="38575" y2="91237"/>
                              <a14:backgroundMark x1="32023" y1="94758" x2="26044" y2="7699"/>
                              <a14:backgroundMark x1="31450" y1="53972" x2="34480" y2="93694"/>
                              <a14:backgroundMark x1="38575" y1="94758" x2="59132" y2="95086"/>
                              <a14:backgroundMark x1="37265" y1="58067" x2="45209" y2="80835"/>
                              <a14:backgroundMark x1="43243" y1="71007" x2="67649" y2="81081"/>
                              <a14:backgroundMark x1="70106" y1="73464" x2="40213" y2="84685"/>
                            </a14:backgroundRemoval>
                          </a14:imgEffect>
                        </a14:imgLayer>
                      </a14:imgProps>
                    </a:ext>
                    <a:ext uri="{28A0092B-C50C-407E-A947-70E740481C1C}">
                      <a14:useLocalDpi xmlns:a14="http://schemas.microsoft.com/office/drawing/2010/main"/>
                    </a:ext>
                  </a:extLst>
                </a:blip>
                <a:srcRect l="20048" r="23612"/>
                <a:stretch/>
              </p:blipFill>
              <p:spPr bwMode="auto">
                <a:xfrm>
                  <a:off x="-84753" y="2896722"/>
                  <a:ext cx="2238173" cy="39725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pic>
            <p:nvPicPr>
              <p:cNvPr id="19" name="Picture 3"/>
              <p:cNvPicPr>
                <a:picLocks noChangeAspect="1" noChangeArrowheads="1"/>
              </p:cNvPicPr>
              <p:nvPr/>
            </p:nvPicPr>
            <p:blipFill rotWithShape="1">
              <a:blip r:embed="rId8" cstate="email">
                <a:clrChange>
                  <a:clrFrom>
                    <a:srgbClr val="CBC9CC"/>
                  </a:clrFrom>
                  <a:clrTo>
                    <a:srgbClr val="CBC9CC">
                      <a:alpha val="0"/>
                    </a:srgbClr>
                  </a:clrTo>
                </a:clrChange>
                <a:extLst>
                  <a:ext uri="{BEBA8EAE-BF5A-486C-A8C5-ECC9F3942E4B}">
                    <a14:imgProps xmlns:a14="http://schemas.microsoft.com/office/drawing/2010/main">
                      <a14:imgLayer r:embed="rId9">
                        <a14:imgEffect>
                          <a14:backgroundRemoval t="2439" b="97073" l="9016" r="67213"/>
                        </a14:imgEffect>
                      </a14:imgLayer>
                    </a14:imgProps>
                  </a:ext>
                  <a:ext uri="{28A0092B-C50C-407E-A947-70E740481C1C}">
                    <a14:useLocalDpi xmlns:a14="http://schemas.microsoft.com/office/drawing/2010/main"/>
                  </a:ext>
                </a:extLst>
              </a:blip>
              <a:srcRect/>
              <a:stretch/>
            </p:blipFill>
            <p:spPr bwMode="auto">
              <a:xfrm>
                <a:off x="100462" y="5057191"/>
                <a:ext cx="1150930" cy="1931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spTree>
    <p:extLst>
      <p:ext uri="{BB962C8B-B14F-4D97-AF65-F5344CB8AC3E}">
        <p14:creationId xmlns:p14="http://schemas.microsoft.com/office/powerpoint/2010/main" val="44555460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983163"/>
          </a:xfrm>
        </p:spPr>
        <p:txBody>
          <a:bodyPr/>
          <a:lstStyle/>
          <a:p>
            <a:r>
              <a:rPr lang="en-US" dirty="0" err="1" smtClean="0"/>
              <a:t>Bước</a:t>
            </a:r>
            <a:r>
              <a:rPr lang="en-US" dirty="0" smtClean="0"/>
              <a:t> 2: Insert </a:t>
            </a:r>
            <a:r>
              <a:rPr lang="en-US" dirty="0" err="1" smtClean="0"/>
              <a:t>dữ</a:t>
            </a:r>
            <a:r>
              <a:rPr lang="en-US" dirty="0" smtClean="0"/>
              <a:t> </a:t>
            </a:r>
            <a:r>
              <a:rPr lang="en-US" dirty="0" err="1" smtClean="0"/>
              <a:t>liệu</a:t>
            </a:r>
            <a:r>
              <a:rPr lang="en-US" dirty="0" smtClean="0"/>
              <a:t> </a:t>
            </a:r>
            <a:r>
              <a:rPr lang="en-US" dirty="0" err="1" smtClean="0"/>
              <a:t>mẫu</a:t>
            </a:r>
            <a:endParaRPr lang="en-US" dirty="0" smtClean="0"/>
          </a:p>
          <a:p>
            <a:pPr lvl="1"/>
            <a:r>
              <a:rPr lang="en-US" b="1" dirty="0" err="1" smtClean="0"/>
              <a:t>Đã</a:t>
            </a:r>
            <a:r>
              <a:rPr lang="en-US" b="1" dirty="0" smtClean="0"/>
              <a:t> </a:t>
            </a:r>
            <a:r>
              <a:rPr lang="en-US" b="1" dirty="0" err="1" smtClean="0"/>
              <a:t>gởi</a:t>
            </a:r>
            <a:r>
              <a:rPr lang="en-US" b="1" dirty="0" smtClean="0"/>
              <a:t> </a:t>
            </a:r>
            <a:r>
              <a:rPr lang="en-US" b="1" dirty="0" err="1" smtClean="0"/>
              <a:t>kèm</a:t>
            </a:r>
            <a:r>
              <a:rPr lang="en-US" b="1" dirty="0" smtClean="0"/>
              <a:t> </a:t>
            </a:r>
            <a:r>
              <a:rPr lang="en-US" b="1" dirty="0" err="1" smtClean="0"/>
              <a:t>dữ</a:t>
            </a:r>
            <a:r>
              <a:rPr lang="en-US" b="1" dirty="0" smtClean="0"/>
              <a:t> </a:t>
            </a:r>
            <a:r>
              <a:rPr lang="en-US" b="1" dirty="0" err="1" smtClean="0"/>
              <a:t>liệu</a:t>
            </a:r>
            <a:r>
              <a:rPr lang="en-US" b="1" dirty="0" smtClean="0"/>
              <a:t> </a:t>
            </a:r>
            <a:r>
              <a:rPr lang="en-US" b="1" dirty="0" err="1" smtClean="0"/>
              <a:t>mẫu</a:t>
            </a:r>
            <a:endParaRPr lang="en-US" b="1" dirty="0"/>
          </a:p>
          <a:p>
            <a:pPr marL="0" indent="0">
              <a:buNone/>
            </a:pPr>
            <a:endParaRPr lang="en-US" dirty="0"/>
          </a:p>
        </p:txBody>
      </p:sp>
      <p:sp>
        <p:nvSpPr>
          <p:cNvPr id="3" name="Title 2"/>
          <p:cNvSpPr>
            <a:spLocks noGrp="1"/>
          </p:cNvSpPr>
          <p:nvPr>
            <p:ph type="title"/>
          </p:nvPr>
        </p:nvSpPr>
        <p:spPr/>
        <p:txBody>
          <a:bodyPr/>
          <a:lstStyle/>
          <a:p>
            <a:r>
              <a:rPr lang="en-US" dirty="0" err="1" smtClean="0"/>
              <a:t>Chuẩn</a:t>
            </a:r>
            <a:r>
              <a:rPr lang="en-US" dirty="0" smtClean="0"/>
              <a:t> </a:t>
            </a:r>
            <a:r>
              <a:rPr lang="en-US" dirty="0" err="1" smtClean="0"/>
              <a:t>bị</a:t>
            </a:r>
            <a:endParaRPr lang="en-US" dirty="0"/>
          </a:p>
        </p:txBody>
      </p:sp>
      <p:sp>
        <p:nvSpPr>
          <p:cNvPr id="4" name="Footer Placeholder 3"/>
          <p:cNvSpPr>
            <a:spLocks noGrp="1"/>
          </p:cNvSpPr>
          <p:nvPr>
            <p:ph type="ftr" sz="quarter" idx="10"/>
          </p:nvPr>
        </p:nvSpPr>
        <p:spPr/>
        <p:txBody>
          <a:bodyPr/>
          <a:lstStyle/>
          <a:p>
            <a:r>
              <a:rPr lang="vi-VN"/>
              <a:t>Giới thiệu môn học Cơ sở dữ liệu</a:t>
            </a:r>
            <a:endParaRPr lang="en-US"/>
          </a:p>
        </p:txBody>
      </p:sp>
      <p:sp>
        <p:nvSpPr>
          <p:cNvPr id="5" name="Slide Number Placeholder 4"/>
          <p:cNvSpPr>
            <a:spLocks noGrp="1"/>
          </p:cNvSpPr>
          <p:nvPr>
            <p:ph type="sldNum" sz="quarter" idx="11"/>
          </p:nvPr>
        </p:nvSpPr>
        <p:spPr/>
        <p:txBody>
          <a:bodyPr/>
          <a:lstStyle/>
          <a:p>
            <a:fld id="{95A7EA03-7BE7-314B-A4B2-34B872C377D6}" type="slidenum">
              <a:rPr lang="en-US"/>
              <a:pPr/>
              <a:t>5</a:t>
            </a:fld>
            <a:endParaRPr lang="en-US"/>
          </a:p>
        </p:txBody>
      </p:sp>
      <p:pic>
        <p:nvPicPr>
          <p:cNvPr id="7" name="Picture 6"/>
          <p:cNvPicPr>
            <a:picLocks noChangeAspect="1"/>
          </p:cNvPicPr>
          <p:nvPr/>
        </p:nvPicPr>
        <p:blipFill>
          <a:blip r:embed="rId3"/>
          <a:stretch>
            <a:fillRect/>
          </a:stretch>
        </p:blipFill>
        <p:spPr>
          <a:xfrm>
            <a:off x="358302" y="2362200"/>
            <a:ext cx="8305800" cy="3193862"/>
          </a:xfrm>
          <a:prstGeom prst="rect">
            <a:avLst/>
          </a:prstGeom>
        </p:spPr>
      </p:pic>
    </p:spTree>
    <p:extLst>
      <p:ext uri="{BB962C8B-B14F-4D97-AF65-F5344CB8AC3E}">
        <p14:creationId xmlns:p14="http://schemas.microsoft.com/office/powerpoint/2010/main" val="18380744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Sử dụng phép tích</a:t>
            </a:r>
          </a:p>
        </p:txBody>
      </p:sp>
      <p:sp>
        <p:nvSpPr>
          <p:cNvPr id="3" name="Content Placeholder 2"/>
          <p:cNvSpPr>
            <a:spLocks noGrp="1"/>
          </p:cNvSpPr>
          <p:nvPr>
            <p:ph idx="1"/>
          </p:nvPr>
        </p:nvSpPr>
        <p:spPr/>
        <p:txBody>
          <a:bodyPr/>
          <a:lstStyle/>
          <a:p>
            <a:pPr lvl="0"/>
            <a:r>
              <a:rPr lang="en-US"/>
              <a:t>Sử dụng điều kiện kết bằng trong mệnh đề WHERE</a:t>
            </a:r>
          </a:p>
          <a:p>
            <a:pPr lvl="0"/>
            <a:r>
              <a:rPr lang="en-US"/>
              <a:t>Nếu xuất hiện tên cột trùng nhau trong nhiều bảng thì bắt buộc phải sử dụng tên bảng hoặc bí danh bảng trước tên cột</a:t>
            </a:r>
          </a:p>
          <a:p>
            <a:pPr lvl="0"/>
            <a:r>
              <a:rPr lang="en-US"/>
              <a:t>Cú pháp:</a:t>
            </a:r>
          </a:p>
          <a:p>
            <a:pPr marL="0" lvl="0" indent="0">
              <a:buNone/>
            </a:pPr>
            <a:endParaRPr lang="en-US"/>
          </a:p>
          <a:p>
            <a:pPr marL="0" indent="0">
              <a:buNone/>
            </a:pP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906767956"/>
              </p:ext>
            </p:extLst>
          </p:nvPr>
        </p:nvGraphicFramePr>
        <p:xfrm>
          <a:off x="1524000" y="4267200"/>
          <a:ext cx="6477000" cy="1463040"/>
        </p:xfrm>
        <a:graphic>
          <a:graphicData uri="http://schemas.openxmlformats.org/drawingml/2006/table">
            <a:tbl>
              <a:tblPr firstRow="1" bandRow="1">
                <a:tableStyleId>{5C22544A-7EE6-4342-B048-85BDC9FD1C3A}</a:tableStyleId>
              </a:tblPr>
              <a:tblGrid>
                <a:gridCol w="6477000">
                  <a:extLst>
                    <a:ext uri="{9D8B030D-6E8A-4147-A177-3AD203B41FA5}">
                      <a16:colId xmlns:a16="http://schemas.microsoft.com/office/drawing/2014/main" val="20000"/>
                    </a:ext>
                  </a:extLst>
                </a:gridCol>
              </a:tblGrid>
              <a:tr h="990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SELECT </a:t>
                      </a:r>
                      <a:r>
                        <a:rPr lang="en-US" sz="2400" dirty="0">
                          <a:solidFill>
                            <a:srgbClr val="CCFFCC"/>
                          </a:solidFill>
                        </a:rPr>
                        <a:t>table1.column</a:t>
                      </a:r>
                      <a:r>
                        <a:rPr lang="en-US" sz="2400" dirty="0"/>
                        <a:t>, </a:t>
                      </a:r>
                      <a:r>
                        <a:rPr lang="en-US" sz="2400" dirty="0">
                          <a:solidFill>
                            <a:srgbClr val="CCFFCC"/>
                          </a:solidFill>
                        </a:rPr>
                        <a:t>table2.column</a:t>
                      </a:r>
                      <a:r>
                        <a:rPr lang="en-US"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FROM </a:t>
                      </a:r>
                      <a:r>
                        <a:rPr lang="en-US" sz="2400" dirty="0">
                          <a:solidFill>
                            <a:srgbClr val="CCFFCC"/>
                          </a:solidFill>
                        </a:rPr>
                        <a:t>table1</a:t>
                      </a:r>
                      <a:r>
                        <a:rPr lang="en-US" sz="2400" dirty="0"/>
                        <a:t>, </a:t>
                      </a:r>
                      <a:r>
                        <a:rPr lang="en-US" sz="2400" dirty="0">
                          <a:solidFill>
                            <a:srgbClr val="CCFFCC"/>
                          </a:solidFill>
                        </a:rPr>
                        <a:t>table2</a:t>
                      </a:r>
                      <a:r>
                        <a:rPr lang="en-US" sz="2400" dirty="0"/>
                        <a:t> </a:t>
                      </a:r>
                      <a:r>
                        <a:rPr lang="en-US" sz="2400" dirty="0" smtClean="0"/>
                        <a:t>(</a:t>
                      </a:r>
                      <a:r>
                        <a:rPr lang="en-US" sz="2400" dirty="0" err="1" smtClean="0"/>
                        <a:t>Phép</a:t>
                      </a:r>
                      <a:r>
                        <a:rPr lang="en-US" sz="2400" baseline="0" dirty="0" smtClean="0"/>
                        <a:t> </a:t>
                      </a:r>
                      <a:r>
                        <a:rPr lang="en-US" sz="2400" baseline="0" dirty="0" err="1" smtClean="0"/>
                        <a:t>tích</a:t>
                      </a:r>
                      <a:r>
                        <a:rPr lang="en-US" sz="2400" baseline="0" dirty="0" smtClean="0"/>
                        <a:t>)</a:t>
                      </a: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WHERE </a:t>
                      </a:r>
                      <a:r>
                        <a:rPr lang="en-US" sz="2400" dirty="0">
                          <a:solidFill>
                            <a:srgbClr val="FF3300"/>
                          </a:solidFill>
                        </a:rPr>
                        <a:t>table1.column = table2.column</a:t>
                      </a:r>
                    </a:p>
                    <a:p>
                      <a:endParaRPr lang="en-US"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538159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Sử dụng phép tích</a:t>
            </a:r>
          </a:p>
        </p:txBody>
      </p:sp>
      <p:sp>
        <p:nvSpPr>
          <p:cNvPr id="3" name="Content Placeholder 2"/>
          <p:cNvSpPr>
            <a:spLocks noGrp="1"/>
          </p:cNvSpPr>
          <p:nvPr>
            <p:ph idx="1"/>
          </p:nvPr>
        </p:nvSpPr>
        <p:spPr/>
        <p:txBody>
          <a:bodyPr/>
          <a:lstStyle/>
          <a:p>
            <a:pPr lvl="0"/>
            <a:r>
              <a:rPr lang="en-US" dirty="0" err="1" smtClean="0"/>
              <a:t>Ví</a:t>
            </a:r>
            <a:r>
              <a:rPr lang="en-US" dirty="0" smtClean="0"/>
              <a:t> </a:t>
            </a:r>
            <a:r>
              <a:rPr lang="en-US" dirty="0" err="1" smtClean="0"/>
              <a:t>dụ</a:t>
            </a:r>
            <a:r>
              <a:rPr lang="en-US" dirty="0" smtClean="0"/>
              <a:t>: </a:t>
            </a:r>
            <a:r>
              <a:rPr lang="en-US" dirty="0" err="1" smtClean="0"/>
              <a:t>Lấy</a:t>
            </a:r>
            <a:r>
              <a:rPr lang="en-US" dirty="0" smtClean="0"/>
              <a:t> </a:t>
            </a:r>
            <a:r>
              <a:rPr lang="en-US" dirty="0" err="1" smtClean="0"/>
              <a:t>mã</a:t>
            </a:r>
            <a:r>
              <a:rPr lang="en-US" dirty="0" smtClean="0"/>
              <a:t> </a:t>
            </a:r>
            <a:r>
              <a:rPr lang="en-US" dirty="0" err="1" smtClean="0"/>
              <a:t>sinh</a:t>
            </a:r>
            <a:r>
              <a:rPr lang="en-US" dirty="0" smtClean="0"/>
              <a:t> </a:t>
            </a:r>
            <a:r>
              <a:rPr lang="en-US" dirty="0" err="1" smtClean="0"/>
              <a:t>viên</a:t>
            </a:r>
            <a:r>
              <a:rPr lang="en-US" dirty="0" smtClean="0"/>
              <a:t>, </a:t>
            </a:r>
            <a:r>
              <a:rPr lang="en-US" dirty="0" err="1" smtClean="0"/>
              <a:t>họ</a:t>
            </a:r>
            <a:r>
              <a:rPr lang="en-US" dirty="0" smtClean="0"/>
              <a:t>, </a:t>
            </a:r>
            <a:r>
              <a:rPr lang="en-US" dirty="0" err="1" smtClean="0"/>
              <a:t>tên</a:t>
            </a:r>
            <a:r>
              <a:rPr lang="en-US" dirty="0" smtClean="0"/>
              <a:t> </a:t>
            </a:r>
            <a:r>
              <a:rPr lang="en-US" dirty="0" err="1" smtClean="0"/>
              <a:t>sinh</a:t>
            </a:r>
            <a:r>
              <a:rPr lang="en-US" dirty="0" smtClean="0"/>
              <a:t> </a:t>
            </a:r>
            <a:r>
              <a:rPr lang="en-US" dirty="0" err="1" smtClean="0"/>
              <a:t>viên</a:t>
            </a:r>
            <a:r>
              <a:rPr lang="en-US" dirty="0" smtClean="0"/>
              <a:t>, </a:t>
            </a:r>
            <a:r>
              <a:rPr lang="en-US" dirty="0" err="1" smtClean="0"/>
              <a:t>mã</a:t>
            </a:r>
            <a:r>
              <a:rPr lang="en-US" dirty="0" smtClean="0"/>
              <a:t> </a:t>
            </a:r>
            <a:r>
              <a:rPr lang="en-US" dirty="0" err="1" smtClean="0"/>
              <a:t>lớp</a:t>
            </a:r>
            <a:r>
              <a:rPr lang="en-US" dirty="0" smtClean="0"/>
              <a:t>.</a:t>
            </a:r>
          </a:p>
          <a:p>
            <a:pPr lvl="0"/>
            <a:endParaRPr lang="en-US" dirty="0"/>
          </a:p>
          <a:p>
            <a:pPr marL="0" lvl="0" indent="0">
              <a:buNone/>
            </a:pPr>
            <a:endParaRPr lang="en-US" dirty="0"/>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7819574"/>
              </p:ext>
            </p:extLst>
          </p:nvPr>
        </p:nvGraphicFramePr>
        <p:xfrm>
          <a:off x="609600" y="1981200"/>
          <a:ext cx="7620000" cy="2895600"/>
        </p:xfrm>
        <a:graphic>
          <a:graphicData uri="http://schemas.openxmlformats.org/drawingml/2006/table">
            <a:tbl>
              <a:tblPr firstRow="1" bandRow="1">
                <a:tableStyleId>{5C22544A-7EE6-4342-B048-85BDC9FD1C3A}</a:tableStyleId>
              </a:tblPr>
              <a:tblGrid>
                <a:gridCol w="7620000">
                  <a:extLst>
                    <a:ext uri="{9D8B030D-6E8A-4147-A177-3AD203B41FA5}">
                      <a16:colId xmlns:a16="http://schemas.microsoft.com/office/drawing/2014/main" val="843896169"/>
                    </a:ext>
                  </a:extLst>
                </a:gridCol>
              </a:tblGrid>
              <a:tr h="2895600">
                <a:tc>
                  <a:txBody>
                    <a:bodyPr/>
                    <a:lstStyle/>
                    <a:p>
                      <a:r>
                        <a:rPr lang="en-US" sz="2400" dirty="0" smtClean="0">
                          <a:solidFill>
                            <a:srgbClr val="FFFF00"/>
                          </a:solidFill>
                        </a:rPr>
                        <a:t>select</a:t>
                      </a:r>
                      <a:r>
                        <a:rPr lang="en-US" sz="2400" dirty="0" smtClean="0"/>
                        <a:t> </a:t>
                      </a:r>
                      <a:r>
                        <a:rPr lang="en-US" sz="2400" dirty="0" err="1" smtClean="0"/>
                        <a:t>fpoly.sinhvien.masv</a:t>
                      </a:r>
                      <a:r>
                        <a:rPr lang="en-US" sz="2400" dirty="0" smtClean="0"/>
                        <a:t>, </a:t>
                      </a:r>
                      <a:r>
                        <a:rPr lang="en-US" sz="2400" dirty="0" err="1" smtClean="0"/>
                        <a:t>fpoly.sinhvien.hodem</a:t>
                      </a:r>
                      <a:r>
                        <a:rPr lang="en-US" sz="2400" dirty="0" smtClean="0"/>
                        <a:t>, </a:t>
                      </a:r>
                      <a:r>
                        <a:rPr lang="en-US" sz="2400" dirty="0" err="1" smtClean="0"/>
                        <a:t>fpoly.sinhvien.ten</a:t>
                      </a:r>
                      <a:r>
                        <a:rPr lang="en-US" sz="2400" dirty="0" smtClean="0"/>
                        <a:t>, </a:t>
                      </a:r>
                      <a:r>
                        <a:rPr lang="en-US" sz="2400" dirty="0" err="1" smtClean="0"/>
                        <a:t>fpoly.lop.tenlop</a:t>
                      </a:r>
                      <a:endParaRPr lang="en-US" sz="2400" dirty="0" smtClean="0"/>
                    </a:p>
                    <a:p>
                      <a:r>
                        <a:rPr lang="en-US" sz="2400" dirty="0" smtClean="0">
                          <a:solidFill>
                            <a:srgbClr val="FFFF00"/>
                          </a:solidFill>
                        </a:rPr>
                        <a:t>from</a:t>
                      </a:r>
                      <a:r>
                        <a:rPr lang="en-US" sz="2400" dirty="0" smtClean="0"/>
                        <a:t> </a:t>
                      </a:r>
                      <a:r>
                        <a:rPr lang="en-US" sz="2400" dirty="0" err="1" smtClean="0"/>
                        <a:t>fpoly.sinhvien</a:t>
                      </a:r>
                      <a:r>
                        <a:rPr lang="en-US" sz="2400" dirty="0" smtClean="0"/>
                        <a:t>, </a:t>
                      </a:r>
                      <a:r>
                        <a:rPr lang="en-US" sz="2400" dirty="0" err="1" smtClean="0"/>
                        <a:t>fpoly.lop</a:t>
                      </a:r>
                      <a:endParaRPr lang="en-US" sz="2400" dirty="0" smtClean="0"/>
                    </a:p>
                    <a:p>
                      <a:r>
                        <a:rPr lang="en-US" sz="2400" dirty="0" smtClean="0">
                          <a:solidFill>
                            <a:srgbClr val="FFFF00"/>
                          </a:solidFill>
                        </a:rPr>
                        <a:t>where</a:t>
                      </a:r>
                      <a:r>
                        <a:rPr lang="en-US" sz="2400" dirty="0" smtClean="0"/>
                        <a:t> </a:t>
                      </a:r>
                      <a:r>
                        <a:rPr lang="en-US" sz="2400" dirty="0" err="1" smtClean="0"/>
                        <a:t>fpoly.sinhvien.malop</a:t>
                      </a:r>
                      <a:r>
                        <a:rPr lang="en-US" sz="2400" dirty="0" smtClean="0"/>
                        <a:t> = </a:t>
                      </a:r>
                      <a:r>
                        <a:rPr lang="en-US" sz="2400" dirty="0" err="1" smtClean="0"/>
                        <a:t>fpoly.lop.malop</a:t>
                      </a:r>
                      <a:r>
                        <a:rPr lang="en-US" sz="2400" dirty="0" smtClean="0"/>
                        <a:t>;</a:t>
                      </a:r>
                      <a:endParaRPr lang="en-US" sz="2400" dirty="0"/>
                    </a:p>
                  </a:txBody>
                  <a:tcPr/>
                </a:tc>
                <a:extLst>
                  <a:ext uri="{0D108BD9-81ED-4DB2-BD59-A6C34878D82A}">
                    <a16:rowId xmlns:a16="http://schemas.microsoft.com/office/drawing/2014/main" val="3953282444"/>
                  </a:ext>
                </a:extLst>
              </a:tr>
            </a:tbl>
          </a:graphicData>
        </a:graphic>
      </p:graphicFrame>
    </p:spTree>
    <p:extLst>
      <p:ext uri="{BB962C8B-B14F-4D97-AF65-F5344CB8AC3E}">
        <p14:creationId xmlns:p14="http://schemas.microsoft.com/office/powerpoint/2010/main" val="350481025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DÙNG BÍ DANH CHO TÊN BẢNG</a:t>
            </a:r>
          </a:p>
        </p:txBody>
      </p:sp>
      <p:sp>
        <p:nvSpPr>
          <p:cNvPr id="3" name="Content Placeholder 2"/>
          <p:cNvSpPr>
            <a:spLocks noGrp="1"/>
          </p:cNvSpPr>
          <p:nvPr>
            <p:ph idx="1"/>
          </p:nvPr>
        </p:nvSpPr>
        <p:spPr/>
        <p:txBody>
          <a:bodyPr/>
          <a:lstStyle/>
          <a:p>
            <a:pPr lvl="0"/>
            <a:r>
              <a:rPr lang="en-US"/>
              <a:t>Đơn giản hóa các câu truy vấn khi cần sử dụng tên bảng cho việc truy xuất các cột</a:t>
            </a:r>
          </a:p>
          <a:p>
            <a:pPr marL="0" indent="0">
              <a:buNone/>
            </a:pP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391833987"/>
              </p:ext>
            </p:extLst>
          </p:nvPr>
        </p:nvGraphicFramePr>
        <p:xfrm>
          <a:off x="990600" y="2438400"/>
          <a:ext cx="7467600" cy="2438400"/>
        </p:xfrm>
        <a:graphic>
          <a:graphicData uri="http://schemas.openxmlformats.org/drawingml/2006/table">
            <a:tbl>
              <a:tblPr firstRow="1" bandRow="1">
                <a:tableStyleId>{5C22544A-7EE6-4342-B048-85BDC9FD1C3A}</a:tableStyleId>
              </a:tblPr>
              <a:tblGrid>
                <a:gridCol w="7467600">
                  <a:extLst>
                    <a:ext uri="{9D8B030D-6E8A-4147-A177-3AD203B41FA5}">
                      <a16:colId xmlns:a16="http://schemas.microsoft.com/office/drawing/2014/main" val="20000"/>
                    </a:ext>
                  </a:extLst>
                </a:gridCol>
              </a:tblGrid>
              <a:tr h="2438400">
                <a:tc>
                  <a:txBody>
                    <a:bodyPr/>
                    <a:lstStyle/>
                    <a:p>
                      <a:pPr>
                        <a:lnSpc>
                          <a:spcPct val="150000"/>
                        </a:lnSpc>
                      </a:pPr>
                      <a:r>
                        <a:rPr lang="en-US" sz="2000" dirty="0"/>
                        <a:t>SELECT</a:t>
                      </a:r>
                      <a:r>
                        <a:rPr lang="en-US" sz="2000" baseline="0" dirty="0"/>
                        <a:t>   </a:t>
                      </a:r>
                      <a:r>
                        <a:rPr lang="en-US" sz="2000" dirty="0">
                          <a:solidFill>
                            <a:srgbClr val="FAC090"/>
                          </a:solidFill>
                        </a:rPr>
                        <a:t>B</a:t>
                      </a:r>
                      <a:r>
                        <a:rPr lang="en-US" sz="2000" dirty="0">
                          <a:solidFill>
                            <a:srgbClr val="CCFFCC"/>
                          </a:solidFill>
                        </a:rPr>
                        <a:t>.TEN_DUAN</a:t>
                      </a:r>
                      <a:r>
                        <a:rPr lang="en-US" sz="2000" dirty="0"/>
                        <a:t>, </a:t>
                      </a:r>
                      <a:r>
                        <a:rPr lang="en-US" sz="2000" dirty="0">
                          <a:solidFill>
                            <a:schemeClr val="accent6">
                              <a:lumMod val="60000"/>
                              <a:lumOff val="40000"/>
                            </a:schemeClr>
                          </a:solidFill>
                        </a:rPr>
                        <a:t>A</a:t>
                      </a:r>
                      <a:r>
                        <a:rPr lang="en-US" sz="2000" dirty="0">
                          <a:solidFill>
                            <a:srgbClr val="CCFFCC"/>
                          </a:solidFill>
                        </a:rPr>
                        <a:t>.HO_NV</a:t>
                      </a:r>
                      <a:r>
                        <a:rPr lang="en-US" sz="2000" dirty="0"/>
                        <a:t>, </a:t>
                      </a:r>
                      <a:r>
                        <a:rPr lang="en-US" sz="2000" dirty="0">
                          <a:solidFill>
                            <a:schemeClr val="accent6">
                              <a:lumMod val="60000"/>
                              <a:lumOff val="40000"/>
                            </a:schemeClr>
                          </a:solidFill>
                        </a:rPr>
                        <a:t>A</a:t>
                      </a:r>
                      <a:r>
                        <a:rPr lang="en-US" sz="2000" dirty="0">
                          <a:solidFill>
                            <a:srgbClr val="CCFFCC"/>
                          </a:solidFill>
                        </a:rPr>
                        <a:t>.TEN_NV</a:t>
                      </a:r>
                      <a:r>
                        <a:rPr lang="en-US" sz="2000" dirty="0"/>
                        <a:t>,</a:t>
                      </a:r>
                      <a:r>
                        <a:rPr lang="en-US" sz="2000" baseline="0" dirty="0"/>
                        <a:t> </a:t>
                      </a:r>
                      <a:r>
                        <a:rPr lang="en-US" sz="2000" dirty="0">
                          <a:solidFill>
                            <a:srgbClr val="FAC090"/>
                          </a:solidFill>
                        </a:rPr>
                        <a:t>C</a:t>
                      </a:r>
                      <a:r>
                        <a:rPr lang="en-US" sz="2000" dirty="0">
                          <a:solidFill>
                            <a:srgbClr val="CCFFCC"/>
                          </a:solidFill>
                        </a:rPr>
                        <a:t>.NGAY_THAM_GIA</a:t>
                      </a:r>
                      <a:r>
                        <a:rPr lang="en-US" sz="2000" dirty="0"/>
                        <a:t>,</a:t>
                      </a:r>
                      <a:r>
                        <a:rPr lang="en-US" sz="2000" baseline="0" dirty="0"/>
                        <a:t> </a:t>
                      </a:r>
                      <a:r>
                        <a:rPr lang="en-US" sz="2000" dirty="0">
                          <a:solidFill>
                            <a:srgbClr val="FAC090"/>
                          </a:solidFill>
                        </a:rPr>
                        <a:t>C</a:t>
                      </a:r>
                      <a:r>
                        <a:rPr lang="en-US" sz="2000" dirty="0">
                          <a:solidFill>
                            <a:srgbClr val="CCFFCC"/>
                          </a:solidFill>
                        </a:rPr>
                        <a:t>.NGAY_KET_THUC</a:t>
                      </a:r>
                    </a:p>
                    <a:p>
                      <a:pPr>
                        <a:lnSpc>
                          <a:spcPct val="150000"/>
                        </a:lnSpc>
                      </a:pPr>
                      <a:r>
                        <a:rPr lang="en-US" sz="2000" dirty="0"/>
                        <a:t>FROM </a:t>
                      </a:r>
                      <a:r>
                        <a:rPr lang="en-US" sz="2000" dirty="0">
                          <a:solidFill>
                            <a:srgbClr val="CCFFCC"/>
                          </a:solidFill>
                        </a:rPr>
                        <a:t>NHAN_VIEN  </a:t>
                      </a:r>
                      <a:r>
                        <a:rPr lang="en-US" sz="2000" dirty="0">
                          <a:solidFill>
                            <a:schemeClr val="accent6">
                              <a:lumMod val="60000"/>
                              <a:lumOff val="40000"/>
                            </a:schemeClr>
                          </a:solidFill>
                        </a:rPr>
                        <a:t>A</a:t>
                      </a:r>
                      <a:r>
                        <a:rPr lang="en-US" sz="2000" dirty="0">
                          <a:solidFill>
                            <a:srgbClr val="CCFFCC"/>
                          </a:solidFill>
                        </a:rPr>
                        <a:t> </a:t>
                      </a:r>
                      <a:r>
                        <a:rPr lang="en-US" sz="2000" dirty="0"/>
                        <a:t> ,</a:t>
                      </a:r>
                      <a:r>
                        <a:rPr lang="en-US" sz="2000" baseline="0" dirty="0"/>
                        <a:t> </a:t>
                      </a:r>
                      <a:r>
                        <a:rPr lang="en-US" sz="2000" dirty="0">
                          <a:solidFill>
                            <a:srgbClr val="CCFFCC"/>
                          </a:solidFill>
                        </a:rPr>
                        <a:t>DU_AN</a:t>
                      </a:r>
                      <a:r>
                        <a:rPr lang="en-US" sz="2000" dirty="0"/>
                        <a:t>  </a:t>
                      </a:r>
                      <a:r>
                        <a:rPr lang="en-US" sz="2000" dirty="0">
                          <a:solidFill>
                            <a:srgbClr val="FAC090"/>
                          </a:solidFill>
                        </a:rPr>
                        <a:t>B</a:t>
                      </a:r>
                      <a:r>
                        <a:rPr lang="en-US" sz="2000" dirty="0"/>
                        <a:t>,</a:t>
                      </a:r>
                      <a:r>
                        <a:rPr lang="en-US" sz="2000" baseline="0" dirty="0"/>
                        <a:t> </a:t>
                      </a:r>
                      <a:r>
                        <a:rPr lang="en-US" sz="2000" dirty="0">
                          <a:solidFill>
                            <a:srgbClr val="CCFFCC"/>
                          </a:solidFill>
                        </a:rPr>
                        <a:t>QUANLY_DUAN  </a:t>
                      </a:r>
                      <a:r>
                        <a:rPr lang="en-US" sz="2000" dirty="0">
                          <a:solidFill>
                            <a:srgbClr val="FAC090"/>
                          </a:solidFill>
                        </a:rPr>
                        <a:t>C</a:t>
                      </a:r>
                      <a:r>
                        <a:rPr lang="en-US" sz="2000" dirty="0"/>
                        <a:t> </a:t>
                      </a:r>
                    </a:p>
                    <a:p>
                      <a:pPr>
                        <a:lnSpc>
                          <a:spcPct val="150000"/>
                        </a:lnSpc>
                      </a:pPr>
                      <a:r>
                        <a:rPr lang="en-US" sz="2000" dirty="0"/>
                        <a:t>WHERE  </a:t>
                      </a:r>
                      <a:r>
                        <a:rPr lang="en-US" sz="2000" dirty="0">
                          <a:solidFill>
                            <a:srgbClr val="FF3300"/>
                          </a:solidFill>
                        </a:rPr>
                        <a:t>(</a:t>
                      </a:r>
                      <a:r>
                        <a:rPr lang="en-US" sz="2000" dirty="0">
                          <a:solidFill>
                            <a:srgbClr val="FAC090"/>
                          </a:solidFill>
                        </a:rPr>
                        <a:t>B</a:t>
                      </a:r>
                      <a:r>
                        <a:rPr lang="en-US" sz="2000" dirty="0">
                          <a:solidFill>
                            <a:srgbClr val="FF3300"/>
                          </a:solidFill>
                        </a:rPr>
                        <a:t>.MA_DUAN = </a:t>
                      </a:r>
                      <a:r>
                        <a:rPr lang="en-US" sz="2000" dirty="0">
                          <a:solidFill>
                            <a:srgbClr val="FAC090"/>
                          </a:solidFill>
                        </a:rPr>
                        <a:t>C</a:t>
                      </a:r>
                      <a:r>
                        <a:rPr lang="en-US" sz="2000" dirty="0">
                          <a:solidFill>
                            <a:srgbClr val="FF3300"/>
                          </a:solidFill>
                        </a:rPr>
                        <a:t>.MA_DUAN</a:t>
                      </a:r>
                      <a:r>
                        <a:rPr lang="en-US" sz="2000" baseline="0" dirty="0">
                          <a:solidFill>
                            <a:srgbClr val="FF3300"/>
                          </a:solidFill>
                        </a:rPr>
                        <a:t> )</a:t>
                      </a:r>
                    </a:p>
                    <a:p>
                      <a:pPr>
                        <a:lnSpc>
                          <a:spcPct val="150000"/>
                        </a:lnSpc>
                      </a:pPr>
                      <a:r>
                        <a:rPr lang="en-US" sz="2000" dirty="0"/>
                        <a:t>AND  </a:t>
                      </a:r>
                      <a:r>
                        <a:rPr lang="en-US" sz="2000" dirty="0">
                          <a:solidFill>
                            <a:srgbClr val="FF3300"/>
                          </a:solidFill>
                        </a:rPr>
                        <a:t>(</a:t>
                      </a:r>
                      <a:r>
                        <a:rPr lang="en-US" sz="2000" dirty="0" err="1">
                          <a:solidFill>
                            <a:srgbClr val="FAC090"/>
                          </a:solidFill>
                        </a:rPr>
                        <a:t>A</a:t>
                      </a:r>
                      <a:r>
                        <a:rPr lang="en-US" sz="2000" dirty="0" err="1">
                          <a:solidFill>
                            <a:srgbClr val="FF3300"/>
                          </a:solidFill>
                        </a:rPr>
                        <a:t>.ID_NhanVien</a:t>
                      </a:r>
                      <a:r>
                        <a:rPr lang="en-US" sz="2000" dirty="0">
                          <a:solidFill>
                            <a:srgbClr val="FF3300"/>
                          </a:solidFill>
                        </a:rPr>
                        <a:t> = </a:t>
                      </a:r>
                      <a:r>
                        <a:rPr lang="en-US" sz="2000" dirty="0">
                          <a:solidFill>
                            <a:srgbClr val="FAC090"/>
                          </a:solidFill>
                        </a:rPr>
                        <a:t>C</a:t>
                      </a:r>
                      <a:r>
                        <a:rPr lang="en-US" sz="2000" dirty="0">
                          <a:solidFill>
                            <a:srgbClr val="FF3300"/>
                          </a:solidFill>
                        </a:rPr>
                        <a:t>.MA_NHANVIEN)</a:t>
                      </a:r>
                      <a:r>
                        <a:rPr lang="en-US" sz="2000" dirty="0"/>
                        <a: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8953200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DÙNG BÍ DANH CHO TÊN BẢNG</a:t>
            </a:r>
          </a:p>
        </p:txBody>
      </p:sp>
      <p:sp>
        <p:nvSpPr>
          <p:cNvPr id="3" name="Content Placeholder 2"/>
          <p:cNvSpPr>
            <a:spLocks noGrp="1"/>
          </p:cNvSpPr>
          <p:nvPr>
            <p:ph idx="1"/>
          </p:nvPr>
        </p:nvSpPr>
        <p:spPr/>
        <p:txBody>
          <a:bodyPr/>
          <a:lstStyle/>
          <a:p>
            <a:pPr lvl="0"/>
            <a:r>
              <a:rPr lang="en-US"/>
              <a:t>Đơn giản hóa các câu truy vấn khi cần sử dụng tên bảng cho việc truy xuất các cột</a:t>
            </a:r>
          </a:p>
          <a:p>
            <a:pPr marL="0" indent="0">
              <a:buNone/>
            </a:pP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901001895"/>
              </p:ext>
            </p:extLst>
          </p:nvPr>
        </p:nvGraphicFramePr>
        <p:xfrm>
          <a:off x="762000" y="2438400"/>
          <a:ext cx="7696200" cy="2438400"/>
        </p:xfrm>
        <a:graphic>
          <a:graphicData uri="http://schemas.openxmlformats.org/drawingml/2006/table">
            <a:tbl>
              <a:tblPr firstRow="1" bandRow="1">
                <a:tableStyleId>{5C22544A-7EE6-4342-B048-85BDC9FD1C3A}</a:tableStyleId>
              </a:tblPr>
              <a:tblGrid>
                <a:gridCol w="7696200">
                  <a:extLst>
                    <a:ext uri="{9D8B030D-6E8A-4147-A177-3AD203B41FA5}">
                      <a16:colId xmlns:a16="http://schemas.microsoft.com/office/drawing/2014/main" val="20000"/>
                    </a:ext>
                  </a:extLst>
                </a:gridCol>
              </a:tblGrid>
              <a:tr h="2438400">
                <a:tc>
                  <a:txBody>
                    <a:bodyPr/>
                    <a:lstStyle/>
                    <a:p>
                      <a:pPr>
                        <a:lnSpc>
                          <a:spcPct val="150000"/>
                        </a:lnSpc>
                      </a:pPr>
                      <a:r>
                        <a:rPr lang="en-US" sz="2800" dirty="0" smtClean="0">
                          <a:solidFill>
                            <a:srgbClr val="FFFF00"/>
                          </a:solidFill>
                        </a:rPr>
                        <a:t>select</a:t>
                      </a:r>
                      <a:r>
                        <a:rPr lang="en-US" sz="2800" dirty="0" smtClean="0"/>
                        <a:t> </a:t>
                      </a:r>
                      <a:r>
                        <a:rPr lang="en-US" sz="2800" dirty="0" err="1" smtClean="0"/>
                        <a:t>a.masv</a:t>
                      </a:r>
                      <a:r>
                        <a:rPr lang="en-US" sz="2800" dirty="0" smtClean="0"/>
                        <a:t>, </a:t>
                      </a:r>
                      <a:r>
                        <a:rPr lang="en-US" sz="2800" dirty="0" err="1" smtClean="0"/>
                        <a:t>a.hodem</a:t>
                      </a:r>
                      <a:r>
                        <a:rPr lang="en-US" sz="2800" dirty="0" smtClean="0"/>
                        <a:t>, </a:t>
                      </a:r>
                      <a:r>
                        <a:rPr lang="en-US" sz="2800" dirty="0" err="1" smtClean="0"/>
                        <a:t>a.ten</a:t>
                      </a:r>
                      <a:r>
                        <a:rPr lang="en-US" sz="2800" dirty="0" smtClean="0"/>
                        <a:t>, </a:t>
                      </a:r>
                      <a:r>
                        <a:rPr lang="en-US" sz="2800" dirty="0" err="1" smtClean="0"/>
                        <a:t>b.tenlop</a:t>
                      </a:r>
                      <a:endParaRPr lang="en-US" sz="2800" dirty="0" smtClean="0"/>
                    </a:p>
                    <a:p>
                      <a:pPr>
                        <a:lnSpc>
                          <a:spcPct val="150000"/>
                        </a:lnSpc>
                      </a:pPr>
                      <a:r>
                        <a:rPr lang="en-US" sz="2800" dirty="0" smtClean="0">
                          <a:solidFill>
                            <a:srgbClr val="FFFF00"/>
                          </a:solidFill>
                        </a:rPr>
                        <a:t>from</a:t>
                      </a:r>
                      <a:r>
                        <a:rPr lang="en-US" sz="2800" dirty="0" smtClean="0"/>
                        <a:t> </a:t>
                      </a:r>
                      <a:r>
                        <a:rPr lang="en-US" sz="2800" dirty="0" err="1" smtClean="0"/>
                        <a:t>fpoly.sinhvien</a:t>
                      </a:r>
                      <a:r>
                        <a:rPr lang="en-US" sz="2800" dirty="0" smtClean="0"/>
                        <a:t> a, </a:t>
                      </a:r>
                      <a:r>
                        <a:rPr lang="en-US" sz="2800" dirty="0" err="1" smtClean="0"/>
                        <a:t>fpoly.lop</a:t>
                      </a:r>
                      <a:r>
                        <a:rPr lang="en-US" sz="2800" dirty="0" smtClean="0"/>
                        <a:t> b</a:t>
                      </a:r>
                    </a:p>
                    <a:p>
                      <a:pPr>
                        <a:lnSpc>
                          <a:spcPct val="150000"/>
                        </a:lnSpc>
                      </a:pPr>
                      <a:r>
                        <a:rPr lang="en-US" sz="2800" dirty="0" smtClean="0">
                          <a:solidFill>
                            <a:srgbClr val="FFFF00"/>
                          </a:solidFill>
                        </a:rPr>
                        <a:t>where</a:t>
                      </a:r>
                      <a:r>
                        <a:rPr lang="en-US" sz="2800" dirty="0" smtClean="0"/>
                        <a:t> </a:t>
                      </a:r>
                      <a:r>
                        <a:rPr lang="en-US" sz="2800" dirty="0" err="1" smtClean="0"/>
                        <a:t>a.malop</a:t>
                      </a:r>
                      <a:r>
                        <a:rPr lang="en-US" sz="2800" dirty="0" smtClean="0"/>
                        <a:t> = </a:t>
                      </a:r>
                      <a:r>
                        <a:rPr lang="en-US" sz="2800" dirty="0" err="1" smtClean="0"/>
                        <a:t>b.malop</a:t>
                      </a:r>
                      <a:r>
                        <a:rPr lang="en-US" sz="2800" dirty="0" smtClean="0"/>
                        <a:t>;</a:t>
                      </a:r>
                      <a:endParaRPr lang="en-US" sz="2800"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1278420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ags/tag2.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9917</TotalTime>
  <Words>2314</Words>
  <Application>Microsoft Office PowerPoint</Application>
  <PresentationFormat>On-screen Show (4:3)</PresentationFormat>
  <Paragraphs>320</Paragraphs>
  <Slides>47</Slides>
  <Notes>7</Notes>
  <HiddenSlides>6</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vt:lpstr>
      <vt:lpstr>Calibri</vt:lpstr>
      <vt:lpstr>Courier New</vt:lpstr>
      <vt:lpstr>Lucida Grande</vt:lpstr>
      <vt:lpstr>Roboto</vt:lpstr>
      <vt:lpstr>Roboto Lt</vt:lpstr>
      <vt:lpstr>Segoe UI</vt:lpstr>
      <vt:lpstr>Wingdings</vt:lpstr>
      <vt:lpstr>Custom Design</vt:lpstr>
      <vt:lpstr>Cơ sở dữ liệu</vt:lpstr>
      <vt:lpstr>Mục tiêu</vt:lpstr>
      <vt:lpstr>Truy vấn dữ liệu trên nhiều bảng</vt:lpstr>
      <vt:lpstr>Chuẩn bị</vt:lpstr>
      <vt:lpstr>Chuẩn bị</vt:lpstr>
      <vt:lpstr>Sử dụng phép tích</vt:lpstr>
      <vt:lpstr>Sử dụng phép tích</vt:lpstr>
      <vt:lpstr>DÙNG BÍ DANH CHO TÊN BẢNG</vt:lpstr>
      <vt:lpstr>DÙNG BÍ DANH CHO TÊN BẢNG</vt:lpstr>
      <vt:lpstr>mênh đề join</vt:lpstr>
      <vt:lpstr>Mệnh đề join(2)</vt:lpstr>
      <vt:lpstr>INNer join</vt:lpstr>
      <vt:lpstr>Inner Join</vt:lpstr>
      <vt:lpstr>INNER JOIN</vt:lpstr>
      <vt:lpstr>INNER JOIN</vt:lpstr>
      <vt:lpstr>INNER JOIN</vt:lpstr>
      <vt:lpstr>So sánh inner join với phép tích</vt:lpstr>
      <vt:lpstr>LEFT JOIN</vt:lpstr>
      <vt:lpstr>LEFT JOIN</vt:lpstr>
      <vt:lpstr>RIGHT JOIN</vt:lpstr>
      <vt:lpstr>RIGHT JOIN</vt:lpstr>
      <vt:lpstr>TRUY VẤN CON</vt:lpstr>
      <vt:lpstr>TRUY VẤN CON</vt:lpstr>
      <vt:lpstr>THỰC HÀNH 01</vt:lpstr>
      <vt:lpstr>THỰC HÀNH 02</vt:lpstr>
      <vt:lpstr>Sử dụng phép tích</vt:lpstr>
      <vt:lpstr>Ví dụ</vt:lpstr>
      <vt:lpstr>VÍ DỤ 2</vt:lpstr>
      <vt:lpstr>Ví dụ</vt:lpstr>
      <vt:lpstr>Ví dụ (2)</vt:lpstr>
      <vt:lpstr>Demo</vt:lpstr>
      <vt:lpstr>Cơ sở dữ liệu</vt:lpstr>
      <vt:lpstr>Outter join</vt:lpstr>
      <vt:lpstr>Cú pháp</vt:lpstr>
      <vt:lpstr>Ví dụ</vt:lpstr>
      <vt:lpstr>Ví dụ</vt:lpstr>
      <vt:lpstr>CÂU hỏi</vt:lpstr>
      <vt:lpstr>SELF-JOIN</vt:lpstr>
      <vt:lpstr>Câu truy vấn con</vt:lpstr>
      <vt:lpstr>Ví dụ</vt:lpstr>
      <vt:lpstr>SO SÁNH JOIN VÀ CÂU TRUY VẤN CON</vt:lpstr>
      <vt:lpstr>Sử dụng toán tử in</vt:lpstr>
      <vt:lpstr>Từ khoá ANY</vt:lpstr>
      <vt:lpstr>Sử dụng toán tử EXIST</vt:lpstr>
      <vt:lpstr>Câu hỏi</vt:lpstr>
      <vt:lpstr>Tổng kết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TamPhong</cp:lastModifiedBy>
  <cp:revision>1524</cp:revision>
  <dcterms:created xsi:type="dcterms:W3CDTF">2013-04-23T08:05:33Z</dcterms:created>
  <dcterms:modified xsi:type="dcterms:W3CDTF">2019-10-10T04:34:41Z</dcterms:modified>
</cp:coreProperties>
</file>