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42" r:id="rId3"/>
    <p:sldId id="543" r:id="rId4"/>
    <p:sldId id="544" r:id="rId5"/>
    <p:sldId id="548" r:id="rId6"/>
    <p:sldId id="555" r:id="rId7"/>
    <p:sldId id="556" r:id="rId8"/>
    <p:sldId id="573" r:id="rId9"/>
    <p:sldId id="557" r:id="rId10"/>
    <p:sldId id="558" r:id="rId11"/>
    <p:sldId id="559" r:id="rId12"/>
    <p:sldId id="560" r:id="rId13"/>
    <p:sldId id="561" r:id="rId14"/>
    <p:sldId id="574" r:id="rId15"/>
    <p:sldId id="550" r:id="rId16"/>
    <p:sldId id="546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2" r:id="rId26"/>
    <p:sldId id="570" r:id="rId27"/>
    <p:sldId id="571" r:id="rId28"/>
    <p:sldId id="551" r:id="rId29"/>
    <p:sldId id="545" r:id="rId30"/>
    <p:sldId id="55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74021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downloads" TargetMode="External"/><Relationship Id="rId2" Type="http://schemas.openxmlformats.org/officeDocument/2006/relationships/hyperlink" Target="https://docs.microsoft.com/en-us/sql/sql-server/install/hardware-and-software-requirements-for-installing-sql-server?view=sql-server-201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Bài 1: Tổng quan hệ quản trị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dữ liệu MS SQL Server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về SQL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Cài đặt</a:t>
            </a:r>
          </a:p>
          <a:p>
            <a:pPr lvl="1"/>
            <a:r>
              <a:rPr lang="en-US" dirty="0">
                <a:ea typeface="Segoe UI" pitchFamily="34" charset="0"/>
              </a:rPr>
              <a:t>Xác định các tính năng cần sử dụng, </a:t>
            </a:r>
            <a:r>
              <a:rPr lang="en-US" dirty="0" err="1">
                <a:ea typeface="Segoe UI" pitchFamily="34" charset="0"/>
              </a:rPr>
              <a:t>tránh</a:t>
            </a:r>
            <a:r>
              <a:rPr lang="en-US" dirty="0">
                <a:ea typeface="Segoe UI" pitchFamily="34" charset="0"/>
              </a:rPr>
              <a:t> cài full các tính năng gây </a:t>
            </a:r>
            <a:r>
              <a:rPr lang="en-US" dirty="0" err="1">
                <a:ea typeface="Segoe UI" pitchFamily="34" charset="0"/>
              </a:rPr>
              <a:t>lãng</a:t>
            </a:r>
            <a:r>
              <a:rPr lang="en-US" dirty="0">
                <a:ea typeface="Segoe UI" pitchFamily="34" charset="0"/>
              </a:rPr>
              <a:t> phí tài nguyên.</a:t>
            </a:r>
          </a:p>
          <a:p>
            <a:pPr lvl="1"/>
            <a:r>
              <a:rPr lang="en-US" dirty="0">
                <a:ea typeface="Segoe UI" pitchFamily="34" charset="0"/>
              </a:rPr>
              <a:t>Xác định các yêu cầu phần cứng, phần mềm (</a:t>
            </a:r>
            <a:r>
              <a:rPr lang="en-US" dirty="0">
                <a:ea typeface="Segoe UI" pitchFamily="34" charset="0"/>
                <a:hlinkClick r:id="rId2"/>
              </a:rPr>
              <a:t>https://docs.microsoft.com/en-us/sql/sql-server/install/hardware-and-software-requirements-for-installing-sql-server?view=sql-server-2017</a:t>
            </a:r>
            <a:r>
              <a:rPr lang="en-US" dirty="0">
                <a:ea typeface="Segoe UI" pitchFamily="34" charset="0"/>
              </a:rPr>
              <a:t>)</a:t>
            </a:r>
          </a:p>
          <a:p>
            <a:pPr lvl="1"/>
            <a:r>
              <a:rPr lang="en-US" dirty="0">
                <a:ea typeface="Segoe UI" pitchFamily="34" charset="0"/>
              </a:rPr>
              <a:t>Download bản cài đặt (2014 - 2017): </a:t>
            </a:r>
            <a:r>
              <a:rPr lang="en-US" dirty="0">
                <a:ea typeface="Segoe UI" pitchFamily="34" charset="0"/>
                <a:hlinkClick r:id="rId3"/>
              </a:rPr>
              <a:t>https://www.microsoft.com/en-us/sql-server/sql-server-downloads</a:t>
            </a:r>
            <a:endParaRPr lang="en-US" dirty="0">
              <a:ea typeface="Segoe UI" pitchFamily="34" charset="0"/>
            </a:endParaRPr>
          </a:p>
          <a:p>
            <a:pPr lvl="1"/>
            <a:r>
              <a:rPr lang="en-US" dirty="0">
                <a:ea typeface="Segoe UI" pitchFamily="34" charset="0"/>
              </a:rPr>
              <a:t>Tiến hành cài đặt qua các b</a:t>
            </a:r>
            <a:r>
              <a:rPr lang="vi-VN" dirty="0">
                <a:ea typeface="Segoe UI" pitchFamily="34" charset="0"/>
              </a:rPr>
              <a:t>ư</a:t>
            </a:r>
            <a:r>
              <a:rPr lang="en-US" dirty="0" err="1">
                <a:ea typeface="Segoe UI" pitchFamily="34" charset="0"/>
              </a:rPr>
              <a:t>ớc</a:t>
            </a:r>
            <a:r>
              <a:rPr lang="en-US" dirty="0">
                <a:ea typeface="Segoe UI" pitchFamily="34" charset="0"/>
              </a:rPr>
              <a:t> (tham khảo lab)</a:t>
            </a:r>
          </a:p>
        </p:txBody>
      </p:sp>
    </p:spTree>
    <p:extLst>
      <p:ext uri="{BB962C8B-B14F-4D97-AF65-F5344CB8AC3E}">
        <p14:creationId xmlns:p14="http://schemas.microsoft.com/office/powerpoint/2010/main" val="21214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SQL Server Management Studio là công cụ trong SQL Server.</a:t>
            </a:r>
          </a:p>
          <a:p>
            <a:r>
              <a:rPr lang="en-US" dirty="0">
                <a:latin typeface="Arial" panose="020B0604020202020204" pitchFamily="34" charset="0"/>
              </a:rPr>
              <a:t>Giúp kết </a:t>
            </a:r>
            <a:r>
              <a:rPr lang="en-US" dirty="0" err="1">
                <a:latin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</a:rPr>
              <a:t> và quản lý SQL Server trên giao diện đồ </a:t>
            </a:r>
            <a:r>
              <a:rPr lang="en-US" dirty="0" err="1">
                <a:latin typeface="Arial" panose="020B0604020202020204" pitchFamily="34" charset="0"/>
              </a:rPr>
              <a:t>họa</a:t>
            </a:r>
            <a:r>
              <a:rPr lang="en-US" dirty="0">
                <a:latin typeface="Arial" panose="020B0604020202020204" pitchFamily="34" charset="0"/>
              </a:rPr>
              <a:t> thay vì phải dùng tới dòng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ea typeface="Segoe UI" pitchFamily="34" charset="0"/>
            </a:endParaRPr>
          </a:p>
        </p:txBody>
      </p:sp>
      <p:pic>
        <p:nvPicPr>
          <p:cNvPr id="2050" name="Picture 2" descr="Káº¿t quáº£ hÃ¬nh áº£nh cho sql server management studio 2014">
            <a:extLst>
              <a:ext uri="{FF2B5EF4-FFF2-40B4-BE49-F238E27FC236}">
                <a16:creationId xmlns:a16="http://schemas.microsoft.com/office/drawing/2014/main" id="{F16DD760-4DB1-45EB-9F06-88B32FC3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56" y="3429000"/>
            <a:ext cx="4586287" cy="298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6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động Management Studio, một hộp thoại hiện lên yêu cầu nhập thông tin kết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tới SQL Server.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xác thực khi kết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SQL Server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Windows Authentication: Sử dụng Windows Login ID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SQL Server Authentication: Sử dụng SQL Login ID.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C6F336-DBB0-4C2A-80A0-33F5BE8D079A}"/>
              </a:ext>
            </a:extLst>
          </p:cNvPr>
          <p:cNvGrpSpPr/>
          <p:nvPr/>
        </p:nvGrpSpPr>
        <p:grpSpPr>
          <a:xfrm>
            <a:off x="139855" y="3505993"/>
            <a:ext cx="8851745" cy="3290998"/>
            <a:chOff x="482595" y="3267457"/>
            <a:chExt cx="8222748" cy="30571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FB1C0F-8632-406A-B3C8-6FB59350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267457"/>
              <a:ext cx="4057143" cy="30571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2DA08C-2BD5-47EF-A9CF-A2A285F68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95" y="3267457"/>
              <a:ext cx="4057143" cy="30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47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pic>
        <p:nvPicPr>
          <p:cNvPr id="17410" name="Picture 2" descr="Káº¿t quáº£ hÃ¬nh áº£nh cho sql server management studio introduction">
            <a:extLst>
              <a:ext uri="{FF2B5EF4-FFF2-40B4-BE49-F238E27FC236}">
                <a16:creationId xmlns:a16="http://schemas.microsoft.com/office/drawing/2014/main" id="{1AE42FA5-787F-4B2D-9874-23DE716D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6462"/>
            <a:ext cx="9143999" cy="597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7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9E742E-588C-4EA9-A92C-80E462E66E23}"/>
              </a:ext>
            </a:extLst>
          </p:cNvPr>
          <p:cNvGrpSpPr/>
          <p:nvPr/>
        </p:nvGrpSpPr>
        <p:grpSpPr>
          <a:xfrm>
            <a:off x="165655" y="950843"/>
            <a:ext cx="8533848" cy="5838497"/>
            <a:chOff x="10510" y="-2631"/>
            <a:chExt cx="8980538" cy="683172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DCF0E4-A6C8-41CF-8887-1FD07D279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52" y="894533"/>
              <a:ext cx="8838096" cy="5009524"/>
            </a:xfrm>
            <a:prstGeom prst="rect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B279A-7E04-4227-A5D1-4B330E6BF9FA}"/>
                </a:ext>
              </a:extLst>
            </p:cNvPr>
            <p:cNvSpPr/>
            <p:nvPr/>
          </p:nvSpPr>
          <p:spPr>
            <a:xfrm>
              <a:off x="4251434" y="2971800"/>
              <a:ext cx="3993932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Cửa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sổ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Query Editor</a:t>
              </a:r>
            </a:p>
            <a:p>
              <a:pPr algn="ctr">
                <a:defRPr/>
              </a:pP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Sử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dụng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để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nhập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câu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lệnh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SQL</a:t>
              </a:r>
            </a:p>
            <a:p>
              <a:pPr algn="ctr">
                <a:defRPr/>
              </a:pP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Được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hiển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thị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khi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Click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vào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nút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Query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634568E-9F01-4195-A211-4FC14AEE0D41}"/>
                </a:ext>
              </a:extLst>
            </p:cNvPr>
            <p:cNvSpPr/>
            <p:nvPr/>
          </p:nvSpPr>
          <p:spPr>
            <a:xfrm>
              <a:off x="10510" y="5951354"/>
              <a:ext cx="3788980" cy="877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Cửa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sổ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Object Explorer </a:t>
              </a:r>
            </a:p>
            <a:p>
              <a:pPr algn="ctr">
                <a:defRPr/>
              </a:pP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Hiển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thị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các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đối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tượng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CSDL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BF9C70-9883-40C6-99D4-00B5515AD0F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774" y="2806902"/>
              <a:ext cx="561320" cy="533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D3CFC78-27D2-4726-BF85-DEE4BA6E6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00" y="5410200"/>
              <a:ext cx="0" cy="684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F4BAA6-2443-46A8-918C-D8278AA9C847}"/>
                </a:ext>
              </a:extLst>
            </p:cNvPr>
            <p:cNvSpPr/>
            <p:nvPr/>
          </p:nvSpPr>
          <p:spPr>
            <a:xfrm>
              <a:off x="4648200" y="5943600"/>
              <a:ext cx="3200400" cy="877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Cửa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sổ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kết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quả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lệnh</a:t>
              </a:r>
              <a:r>
                <a:rPr lang="en-US" sz="22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SQL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5D8A73-39F1-4B97-A2AB-D289B321C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5158353"/>
              <a:ext cx="0" cy="109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FBF811-F1EF-4B5E-9CB7-6BB11E3F48AF}"/>
                </a:ext>
              </a:extLst>
            </p:cNvPr>
            <p:cNvSpPr/>
            <p:nvPr/>
          </p:nvSpPr>
          <p:spPr>
            <a:xfrm>
              <a:off x="483476" y="-2631"/>
              <a:ext cx="2385848" cy="818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CSDL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hiện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thời</a:t>
              </a:r>
              <a:endParaRPr lang="en-US" sz="22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8AA015-DABF-4E23-90A9-CD7BAA23439E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609600"/>
              <a:ext cx="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12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962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ớng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dẫn kiểm tra các yêu cầu phần cứng, phần mềm khi cài đặt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ớng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dẫn lựa chọn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cài đặt phù hợp,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ởi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động SQL manager studio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Attach File cơ sở dữ liệu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ea typeface="Segoe UI" pitchFamily="34" charset="0"/>
              </a:rPr>
              <a:t>Tạo một CSDL mới sử dụng file CSDL đã có.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File sử dụng để attach: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mdf</a:t>
            </a:r>
            <a:r>
              <a:rPr lang="en-US" dirty="0">
                <a:latin typeface="Arial" panose="020B0604020202020204" pitchFamily="34" charset="0"/>
              </a:rPr>
              <a:t>: File </a:t>
            </a:r>
            <a:r>
              <a:rPr lang="en-US" dirty="0" err="1">
                <a:latin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</a:rPr>
              <a:t> dữ liệu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ldf</a:t>
            </a:r>
            <a:r>
              <a:rPr lang="en-US" dirty="0">
                <a:latin typeface="Arial" panose="020B0604020202020204" pitchFamily="34" charset="0"/>
              </a:rPr>
              <a:t>: File log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Trong cửa sổ Object Explorer Click chuột phải vào mục Databases Chọn Attach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164335C-71F5-400E-A114-AF2725DFA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0"/>
          <a:stretch/>
        </p:blipFill>
        <p:spPr bwMode="auto">
          <a:xfrm>
            <a:off x="2514600" y="3886200"/>
            <a:ext cx="4272626" cy="2948609"/>
          </a:xfrm>
          <a:prstGeom prst="rect">
            <a:avLst/>
          </a:prstGeom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87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Attach File cơ sở dữ liệu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6886B01-2FDE-49EF-8DBF-2BB613E3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117" y="1676400"/>
            <a:ext cx="5631416" cy="5055476"/>
          </a:xfrm>
          <a:prstGeom prst="rect">
            <a:avLst/>
          </a:prstGeom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1">
            <a:extLst>
              <a:ext uri="{FF2B5EF4-FFF2-40B4-BE49-F238E27FC236}">
                <a16:creationId xmlns:a16="http://schemas.microsoft.com/office/drawing/2014/main" id="{6AC2C8E3-3259-4589-BBD0-AA329933D9D1}"/>
              </a:ext>
            </a:extLst>
          </p:cNvPr>
          <p:cNvSpPr/>
          <p:nvPr/>
        </p:nvSpPr>
        <p:spPr>
          <a:xfrm>
            <a:off x="6102246" y="1981200"/>
            <a:ext cx="2438784" cy="1577309"/>
          </a:xfrm>
          <a:prstGeom prst="wedgeRectCallout">
            <a:avLst>
              <a:gd name="adj1" fmla="val -74802"/>
              <a:gd name="adj2" fmla="val 6439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Nhấn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Add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duyệt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file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nơi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6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Attach File cơ sở dữ liệu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Chọn đường dẫn</a:t>
            </a: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Chọn tên file CSDL</a:t>
            </a: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Nhấn nút OK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28495-BA41-47B3-908F-529DB579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86000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9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về SQL Server.</a:t>
            </a:r>
          </a:p>
          <a:p>
            <a:r>
              <a:rPr lang="en-US" dirty="0"/>
              <a:t>SQL SERVER MANAGEMENT STUDIO.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Detach File cơ sở dữ liệu</a:t>
            </a: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Khi attach một file CSDL, ta không thể di chuyển file đó đến vị trí mớ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vi-V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Để di chuyển file CSDL tới vị trí mới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Detach file CSDL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Di chuyển file CSDL tới vị trí mới. Sau đó attach lại CSDL</a:t>
            </a:r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1D6A934-4A6A-4213-83B0-FEF3428CC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95" y="3438939"/>
            <a:ext cx="5485210" cy="3240255"/>
          </a:xfrm>
          <a:prstGeom prst="rect">
            <a:avLst/>
          </a:prstGeom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27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Detach File cơ sở dữ liệu</a:t>
            </a: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Mở rộng mục Databases trong cửa sổ Object Explorer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Click chuột phải vào CSDL cần detach. 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5A5AF0-B92B-433D-AA27-2B2E3B69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2514599"/>
            <a:ext cx="82296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Hướng dẫn hiển thị lược đồ CSDL</a:t>
            </a: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Lược đồ CSDL hiển thị các bảng CSDL, các cột của bảng và quan hệ giữa các bảng trong CSDL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Mở rộng database cần tạo l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đồ, phải chuột database diagrams chọn new database diagrams=&gt; chọn các table cần 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chọn Add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9208E-8197-4BB3-A17D-638DF828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" y="3422374"/>
            <a:ext cx="284797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963C3-D93D-440D-AB4F-4529B2B3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90" y="3314700"/>
            <a:ext cx="348615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E1E61-451A-4F56-AFD8-D7A76E6B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21" y="3236636"/>
            <a:ext cx="2295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0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962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ớng</a:t>
            </a:r>
            <a:r>
              <a:rPr lang="en-US" dirty="0">
                <a:solidFill>
                  <a:srgbClr val="FF0000"/>
                </a:solidFill>
              </a:rPr>
              <a:t> dẫn Detach, Attach </a:t>
            </a:r>
            <a:r>
              <a:rPr lang="en-US" dirty="0" err="1">
                <a:solidFill>
                  <a:srgbClr val="FF0000"/>
                </a:solidFill>
              </a:rPr>
              <a:t>csdl</a:t>
            </a:r>
            <a:r>
              <a:rPr lang="en-US" dirty="0">
                <a:solidFill>
                  <a:srgbClr val="FF0000"/>
                </a:solidFill>
              </a:rPr>
              <a:t> QLDA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Tạo và xem Diagram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7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400" dirty="0"/>
              <a:t>Thao tác với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dữ liệu trên Query Editor 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use chọn database cần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tác</a:t>
            </a:r>
          </a:p>
          <a:p>
            <a:pPr lvl="1"/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Một số lưu ý khi viết câu lệnh SQL: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Câu lệnh SQL không phân biệt chữ hoa, chữ thường.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Câu lệnh SQL có thể viết trên 1 hoặc nhiều dòng.</a:t>
            </a: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từ khóa không được viết tắt hoặc tách ra thành nhiều dòng.</a:t>
            </a: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mệnh đề khác nhau nên đặt trên những dòng khác nhau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3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400" dirty="0"/>
              <a:t>Thao tác với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dữ liệu trên Query Editor 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use chọn database cần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tác</a:t>
            </a: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ạng đơn giản, cú pháp của lệnh SELECT như sau: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3DFFB-CDFB-48D5-87E0-0A7AAF37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52578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A4DAC-D5BB-4275-B729-663630DD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505200"/>
            <a:ext cx="3810000" cy="1799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876F9E-B2AF-4E53-AEDD-82197398F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304368"/>
            <a:ext cx="6553200" cy="15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400" dirty="0"/>
              <a:t>Thao tác với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dữ liệu trên Query Editor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đầy đủ,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pháp của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SELECT trong SQL Server</a:t>
            </a:r>
            <a:r>
              <a:rPr lang="en-US" sz="2000" dirty="0"/>
              <a:t> 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9E9DC-CFD7-4B87-86F2-A9B26680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36" y="1981200"/>
            <a:ext cx="5181600" cy="1948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19544-B5AA-4B10-B701-97777707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19332"/>
            <a:ext cx="67056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99B86-8328-44AD-81C0-A91EDDA5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404" y="5367132"/>
            <a:ext cx="3276600" cy="1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1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400" dirty="0"/>
              <a:t>Thao tác với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dữ liệu trên Query Editor</a:t>
            </a: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Sử dụng nhiều bảng dữ liệu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F9312B-0F7B-4C8C-B3B6-275BB736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0" y="2241274"/>
            <a:ext cx="5787059" cy="1244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4D735-2286-498E-9140-36EBB3BD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91309"/>
            <a:ext cx="246749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00E59-A4D6-460B-8D2B-AAEE527EC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499402"/>
            <a:ext cx="4333875" cy="1174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1CB908-A57A-402D-8C12-190203C87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4660625"/>
            <a:ext cx="1447800" cy="21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1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Thực hiện các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vấn đ</a:t>
            </a:r>
            <a:r>
              <a:rPr lang="vi-VN" dirty="0">
                <a:solidFill>
                  <a:srgbClr val="FF0000"/>
                </a:solidFill>
              </a:rPr>
              <a:t>ơ</a:t>
            </a:r>
            <a:r>
              <a:rPr lang="en-US" dirty="0">
                <a:solidFill>
                  <a:srgbClr val="FF0000"/>
                </a:solidFill>
              </a:rPr>
              <a:t>n giản,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vấn đầy đủ,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vấn có phép kêt trên </a:t>
            </a:r>
            <a:r>
              <a:rPr lang="en-US" dirty="0" err="1">
                <a:solidFill>
                  <a:srgbClr val="FF0000"/>
                </a:solidFill>
              </a:rPr>
              <a:t>csdl</a:t>
            </a:r>
            <a:r>
              <a:rPr lang="en-US" dirty="0">
                <a:solidFill>
                  <a:srgbClr val="FF0000"/>
                </a:solidFill>
              </a:rPr>
              <a:t> QLDA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BEDD5-A290-4E17-8EA8-96A475EAEC04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þ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Tổng quan về SQL Server</a:t>
            </a:r>
          </a:p>
          <a:p>
            <a:pPr lvl="1"/>
            <a:r>
              <a:rPr lang="en-US"/>
              <a:t>Giới thiệu.</a:t>
            </a:r>
          </a:p>
          <a:p>
            <a:pPr lvl="1"/>
            <a:r>
              <a:rPr lang="en-US"/>
              <a:t>Tính năng.</a:t>
            </a:r>
          </a:p>
          <a:p>
            <a:pPr lvl="1"/>
            <a:r>
              <a:rPr lang="en-US"/>
              <a:t>Công cụ quản lý dữ liệu.</a:t>
            </a:r>
          </a:p>
          <a:p>
            <a:pPr lvl="1"/>
            <a:r>
              <a:rPr lang="en-US"/>
              <a:t>Cài đặt.</a:t>
            </a:r>
          </a:p>
          <a:p>
            <a:r>
              <a:rPr lang="en-US"/>
              <a:t>SQL Server Management Studio</a:t>
            </a:r>
          </a:p>
          <a:p>
            <a:pPr lvl="1"/>
            <a:r>
              <a:rPr lang="en-US"/>
              <a:t>Quản lý cơ sở dữ liệu.</a:t>
            </a:r>
          </a:p>
          <a:p>
            <a:pPr lvl="1"/>
            <a:r>
              <a:rPr lang="en-US"/>
              <a:t>Thao tác với c</a:t>
            </a:r>
            <a:r>
              <a:rPr lang="vi-VN"/>
              <a:t>ơ</a:t>
            </a:r>
            <a:r>
              <a:rPr lang="en-US"/>
              <a:t> sở dữ liệu.</a:t>
            </a:r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về SQL Server</a:t>
            </a:r>
          </a:p>
          <a:p>
            <a:pPr lvl="1"/>
            <a:r>
              <a:rPr lang="en-US" dirty="0"/>
              <a:t>Giới thiệu.</a:t>
            </a:r>
          </a:p>
          <a:p>
            <a:pPr lvl="1"/>
            <a:r>
              <a:rPr lang="en-US" dirty="0"/>
              <a:t>Tính năng.</a:t>
            </a:r>
          </a:p>
          <a:p>
            <a:pPr lvl="1"/>
            <a:r>
              <a:rPr lang="en-US" dirty="0"/>
              <a:t>Công cụ quản lý dữ liệu.</a:t>
            </a:r>
          </a:p>
          <a:p>
            <a:pPr lvl="1"/>
            <a:r>
              <a:rPr lang="en-US" dirty="0"/>
              <a:t>Cài đặt.</a:t>
            </a:r>
          </a:p>
          <a:p>
            <a:r>
              <a:rPr lang="en-US" dirty="0"/>
              <a:t>SQL Server Management Studio</a:t>
            </a:r>
          </a:p>
          <a:p>
            <a:pPr lvl="1"/>
            <a:r>
              <a:rPr lang="en-US" dirty="0"/>
              <a:t>Quản lý cơ </a:t>
            </a:r>
            <a:r>
              <a:rPr lang="en-US" dirty="0" err="1"/>
              <a:t>sở</a:t>
            </a:r>
            <a:r>
              <a:rPr lang="en-US" dirty="0"/>
              <a:t> dữ liệu.</a:t>
            </a:r>
          </a:p>
          <a:p>
            <a:pPr lvl="1"/>
            <a:r>
              <a:rPr lang="en-US" dirty="0"/>
              <a:t>Thao tác với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dữ liệu.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về SQL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2913" y="841375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L</a:t>
            </a:r>
            <a:r>
              <a:rPr lang="vi-VN" dirty="0">
                <a:ea typeface="Segoe UI" pitchFamily="34" charset="0"/>
              </a:rPr>
              <a:t>à hệ quản trị cơ sở dữ liệu quan hệ </a:t>
            </a:r>
            <a:r>
              <a:rPr lang="en-US" dirty="0">
                <a:ea typeface="Segoe UI" pitchFamily="34" charset="0"/>
              </a:rPr>
              <a:t>(</a:t>
            </a:r>
            <a:r>
              <a:rPr lang="vi-VN" dirty="0">
                <a:ea typeface="Segoe UI" pitchFamily="34" charset="0"/>
              </a:rPr>
              <a:t>RDBMS) do Microsoft phát triển</a:t>
            </a:r>
            <a:endParaRPr lang="en-US" dirty="0">
              <a:ea typeface="Segoe UI" pitchFamily="34" charset="0"/>
            </a:endParaRPr>
          </a:p>
          <a:p>
            <a:r>
              <a:rPr lang="en-US" dirty="0">
                <a:ea typeface="Segoe UI" pitchFamily="34" charset="0"/>
              </a:rPr>
              <a:t>H</a:t>
            </a:r>
            <a:r>
              <a:rPr lang="vi-VN" dirty="0">
                <a:ea typeface="Segoe UI" pitchFamily="34" charset="0"/>
              </a:rPr>
              <a:t>oạt động theo mô hình khách chủ cho phép đồng thời cùng lúc có nhiều người dùng truy xuất đến dữ liệu</a:t>
            </a:r>
            <a:r>
              <a:rPr lang="en-US" dirty="0">
                <a:ea typeface="Segoe UI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9" name="Group 28">
            <a:extLst>
              <a:ext uri="{FF2B5EF4-FFF2-40B4-BE49-F238E27FC236}">
                <a16:creationId xmlns:a16="http://schemas.microsoft.com/office/drawing/2014/main" id="{3C408A0E-D673-4572-9814-61CD5E39CB1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3988"/>
            <a:ext cx="1811338" cy="1981200"/>
            <a:chOff x="938" y="2601"/>
            <a:chExt cx="863" cy="943"/>
          </a:xfrm>
        </p:grpSpPr>
        <p:grpSp>
          <p:nvGrpSpPr>
            <p:cNvPr id="70" name="Group 29">
              <a:extLst>
                <a:ext uri="{FF2B5EF4-FFF2-40B4-BE49-F238E27FC236}">
                  <a16:creationId xmlns:a16="http://schemas.microsoft.com/office/drawing/2014/main" id="{5862E66F-154D-4BE3-BAFF-8003186FE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" y="3093"/>
              <a:ext cx="835" cy="451"/>
              <a:chOff x="966" y="3093"/>
              <a:chExt cx="835" cy="451"/>
            </a:xfrm>
          </p:grpSpPr>
          <p:sp>
            <p:nvSpPr>
              <p:cNvPr id="83" name="Freeform 30">
                <a:extLst>
                  <a:ext uri="{FF2B5EF4-FFF2-40B4-BE49-F238E27FC236}">
                    <a16:creationId xmlns:a16="http://schemas.microsoft.com/office/drawing/2014/main" id="{20216DF8-C8AC-4C01-9129-F7AC6B4CCA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7" y="3210"/>
                <a:ext cx="289" cy="334"/>
              </a:xfrm>
              <a:custGeom>
                <a:avLst/>
                <a:gdLst>
                  <a:gd name="T0" fmla="*/ 289 w 289"/>
                  <a:gd name="T1" fmla="*/ 174 h 334"/>
                  <a:gd name="T2" fmla="*/ 0 w 289"/>
                  <a:gd name="T3" fmla="*/ 0 h 334"/>
                  <a:gd name="T4" fmla="*/ 0 w 289"/>
                  <a:gd name="T5" fmla="*/ 142 h 334"/>
                  <a:gd name="T6" fmla="*/ 288 w 289"/>
                  <a:gd name="T7" fmla="*/ 334 h 3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9"/>
                  <a:gd name="T13" fmla="*/ 0 h 334"/>
                  <a:gd name="T14" fmla="*/ 289 w 289"/>
                  <a:gd name="T15" fmla="*/ 334 h 3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9" h="334">
                    <a:moveTo>
                      <a:pt x="289" y="174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288" y="33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1">
                <a:extLst>
                  <a:ext uri="{FF2B5EF4-FFF2-40B4-BE49-F238E27FC236}">
                    <a16:creationId xmlns:a16="http://schemas.microsoft.com/office/drawing/2014/main" id="{A87A3179-D247-49B9-81CC-4B668CFBC9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966" y="3093"/>
                <a:ext cx="835" cy="289"/>
              </a:xfrm>
              <a:custGeom>
                <a:avLst/>
                <a:gdLst>
                  <a:gd name="T0" fmla="*/ 2 w 1091"/>
                  <a:gd name="T1" fmla="*/ 2 h 377"/>
                  <a:gd name="T2" fmla="*/ 0 w 1091"/>
                  <a:gd name="T3" fmla="*/ 2 h 377"/>
                  <a:gd name="T4" fmla="*/ 2 w 1091"/>
                  <a:gd name="T5" fmla="*/ 0 h 377"/>
                  <a:gd name="T6" fmla="*/ 2 w 1091"/>
                  <a:gd name="T7" fmla="*/ 2 h 377"/>
                  <a:gd name="T8" fmla="*/ 2 w 1091"/>
                  <a:gd name="T9" fmla="*/ 2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t="100000" r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3D6EEA29-D937-4984-8E97-F7104BCB65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255" y="3235"/>
                <a:ext cx="546" cy="309"/>
              </a:xfrm>
              <a:custGeom>
                <a:avLst/>
                <a:gdLst>
                  <a:gd name="T0" fmla="*/ 0 w 690"/>
                  <a:gd name="T1" fmla="*/ 2 h 390"/>
                  <a:gd name="T2" fmla="*/ 0 w 690"/>
                  <a:gd name="T3" fmla="*/ 2 h 390"/>
                  <a:gd name="T4" fmla="*/ 2 w 690"/>
                  <a:gd name="T5" fmla="*/ 2 h 390"/>
                  <a:gd name="T6" fmla="*/ 2 w 690"/>
                  <a:gd name="T7" fmla="*/ 2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t="100000" r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6" name="Group 33">
                <a:extLst>
                  <a:ext uri="{FF2B5EF4-FFF2-40B4-BE49-F238E27FC236}">
                    <a16:creationId xmlns:a16="http://schemas.microsoft.com/office/drawing/2014/main" id="{D27B1208-3D17-4245-AF44-16E2B00C27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4" y="3356"/>
                <a:ext cx="221" cy="135"/>
                <a:chOff x="1566" y="3268"/>
                <a:chExt cx="221" cy="135"/>
              </a:xfrm>
            </p:grpSpPr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2A64C451-D706-4134-9AFA-4CC1C9C50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6" y="3268"/>
                  <a:ext cx="221" cy="63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17BE8836-D94A-47EF-B697-53818BCE2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6" y="3292"/>
                  <a:ext cx="221" cy="62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CFF0BD15-2ECC-48BA-A4D5-23C014484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6" y="3317"/>
                  <a:ext cx="221" cy="63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Line 37">
                  <a:extLst>
                    <a:ext uri="{FF2B5EF4-FFF2-40B4-BE49-F238E27FC236}">
                      <a16:creationId xmlns:a16="http://schemas.microsoft.com/office/drawing/2014/main" id="{6FE1C8FF-8D8B-408F-AEFC-7586D0E2C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6" y="3341"/>
                  <a:ext cx="221" cy="62"/>
                </a:xfrm>
                <a:prstGeom prst="line">
                  <a:avLst/>
                </a:pr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38">
                <a:extLst>
                  <a:ext uri="{FF2B5EF4-FFF2-40B4-BE49-F238E27FC236}">
                    <a16:creationId xmlns:a16="http://schemas.microsoft.com/office/drawing/2014/main" id="{0A5AFDC7-D94D-4CA2-B7DD-5F0AC1E81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6" y="3272"/>
                <a:ext cx="220" cy="157"/>
                <a:chOff x="1546" y="3272"/>
                <a:chExt cx="220" cy="157"/>
              </a:xfrm>
            </p:grpSpPr>
            <p:sp>
              <p:nvSpPr>
                <p:cNvPr id="88" name="Freeform 39">
                  <a:extLst>
                    <a:ext uri="{FF2B5EF4-FFF2-40B4-BE49-F238E27FC236}">
                      <a16:creationId xmlns:a16="http://schemas.microsoft.com/office/drawing/2014/main" id="{361E0D96-332F-46AC-A133-4EB3A80EF6C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551" y="3273"/>
                  <a:ext cx="214" cy="150"/>
                </a:xfrm>
                <a:custGeom>
                  <a:avLst/>
                  <a:gdLst>
                    <a:gd name="T0" fmla="*/ 0 w 271"/>
                    <a:gd name="T1" fmla="*/ 0 h 189"/>
                    <a:gd name="T2" fmla="*/ 2 w 271"/>
                    <a:gd name="T3" fmla="*/ 2 h 189"/>
                    <a:gd name="T4" fmla="*/ 2 w 271"/>
                    <a:gd name="T5" fmla="*/ 2 h 189"/>
                    <a:gd name="T6" fmla="*/ 0 w 271"/>
                    <a:gd name="T7" fmla="*/ 2 h 189"/>
                    <a:gd name="T8" fmla="*/ 0 w 271"/>
                    <a:gd name="T9" fmla="*/ 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89"/>
                    <a:gd name="T17" fmla="*/ 271 w 27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89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DFDFD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40">
                  <a:extLst>
                    <a:ext uri="{FF2B5EF4-FFF2-40B4-BE49-F238E27FC236}">
                      <a16:creationId xmlns:a16="http://schemas.microsoft.com/office/drawing/2014/main" id="{A515CF7A-6C89-4023-A7E4-8008812133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1554" y="3329"/>
                  <a:ext cx="207" cy="53"/>
                </a:xfrm>
                <a:custGeom>
                  <a:avLst/>
                  <a:gdLst>
                    <a:gd name="T0" fmla="*/ 0 w 261"/>
                    <a:gd name="T1" fmla="*/ 0 h 69"/>
                    <a:gd name="T2" fmla="*/ 2 w 261"/>
                    <a:gd name="T3" fmla="*/ 2 h 69"/>
                    <a:gd name="T4" fmla="*/ 0 60000 65536"/>
                    <a:gd name="T5" fmla="*/ 0 60000 65536"/>
                    <a:gd name="T6" fmla="*/ 0 w 261"/>
                    <a:gd name="T7" fmla="*/ 0 h 69"/>
                    <a:gd name="T8" fmla="*/ 261 w 261"/>
                    <a:gd name="T9" fmla="*/ 69 h 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69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w="3175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:a16="http://schemas.microsoft.com/office/drawing/2014/main" id="{F7752FEF-581E-47B2-853E-84484A6F71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52" y="3272"/>
                  <a:ext cx="214" cy="91"/>
                </a:xfrm>
                <a:custGeom>
                  <a:avLst/>
                  <a:gdLst>
                    <a:gd name="T0" fmla="*/ 0 w 270"/>
                    <a:gd name="T1" fmla="*/ 2 h 116"/>
                    <a:gd name="T2" fmla="*/ 1 w 270"/>
                    <a:gd name="T3" fmla="*/ 0 h 116"/>
                    <a:gd name="T4" fmla="*/ 2 w 270"/>
                    <a:gd name="T5" fmla="*/ 2 h 116"/>
                    <a:gd name="T6" fmla="*/ 0 60000 65536"/>
                    <a:gd name="T7" fmla="*/ 0 60000 65536"/>
                    <a:gd name="T8" fmla="*/ 0 60000 65536"/>
                    <a:gd name="T9" fmla="*/ 0 w 270"/>
                    <a:gd name="T10" fmla="*/ 0 h 116"/>
                    <a:gd name="T11" fmla="*/ 270 w 270"/>
                    <a:gd name="T12" fmla="*/ 116 h 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0" h="116">
                      <a:moveTo>
                        <a:pt x="0" y="116"/>
                      </a:moveTo>
                      <a:lnTo>
                        <a:pt x="1" y="0"/>
                      </a:lnTo>
                      <a:lnTo>
                        <a:pt x="270" y="75"/>
                      </a:lnTo>
                    </a:path>
                  </a:pathLst>
                </a:custGeom>
                <a:noFill/>
                <a:ln w="635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42">
                  <a:extLst>
                    <a:ext uri="{FF2B5EF4-FFF2-40B4-BE49-F238E27FC236}">
                      <a16:creationId xmlns:a16="http://schemas.microsoft.com/office/drawing/2014/main" id="{55457655-B76E-411F-B8B1-CFC24968B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79" y="3302"/>
                  <a:ext cx="168" cy="42"/>
                </a:xfrm>
                <a:prstGeom prst="line">
                  <a:avLst/>
                </a:prstGeom>
                <a:noFill/>
                <a:ln w="3175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43">
                  <a:extLst>
                    <a:ext uri="{FF2B5EF4-FFF2-40B4-BE49-F238E27FC236}">
                      <a16:creationId xmlns:a16="http://schemas.microsoft.com/office/drawing/2014/main" id="{5D07BA93-5D39-4732-BBBF-DCE09E8507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11" y="3356"/>
                  <a:ext cx="31" cy="6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:a16="http://schemas.microsoft.com/office/drawing/2014/main" id="{5399CA4A-6460-4D4E-9705-E667438C5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643" y="3313"/>
                  <a:ext cx="51" cy="28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2 h 35"/>
                    <a:gd name="T4" fmla="*/ 2 w 64"/>
                    <a:gd name="T5" fmla="*/ 2 h 35"/>
                    <a:gd name="T6" fmla="*/ 2 w 64"/>
                    <a:gd name="T7" fmla="*/ 2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:a16="http://schemas.microsoft.com/office/drawing/2014/main" id="{B61CAB20-1093-4580-BB26-A7C367AAE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6" y="3337"/>
                  <a:ext cx="217" cy="92"/>
                </a:xfrm>
                <a:custGeom>
                  <a:avLst/>
                  <a:gdLst>
                    <a:gd name="T0" fmla="*/ 0 w 275"/>
                    <a:gd name="T1" fmla="*/ 2 h 117"/>
                    <a:gd name="T2" fmla="*/ 2 w 275"/>
                    <a:gd name="T3" fmla="*/ 2 h 117"/>
                    <a:gd name="T4" fmla="*/ 2 w 275"/>
                    <a:gd name="T5" fmla="*/ 0 h 117"/>
                    <a:gd name="T6" fmla="*/ 0 60000 65536"/>
                    <a:gd name="T7" fmla="*/ 0 60000 65536"/>
                    <a:gd name="T8" fmla="*/ 0 60000 65536"/>
                    <a:gd name="T9" fmla="*/ 0 w 275"/>
                    <a:gd name="T10" fmla="*/ 0 h 117"/>
                    <a:gd name="T11" fmla="*/ 275 w 275"/>
                    <a:gd name="T12" fmla="*/ 117 h 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5" h="117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1" name="Group 46">
              <a:extLst>
                <a:ext uri="{FF2B5EF4-FFF2-40B4-BE49-F238E27FC236}">
                  <a16:creationId xmlns:a16="http://schemas.microsoft.com/office/drawing/2014/main" id="{46BB27EE-7451-49FD-8E66-96310EFE1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" y="2601"/>
              <a:ext cx="781" cy="735"/>
              <a:chOff x="952" y="2351"/>
              <a:chExt cx="781" cy="735"/>
            </a:xfrm>
          </p:grpSpPr>
          <p:sp>
            <p:nvSpPr>
              <p:cNvPr id="72" name="Freeform 47">
                <a:extLst>
                  <a:ext uri="{FF2B5EF4-FFF2-40B4-BE49-F238E27FC236}">
                    <a16:creationId xmlns:a16="http://schemas.microsoft.com/office/drawing/2014/main" id="{AA7EC767-9EC4-4478-9470-3B7149C5FA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6" y="2829"/>
                <a:ext cx="608" cy="257"/>
              </a:xfrm>
              <a:custGeom>
                <a:avLst/>
                <a:gdLst>
                  <a:gd name="T0" fmla="*/ 0 w 556"/>
                  <a:gd name="T1" fmla="*/ 1201 h 235"/>
                  <a:gd name="T2" fmla="*/ 2228 w 556"/>
                  <a:gd name="T3" fmla="*/ 0 h 235"/>
                  <a:gd name="T4" fmla="*/ 5195 w 556"/>
                  <a:gd name="T5" fmla="*/ 854 h 235"/>
                  <a:gd name="T6" fmla="*/ 5195 w 556"/>
                  <a:gd name="T7" fmla="*/ 1009 h 235"/>
                  <a:gd name="T8" fmla="*/ 3117 w 556"/>
                  <a:gd name="T9" fmla="*/ 2198 h 235"/>
                  <a:gd name="T10" fmla="*/ 0 w 556"/>
                  <a:gd name="T11" fmla="*/ 1391 h 235"/>
                  <a:gd name="T12" fmla="*/ 0 w 556"/>
                  <a:gd name="T13" fmla="*/ 120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48">
                <a:extLst>
                  <a:ext uri="{FF2B5EF4-FFF2-40B4-BE49-F238E27FC236}">
                    <a16:creationId xmlns:a16="http://schemas.microsoft.com/office/drawing/2014/main" id="{CC32D67B-D6B7-42AB-B680-4FBD7B08EB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78" y="2834"/>
                <a:ext cx="588" cy="228"/>
              </a:xfrm>
              <a:custGeom>
                <a:avLst/>
                <a:gdLst>
                  <a:gd name="T0" fmla="*/ 0 w 538"/>
                  <a:gd name="T1" fmla="*/ 1232 h 208"/>
                  <a:gd name="T2" fmla="*/ 3012 w 538"/>
                  <a:gd name="T3" fmla="*/ 2063 h 208"/>
                  <a:gd name="T4" fmla="*/ 4964 w 538"/>
                  <a:gd name="T5" fmla="*/ 853 h 208"/>
                  <a:gd name="T6" fmla="*/ 2150 w 538"/>
                  <a:gd name="T7" fmla="*/ 0 h 208"/>
                  <a:gd name="T8" fmla="*/ 0 w 538"/>
                  <a:gd name="T9" fmla="*/ 1232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49">
                <a:extLst>
                  <a:ext uri="{FF2B5EF4-FFF2-40B4-BE49-F238E27FC236}">
                    <a16:creationId xmlns:a16="http://schemas.microsoft.com/office/drawing/2014/main" id="{EDDF8C2A-EBA1-41D1-B5AA-0619B4E9A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13" y="2890"/>
                <a:ext cx="307" cy="123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0">
                <a:extLst>
                  <a:ext uri="{FF2B5EF4-FFF2-40B4-BE49-F238E27FC236}">
                    <a16:creationId xmlns:a16="http://schemas.microsoft.com/office/drawing/2014/main" id="{B91C666C-B56F-4D5F-A1A7-40779D7328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3" y="2895"/>
                <a:ext cx="494" cy="137"/>
              </a:xfrm>
              <a:custGeom>
                <a:avLst/>
                <a:gdLst>
                  <a:gd name="T0" fmla="*/ 0 w 646"/>
                  <a:gd name="T1" fmla="*/ 0 h 180"/>
                  <a:gd name="T2" fmla="*/ 2 w 646"/>
                  <a:gd name="T3" fmla="*/ 2 h 180"/>
                  <a:gd name="T4" fmla="*/ 2 w 646"/>
                  <a:gd name="T5" fmla="*/ 2 h 180"/>
                  <a:gd name="T6" fmla="*/ 2 w 646"/>
                  <a:gd name="T7" fmla="*/ 2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1">
                <a:extLst>
                  <a:ext uri="{FF2B5EF4-FFF2-40B4-BE49-F238E27FC236}">
                    <a16:creationId xmlns:a16="http://schemas.microsoft.com/office/drawing/2014/main" id="{0EBCCC7D-1961-47CB-9819-E3B4DBCE13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952" y="2351"/>
                <a:ext cx="617" cy="569"/>
              </a:xfrm>
              <a:custGeom>
                <a:avLst/>
                <a:gdLst>
                  <a:gd name="T0" fmla="*/ 2 w 808"/>
                  <a:gd name="T1" fmla="*/ 2 h 746"/>
                  <a:gd name="T2" fmla="*/ 2 w 808"/>
                  <a:gd name="T3" fmla="*/ 2 h 746"/>
                  <a:gd name="T4" fmla="*/ 2 w 808"/>
                  <a:gd name="T5" fmla="*/ 2 h 746"/>
                  <a:gd name="T6" fmla="*/ 2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t="100000" r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52">
                <a:extLst>
                  <a:ext uri="{FF2B5EF4-FFF2-40B4-BE49-F238E27FC236}">
                    <a16:creationId xmlns:a16="http://schemas.microsoft.com/office/drawing/2014/main" id="{94F58208-715C-4DC0-8A97-FF7F8023FB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060" y="2477"/>
                <a:ext cx="124" cy="553"/>
              </a:xfrm>
              <a:custGeom>
                <a:avLst/>
                <a:gdLst>
                  <a:gd name="T0" fmla="*/ 0 w 144"/>
                  <a:gd name="T1" fmla="*/ 14 h 644"/>
                  <a:gd name="T2" fmla="*/ 0 w 144"/>
                  <a:gd name="T3" fmla="*/ 3 h 644"/>
                  <a:gd name="T4" fmla="*/ 3 w 144"/>
                  <a:gd name="T5" fmla="*/ 0 h 644"/>
                  <a:gd name="T6" fmla="*/ 3 w 144"/>
                  <a:gd name="T7" fmla="*/ 12 h 644"/>
                  <a:gd name="T8" fmla="*/ 0 w 144"/>
                  <a:gd name="T9" fmla="*/ 14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53">
                <a:extLst>
                  <a:ext uri="{FF2B5EF4-FFF2-40B4-BE49-F238E27FC236}">
                    <a16:creationId xmlns:a16="http://schemas.microsoft.com/office/drawing/2014/main" id="{CE953C03-D673-4FCD-ACF1-5EC8FF73F2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060" y="2358"/>
                <a:ext cx="673" cy="188"/>
              </a:xfrm>
              <a:custGeom>
                <a:avLst/>
                <a:gdLst>
                  <a:gd name="T0" fmla="*/ 15 w 782"/>
                  <a:gd name="T1" fmla="*/ 4 h 219"/>
                  <a:gd name="T2" fmla="*/ 0 w 782"/>
                  <a:gd name="T3" fmla="*/ 3 h 219"/>
                  <a:gd name="T4" fmla="*/ 3 w 782"/>
                  <a:gd name="T5" fmla="*/ 0 h 219"/>
                  <a:gd name="T6" fmla="*/ 19 w 782"/>
                  <a:gd name="T7" fmla="*/ 3 h 219"/>
                  <a:gd name="T8" fmla="*/ 15 w 782"/>
                  <a:gd name="T9" fmla="*/ 4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54">
                <a:extLst>
                  <a:ext uri="{FF2B5EF4-FFF2-40B4-BE49-F238E27FC236}">
                    <a16:creationId xmlns:a16="http://schemas.microsoft.com/office/drawing/2014/main" id="{1796D1AC-1B7E-4C92-8186-B516ECDC35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184" y="2413"/>
                <a:ext cx="549" cy="619"/>
              </a:xfrm>
              <a:custGeom>
                <a:avLst/>
                <a:gdLst>
                  <a:gd name="T0" fmla="*/ 5 w 672"/>
                  <a:gd name="T1" fmla="*/ 5 h 754"/>
                  <a:gd name="T2" fmla="*/ 5 w 672"/>
                  <a:gd name="T3" fmla="*/ 2 h 754"/>
                  <a:gd name="T4" fmla="*/ 0 w 672"/>
                  <a:gd name="T5" fmla="*/ 0 h 754"/>
                  <a:gd name="T6" fmla="*/ 0 w 672"/>
                  <a:gd name="T7" fmla="*/ 4 h 754"/>
                  <a:gd name="T8" fmla="*/ 5 w 672"/>
                  <a:gd name="T9" fmla="*/ 5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t="100000" r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5">
                <a:extLst>
                  <a:ext uri="{FF2B5EF4-FFF2-40B4-BE49-F238E27FC236}">
                    <a16:creationId xmlns:a16="http://schemas.microsoft.com/office/drawing/2014/main" id="{5375A08E-C819-4068-A340-6A3101590C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225" y="2468"/>
                <a:ext cx="465" cy="508"/>
              </a:xfrm>
              <a:custGeom>
                <a:avLst/>
                <a:gdLst>
                  <a:gd name="T0" fmla="*/ 126 w 491"/>
                  <a:gd name="T1" fmla="*/ 79 h 549"/>
                  <a:gd name="T2" fmla="*/ 126 w 491"/>
                  <a:gd name="T3" fmla="*/ 17 h 549"/>
                  <a:gd name="T4" fmla="*/ 0 w 491"/>
                  <a:gd name="T5" fmla="*/ 0 h 549"/>
                  <a:gd name="T6" fmla="*/ 0 w 491"/>
                  <a:gd name="T7" fmla="*/ 61 h 549"/>
                  <a:gd name="T8" fmla="*/ 126 w 491"/>
                  <a:gd name="T9" fmla="*/ 79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56">
                <a:extLst>
                  <a:ext uri="{FF2B5EF4-FFF2-40B4-BE49-F238E27FC236}">
                    <a16:creationId xmlns:a16="http://schemas.microsoft.com/office/drawing/2014/main" id="{8C2DA517-2F12-4350-9DE8-B6CA667298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55" y="2502"/>
                <a:ext cx="407" cy="437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182 h 592"/>
                  <a:gd name="T4" fmla="*/ 230 w 542"/>
                  <a:gd name="T5" fmla="*/ 238 h 592"/>
                  <a:gd name="T6" fmla="*/ 230 w 542"/>
                  <a:gd name="T7" fmla="*/ 52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7">
                <a:extLst>
                  <a:ext uri="{FF2B5EF4-FFF2-40B4-BE49-F238E27FC236}">
                    <a16:creationId xmlns:a16="http://schemas.microsoft.com/office/drawing/2014/main" id="{12C4658C-311E-448D-99DD-D8C2B2B98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26" y="2538"/>
                <a:ext cx="0" cy="6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9" name="Text Box 59">
            <a:extLst>
              <a:ext uri="{FF2B5EF4-FFF2-40B4-BE49-F238E27FC236}">
                <a16:creationId xmlns:a16="http://schemas.microsoft.com/office/drawing/2014/main" id="{DB922CCE-C360-4195-8780-37BA222C4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7" y="5629275"/>
            <a:ext cx="4100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CSDL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algn="ctr" eaLnBrk="1" hangingPunct="1"/>
            <a:r>
              <a:rPr lang="en-US" sz="2400" i="1" dirty="0"/>
              <a:t>(Relational Database</a:t>
            </a:r>
          </a:p>
          <a:p>
            <a:pPr algn="ctr" eaLnBrk="1" hangingPunct="1"/>
            <a:r>
              <a:rPr lang="en-US" sz="2400" i="1" dirty="0"/>
              <a:t>Management System)</a:t>
            </a:r>
          </a:p>
        </p:txBody>
      </p:sp>
      <p:sp>
        <p:nvSpPr>
          <p:cNvPr id="100" name="Text Box 60">
            <a:extLst>
              <a:ext uri="{FF2B5EF4-FFF2-40B4-BE49-F238E27FC236}">
                <a16:creationId xmlns:a16="http://schemas.microsoft.com/office/drawing/2014/main" id="{75532801-5505-4E88-8AC5-6ABE3297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96" y="2946778"/>
            <a:ext cx="166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SQL Server</a:t>
            </a:r>
          </a:p>
        </p:txBody>
      </p:sp>
      <p:sp>
        <p:nvSpPr>
          <p:cNvPr id="101" name="Rectangle 61">
            <a:extLst>
              <a:ext uri="{FF2B5EF4-FFF2-40B4-BE49-F238E27FC236}">
                <a16:creationId xmlns:a16="http://schemas.microsoft.com/office/drawing/2014/main" id="{F205A6EE-FC56-4DDE-A459-A33E9C7E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85" y="2999061"/>
            <a:ext cx="16530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Máy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(Client)</a:t>
            </a:r>
          </a:p>
        </p:txBody>
      </p:sp>
      <p:sp>
        <p:nvSpPr>
          <p:cNvPr id="102" name="AutoShape 62">
            <a:extLst>
              <a:ext uri="{FF2B5EF4-FFF2-40B4-BE49-F238E27FC236}">
                <a16:creationId xmlns:a16="http://schemas.microsoft.com/office/drawing/2014/main" id="{564488D0-07D2-4A5C-A3E3-55900882C3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14598" y="4171950"/>
            <a:ext cx="3597275" cy="627064"/>
          </a:xfrm>
          <a:prstGeom prst="rightArrow">
            <a:avLst>
              <a:gd name="adj1" fmla="val 62602"/>
              <a:gd name="adj2" fmla="val 8227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411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Kết quả (Results)</a:t>
            </a:r>
          </a:p>
        </p:txBody>
      </p:sp>
      <p:sp>
        <p:nvSpPr>
          <p:cNvPr id="103" name="Rectangle 63">
            <a:extLst>
              <a:ext uri="{FF2B5EF4-FFF2-40B4-BE49-F238E27FC236}">
                <a16:creationId xmlns:a16="http://schemas.microsoft.com/office/drawing/2014/main" id="{B56D7219-B23D-40B1-BF93-79A49B20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89" y="6087078"/>
            <a:ext cx="28956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endParaRPr lang="en-US" sz="2400" dirty="0"/>
          </a:p>
          <a:p>
            <a:pPr algn="ctr"/>
            <a:r>
              <a:rPr lang="en-US" sz="2400" i="1" dirty="0"/>
              <a:t>(Client Application)</a:t>
            </a:r>
          </a:p>
        </p:txBody>
      </p:sp>
      <p:sp>
        <p:nvSpPr>
          <p:cNvPr id="104" name="AutoShape 64">
            <a:extLst>
              <a:ext uri="{FF2B5EF4-FFF2-40B4-BE49-F238E27FC236}">
                <a16:creationId xmlns:a16="http://schemas.microsoft.com/office/drawing/2014/main" id="{7EC75258-7161-4C9C-B1E5-CB87CB17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91075"/>
            <a:ext cx="1301750" cy="758825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</a:rPr>
              <a:t>OLAP</a:t>
            </a:r>
          </a:p>
        </p:txBody>
      </p:sp>
      <p:grpSp>
        <p:nvGrpSpPr>
          <p:cNvPr id="105" name="Group 69">
            <a:extLst>
              <a:ext uri="{FF2B5EF4-FFF2-40B4-BE49-F238E27FC236}">
                <a16:creationId xmlns:a16="http://schemas.microsoft.com/office/drawing/2014/main" id="{66DDD2C9-D4DF-4BFA-8BE7-F6B6BE162C6B}"/>
              </a:ext>
            </a:extLst>
          </p:cNvPr>
          <p:cNvGrpSpPr>
            <a:grpSpLocks/>
          </p:cNvGrpSpPr>
          <p:nvPr/>
        </p:nvGrpSpPr>
        <p:grpSpPr bwMode="auto">
          <a:xfrm>
            <a:off x="6324599" y="3343275"/>
            <a:ext cx="2597150" cy="2286000"/>
            <a:chOff x="6172200" y="3124200"/>
            <a:chExt cx="2597150" cy="2286000"/>
          </a:xfrm>
        </p:grpSpPr>
        <p:grpSp>
          <p:nvGrpSpPr>
            <p:cNvPr id="106" name="Group 3">
              <a:extLst>
                <a:ext uri="{FF2B5EF4-FFF2-40B4-BE49-F238E27FC236}">
                  <a16:creationId xmlns:a16="http://schemas.microsoft.com/office/drawing/2014/main" id="{67B28B50-0C79-4C9B-A594-490A53C22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124200"/>
              <a:ext cx="1414463" cy="2286000"/>
              <a:chOff x="752" y="760"/>
              <a:chExt cx="626" cy="1012"/>
            </a:xfrm>
          </p:grpSpPr>
          <p:sp>
            <p:nvSpPr>
              <p:cNvPr id="108" name="Freeform 4">
                <a:extLst>
                  <a:ext uri="{FF2B5EF4-FFF2-40B4-BE49-F238E27FC236}">
                    <a16:creationId xmlns:a16="http://schemas.microsoft.com/office/drawing/2014/main" id="{331B9214-514C-46B1-9739-FACBB3555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" y="760"/>
                <a:ext cx="623" cy="217"/>
              </a:xfrm>
              <a:custGeom>
                <a:avLst/>
                <a:gdLst>
                  <a:gd name="T0" fmla="*/ 0 w 1291"/>
                  <a:gd name="T1" fmla="*/ 0 h 449"/>
                  <a:gd name="T2" fmla="*/ 0 w 1291"/>
                  <a:gd name="T3" fmla="*/ 0 h 449"/>
                  <a:gd name="T4" fmla="*/ 0 w 1291"/>
                  <a:gd name="T5" fmla="*/ 0 h 449"/>
                  <a:gd name="T6" fmla="*/ 0 w 1291"/>
                  <a:gd name="T7" fmla="*/ 0 h 449"/>
                  <a:gd name="T8" fmla="*/ 0 w 1291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5">
                <a:extLst>
                  <a:ext uri="{FF2B5EF4-FFF2-40B4-BE49-F238E27FC236}">
                    <a16:creationId xmlns:a16="http://schemas.microsoft.com/office/drawing/2014/main" id="{0103664E-DFE7-4DD0-96B1-57F62F33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1513"/>
                <a:ext cx="604" cy="259"/>
              </a:xfrm>
              <a:custGeom>
                <a:avLst/>
                <a:gdLst>
                  <a:gd name="T0" fmla="*/ 0 w 1252"/>
                  <a:gd name="T1" fmla="*/ 0 h 536"/>
                  <a:gd name="T2" fmla="*/ 0 w 1252"/>
                  <a:gd name="T3" fmla="*/ 0 h 536"/>
                  <a:gd name="T4" fmla="*/ 0 w 1252"/>
                  <a:gd name="T5" fmla="*/ 0 h 536"/>
                  <a:gd name="T6" fmla="*/ 0 w 1252"/>
                  <a:gd name="T7" fmla="*/ 0 h 536"/>
                  <a:gd name="T8" fmla="*/ 0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6">
                <a:extLst>
                  <a:ext uri="{FF2B5EF4-FFF2-40B4-BE49-F238E27FC236}">
                    <a16:creationId xmlns:a16="http://schemas.microsoft.com/office/drawing/2014/main" id="{8BB0BA48-4435-4F0E-94F9-2DC972818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" y="820"/>
                <a:ext cx="352" cy="927"/>
              </a:xfrm>
              <a:custGeom>
                <a:avLst/>
                <a:gdLst>
                  <a:gd name="T0" fmla="*/ 0 w 729"/>
                  <a:gd name="T1" fmla="*/ 0 h 1916"/>
                  <a:gd name="T2" fmla="*/ 0 w 729"/>
                  <a:gd name="T3" fmla="*/ 0 h 1916"/>
                  <a:gd name="T4" fmla="*/ 0 w 729"/>
                  <a:gd name="T5" fmla="*/ 0 h 1916"/>
                  <a:gd name="T6" fmla="*/ 0 w 729"/>
                  <a:gd name="T7" fmla="*/ 0 h 1916"/>
                  <a:gd name="T8" fmla="*/ 0 w 729"/>
                  <a:gd name="T9" fmla="*/ 0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">
                <a:extLst>
                  <a:ext uri="{FF2B5EF4-FFF2-40B4-BE49-F238E27FC236}">
                    <a16:creationId xmlns:a16="http://schemas.microsoft.com/office/drawing/2014/main" id="{5E58FDC7-C7D7-423A-B422-7F3EA76F0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" y="908"/>
                <a:ext cx="278" cy="834"/>
              </a:xfrm>
              <a:custGeom>
                <a:avLst/>
                <a:gdLst>
                  <a:gd name="T0" fmla="*/ 0 w 577"/>
                  <a:gd name="T1" fmla="*/ 0 h 1728"/>
                  <a:gd name="T2" fmla="*/ 0 w 577"/>
                  <a:gd name="T3" fmla="*/ 0 h 1728"/>
                  <a:gd name="T4" fmla="*/ 0 w 577"/>
                  <a:gd name="T5" fmla="*/ 0 h 1728"/>
                  <a:gd name="T6" fmla="*/ 0 w 577"/>
                  <a:gd name="T7" fmla="*/ 0 h 1728"/>
                  <a:gd name="T8" fmla="*/ 0 w 577"/>
                  <a:gd name="T9" fmla="*/ 0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7"/>
                  <a:gd name="T16" fmla="*/ 0 h 1728"/>
                  <a:gd name="T17" fmla="*/ 577 w 577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8">
                <a:extLst>
                  <a:ext uri="{FF2B5EF4-FFF2-40B4-BE49-F238E27FC236}">
                    <a16:creationId xmlns:a16="http://schemas.microsoft.com/office/drawing/2014/main" id="{2D483412-FB75-46FA-B73C-40F2ECA30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1" y="161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Oval 9">
                <a:extLst>
                  <a:ext uri="{FF2B5EF4-FFF2-40B4-BE49-F238E27FC236}">
                    <a16:creationId xmlns:a16="http://schemas.microsoft.com/office/drawing/2014/main" id="{8D6B59AD-076B-4C0F-9CE4-6086088AF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949"/>
                <a:ext cx="31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0">
                <a:extLst>
                  <a:ext uri="{FF2B5EF4-FFF2-40B4-BE49-F238E27FC236}">
                    <a16:creationId xmlns:a16="http://schemas.microsoft.com/office/drawing/2014/main" id="{2BCCFD28-0B4E-4F01-960C-3B660490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1" y="157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5CE66FBA-2617-4122-9168-71F0D90A5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1" y="153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2">
                <a:extLst>
                  <a:ext uri="{FF2B5EF4-FFF2-40B4-BE49-F238E27FC236}">
                    <a16:creationId xmlns:a16="http://schemas.microsoft.com/office/drawing/2014/main" id="{104FF353-B86B-4EDE-B391-71892F2EA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1" y="149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3">
                <a:extLst>
                  <a:ext uri="{FF2B5EF4-FFF2-40B4-BE49-F238E27FC236}">
                    <a16:creationId xmlns:a16="http://schemas.microsoft.com/office/drawing/2014/main" id="{2D37B16A-8151-42FA-BF20-AB7D837D5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1" y="145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14">
                <a:extLst>
                  <a:ext uri="{FF2B5EF4-FFF2-40B4-BE49-F238E27FC236}">
                    <a16:creationId xmlns:a16="http://schemas.microsoft.com/office/drawing/2014/main" id="{9E44EF97-1414-41E1-AD9C-5CB67CEE0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" y="1094"/>
                <a:ext cx="190" cy="355"/>
              </a:xfrm>
              <a:custGeom>
                <a:avLst/>
                <a:gdLst>
                  <a:gd name="T0" fmla="*/ 0 w 397"/>
                  <a:gd name="T1" fmla="*/ 0 h 733"/>
                  <a:gd name="T2" fmla="*/ 0 w 397"/>
                  <a:gd name="T3" fmla="*/ 0 h 733"/>
                  <a:gd name="T4" fmla="*/ 0 w 397"/>
                  <a:gd name="T5" fmla="*/ 0 h 733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733"/>
                  <a:gd name="T11" fmla="*/ 397 w 397"/>
                  <a:gd name="T12" fmla="*/ 733 h 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id="{75FD4CA0-3787-4339-ACE3-2968CF3ED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" y="1024"/>
                <a:ext cx="218" cy="618"/>
              </a:xfrm>
              <a:custGeom>
                <a:avLst/>
                <a:gdLst>
                  <a:gd name="T0" fmla="*/ 0 w 453"/>
                  <a:gd name="T1" fmla="*/ 0 h 1278"/>
                  <a:gd name="T2" fmla="*/ 0 w 453"/>
                  <a:gd name="T3" fmla="*/ 0 h 1278"/>
                  <a:gd name="T4" fmla="*/ 0 w 453"/>
                  <a:gd name="T5" fmla="*/ 0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6EFF6AA7-6E2E-4597-9053-00942CA84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" y="1047"/>
                <a:ext cx="194" cy="352"/>
              </a:xfrm>
              <a:custGeom>
                <a:avLst/>
                <a:gdLst>
                  <a:gd name="T0" fmla="*/ 0 w 402"/>
                  <a:gd name="T1" fmla="*/ 0 h 726"/>
                  <a:gd name="T2" fmla="*/ 0 w 402"/>
                  <a:gd name="T3" fmla="*/ 0 h 726"/>
                  <a:gd name="T4" fmla="*/ 0 w 402"/>
                  <a:gd name="T5" fmla="*/ 0 h 726"/>
                  <a:gd name="T6" fmla="*/ 0 60000 65536"/>
                  <a:gd name="T7" fmla="*/ 0 60000 65536"/>
                  <a:gd name="T8" fmla="*/ 0 60000 65536"/>
                  <a:gd name="T9" fmla="*/ 0 w 402"/>
                  <a:gd name="T10" fmla="*/ 0 h 726"/>
                  <a:gd name="T11" fmla="*/ 402 w 402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7">
                <a:extLst>
                  <a:ext uri="{FF2B5EF4-FFF2-40B4-BE49-F238E27FC236}">
                    <a16:creationId xmlns:a16="http://schemas.microsoft.com/office/drawing/2014/main" id="{E451EC36-413E-420B-ABCC-CD4A37A39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" y="112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8">
                <a:extLst>
                  <a:ext uri="{FF2B5EF4-FFF2-40B4-BE49-F238E27FC236}">
                    <a16:creationId xmlns:a16="http://schemas.microsoft.com/office/drawing/2014/main" id="{4C17B0F5-155E-4BAD-86FF-81FC37CA5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" y="120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19">
                <a:extLst>
                  <a:ext uri="{FF2B5EF4-FFF2-40B4-BE49-F238E27FC236}">
                    <a16:creationId xmlns:a16="http://schemas.microsoft.com/office/drawing/2014/main" id="{2617FF80-569D-42B4-AF2A-2D3A80440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" y="129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Freeform 20">
                <a:extLst>
                  <a:ext uri="{FF2B5EF4-FFF2-40B4-BE49-F238E27FC236}">
                    <a16:creationId xmlns:a16="http://schemas.microsoft.com/office/drawing/2014/main" id="{9F115483-6994-4880-BD93-61A01C6B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" y="109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0 h 82"/>
                  <a:gd name="T4" fmla="*/ 0 w 152"/>
                  <a:gd name="T5" fmla="*/ 0 h 82"/>
                  <a:gd name="T6" fmla="*/ 0 w 152"/>
                  <a:gd name="T7" fmla="*/ 0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82"/>
                  <a:gd name="T17" fmla="*/ 152 w 152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1">
                <a:extLst>
                  <a:ext uri="{FF2B5EF4-FFF2-40B4-BE49-F238E27FC236}">
                    <a16:creationId xmlns:a16="http://schemas.microsoft.com/office/drawing/2014/main" id="{98C67ED8-6663-4B3C-B33C-3C78F8FB4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09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Freeform 22">
                <a:extLst>
                  <a:ext uri="{FF2B5EF4-FFF2-40B4-BE49-F238E27FC236}">
                    <a16:creationId xmlns:a16="http://schemas.microsoft.com/office/drawing/2014/main" id="{44303A0E-8A59-4BE3-9E12-896C5FCE2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" y="1234"/>
                <a:ext cx="167" cy="75"/>
              </a:xfrm>
              <a:custGeom>
                <a:avLst/>
                <a:gdLst>
                  <a:gd name="T0" fmla="*/ 0 w 351"/>
                  <a:gd name="T1" fmla="*/ 0 h 183"/>
                  <a:gd name="T2" fmla="*/ 0 w 351"/>
                  <a:gd name="T3" fmla="*/ 0 h 183"/>
                  <a:gd name="T4" fmla="*/ 0 w 351"/>
                  <a:gd name="T5" fmla="*/ 0 h 183"/>
                  <a:gd name="T6" fmla="*/ 0 w 351"/>
                  <a:gd name="T7" fmla="*/ 0 h 183"/>
                  <a:gd name="T8" fmla="*/ 0 w 351"/>
                  <a:gd name="T9" fmla="*/ 0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23">
                <a:extLst>
                  <a:ext uri="{FF2B5EF4-FFF2-40B4-BE49-F238E27FC236}">
                    <a16:creationId xmlns:a16="http://schemas.microsoft.com/office/drawing/2014/main" id="{885D1252-26F9-4341-8F21-CBC57F33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" y="1327"/>
                <a:ext cx="167" cy="83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24">
                <a:extLst>
                  <a:ext uri="{FF2B5EF4-FFF2-40B4-BE49-F238E27FC236}">
                    <a16:creationId xmlns:a16="http://schemas.microsoft.com/office/drawing/2014/main" id="{496BBEAF-16C1-46BF-AE0B-D47A806A1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" y="1150"/>
                <a:ext cx="170" cy="77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5">
                <a:extLst>
                  <a:ext uri="{FF2B5EF4-FFF2-40B4-BE49-F238E27FC236}">
                    <a16:creationId xmlns:a16="http://schemas.microsoft.com/office/drawing/2014/main" id="{FB7D8CA4-4783-4CB3-BC25-8CC82DA56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1" y="1197"/>
                <a:ext cx="33" cy="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7D6649E1-DCB7-41E1-938A-E87C2D87D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1" y="1279"/>
                <a:ext cx="33" cy="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27">
                <a:extLst>
                  <a:ext uri="{FF2B5EF4-FFF2-40B4-BE49-F238E27FC236}">
                    <a16:creationId xmlns:a16="http://schemas.microsoft.com/office/drawing/2014/main" id="{77405857-1CFC-47C6-BEB6-CED6DB00F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1" y="1378"/>
                <a:ext cx="33" cy="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7" name="AutoShape 65">
              <a:extLst>
                <a:ext uri="{FF2B5EF4-FFF2-40B4-BE49-F238E27FC236}">
                  <a16:creationId xmlns:a16="http://schemas.microsoft.com/office/drawing/2014/main" id="{FB536207-5BFC-45CD-97E0-D2775AB9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1" y="3886200"/>
              <a:ext cx="1301750" cy="758825"/>
            </a:xfrm>
            <a:prstGeom prst="can">
              <a:avLst>
                <a:gd name="adj" fmla="val 31102"/>
              </a:avLst>
            </a:prstGeom>
            <a:gradFill rotWithShape="0">
              <a:gsLst>
                <a:gs pos="0">
                  <a:srgbClr val="6699FF">
                    <a:gamma/>
                    <a:shade val="46275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OLTP</a:t>
              </a:r>
            </a:p>
          </p:txBody>
        </p:sp>
      </p:grpSp>
      <p:sp>
        <p:nvSpPr>
          <p:cNvPr id="132" name="AutoShape 66">
            <a:extLst>
              <a:ext uri="{FF2B5EF4-FFF2-40B4-BE49-F238E27FC236}">
                <a16:creationId xmlns:a16="http://schemas.microsoft.com/office/drawing/2014/main" id="{1792BD07-ABF3-4259-9B85-0DE61F31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81550"/>
            <a:ext cx="3597275" cy="627064"/>
          </a:xfrm>
          <a:prstGeom prst="rightArrow">
            <a:avLst>
              <a:gd name="adj1" fmla="val 62602"/>
              <a:gd name="adj2" fmla="val 89788"/>
            </a:avLst>
          </a:prstGeom>
          <a:gradFill rotWithShape="0">
            <a:gsLst>
              <a:gs pos="0">
                <a:schemeClr val="accent2">
                  <a:gamma/>
                  <a:tint val="34118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Truy vấn (Queries)</a:t>
            </a: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về SQL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2913" y="841375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Mục </a:t>
            </a:r>
            <a:r>
              <a:rPr lang="en-US" dirty="0" err="1">
                <a:ea typeface="Segoe UI" pitchFamily="34" charset="0"/>
              </a:rPr>
              <a:t>đích</a:t>
            </a:r>
            <a:r>
              <a:rPr lang="en-US" dirty="0">
                <a:ea typeface="Segoe UI" pitchFamily="34" charset="0"/>
              </a:rPr>
              <a:t> sử dụng SQL Server:</a:t>
            </a:r>
          </a:p>
          <a:p>
            <a:pPr lvl="1"/>
            <a:r>
              <a:rPr lang="en-US" dirty="0" err="1">
                <a:ea typeface="Segoe UI" pitchFamily="34" charset="0"/>
              </a:rPr>
              <a:t>Xây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dựng</a:t>
            </a:r>
            <a:r>
              <a:rPr lang="en-US" dirty="0">
                <a:ea typeface="Segoe UI" pitchFamily="34" charset="0"/>
              </a:rPr>
              <a:t> c</a:t>
            </a:r>
            <a:r>
              <a:rPr lang="vi-VN" dirty="0">
                <a:ea typeface="Segoe UI" pitchFamily="34" charset="0"/>
              </a:rPr>
              <a:t>ơ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sở</a:t>
            </a:r>
            <a:r>
              <a:rPr lang="en-US" dirty="0">
                <a:ea typeface="Segoe UI" pitchFamily="34" charset="0"/>
              </a:rPr>
              <a:t> dữ liệu.</a:t>
            </a:r>
          </a:p>
          <a:p>
            <a:pPr lvl="1"/>
            <a:r>
              <a:rPr lang="vi-VN" dirty="0">
                <a:ea typeface="Segoe UI" pitchFamily="34" charset="0"/>
              </a:rPr>
              <a:t>Duy trì cơ sở dữ liệu</a:t>
            </a:r>
            <a:r>
              <a:rPr lang="en-US" dirty="0">
                <a:ea typeface="Segoe UI" pitchFamily="34" charset="0"/>
              </a:rPr>
              <a:t>.</a:t>
            </a:r>
          </a:p>
          <a:p>
            <a:pPr lvl="1"/>
            <a:r>
              <a:rPr lang="en-US" dirty="0">
                <a:ea typeface="Segoe UI" pitchFamily="34" charset="0"/>
              </a:rPr>
              <a:t>Hỗ trợ các </a:t>
            </a:r>
            <a:r>
              <a:rPr lang="en-US" dirty="0" err="1">
                <a:ea typeface="Segoe UI" pitchFamily="34" charset="0"/>
              </a:rPr>
              <a:t>thao</a:t>
            </a:r>
            <a:r>
              <a:rPr lang="en-US" dirty="0">
                <a:ea typeface="Segoe UI" pitchFamily="34" charset="0"/>
              </a:rPr>
              <a:t> tác dữ liệu: </a:t>
            </a:r>
            <a:r>
              <a:rPr lang="en-US" dirty="0" err="1">
                <a:ea typeface="Segoe UI" pitchFamily="34" charset="0"/>
              </a:rPr>
              <a:t>truy</a:t>
            </a:r>
            <a:r>
              <a:rPr lang="en-US" dirty="0">
                <a:ea typeface="Segoe UI" pitchFamily="34" charset="0"/>
              </a:rPr>
              <a:t> vấn, p</a:t>
            </a:r>
            <a:r>
              <a:rPr lang="en-US" dirty="0"/>
              <a:t>hân tích dữ liệu, tạo báo cáo, </a:t>
            </a:r>
            <a:r>
              <a:rPr lang="en-US" dirty="0" err="1"/>
              <a:t>trích</a:t>
            </a:r>
            <a:r>
              <a:rPr lang="en-US" dirty="0"/>
              <a:t> xuất và tổng hợp dữ liệu.</a:t>
            </a:r>
            <a:endParaRPr lang="en-US" dirty="0">
              <a:ea typeface="Segoe U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7E0569-AE4D-4F81-90A2-BE137B4D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200400"/>
            <a:ext cx="8229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về SQL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Các tính năng </a:t>
            </a:r>
            <a:r>
              <a:rPr lang="en-US" dirty="0" err="1">
                <a:ea typeface="Segoe UI" pitchFamily="34" charset="0"/>
              </a:rPr>
              <a:t>nâng</a:t>
            </a:r>
            <a:r>
              <a:rPr lang="en-US" dirty="0">
                <a:ea typeface="Segoe UI" pitchFamily="34" charset="0"/>
              </a:rPr>
              <a:t> cấp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version</a:t>
            </a:r>
          </a:p>
        </p:txBody>
      </p:sp>
      <p:pic>
        <p:nvPicPr>
          <p:cNvPr id="1026" name="Picture 2" descr="Káº¿t quáº£ hÃ¬nh áº£nh cho sql server versiones">
            <a:extLst>
              <a:ext uri="{FF2B5EF4-FFF2-40B4-BE49-F238E27FC236}">
                <a16:creationId xmlns:a16="http://schemas.microsoft.com/office/drawing/2014/main" id="{4573D3B8-9303-4286-A28F-AFDBF74EE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3" y="1719262"/>
            <a:ext cx="8408619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0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về SQL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066800"/>
            <a:ext cx="8608423" cy="6373326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Các tính năng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edition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</p:txBody>
      </p:sp>
      <p:pic>
        <p:nvPicPr>
          <p:cNvPr id="6146" name="Picture 2" descr="Káº¿t quáº£ hÃ¬nh áº£nh cho different editions of sql server">
            <a:extLst>
              <a:ext uri="{FF2B5EF4-FFF2-40B4-BE49-F238E27FC236}">
                <a16:creationId xmlns:a16="http://schemas.microsoft.com/office/drawing/2014/main" id="{3682A2D4-F20E-4333-AFE4-71E33B3E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26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về SQL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Các công cụ SQL Server:</a:t>
            </a:r>
          </a:p>
          <a:p>
            <a:pPr lvl="1"/>
            <a:r>
              <a:rPr lang="en-US" dirty="0">
                <a:ea typeface="Segoe UI" pitchFamily="34" charset="0"/>
              </a:rPr>
              <a:t>Database Engine</a:t>
            </a:r>
          </a:p>
          <a:p>
            <a:pPr lvl="1"/>
            <a:r>
              <a:rPr lang="en-US" dirty="0">
                <a:ea typeface="Segoe UI" pitchFamily="34" charset="0"/>
              </a:rPr>
              <a:t>Replication</a:t>
            </a:r>
          </a:p>
          <a:p>
            <a:pPr lvl="1"/>
            <a:r>
              <a:rPr lang="en-US" dirty="0">
                <a:ea typeface="Segoe UI" pitchFamily="34" charset="0"/>
              </a:rPr>
              <a:t>Integration Services (DTS)</a:t>
            </a:r>
          </a:p>
          <a:p>
            <a:pPr lvl="1"/>
            <a:r>
              <a:rPr lang="en-US" dirty="0">
                <a:ea typeface="Segoe UI" pitchFamily="34" charset="0"/>
              </a:rPr>
              <a:t>Analysis Services</a:t>
            </a:r>
          </a:p>
          <a:p>
            <a:pPr lvl="1"/>
            <a:r>
              <a:rPr lang="en-US" dirty="0">
                <a:ea typeface="Segoe UI" pitchFamily="34" charset="0"/>
              </a:rPr>
              <a:t>Notification Services</a:t>
            </a:r>
          </a:p>
          <a:p>
            <a:pPr lvl="1"/>
            <a:r>
              <a:rPr lang="en-US" dirty="0">
                <a:ea typeface="Segoe UI" pitchFamily="34" charset="0"/>
              </a:rPr>
              <a:t>Reporting  Services</a:t>
            </a:r>
          </a:p>
          <a:p>
            <a:pPr lvl="1"/>
            <a:r>
              <a:rPr lang="en-US" dirty="0" err="1">
                <a:ea typeface="Segoe UI" pitchFamily="34" charset="0"/>
              </a:rPr>
              <a:t>Sql</a:t>
            </a:r>
            <a:r>
              <a:rPr lang="en-US">
                <a:ea typeface="Segoe UI" pitchFamily="34" charset="0"/>
              </a:rPr>
              <a:t> server configuration </a:t>
            </a:r>
            <a:r>
              <a:rPr lang="en-US" dirty="0">
                <a:ea typeface="Segoe UI" pitchFamily="34" charset="0"/>
              </a:rPr>
              <a:t>m</a:t>
            </a:r>
            <a:r>
              <a:rPr lang="en-US">
                <a:ea typeface="Segoe UI" pitchFamily="34" charset="0"/>
              </a:rPr>
              <a:t>anager</a:t>
            </a:r>
            <a:endParaRPr lang="en-US" dirty="0">
              <a:ea typeface="Segoe UI" pitchFamily="34" charset="0"/>
            </a:endParaRPr>
          </a:p>
          <a:p>
            <a:pPr lvl="1"/>
            <a:r>
              <a:rPr lang="en-US" dirty="0">
                <a:ea typeface="Segoe UI" pitchFamily="34" charset="0"/>
              </a:rPr>
              <a:t>Full Text Search Service</a:t>
            </a:r>
          </a:p>
          <a:p>
            <a:pPr lvl="1"/>
            <a:r>
              <a:rPr lang="en-US" dirty="0">
                <a:ea typeface="Segoe UI" pitchFamily="34" charset="0"/>
              </a:rPr>
              <a:t>Service Broker</a:t>
            </a:r>
          </a:p>
          <a:p>
            <a:pPr lvl="1"/>
            <a:r>
              <a:rPr lang="en-US" dirty="0" err="1">
                <a:ea typeface="Segoe UI" pitchFamily="34" charset="0"/>
              </a:rPr>
              <a:t>Sql</a:t>
            </a:r>
            <a:r>
              <a:rPr lang="en-US" dirty="0">
                <a:ea typeface="Segoe UI" pitchFamily="34" charset="0"/>
              </a:rPr>
              <a:t>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11405455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9722</TotalTime>
  <Words>1031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Segoe UI</vt:lpstr>
      <vt:lpstr>Tahoma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Tổng quan về SQL Server</vt:lpstr>
      <vt:lpstr>Tổng quan về SQL Server</vt:lpstr>
      <vt:lpstr>Tổng quan về SQL Server</vt:lpstr>
      <vt:lpstr>Tổng quan về SQL Server</vt:lpstr>
      <vt:lpstr>Tổng quan về SQL Server</vt:lpstr>
      <vt:lpstr>Tổng quan về SQL Server</vt:lpstr>
      <vt:lpstr>SQL Server Management Studio</vt:lpstr>
      <vt:lpstr>SQL Server Management Studio</vt:lpstr>
      <vt:lpstr>SQL Server Management Studio</vt:lpstr>
      <vt:lpstr>SQL Server Management Studio</vt:lpstr>
      <vt:lpstr>   </vt:lpstr>
      <vt:lpstr>Phần 2</vt:lpstr>
      <vt:lpstr>SQL Server Management Studio</vt:lpstr>
      <vt:lpstr>SQL Server Management Studio</vt:lpstr>
      <vt:lpstr>SQL Server Management Studio</vt:lpstr>
      <vt:lpstr>SQL Server Management Studio</vt:lpstr>
      <vt:lpstr>SQL Server Management Studio</vt:lpstr>
      <vt:lpstr>SQL Server Management Studio</vt:lpstr>
      <vt:lpstr>   </vt:lpstr>
      <vt:lpstr>SQL Server Management Studio</vt:lpstr>
      <vt:lpstr>SQL Server Management Studio</vt:lpstr>
      <vt:lpstr>SQL Server Management Studio</vt:lpstr>
      <vt:lpstr>SQL Server Management Studio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1442</cp:revision>
  <dcterms:created xsi:type="dcterms:W3CDTF">2013-04-23T08:05:33Z</dcterms:created>
  <dcterms:modified xsi:type="dcterms:W3CDTF">2018-12-12T02:59:02Z</dcterms:modified>
</cp:coreProperties>
</file>