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7"/>
  </p:notesMasterIdLst>
  <p:sldIdLst>
    <p:sldId id="541" r:id="rId2"/>
    <p:sldId id="542" r:id="rId3"/>
    <p:sldId id="543" r:id="rId4"/>
    <p:sldId id="544" r:id="rId5"/>
    <p:sldId id="548" r:id="rId6"/>
    <p:sldId id="598" r:id="rId7"/>
    <p:sldId id="599" r:id="rId8"/>
    <p:sldId id="600" r:id="rId9"/>
    <p:sldId id="601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550" r:id="rId20"/>
    <p:sldId id="546" r:id="rId21"/>
    <p:sldId id="589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551" r:id="rId34"/>
    <p:sldId id="545" r:id="rId35"/>
    <p:sldId id="55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74021" autoAdjust="0"/>
  </p:normalViewPr>
  <p:slideViewPr>
    <p:cSldViewPr>
      <p:cViewPr varScale="1">
        <p:scale>
          <a:sx n="72" d="100"/>
          <a:sy n="72" d="100"/>
        </p:scale>
        <p:origin x="13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/>
                <a:cs typeface="Roboto"/>
              </a:rPr>
              <a:t>Bài 3: Các hàm hệ thống &amp; Xử lý </a:t>
            </a:r>
            <a:r>
              <a:rPr lang="en-US" dirty="0" err="1">
                <a:ea typeface="Roboto"/>
                <a:cs typeface="Roboto"/>
              </a:rPr>
              <a:t>chuỗi</a:t>
            </a:r>
            <a:endParaRPr lang="en-US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Sử dụng hàm chuyển đổi dữ liệu Hàm CAST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80ED0-5EF2-4CC6-A5CB-F7CFD611F99C}"/>
              </a:ext>
            </a:extLst>
          </p:cNvPr>
          <p:cNvSpPr/>
          <p:nvPr/>
        </p:nvSpPr>
        <p:spPr>
          <a:xfrm>
            <a:off x="0" y="2372135"/>
            <a:ext cx="9144000" cy="17526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8DF6D-667E-4F4A-86ED-3531EEA15BFA}"/>
              </a:ext>
            </a:extLst>
          </p:cNvPr>
          <p:cNvSpPr/>
          <p:nvPr/>
        </p:nvSpPr>
        <p:spPr>
          <a:xfrm>
            <a:off x="381000" y="2604081"/>
            <a:ext cx="8915400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16521"/>
              </a:buClr>
              <a:defRPr/>
            </a:pP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Cú</a:t>
            </a: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pháp</a:t>
            </a:r>
            <a:endParaRPr lang="en-US" sz="2400" b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solidFill>
                  <a:srgbClr val="FF6600"/>
                </a:solidFill>
              </a:rPr>
              <a:t>CAST</a:t>
            </a:r>
            <a:r>
              <a:rPr lang="en-US" sz="2400" b="1" dirty="0">
                <a:solidFill>
                  <a:schemeClr val="accent1"/>
                </a:solidFill>
              </a:rPr>
              <a:t>(&lt;</a:t>
            </a:r>
            <a:r>
              <a:rPr lang="en-US" sz="2400" b="1" dirty="0" err="1">
                <a:solidFill>
                  <a:schemeClr val="accent1"/>
                </a:solidFill>
              </a:rPr>
              <a:t>Biểu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thức</a:t>
            </a:r>
            <a:r>
              <a:rPr lang="en-US" sz="2400" b="1" dirty="0">
                <a:solidFill>
                  <a:schemeClr val="accent1"/>
                </a:solidFill>
              </a:rPr>
              <a:t>&gt;  </a:t>
            </a:r>
            <a:r>
              <a:rPr lang="en-US" sz="2400" b="1" dirty="0"/>
              <a:t>AS  </a:t>
            </a:r>
            <a:r>
              <a:rPr lang="en-US" sz="2400" b="1" dirty="0">
                <a:solidFill>
                  <a:schemeClr val="accent3"/>
                </a:solidFill>
              </a:rPr>
              <a:t>&lt;</a:t>
            </a:r>
            <a:r>
              <a:rPr lang="en-US" sz="2400" b="1" dirty="0" err="1">
                <a:solidFill>
                  <a:schemeClr val="accent3"/>
                </a:solidFill>
              </a:rPr>
              <a:t>Kiểu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dữ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liệu</a:t>
            </a:r>
            <a:r>
              <a:rPr lang="en-US" sz="2400" b="1" dirty="0"/>
              <a:t>&gt; [(length)])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1200" b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400" b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>
              <a:spcBef>
                <a:spcPct val="200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 dụng</a:t>
            </a:r>
          </a:p>
          <a:p>
            <a:pPr marL="0" lvl="1">
              <a:spcBef>
                <a:spcPct val="20000"/>
              </a:spcBef>
              <a:defRPr/>
            </a:pP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Hàm CAST dùng để chuyển đổi </a:t>
            </a:r>
            <a:r>
              <a:rPr lang="en-US" sz="2400" i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tường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minh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hay ép </a:t>
            </a:r>
            <a:r>
              <a:rPr lang="en-US" sz="2400" i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kiểu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một biểu thức từ </a:t>
            </a:r>
            <a:r>
              <a:rPr lang="en-US" sz="2400" i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kiểu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dữ liệu này sang </a:t>
            </a:r>
            <a:r>
              <a:rPr lang="en-US" sz="2400" i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kiểu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dữ liệu khác</a:t>
            </a: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A9B3E9A2-CA8A-489D-9A0C-42B69F1F75DA}"/>
              </a:ext>
            </a:extLst>
          </p:cNvPr>
          <p:cNvSpPr/>
          <p:nvPr/>
        </p:nvSpPr>
        <p:spPr>
          <a:xfrm>
            <a:off x="41787" y="2727906"/>
            <a:ext cx="296351" cy="1991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83EC7D5-4338-44CF-AF93-0FC7F2B24906}"/>
              </a:ext>
            </a:extLst>
          </p:cNvPr>
          <p:cNvSpPr/>
          <p:nvPr/>
        </p:nvSpPr>
        <p:spPr>
          <a:xfrm>
            <a:off x="41787" y="4535232"/>
            <a:ext cx="296351" cy="1991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8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Một số ví dụ về hàm CAST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5CEC21-F072-421B-8C46-D7A44A4B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7" y="2334468"/>
            <a:ext cx="8035224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Một số ví dụ về hàm CAST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Chuyển đổi dữ liệu khi thực hiện phép chia số nguyên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Câu </a:t>
            </a:r>
            <a:r>
              <a:rPr lang="en-US" dirty="0" err="1">
                <a:sym typeface="Wingdings" panose="05000000000000000000" pitchFamily="2" charset="2"/>
              </a:rPr>
              <a:t>lệnh</a:t>
            </a:r>
            <a:r>
              <a:rPr lang="en-US" dirty="0">
                <a:sym typeface="Wingdings" panose="05000000000000000000" pitchFamily="2" charset="2"/>
              </a:rPr>
              <a:t> SELECT sử dụng hàm CAST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B7C92-9AED-44D9-9ADE-1C2E00BEA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54724"/>
            <a:ext cx="7797460" cy="1255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3D3209-CEE0-4A17-A949-52B41E8E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4277140"/>
            <a:ext cx="5434013" cy="1112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D698F-CC54-4EA3-BBD8-BB98AABE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181600"/>
            <a:ext cx="3886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8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Sử dụng hàm chuyển đổi dữ liệu Hàm CONVERT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D06B9-BA1F-4316-95B4-18BCFEE1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8" y="2209800"/>
            <a:ext cx="751046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Sử dụng hàm chuyển đổi dữ liệu Hàm CONVERT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Một số ví dụ về hàm CONVERT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615C3B-4C69-4A46-A8CE-5B8C2D82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8" y="2743200"/>
            <a:ext cx="8035224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0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Sử dụng hàm chuyển đổi dữ liệu Hàm CONVERT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 sánh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Cast và CONVERT: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SELECT '</a:t>
            </a:r>
            <a:r>
              <a:rPr lang="en-US" dirty="0" err="1">
                <a:sym typeface="Wingdings" panose="05000000000000000000" pitchFamily="2" charset="2"/>
              </a:rPr>
              <a:t>Today''s</a:t>
            </a:r>
            <a:r>
              <a:rPr lang="en-US" dirty="0">
                <a:sym typeface="Wingdings" panose="05000000000000000000" pitchFamily="2" charset="2"/>
              </a:rPr>
              <a:t> date is ' + CAST(GETDATE() as varchar)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US" sz="2000" dirty="0">
                <a:sym typeface="Wingdings" panose="05000000000000000000" pitchFamily="2" charset="2"/>
              </a:rPr>
              <a:t>SELECT '</a:t>
            </a:r>
            <a:r>
              <a:rPr lang="en-US" sz="2000" dirty="0" err="1">
                <a:sym typeface="Wingdings" panose="05000000000000000000" pitchFamily="2" charset="2"/>
              </a:rPr>
              <a:t>Today''s</a:t>
            </a:r>
            <a:r>
              <a:rPr lang="en-US" sz="2000" dirty="0">
                <a:sym typeface="Wingdings" panose="05000000000000000000" pitchFamily="2" charset="2"/>
              </a:rPr>
              <a:t> date is ' + CONVERT(VARCHAR, GETDATE(),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101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EF3C4-6E2B-4C1E-8A1E-217F4FE5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49620"/>
            <a:ext cx="2886075" cy="1079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DA402F-542A-4720-A387-ED938D9B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13" y="4495800"/>
            <a:ext cx="2968487" cy="962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2EE9E0-9474-426B-8657-2FE1DF10FB4C}"/>
              </a:ext>
            </a:extLst>
          </p:cNvPr>
          <p:cNvSpPr txBox="1"/>
          <p:nvPr/>
        </p:nvSpPr>
        <p:spPr>
          <a:xfrm>
            <a:off x="6858000" y="5029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Tham số định </a:t>
            </a:r>
            <a:r>
              <a:rPr lang="en-US" dirty="0" err="1">
                <a:solidFill>
                  <a:srgbClr val="00B050"/>
                </a:solidFill>
              </a:rPr>
              <a:t>dạng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FA958F-1CA0-4044-BCB4-7AA0071AE12F}"/>
              </a:ext>
            </a:extLst>
          </p:cNvPr>
          <p:cNvCxnSpPr/>
          <p:nvPr/>
        </p:nvCxnSpPr>
        <p:spPr>
          <a:xfrm flipV="1">
            <a:off x="8077200" y="4343400"/>
            <a:ext cx="0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4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Sử dụng hàm chuyển đổi dữ liệu Hàm CONVERT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Ví dụ dùng Convert (chú ý các định </a:t>
            </a:r>
            <a:r>
              <a:rPr lang="en-US" dirty="0" err="1">
                <a:sym typeface="Wingdings" panose="05000000000000000000" pitchFamily="2" charset="2"/>
              </a:rPr>
              <a:t>dạng</a:t>
            </a:r>
            <a:r>
              <a:rPr lang="en-US" dirty="0">
                <a:sym typeface="Wingdings" panose="05000000000000000000" pitchFamily="2" charset="2"/>
              </a:rPr>
              <a:t> khi xuất dữ liệu)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C7DFF3-4B82-4B8B-8005-5A6E6B15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50292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95F03F-FF34-4D77-8BD1-FFAD83252311}"/>
              </a:ext>
            </a:extLst>
          </p:cNvPr>
          <p:cNvSpPr txBox="1"/>
          <p:nvPr/>
        </p:nvSpPr>
        <p:spPr>
          <a:xfrm>
            <a:off x="5867400" y="2690336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 = mm/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yyyy</a:t>
            </a:r>
            <a:endParaRPr lang="en-US" dirty="0"/>
          </a:p>
          <a:p>
            <a:r>
              <a:rPr lang="en-US" dirty="0"/>
              <a:t>103 = 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endParaRPr lang="en-US" dirty="0"/>
          </a:p>
          <a:p>
            <a:r>
              <a:rPr lang="en-US" dirty="0"/>
              <a:t>105 = 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endParaRPr lang="en-US" dirty="0"/>
          </a:p>
          <a:p>
            <a:r>
              <a:rPr lang="en-US" dirty="0"/>
              <a:t>107 = Mon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endParaRPr lang="en-US" dirty="0"/>
          </a:p>
          <a:p>
            <a:r>
              <a:rPr lang="en-US" dirty="0"/>
              <a:t>110 = mm-</a:t>
            </a:r>
            <a:r>
              <a:rPr lang="en-US" dirty="0" err="1"/>
              <a:t>dd</a:t>
            </a:r>
            <a:r>
              <a:rPr lang="en-US" dirty="0"/>
              <a:t>-</a:t>
            </a:r>
            <a:r>
              <a:rPr lang="en-US" dirty="0" err="1"/>
              <a:t>yyyy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89EA4-2117-44AD-B297-40F5B8CA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663315"/>
            <a:ext cx="6019799" cy="1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6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toán học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PI: trả về số Pi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SQRT: tính căn </a:t>
            </a:r>
            <a:r>
              <a:rPr lang="en-US" dirty="0" err="1">
                <a:sym typeface="Wingdings" panose="05000000000000000000" pitchFamily="2" charset="2"/>
              </a:rPr>
              <a:t>bậc</a:t>
            </a:r>
            <a:r>
              <a:rPr lang="en-US" dirty="0">
                <a:sym typeface="Wingdings" panose="05000000000000000000" pitchFamily="2" charset="2"/>
              </a:rPr>
              <a:t> 2, trả về dữ liệu </a:t>
            </a:r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float - </a:t>
            </a:r>
            <a:r>
              <a:rPr lang="en-US" dirty="0"/>
              <a:t>SELECT SQRT(25)</a:t>
            </a:r>
            <a:r>
              <a:rPr lang="en-US" dirty="0">
                <a:sym typeface="Wingdings" panose="05000000000000000000" pitchFamily="2" charset="2"/>
              </a:rPr>
              <a:t>5</a:t>
            </a:r>
          </a:p>
          <a:p>
            <a:r>
              <a:rPr lang="en-US" dirty="0">
                <a:sym typeface="Wingdings" panose="05000000000000000000" pitchFamily="2" charset="2"/>
              </a:rPr>
              <a:t>SQUARE: bình </a:t>
            </a:r>
            <a:r>
              <a:rPr lang="en-US" dirty="0" err="1">
                <a:sym typeface="Wingdings" panose="05000000000000000000" pitchFamily="2" charset="2"/>
              </a:rPr>
              <a:t>ph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dirty="0"/>
              <a:t>SELECT SQUARE(3)=&gt;?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CEILING và FLOOR</a:t>
            </a:r>
          </a:p>
          <a:p>
            <a:pPr marL="0" indent="0">
              <a:buNone/>
            </a:pPr>
            <a:r>
              <a:rPr lang="en-US" dirty="0"/>
              <a:t>SELECT CEILING(9/ 4.0)</a:t>
            </a:r>
            <a:r>
              <a:rPr lang="en-US" dirty="0">
                <a:sym typeface="Wingdings" panose="05000000000000000000" pitchFamily="2" charset="2"/>
              </a:rPr>
              <a:t>?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C6AB6-B13D-4D06-A546-D33DD44E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40386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A09EE-3880-46A2-AAF1-FAEFFFF8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710609"/>
            <a:ext cx="1809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toán học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ROUND: làm tròn giá trị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vị trí </a:t>
            </a:r>
            <a:r>
              <a:rPr lang="en-US" dirty="0" err="1">
                <a:sym typeface="Wingdings" panose="05000000000000000000" pitchFamily="2" charset="2"/>
              </a:rPr>
              <a:t>thập</a:t>
            </a:r>
            <a:r>
              <a:rPr lang="en-US" dirty="0">
                <a:sym typeface="Wingdings" panose="05000000000000000000" pitchFamily="2" charset="2"/>
              </a:rPr>
              <a:t> phân xác định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ABS: Lấy giá trị tuyệt đối, ví dụ lương trung bình của </a:t>
            </a:r>
            <a:r>
              <a:rPr lang="en-US" dirty="0" err="1">
                <a:sym typeface="Wingdings" panose="05000000000000000000" pitchFamily="2" charset="2"/>
              </a:rPr>
              <a:t>nv</a:t>
            </a:r>
            <a:r>
              <a:rPr lang="en-US" dirty="0">
                <a:sym typeface="Wingdings" panose="05000000000000000000" pitchFamily="2" charset="2"/>
              </a:rPr>
              <a:t> là 31000, thống kê mức độ </a:t>
            </a:r>
            <a:r>
              <a:rPr lang="en-US" dirty="0" err="1">
                <a:sym typeface="Wingdings" panose="05000000000000000000" pitchFamily="2" charset="2"/>
              </a:rPr>
              <a:t>chênh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lệch</a:t>
            </a:r>
            <a:r>
              <a:rPr lang="en-US" dirty="0">
                <a:sym typeface="Wingdings" panose="05000000000000000000" pitchFamily="2" charset="2"/>
              </a:rPr>
              <a:t> lương của các </a:t>
            </a:r>
            <a:r>
              <a:rPr lang="en-US" dirty="0" err="1">
                <a:sym typeface="Wingdings" panose="05000000000000000000" pitchFamily="2" charset="2"/>
              </a:rPr>
              <a:t>nv</a:t>
            </a:r>
            <a:r>
              <a:rPr lang="en-US" dirty="0">
                <a:sym typeface="Wingdings" panose="05000000000000000000" pitchFamily="2" charset="2"/>
              </a:rPr>
              <a:t> so với lương trung bình không quan tâm số </a:t>
            </a:r>
            <a:r>
              <a:rPr lang="en-US" dirty="0" err="1">
                <a:sym typeface="Wingdings" panose="05000000000000000000" pitchFamily="2" charset="2"/>
              </a:rPr>
              <a:t>âm</a:t>
            </a:r>
            <a:r>
              <a:rPr lang="en-US" dirty="0">
                <a:sym typeface="Wingdings" panose="05000000000000000000" pitchFamily="2" charset="2"/>
              </a:rPr>
              <a:t> hay </a:t>
            </a:r>
            <a:r>
              <a:rPr lang="en-US" dirty="0" err="1">
                <a:sym typeface="Wingdings" panose="05000000000000000000" pitchFamily="2" charset="2"/>
              </a:rPr>
              <a:t>dương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B184A-5DAF-45F7-A14E-7874C2FD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1639957"/>
            <a:ext cx="4419600" cy="432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E4574-952D-449B-A0F4-2BB2F36B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98609"/>
            <a:ext cx="4140314" cy="432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1A79F-D4E2-4BCD-826C-F98CBC388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608197"/>
            <a:ext cx="4064114" cy="432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9EAB59-D45E-4ECB-ACEF-754187125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831813"/>
            <a:ext cx="6672184" cy="933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60609-D80A-4E7F-844D-8967256A7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1" y="5867400"/>
            <a:ext cx="2443162" cy="9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5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Demo các ví dụ trong các slide bên trên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hàm hệ thống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>
                <a:ea typeface="Roboto"/>
                <a:cs typeface="Roboto"/>
              </a:rPr>
              <a:t>Xử lý </a:t>
            </a:r>
            <a:r>
              <a:rPr lang="en-US" dirty="0" err="1">
                <a:ea typeface="Roboto"/>
                <a:cs typeface="Roboto"/>
              </a:rPr>
              <a:t>chuỗi</a:t>
            </a:r>
            <a:endParaRPr lang="en-US" dirty="0">
              <a:ea typeface="Roboto"/>
              <a:cs typeface="Robot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Làm việc với </a:t>
            </a:r>
            <a:r>
              <a:rPr lang="en-US" dirty="0" err="1"/>
              <a:t>kiểu</a:t>
            </a:r>
            <a:r>
              <a:rPr lang="en-US" dirty="0"/>
              <a:t> dữ liệu </a:t>
            </a:r>
            <a:r>
              <a:rPr lang="en-US" dirty="0" err="1"/>
              <a:t>chuỗi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DD1F3-D298-444A-81E4-82760F13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5" y="2152986"/>
            <a:ext cx="8730229" cy="4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Ví dụ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295B326-DBC6-4556-9116-2DF5E0B36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880277"/>
              </p:ext>
            </p:extLst>
          </p:nvPr>
        </p:nvGraphicFramePr>
        <p:xfrm>
          <a:off x="457200" y="1868478"/>
          <a:ext cx="8229600" cy="4149092"/>
        </p:xfrm>
        <a:graphic>
          <a:graphicData uri="http://schemas.openxmlformats.org/drawingml/2006/table">
            <a:tbl>
              <a:tblPr/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9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800100" algn="l"/>
                          <a:tab pos="24003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Hàm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800100" algn="l"/>
                          <a:tab pos="24003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Kết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quả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LEN('SQL Server')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LEN('  SQL Server  ')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LEFT('SQL Server', 3)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'SQL'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LTRIM('  SQL Server  ')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'SQL Server  '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RTRIM('  SQL Server  ')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'  SQL Server'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LTRIM(RTRIM('  SQL Server  '))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'SQL Server'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09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Hàm CHARINDEX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FBF1E-208C-4D2A-990C-0E2F1868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" y="1828800"/>
            <a:ext cx="9144000" cy="1335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C8A44-DE9F-4050-A942-92E73D16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29000"/>
            <a:ext cx="64008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4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Hàm </a:t>
            </a:r>
            <a:r>
              <a:rPr lang="en-US" dirty="0" err="1"/>
              <a:t>SubString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C0828-377E-4101-80B2-25EB72C857ED}"/>
              </a:ext>
            </a:extLst>
          </p:cNvPr>
          <p:cNvSpPr/>
          <p:nvPr/>
        </p:nvSpPr>
        <p:spPr>
          <a:xfrm>
            <a:off x="0" y="1683222"/>
            <a:ext cx="9144000" cy="1215854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E005D-90D8-490F-B79C-48DF140C95B5}"/>
              </a:ext>
            </a:extLst>
          </p:cNvPr>
          <p:cNvSpPr/>
          <p:nvPr/>
        </p:nvSpPr>
        <p:spPr>
          <a:xfrm>
            <a:off x="381000" y="1819286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16521"/>
              </a:buClr>
              <a:defRPr/>
            </a:pP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Cú</a:t>
            </a: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pháp</a:t>
            </a:r>
            <a:endParaRPr lang="en-US" sz="2400" b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                  </a:t>
            </a:r>
            <a:r>
              <a:rPr lang="en-US" sz="2400" b="1" dirty="0">
                <a:solidFill>
                  <a:srgbClr val="FF6600"/>
                </a:solidFill>
              </a:rPr>
              <a:t>SUBSTRING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string</a:t>
            </a:r>
            <a:r>
              <a:rPr lang="en-US" sz="2400" dirty="0" err="1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,start</a:t>
            </a:r>
            <a:r>
              <a:rPr lang="en-US" sz="2400" dirty="0" err="1">
                <a:solidFill>
                  <a:srgbClr val="FF339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,length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0" name="Right Arrow 3">
            <a:extLst>
              <a:ext uri="{FF2B5EF4-FFF2-40B4-BE49-F238E27FC236}">
                <a16:creationId xmlns:a16="http://schemas.microsoft.com/office/drawing/2014/main" id="{E9EB73B1-DA27-43CE-8993-9FC1881F0BB3}"/>
              </a:ext>
            </a:extLst>
          </p:cNvPr>
          <p:cNvSpPr/>
          <p:nvPr/>
        </p:nvSpPr>
        <p:spPr>
          <a:xfrm>
            <a:off x="84649" y="1988022"/>
            <a:ext cx="296351" cy="1991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DAB738-9F59-4DCB-A97A-471DEF37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946047"/>
            <a:ext cx="5133975" cy="2771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88547F-4FDD-49D1-8FDA-E22C2AAFCD42}"/>
              </a:ext>
            </a:extLst>
          </p:cNvPr>
          <p:cNvSpPr/>
          <p:nvPr/>
        </p:nvSpPr>
        <p:spPr>
          <a:xfrm>
            <a:off x="2057400" y="5842779"/>
            <a:ext cx="5176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DECLARE</a:t>
            </a:r>
            <a:r>
              <a:rPr lang="en-US" sz="2000" dirty="0">
                <a:solidFill>
                  <a:prstClr val="black"/>
                </a:solidFill>
              </a:rPr>
              <a:t> @</a:t>
            </a:r>
            <a:r>
              <a:rPr lang="en-US" sz="2000" dirty="0" err="1">
                <a:solidFill>
                  <a:prstClr val="black"/>
                </a:solidFill>
              </a:rPr>
              <a:t>FullName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VarChar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25</a:t>
            </a:r>
            <a:r>
              <a:rPr lang="en-US" sz="2000" dirty="0">
                <a:solidFill>
                  <a:srgbClr val="808080"/>
                </a:solidFill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SET</a:t>
            </a:r>
            <a:r>
              <a:rPr lang="en-US" sz="2000" dirty="0">
                <a:solidFill>
                  <a:prstClr val="black"/>
                </a:solidFill>
              </a:rPr>
              <a:t> @</a:t>
            </a:r>
            <a:r>
              <a:rPr lang="en-US" sz="2000" dirty="0" err="1">
                <a:solidFill>
                  <a:prstClr val="black"/>
                </a:solidFill>
              </a:rPr>
              <a:t>FullName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=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'www.poly.edu.vn'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SELECT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FF00FF"/>
                </a:solidFill>
              </a:rPr>
              <a:t>SUBSTRING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@</a:t>
            </a:r>
            <a:r>
              <a:rPr lang="en-US" sz="2000" dirty="0" err="1">
                <a:solidFill>
                  <a:prstClr val="black"/>
                </a:solidFill>
              </a:rPr>
              <a:t>FullName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  <a:r>
              <a:rPr lang="en-US" sz="2000" dirty="0">
                <a:solidFill>
                  <a:prstClr val="black"/>
                </a:solidFill>
              </a:rPr>
              <a:t> 5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  <a:r>
              <a:rPr lang="en-US" sz="2000" dirty="0">
                <a:solidFill>
                  <a:prstClr val="black"/>
                </a:solidFill>
              </a:rPr>
              <a:t> 4</a:t>
            </a:r>
            <a:r>
              <a:rPr lang="en-US" dirty="0">
                <a:solidFill>
                  <a:srgbClr val="808080"/>
                </a:solidFill>
              </a:rPr>
              <a:t>)</a:t>
            </a:r>
            <a:endParaRPr lang="en-US" dirty="0"/>
          </a:p>
        </p:txBody>
      </p:sp>
      <p:sp>
        <p:nvSpPr>
          <p:cNvPr id="12" name="Right Arrow 16">
            <a:extLst>
              <a:ext uri="{FF2B5EF4-FFF2-40B4-BE49-F238E27FC236}">
                <a16:creationId xmlns:a16="http://schemas.microsoft.com/office/drawing/2014/main" id="{DD54D2B3-877B-4359-9F9D-546544D71120}"/>
              </a:ext>
            </a:extLst>
          </p:cNvPr>
          <p:cNvSpPr/>
          <p:nvPr/>
        </p:nvSpPr>
        <p:spPr>
          <a:xfrm>
            <a:off x="6896101" y="6255876"/>
            <a:ext cx="458102" cy="22024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0A384-16C9-46BE-B79C-406BC430E938}"/>
              </a:ext>
            </a:extLst>
          </p:cNvPr>
          <p:cNvSpPr txBox="1"/>
          <p:nvPr/>
        </p:nvSpPr>
        <p:spPr>
          <a:xfrm>
            <a:off x="7581900" y="616594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313051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Hàm REPLACE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60A7E-7074-4C83-99BF-07003EDF8358}"/>
              </a:ext>
            </a:extLst>
          </p:cNvPr>
          <p:cNvSpPr/>
          <p:nvPr/>
        </p:nvSpPr>
        <p:spPr>
          <a:xfrm>
            <a:off x="9940" y="2168807"/>
            <a:ext cx="9144000" cy="1215854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D2FCC-2BDD-4E22-9DC2-3F622853E5CD}"/>
              </a:ext>
            </a:extLst>
          </p:cNvPr>
          <p:cNvSpPr/>
          <p:nvPr/>
        </p:nvSpPr>
        <p:spPr>
          <a:xfrm>
            <a:off x="390940" y="222867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16521"/>
              </a:buClr>
              <a:defRPr/>
            </a:pP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Cú</a:t>
            </a: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pháp</a:t>
            </a:r>
            <a:endParaRPr lang="en-US" sz="2400" b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            </a:t>
            </a:r>
            <a:r>
              <a:rPr lang="en-US" sz="2400" b="1" dirty="0">
                <a:solidFill>
                  <a:srgbClr val="FF6600"/>
                </a:solidFill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search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,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find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,</a:t>
            </a:r>
            <a:r>
              <a:rPr lang="en-US" sz="2400" dirty="0" err="1">
                <a:solidFill>
                  <a:srgbClr val="FF9933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)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6" name="Right Arrow 3">
            <a:extLst>
              <a:ext uri="{FF2B5EF4-FFF2-40B4-BE49-F238E27FC236}">
                <a16:creationId xmlns:a16="http://schemas.microsoft.com/office/drawing/2014/main" id="{71DC5A38-C485-4F22-AB1B-4059B9789B77}"/>
              </a:ext>
            </a:extLst>
          </p:cNvPr>
          <p:cNvSpPr/>
          <p:nvPr/>
        </p:nvSpPr>
        <p:spPr>
          <a:xfrm>
            <a:off x="94589" y="2397407"/>
            <a:ext cx="296351" cy="1991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53833-A015-4721-8BFB-1D106E097977}"/>
              </a:ext>
            </a:extLst>
          </p:cNvPr>
          <p:cNvSpPr txBox="1"/>
          <p:nvPr/>
        </p:nvSpPr>
        <p:spPr>
          <a:xfrm>
            <a:off x="238540" y="3464207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Trả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về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chuỗi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search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tất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chuỗi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find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thay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thế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bởi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chuỗi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replace.</a:t>
            </a:r>
          </a:p>
        </p:txBody>
      </p:sp>
      <p:sp>
        <p:nvSpPr>
          <p:cNvPr id="18" name="Right Arrow 16">
            <a:extLst>
              <a:ext uri="{FF2B5EF4-FFF2-40B4-BE49-F238E27FC236}">
                <a16:creationId xmlns:a16="http://schemas.microsoft.com/office/drawing/2014/main" id="{A75358E4-1DED-4233-BEDB-6FE1E9B6A75B}"/>
              </a:ext>
            </a:extLst>
          </p:cNvPr>
          <p:cNvSpPr/>
          <p:nvPr/>
        </p:nvSpPr>
        <p:spPr>
          <a:xfrm>
            <a:off x="5500231" y="5029629"/>
            <a:ext cx="558927" cy="26165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3F976-5B8F-4045-BCC4-419DAB58B455}"/>
              </a:ext>
            </a:extLst>
          </p:cNvPr>
          <p:cNvSpPr txBox="1"/>
          <p:nvPr/>
        </p:nvSpPr>
        <p:spPr>
          <a:xfrm>
            <a:off x="6338495" y="4960404"/>
            <a:ext cx="226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0973.456.226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B35E98-32BA-4954-B8B7-FA9CDAAC6F54}"/>
              </a:ext>
            </a:extLst>
          </p:cNvPr>
          <p:cNvSpPr/>
          <p:nvPr/>
        </p:nvSpPr>
        <p:spPr>
          <a:xfrm>
            <a:off x="695740" y="4898849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REPLACE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80808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'0973-456-226'</a:t>
            </a:r>
            <a:r>
              <a:rPr lang="en-US" sz="2400" dirty="0">
                <a:solidFill>
                  <a:srgbClr val="80808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'-'</a:t>
            </a:r>
            <a:r>
              <a:rPr lang="en-US" sz="2400" dirty="0">
                <a:solidFill>
                  <a:srgbClr val="80808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'.'</a:t>
            </a:r>
            <a:r>
              <a:rPr lang="en-US" sz="2400" dirty="0">
                <a:solidFill>
                  <a:srgbClr val="808080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12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AEEB3C-36A3-4C5A-84FD-DAEF3C60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6" y="981848"/>
            <a:ext cx="8626588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7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Demo các hàm xử lý </a:t>
            </a:r>
            <a:r>
              <a:rPr lang="en-US" dirty="0" err="1"/>
              <a:t>chuỗi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092E01-5E2F-44BB-84D1-AA9EC9C0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7" y="2143125"/>
            <a:ext cx="7678905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95999-44C5-4A84-A6F5-FE8FCB25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2" y="4191000"/>
            <a:ext cx="6248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3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Vấn đề thường xảy ra với dữ liệu chuỗi</a:t>
            </a:r>
            <a:endParaRPr lang="en-US" dirty="0"/>
          </a:p>
          <a:p>
            <a:pPr lvl="1"/>
            <a:r>
              <a:rPr lang="en-US" dirty="0"/>
              <a:t>Sắp thứ tự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Khi sắp xếp một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cột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chuỗi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chứa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số, bạn có thể nhận được kết quả không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mong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đợi.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Để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tránh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điều đó, bạn chuyển đổi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cột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chuỗi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thành giá trị số trong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mệnh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đề ORDER BY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Bảng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NhanVien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được sắp xếp bởi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cột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MaNV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khi có dùng Cast</a:t>
            </a: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DAC84-1F2C-4C6F-9DC9-1E9BE943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9220"/>
            <a:ext cx="2714171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E6B89-B784-429A-8976-9DEC482F3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83620"/>
            <a:ext cx="1676400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9C4F9-2DCC-4676-BDF6-F5D952B6C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3918916"/>
            <a:ext cx="3447524" cy="729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6C44A-9D0A-4132-8C90-360B3A895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038" y="4783620"/>
            <a:ext cx="1676399" cy="19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22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Vấn đề thường xảy ra với dữ liệu chuỗi</a:t>
            </a:r>
            <a:endParaRPr lang="en-US" dirty="0"/>
          </a:p>
          <a:p>
            <a:pPr lvl="1"/>
            <a:r>
              <a:rPr lang="en-US" dirty="0"/>
              <a:t>Phân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tự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Nếu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chuỗi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gồm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hai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hay nhiều thành phần, bạn có thể phân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tách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chuỗi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thành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những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thành phần độc lập.</a:t>
            </a:r>
          </a:p>
          <a:p>
            <a:pPr lvl="2"/>
            <a:r>
              <a:rPr lang="en-US" dirty="0">
                <a:ea typeface="Segoe UI" pitchFamily="34" charset="0"/>
              </a:rPr>
              <a:t>Sử dụng hàm CHARINDEX để định vị </a:t>
            </a:r>
            <a:r>
              <a:rPr lang="en-US" dirty="0" err="1">
                <a:ea typeface="Segoe UI" pitchFamily="34" charset="0"/>
              </a:rPr>
              <a:t>những</a:t>
            </a:r>
            <a:r>
              <a:rPr lang="en-US" dirty="0">
                <a:ea typeface="Segoe UI" pitchFamily="34" charset="0"/>
              </a:rPr>
              <a:t> ký tự phân </a:t>
            </a:r>
            <a:r>
              <a:rPr lang="en-US" dirty="0" err="1">
                <a:ea typeface="Segoe UI" pitchFamily="34" charset="0"/>
              </a:rPr>
              <a:t>tách</a:t>
            </a:r>
            <a:r>
              <a:rPr lang="en-US" dirty="0">
                <a:ea typeface="Segoe UI" pitchFamily="34" charset="0"/>
              </a:rPr>
              <a:t>. Sau đó, dùng hàm LEFT, RIGHT, SUBSTRING và LEN để </a:t>
            </a:r>
            <a:r>
              <a:rPr lang="en-US" dirty="0" err="1">
                <a:ea typeface="Segoe UI" pitchFamily="34" charset="0"/>
              </a:rPr>
              <a:t>trích</a:t>
            </a:r>
            <a:r>
              <a:rPr lang="en-US" dirty="0">
                <a:ea typeface="Segoe UI" pitchFamily="34" charset="0"/>
              </a:rPr>
              <a:t> ra </a:t>
            </a:r>
            <a:r>
              <a:rPr lang="en-US" dirty="0" err="1">
                <a:ea typeface="Segoe UI" pitchFamily="34" charset="0"/>
              </a:rPr>
              <a:t>những</a:t>
            </a:r>
            <a:r>
              <a:rPr lang="en-US" dirty="0">
                <a:ea typeface="Segoe UI" pitchFamily="34" charset="0"/>
              </a:rPr>
              <a:t> thành phần độc lập</a:t>
            </a:r>
            <a:endParaRPr lang="en-US" dirty="0">
              <a:solidFill>
                <a:sysClr val="windowText" lastClr="000000"/>
              </a:solidFill>
              <a:ea typeface="Segoe UI" pitchFamily="34" charset="0"/>
            </a:endParaRPr>
          </a:p>
          <a:p>
            <a:pPr marL="914400" lvl="2" indent="0">
              <a:buNone/>
            </a:pPr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54A031D-8722-434D-A225-D5195571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78084"/>
            <a:ext cx="9067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SELECT Name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</a:p>
          <a:p>
            <a:pPr eaLnBrk="1" hangingPunct="1"/>
            <a:r>
              <a:rPr lang="en-US" sz="2000" dirty="0">
                <a:solidFill>
                  <a:srgbClr val="808080"/>
                </a:solidFill>
              </a:rPr>
              <a:t>    	LEFT(Name, </a:t>
            </a:r>
            <a:r>
              <a:rPr lang="en-US" sz="2000" dirty="0">
                <a:solidFill>
                  <a:srgbClr val="FF00FF"/>
                </a:solidFill>
              </a:rPr>
              <a:t>CHARINDEX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' '</a:t>
            </a:r>
            <a:r>
              <a:rPr lang="en-US" sz="2000" dirty="0">
                <a:solidFill>
                  <a:srgbClr val="808080"/>
                </a:solidFill>
              </a:rPr>
              <a:t>, Name) - 1)	         </a:t>
            </a:r>
            <a:r>
              <a:rPr lang="en-US" sz="2000" dirty="0">
                <a:solidFill>
                  <a:srgbClr val="0000FF"/>
                </a:solidFill>
              </a:rPr>
              <a:t>AS First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</a:p>
          <a:p>
            <a:pPr eaLnBrk="1" hangingPunct="1"/>
            <a:r>
              <a:rPr lang="en-US" sz="2000" dirty="0">
                <a:solidFill>
                  <a:srgbClr val="808080"/>
                </a:solidFill>
              </a:rPr>
              <a:t>    	RIGHT(Name, </a:t>
            </a:r>
            <a:r>
              <a:rPr lang="en-US" sz="2000" dirty="0">
                <a:solidFill>
                  <a:srgbClr val="FF00FF"/>
                </a:solidFill>
              </a:rPr>
              <a:t>LEN</a:t>
            </a:r>
            <a:r>
              <a:rPr lang="en-US" sz="2000" dirty="0">
                <a:solidFill>
                  <a:srgbClr val="808080"/>
                </a:solidFill>
              </a:rPr>
              <a:t>(Name) - </a:t>
            </a:r>
            <a:r>
              <a:rPr lang="en-US" sz="2000" dirty="0">
                <a:solidFill>
                  <a:srgbClr val="FF00FF"/>
                </a:solidFill>
              </a:rPr>
              <a:t>CHARINDEX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' '</a:t>
            </a:r>
            <a:r>
              <a:rPr lang="en-US" sz="2000" dirty="0">
                <a:solidFill>
                  <a:srgbClr val="808080"/>
                </a:solidFill>
              </a:rPr>
              <a:t>, Name) )    </a:t>
            </a:r>
            <a:r>
              <a:rPr lang="en-US" sz="2000" dirty="0">
                <a:solidFill>
                  <a:srgbClr val="0000FF"/>
                </a:solidFill>
              </a:rPr>
              <a:t>AS Last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FROM  </a:t>
            </a:r>
            <a:r>
              <a:rPr lang="en-US" sz="2000" dirty="0" err="1">
                <a:solidFill>
                  <a:srgbClr val="0000FF"/>
                </a:solidFill>
              </a:rPr>
              <a:t>StringSample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053CF0A-64CD-47F7-9FC3-3CE315E8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92678"/>
            <a:ext cx="4231005" cy="186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98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hàm hệ thống </a:t>
            </a:r>
            <a:r>
              <a:rPr lang="en-US" dirty="0" err="1"/>
              <a:t>Sql</a:t>
            </a:r>
            <a:endParaRPr lang="en-US" dirty="0"/>
          </a:p>
          <a:p>
            <a:pPr lvl="1"/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  <a:p>
            <a:pPr lvl="1"/>
            <a:r>
              <a:rPr lang="en-US" dirty="0"/>
              <a:t>Các hàm toán học</a:t>
            </a:r>
          </a:p>
          <a:p>
            <a:pPr lvl="1"/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  <a:p>
            <a:pPr lvl="1"/>
            <a:r>
              <a:rPr lang="en-US" dirty="0"/>
              <a:t>Các hàm ngày tháng năm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ngày tháng năm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GETDATE</a:t>
            </a:r>
            <a:r>
              <a:rPr lang="en-US" dirty="0"/>
              <a:t> trả về ngày tháng năm hiện tại (bao gồm </a:t>
            </a:r>
            <a:r>
              <a:rPr lang="en-US" dirty="0" err="1"/>
              <a:t>ngày,tháng</a:t>
            </a:r>
            <a:r>
              <a:rPr lang="en-US" dirty="0"/>
              <a:t> </a:t>
            </a:r>
            <a:r>
              <a:rPr lang="en-US" dirty="0" err="1"/>
              <a:t>năm,giờ</a:t>
            </a:r>
            <a:r>
              <a:rPr lang="en-US" dirty="0"/>
              <a:t>, </a:t>
            </a:r>
            <a:r>
              <a:rPr lang="en-US" dirty="0" err="1"/>
              <a:t>phút,giây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bỏ thông tin giờ phút giây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bỏ thông tin ngày tháng năm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thị </a:t>
            </a:r>
            <a:r>
              <a:rPr lang="en-US" dirty="0" err="1"/>
              <a:t>từng</a:t>
            </a:r>
            <a:r>
              <a:rPr lang="en-US" dirty="0"/>
              <a:t> phần ngày tháng năm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510CE4-3EC6-4239-BCD2-8350433B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83" y="2084120"/>
            <a:ext cx="1828800" cy="388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40BFD3-5635-47C0-B07F-079FCD07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048095"/>
            <a:ext cx="1828800" cy="5461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5C09A-10EA-4806-8731-130A53C6E242}"/>
              </a:ext>
            </a:extLst>
          </p:cNvPr>
          <p:cNvCxnSpPr/>
          <p:nvPr/>
        </p:nvCxnSpPr>
        <p:spPr>
          <a:xfrm>
            <a:off x="4490830" y="22782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B58792C-2BE7-465D-B3AB-DCE4C5607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483" y="3098127"/>
            <a:ext cx="2638425" cy="38824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2B8165-5AFF-49AB-87AD-AFCFD97F73DE}"/>
              </a:ext>
            </a:extLst>
          </p:cNvPr>
          <p:cNvCxnSpPr/>
          <p:nvPr/>
        </p:nvCxnSpPr>
        <p:spPr>
          <a:xfrm>
            <a:off x="5181600" y="32766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0391B6E-091F-47F3-B850-CD7482BEE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692" y="2898995"/>
            <a:ext cx="1313208" cy="551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98418F-03F3-4810-84D0-8769F19B1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" y="5542725"/>
            <a:ext cx="3284883" cy="101400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333170-B28C-4913-8C7B-56F393370B3F}"/>
              </a:ext>
            </a:extLst>
          </p:cNvPr>
          <p:cNvCxnSpPr/>
          <p:nvPr/>
        </p:nvCxnSpPr>
        <p:spPr>
          <a:xfrm>
            <a:off x="5399018" y="604972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342AA33-B326-44DD-BCBC-A66A715D2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848" y="5591651"/>
            <a:ext cx="2142504" cy="8356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8CE34B-C9D6-4B56-9E27-94C8A2ACA5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725" y="3865332"/>
            <a:ext cx="2809875" cy="46926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051347-59F5-4C6A-BB22-692E292A3167}"/>
              </a:ext>
            </a:extLst>
          </p:cNvPr>
          <p:cNvCxnSpPr/>
          <p:nvPr/>
        </p:nvCxnSpPr>
        <p:spPr>
          <a:xfrm>
            <a:off x="5354292" y="410486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4865A26-0497-41E8-BF5A-2B15897147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3843" y="3865332"/>
            <a:ext cx="2274509" cy="8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08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ngày tháng năm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DATENAME</a:t>
            </a:r>
            <a:r>
              <a:rPr lang="en-US" dirty="0"/>
              <a:t>: </a:t>
            </a:r>
            <a:r>
              <a:rPr lang="en-US" dirty="0" err="1"/>
              <a:t>truy</a:t>
            </a:r>
            <a:r>
              <a:rPr lang="en-US" dirty="0"/>
              <a:t> cập tới các thành phần liên quan ngày tháng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A94BE-3AF9-49DF-A426-B2B1D8FA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31" y="2209800"/>
            <a:ext cx="5672137" cy="1852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BDD77A-F422-4009-80D1-E8DC6063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572000"/>
            <a:ext cx="5181600" cy="11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8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ngày tháng năm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Chú ý khi lưu và truy vấn dữ liệu ngày/giờ</a:t>
            </a:r>
          </a:p>
          <a:p>
            <a:pPr lvl="1"/>
            <a:r>
              <a:rPr lang="en-US" dirty="0">
                <a:solidFill>
                  <a:schemeClr val="tx2"/>
                </a:solidFill>
                <a:ea typeface="Segoe UI" pitchFamily="34" charset="0"/>
              </a:rPr>
              <a:t>Trong SQL Server dữ liệu ngày/giờ được xử lý dưới định </a:t>
            </a:r>
            <a:r>
              <a:rPr lang="en-US" dirty="0" err="1">
                <a:solidFill>
                  <a:schemeClr val="tx2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chemeClr val="tx2"/>
                </a:solidFill>
                <a:ea typeface="Segoe UI" pitchFamily="34" charset="0"/>
              </a:rPr>
              <a:t> tháng/ngày/năm</a:t>
            </a:r>
          </a:p>
          <a:p>
            <a:pPr lvl="1"/>
            <a:r>
              <a:rPr lang="en-US" dirty="0">
                <a:solidFill>
                  <a:schemeClr val="tx2"/>
                </a:solidFill>
                <a:ea typeface="Segoe UI" pitchFamily="34" charset="0"/>
              </a:rPr>
              <a:t>Để sử dụng định </a:t>
            </a:r>
            <a:r>
              <a:rPr lang="en-US" dirty="0" err="1">
                <a:solidFill>
                  <a:schemeClr val="tx2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chemeClr val="tx2"/>
                </a:solidFill>
                <a:ea typeface="Segoe UI" pitchFamily="34" charset="0"/>
              </a:rPr>
              <a:t> ngày/giờ dưới </a:t>
            </a:r>
            <a:r>
              <a:rPr lang="en-US" dirty="0" err="1">
                <a:solidFill>
                  <a:schemeClr val="tx2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chemeClr val="tx2"/>
                </a:solidFill>
                <a:ea typeface="Segoe UI" pitchFamily="34" charset="0"/>
              </a:rPr>
              <a:t> ngày/tháng/năm. Cần chú ý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Khi sử dụng câu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lệnh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INSERT phải truyền dữ liệu ngày/giờ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theo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định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tháng/ngày/năm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Khi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truy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vấn dữ liệu, để lấy về giá trị có định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ngày/tháng/năm có thể sử dụng hàm CONVERT với mã định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3 hoặc 103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61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các ví dụ bên trên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phần xử lý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ngày tháng.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3D230C-FFC7-4D8D-8714-51FF52D21386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þ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Các hàm hệ thống Sql</a:t>
            </a:r>
          </a:p>
          <a:p>
            <a:pPr lvl="1"/>
            <a:r>
              <a:rPr lang="en-US"/>
              <a:t>Các hàm chuyển đổi kiểu dữ liệu</a:t>
            </a:r>
          </a:p>
          <a:p>
            <a:pPr lvl="1"/>
            <a:r>
              <a:rPr lang="en-US"/>
              <a:t>Các hàm toán học</a:t>
            </a:r>
          </a:p>
          <a:p>
            <a:pPr lvl="1"/>
            <a:r>
              <a:rPr lang="en-US"/>
              <a:t>Các hàm xử lý chuỗi</a:t>
            </a:r>
          </a:p>
          <a:p>
            <a:pPr lvl="1"/>
            <a:r>
              <a:rPr lang="en-US"/>
              <a:t>Các hàm ngày tháng năm</a:t>
            </a:r>
          </a:p>
          <a:p>
            <a:pPr marL="457200" lvl="1" indent="0">
              <a:buFont typeface="Wingdings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en-US" dirty="0"/>
              <a:t>Khi làm việc với các biểu thức </a:t>
            </a:r>
            <a:r>
              <a:rPr lang="en-US" dirty="0" err="1"/>
              <a:t>chứa</a:t>
            </a:r>
            <a:r>
              <a:rPr lang="en-US" dirty="0"/>
              <a:t> nhiều </a:t>
            </a:r>
            <a:r>
              <a:rPr lang="en-US" dirty="0" err="1"/>
              <a:t>kiểu</a:t>
            </a:r>
            <a:r>
              <a:rPr lang="en-US" dirty="0"/>
              <a:t> dữ liệu khác nhau, phải thực hiện chuyển đổi </a:t>
            </a:r>
            <a:r>
              <a:rPr lang="en-US" dirty="0" err="1"/>
              <a:t>giữa</a:t>
            </a:r>
            <a:r>
              <a:rPr lang="en-US" dirty="0"/>
              <a:t> các </a:t>
            </a:r>
            <a:r>
              <a:rPr lang="en-US" dirty="0" err="1"/>
              <a:t>kiểu</a:t>
            </a:r>
            <a:r>
              <a:rPr lang="en-US" dirty="0"/>
              <a:t> dữ liệu.</a:t>
            </a:r>
          </a:p>
          <a:p>
            <a:r>
              <a:rPr lang="en-US" dirty="0">
                <a:ea typeface="Segoe UI" pitchFamily="34" charset="0"/>
              </a:rPr>
              <a:t>Hai </a:t>
            </a:r>
            <a:r>
              <a:rPr lang="en-US" dirty="0" err="1">
                <a:ea typeface="Segoe UI" pitchFamily="34" charset="0"/>
              </a:rPr>
              <a:t>loại</a:t>
            </a:r>
            <a:r>
              <a:rPr lang="en-US" dirty="0">
                <a:ea typeface="Segoe UI" pitchFamily="34" charset="0"/>
              </a:rPr>
              <a:t> chuyển đổi </a:t>
            </a:r>
            <a:r>
              <a:rPr lang="en-US" dirty="0" err="1">
                <a:ea typeface="Segoe UI" pitchFamily="34" charset="0"/>
              </a:rPr>
              <a:t>kiểu</a:t>
            </a:r>
            <a:r>
              <a:rPr lang="en-US" dirty="0">
                <a:ea typeface="Segoe UI" pitchFamily="34" charset="0"/>
              </a:rPr>
              <a:t> dữ liệu</a:t>
            </a:r>
          </a:p>
          <a:p>
            <a:pPr lvl="1"/>
            <a:r>
              <a:rPr lang="en-US" dirty="0">
                <a:ea typeface="Segoe UI" pitchFamily="34" charset="0"/>
              </a:rPr>
              <a:t>Chuyển đổi </a:t>
            </a:r>
            <a:r>
              <a:rPr lang="en-US" dirty="0" err="1">
                <a:ea typeface="Segoe UI" pitchFamily="34" charset="0"/>
              </a:rPr>
              <a:t>ngầm</a:t>
            </a:r>
            <a:r>
              <a:rPr lang="en-US" dirty="0">
                <a:ea typeface="Segoe UI" pitchFamily="34" charset="0"/>
              </a:rPr>
              <a:t> (do SQL server tự thực hiện)</a:t>
            </a:r>
          </a:p>
          <a:p>
            <a:pPr lvl="1"/>
            <a:r>
              <a:rPr lang="en-US" dirty="0">
                <a:ea typeface="Segoe UI" pitchFamily="34" charset="0"/>
              </a:rPr>
              <a:t>Chuyển đổi </a:t>
            </a:r>
            <a:r>
              <a:rPr lang="en-US" dirty="0" err="1">
                <a:ea typeface="Segoe UI" pitchFamily="34" charset="0"/>
              </a:rPr>
              <a:t>tường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minh</a:t>
            </a:r>
            <a:r>
              <a:rPr lang="en-US" dirty="0">
                <a:ea typeface="Segoe UI" pitchFamily="34" charset="0"/>
              </a:rPr>
              <a:t> (sử dụng các hàm thư viện)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en-US" dirty="0"/>
              <a:t>Chuyển đổi </a:t>
            </a:r>
            <a:r>
              <a:rPr lang="en-US" dirty="0" err="1"/>
              <a:t>ngầm</a:t>
            </a:r>
            <a:endParaRPr lang="en-US" dirty="0"/>
          </a:p>
          <a:p>
            <a:pPr lvl="1"/>
            <a:r>
              <a:rPr lang="en-US" dirty="0">
                <a:ea typeface="Segoe UI" pitchFamily="34" charset="0"/>
              </a:rPr>
              <a:t>Gán giá trị </a:t>
            </a:r>
            <a:r>
              <a:rPr lang="en-US" dirty="0" err="1">
                <a:ea typeface="Segoe UI" pitchFamily="34" charset="0"/>
              </a:rPr>
              <a:t>cho</a:t>
            </a:r>
            <a:r>
              <a:rPr lang="en-US" dirty="0">
                <a:ea typeface="Segoe UI" pitchFamily="34" charset="0"/>
              </a:rPr>
              <a:t> một </a:t>
            </a:r>
            <a:r>
              <a:rPr lang="en-US" dirty="0" err="1">
                <a:ea typeface="Segoe UI" pitchFamily="34" charset="0"/>
              </a:rPr>
              <a:t>cột</a:t>
            </a:r>
            <a:r>
              <a:rPr lang="en-US" dirty="0">
                <a:ea typeface="Segoe UI" pitchFamily="34" charset="0"/>
              </a:rPr>
              <a:t> có </a:t>
            </a:r>
            <a:r>
              <a:rPr lang="en-US" dirty="0" err="1">
                <a:ea typeface="Segoe UI" pitchFamily="34" charset="0"/>
              </a:rPr>
              <a:t>kiểu</a:t>
            </a:r>
            <a:r>
              <a:rPr lang="en-US" dirty="0">
                <a:ea typeface="Segoe UI" pitchFamily="34" charset="0"/>
              </a:rPr>
              <a:t> dữ liệu khác với giá trị được gán.</a:t>
            </a:r>
          </a:p>
          <a:p>
            <a:pPr lvl="1"/>
            <a:r>
              <a:rPr lang="en-US" dirty="0">
                <a:ea typeface="Segoe UI" pitchFamily="34" charset="0"/>
              </a:rPr>
              <a:t>Biểu thức tính toán có sự tham gia </a:t>
            </a:r>
            <a:r>
              <a:rPr lang="en-US" dirty="0" err="1">
                <a:ea typeface="Segoe UI" pitchFamily="34" charset="0"/>
              </a:rPr>
              <a:t>cuả</a:t>
            </a:r>
            <a:r>
              <a:rPr lang="en-US" dirty="0">
                <a:ea typeface="Segoe UI" pitchFamily="34" charset="0"/>
              </a:rPr>
              <a:t> nhiều </a:t>
            </a:r>
            <a:r>
              <a:rPr lang="en-US" dirty="0" err="1">
                <a:ea typeface="Segoe UI" pitchFamily="34" charset="0"/>
              </a:rPr>
              <a:t>loại</a:t>
            </a:r>
            <a:r>
              <a:rPr lang="en-US" dirty="0">
                <a:ea typeface="Segoe UI" pitchFamily="34" charset="0"/>
              </a:rPr>
              <a:t> dữ liệu khác nhau (SQL chuyển </a:t>
            </a:r>
            <a:r>
              <a:rPr lang="en-US" dirty="0" err="1">
                <a:ea typeface="Segoe UI" pitchFamily="34" charset="0"/>
              </a:rPr>
              <a:t>kiểu</a:t>
            </a:r>
            <a:r>
              <a:rPr lang="en-US" dirty="0">
                <a:ea typeface="Segoe UI" pitchFamily="34" charset="0"/>
              </a:rPr>
              <a:t> có độ ưu tiên thấp sang </a:t>
            </a:r>
            <a:r>
              <a:rPr lang="en-US" dirty="0" err="1">
                <a:ea typeface="Segoe UI" pitchFamily="34" charset="0"/>
              </a:rPr>
              <a:t>kiểu</a:t>
            </a:r>
            <a:r>
              <a:rPr lang="en-US" dirty="0">
                <a:ea typeface="Segoe UI" pitchFamily="34" charset="0"/>
              </a:rPr>
              <a:t> có độ ưu tiên </a:t>
            </a:r>
            <a:r>
              <a:rPr lang="en-US" dirty="0" err="1">
                <a:ea typeface="Segoe UI" pitchFamily="34" charset="0"/>
              </a:rPr>
              <a:t>cao</a:t>
            </a:r>
            <a:r>
              <a:rPr lang="en-US" dirty="0">
                <a:ea typeface="Segoe UI" pitchFamily="34" charset="0"/>
              </a:rPr>
              <a:t> hơn).</a:t>
            </a:r>
          </a:p>
          <a:p>
            <a:pPr lvl="1"/>
            <a:r>
              <a:rPr lang="en-US" dirty="0">
                <a:ea typeface="Segoe UI" pitchFamily="34" charset="0"/>
              </a:rPr>
              <a:t>Lập trình viên cần nắm chuyển đổi </a:t>
            </a:r>
            <a:r>
              <a:rPr lang="en-US" dirty="0" err="1">
                <a:ea typeface="Segoe UI" pitchFamily="34" charset="0"/>
              </a:rPr>
              <a:t>ngầm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tránh</a:t>
            </a:r>
            <a:r>
              <a:rPr lang="en-US" dirty="0">
                <a:ea typeface="Segoe UI" pitchFamily="34" charset="0"/>
              </a:rPr>
              <a:t> lỗi.</a:t>
            </a:r>
          </a:p>
          <a:p>
            <a:pPr lvl="1"/>
            <a:r>
              <a:rPr lang="en-US" dirty="0"/>
              <a:t>Việc chuyển đổi </a:t>
            </a:r>
            <a:r>
              <a:rPr lang="en-US" dirty="0" err="1"/>
              <a:t>xả</a:t>
            </a:r>
            <a:r>
              <a:rPr lang="en-US" dirty="0"/>
              <a:t> ra tự động.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277dfx2bm2883ohl6u2g3l59-wpengine.netdna-ssl.com/wp-content/uploads/2015/07/ImplicitConversionResults.png">
            <a:extLst>
              <a:ext uri="{FF2B5EF4-FFF2-40B4-BE49-F238E27FC236}">
                <a16:creationId xmlns:a16="http://schemas.microsoft.com/office/drawing/2014/main" id="{661233A9-4D9F-4277-A076-725A315F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43400"/>
            <a:ext cx="4343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D706C3-3600-49BE-8BD0-295CEA5A0A9D}"/>
              </a:ext>
            </a:extLst>
          </p:cNvPr>
          <p:cNvSpPr txBox="1"/>
          <p:nvPr/>
        </p:nvSpPr>
        <p:spPr>
          <a:xfrm>
            <a:off x="762000" y="4876800"/>
            <a:ext cx="353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TotalCost</a:t>
            </a:r>
            <a:r>
              <a:rPr lang="en-US" dirty="0"/>
              <a:t>=</a:t>
            </a:r>
            <a:r>
              <a:rPr lang="en-US" dirty="0" err="1"/>
              <a:t>StandardCost</a:t>
            </a:r>
            <a:r>
              <a:rPr lang="en-US" dirty="0"/>
              <a:t>*Quantity</a:t>
            </a:r>
          </a:p>
        </p:txBody>
      </p:sp>
    </p:spTree>
    <p:extLst>
      <p:ext uri="{BB962C8B-B14F-4D97-AF65-F5344CB8AC3E}">
        <p14:creationId xmlns:p14="http://schemas.microsoft.com/office/powerpoint/2010/main" val="173746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en-US" dirty="0"/>
              <a:t>Chuyển đổi </a:t>
            </a:r>
            <a:r>
              <a:rPr lang="en-US" dirty="0" err="1"/>
              <a:t>ngầm</a:t>
            </a:r>
            <a:endParaRPr lang="en-US" dirty="0"/>
          </a:p>
          <a:p>
            <a:pPr lvl="1"/>
            <a:r>
              <a:rPr lang="vi-VN" dirty="0">
                <a:ea typeface="Segoe UI" pitchFamily="34" charset="0"/>
              </a:rPr>
              <a:t>Thứ tự ưu tiên của các kiểu dữ liệu phổ biến trong SQL Server</a:t>
            </a:r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B5A89-BBC0-4263-A619-5CA228F5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54" y="2469579"/>
            <a:ext cx="7121590" cy="42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2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Chuyển đổi </a:t>
            </a:r>
            <a:r>
              <a:rPr lang="en-US" dirty="0" err="1"/>
              <a:t>ngầm</a:t>
            </a:r>
            <a:endParaRPr lang="en-US" dirty="0"/>
          </a:p>
          <a:p>
            <a:pPr lvl="1"/>
            <a:r>
              <a:rPr lang="en-US" dirty="0"/>
              <a:t>Xét ví dụ: SELECT 100 * .5 </a:t>
            </a:r>
            <a:r>
              <a:rPr lang="en-US" dirty="0">
                <a:sym typeface="Wingdings" panose="05000000000000000000" pitchFamily="2" charset="2"/>
              </a:rPr>
              <a:t>Kết quả có </a:t>
            </a:r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dữ liệu gì?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Kết là 50.0 vì .5 có độ </a:t>
            </a:r>
            <a:r>
              <a:rPr lang="vi-VN" dirty="0"/>
              <a:t>ư</a:t>
            </a:r>
            <a:r>
              <a:rPr lang="en-US" dirty="0"/>
              <a:t>u tiên </a:t>
            </a:r>
            <a:r>
              <a:rPr lang="en-US" dirty="0" err="1"/>
              <a:t>cao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pPr lvl="1"/>
            <a:r>
              <a:rPr lang="en-US" dirty="0"/>
              <a:t>Xét ví dụ: SELECT 'Today is ' + GETDATE()=&gt;Kết quả </a:t>
            </a:r>
            <a:r>
              <a:rPr lang="en-US" dirty="0" err="1"/>
              <a:t>kiểu</a:t>
            </a:r>
            <a:r>
              <a:rPr lang="en-US" dirty="0"/>
              <a:t> dữ liệu là gì?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Không thể chuyển “Today is” thành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DateTime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12333-240C-4554-B71D-9DA1CB23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133601"/>
            <a:ext cx="2643187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9C4F51-57DE-43E7-9E61-EBDF22D0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72000"/>
            <a:ext cx="638713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vi-VN" dirty="0"/>
              <a:t>Chuyển dữ liệu có kiểu dữ liệu với độ ưu tiên cao hơn về kiểu dữ liệu có độ ưu tiên thấp hơn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ea typeface="Segoe UI" pitchFamily="34" charset="0"/>
              </a:rPr>
              <a:t>Sử dụng hàm </a:t>
            </a:r>
            <a:r>
              <a:rPr lang="en-US" dirty="0">
                <a:solidFill>
                  <a:srgbClr val="FF6600"/>
                </a:solidFill>
                <a:ea typeface="Segoe UI" pitchFamily="34" charset="0"/>
              </a:rPr>
              <a:t>CAST</a:t>
            </a:r>
            <a:r>
              <a:rPr lang="en-US" dirty="0">
                <a:ea typeface="Segoe UI" pitchFamily="34" charset="0"/>
              </a:rPr>
              <a:t> hoặc </a:t>
            </a:r>
            <a:r>
              <a:rPr lang="en-US" dirty="0">
                <a:solidFill>
                  <a:srgbClr val="FF6600"/>
                </a:solidFill>
                <a:ea typeface="Segoe UI" pitchFamily="34" charset="0"/>
              </a:rPr>
              <a:t>CONVERT</a:t>
            </a:r>
            <a:r>
              <a:rPr lang="en-US" dirty="0">
                <a:ea typeface="Segoe UI" pitchFamily="34" charset="0"/>
              </a:rPr>
              <a:t> để thực hiện phép chuyển đổi </a:t>
            </a:r>
            <a:r>
              <a:rPr lang="en-US" dirty="0" err="1">
                <a:ea typeface="Segoe UI" pitchFamily="34" charset="0"/>
              </a:rPr>
              <a:t>tường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minh</a:t>
            </a:r>
            <a:r>
              <a:rPr lang="en-US" dirty="0">
                <a:ea typeface="Segoe UI" pitchFamily="34" charset="0"/>
              </a:rPr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Ví dụ chuyển </a:t>
            </a:r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có độ ưu tiên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DateTime</a:t>
            </a:r>
            <a:r>
              <a:rPr lang="en-US" dirty="0">
                <a:sym typeface="Wingdings" panose="05000000000000000000" pitchFamily="2" charset="2"/>
              </a:rPr>
              <a:t> về </a:t>
            </a:r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có độ ưu tiên thấp hơn varchar:</a:t>
            </a:r>
          </a:p>
          <a:p>
            <a:pPr marL="457200" lvl="1" indent="0">
              <a:buNone/>
            </a:pPr>
            <a:r>
              <a:rPr lang="en-US" dirty="0"/>
              <a:t>SELECT 'Today is ' + cast(GETDATE() as varchar)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D57A5-1C21-49BE-BAE8-AD31A47F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38" y="4724400"/>
            <a:ext cx="4285422" cy="12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534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19509</TotalTime>
  <Words>1285</Words>
  <Application>Microsoft Office PowerPoint</Application>
  <PresentationFormat>On-screen Show (4:3)</PresentationFormat>
  <Paragraphs>336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Segoe UI</vt:lpstr>
      <vt:lpstr>Wingdings</vt:lpstr>
      <vt:lpstr>Custom Design</vt:lpstr>
      <vt:lpstr>Quản trị cơ sở dữ liệu với SQL Server</vt:lpstr>
      <vt:lpstr>Objectives</vt:lpstr>
      <vt:lpstr>Agenda</vt:lpstr>
      <vt:lpstr>Phần 1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toán học</vt:lpstr>
      <vt:lpstr>Các hàm toán học</vt:lpstr>
      <vt:lpstr>   </vt:lpstr>
      <vt:lpstr>Phần 2</vt:lpstr>
      <vt:lpstr>Các hàm xử lý chuỗi</vt:lpstr>
      <vt:lpstr>Các hàm xử lý chuỗi</vt:lpstr>
      <vt:lpstr>Các hàm xử lý chuỗi</vt:lpstr>
      <vt:lpstr>Các hàm xử lý chuỗi</vt:lpstr>
      <vt:lpstr>Các hàm xử lý chuỗi</vt:lpstr>
      <vt:lpstr>Các hàm xử lý chuỗi</vt:lpstr>
      <vt:lpstr>Các hàm xử lý chuỗi</vt:lpstr>
      <vt:lpstr>Các hàm xử lý chuỗi</vt:lpstr>
      <vt:lpstr>Các hàm xử lý chuỗi</vt:lpstr>
      <vt:lpstr>Các hàm ngày tháng năm</vt:lpstr>
      <vt:lpstr>Các hàm ngày tháng năm</vt:lpstr>
      <vt:lpstr>Các hàm ngày tháng năm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testsp9 testsp9</cp:lastModifiedBy>
  <cp:revision>1594</cp:revision>
  <dcterms:created xsi:type="dcterms:W3CDTF">2013-04-23T08:05:33Z</dcterms:created>
  <dcterms:modified xsi:type="dcterms:W3CDTF">2018-12-19T09:11:40Z</dcterms:modified>
</cp:coreProperties>
</file>