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542" r:id="rId3"/>
    <p:sldId id="543" r:id="rId4"/>
    <p:sldId id="544" r:id="rId5"/>
    <p:sldId id="548" r:id="rId6"/>
    <p:sldId id="622" r:id="rId7"/>
    <p:sldId id="623" r:id="rId8"/>
    <p:sldId id="624" r:id="rId9"/>
    <p:sldId id="626" r:id="rId10"/>
    <p:sldId id="625" r:id="rId11"/>
    <p:sldId id="627" r:id="rId12"/>
    <p:sldId id="628" r:id="rId13"/>
    <p:sldId id="629" r:id="rId14"/>
    <p:sldId id="630" r:id="rId15"/>
    <p:sldId id="631" r:id="rId16"/>
    <p:sldId id="632" r:id="rId17"/>
    <p:sldId id="550" r:id="rId18"/>
    <p:sldId id="546" r:id="rId19"/>
    <p:sldId id="589" r:id="rId20"/>
    <p:sldId id="633" r:id="rId21"/>
    <p:sldId id="634" r:id="rId22"/>
    <p:sldId id="635" r:id="rId23"/>
    <p:sldId id="551" r:id="rId24"/>
    <p:sldId id="636" r:id="rId25"/>
    <p:sldId id="637" r:id="rId26"/>
    <p:sldId id="639" r:id="rId27"/>
    <p:sldId id="638" r:id="rId28"/>
    <p:sldId id="640" r:id="rId29"/>
    <p:sldId id="641" r:id="rId30"/>
    <p:sldId id="545" r:id="rId31"/>
    <p:sldId id="55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7402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4: Điều kiện&amp; </a:t>
            </a:r>
            <a:r>
              <a:rPr lang="en-US" dirty="0" err="1">
                <a:ea typeface="Roboto"/>
                <a:cs typeface="Roboto"/>
              </a:rPr>
              <a:t>Vòng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lặp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 - ELSE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D09FF-B3D3-4222-9373-312172FF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6172200" cy="2314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E03A5-A984-4C9F-A2D0-3C14DB42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76399"/>
            <a:ext cx="2438400" cy="2314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706789-33D7-4DB8-86DD-E7531C8F7214}"/>
              </a:ext>
            </a:extLst>
          </p:cNvPr>
          <p:cNvCxnSpPr/>
          <p:nvPr/>
        </p:nvCxnSpPr>
        <p:spPr>
          <a:xfrm>
            <a:off x="4953000" y="28194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628F8D-356C-43D9-B4B4-91575763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28" y="3990974"/>
            <a:ext cx="4800600" cy="27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If Exists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0FE4D-2244-4ADC-A497-33992C20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66800"/>
            <a:ext cx="38862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83081-7716-4914-A779-2E7C918E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276600"/>
            <a:ext cx="6629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Sử dụng IIF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887A16-958A-413E-B834-1CE85765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653581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25A43-B201-4390-B364-F32C5725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" y="1600200"/>
            <a:ext cx="4293282" cy="388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81F5E-E2F7-467E-93AA-3820A64F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66950"/>
            <a:ext cx="4750482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D3376-5B6B-4563-94CE-9F84D8A47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4572000"/>
            <a:ext cx="2999549" cy="226280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C5AEE-CB0F-42F9-A9B0-257EC39E60CB}"/>
              </a:ext>
            </a:extLst>
          </p:cNvPr>
          <p:cNvCxnSpPr/>
          <p:nvPr/>
        </p:nvCxnSpPr>
        <p:spPr>
          <a:xfrm>
            <a:off x="7162800" y="3505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Hàm CASE trong SQL Server</a:t>
            </a:r>
          </a:p>
          <a:p>
            <a:pPr lvl="1"/>
            <a:r>
              <a:rPr lang="en-US" dirty="0"/>
              <a:t>H</a:t>
            </a:r>
            <a:r>
              <a:rPr lang="vi-VN" dirty="0"/>
              <a:t>àm CASE kiểm định giá trị dựa trên danh sách điều kiện đưa ra, sau đó trả về một hoặc nhiều kết quả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CASE rất đa dạng, linh hoạt và rất hữu ích, ứng dụng trong nhiều trường hợp.</a:t>
            </a:r>
            <a:endParaRPr lang="en-US" dirty="0"/>
          </a:p>
          <a:p>
            <a:pPr lvl="1"/>
            <a:r>
              <a:rPr lang="en-US" dirty="0"/>
              <a:t>CASE có 2 định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lvl="2"/>
            <a:r>
              <a:rPr lang="vi-VN" dirty="0"/>
              <a:t>Simple CASE là so sánh một biểu thức với một bộ các biểu thức đơn giản để xác định kết quả</a:t>
            </a:r>
            <a:endParaRPr lang="en-US" dirty="0"/>
          </a:p>
          <a:p>
            <a:pPr lvl="2"/>
            <a:r>
              <a:rPr lang="en-US" dirty="0"/>
              <a:t>Searched CASE là đánh giá một bộ các biểu thức Boolean để xác định kết quả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5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Hàm CASE trong SQL Server</a:t>
            </a:r>
          </a:p>
          <a:p>
            <a:pPr lvl="1"/>
            <a:r>
              <a:rPr lang="en-US" dirty="0"/>
              <a:t>Simple CASE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945425-8A40-42EA-A2B6-6EB4788C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90725"/>
            <a:ext cx="4784109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FE555-669B-4D3D-BF79-0C635E19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2" y="3709157"/>
            <a:ext cx="4784108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47E0A-A68B-4AAC-BBD2-8FE370DC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00" y="3263142"/>
            <a:ext cx="1765196" cy="2150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B8DDF0-0A84-4D80-9403-B648FDB6A170}"/>
              </a:ext>
            </a:extLst>
          </p:cNvPr>
          <p:cNvCxnSpPr>
            <a:cxnSpLocks/>
          </p:cNvCxnSpPr>
          <p:nvPr/>
        </p:nvCxnSpPr>
        <p:spPr>
          <a:xfrm flipV="1">
            <a:off x="5562600" y="4338637"/>
            <a:ext cx="99060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D6CDF55-062B-4AC5-AC9D-5CF28F11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173" y="5427589"/>
            <a:ext cx="468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Hàm CASE trong SQL Server</a:t>
            </a:r>
          </a:p>
          <a:p>
            <a:pPr lvl="1"/>
            <a:r>
              <a:rPr lang="en-US" dirty="0"/>
              <a:t>Searched CASE: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01B84-2E4B-4069-88A7-8AA08386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6230649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95236E-32E6-4C3E-BA83-FA992E20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900"/>
            <a:ext cx="5486399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AD737-32C6-4089-A3EF-F6BB6D325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886200"/>
            <a:ext cx="2341498" cy="26971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0EF46-A4E8-4C2B-9522-B687591A9805}"/>
              </a:ext>
            </a:extLst>
          </p:cNvPr>
          <p:cNvCxnSpPr/>
          <p:nvPr/>
        </p:nvCxnSpPr>
        <p:spPr>
          <a:xfrm>
            <a:off x="5334000" y="4373562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So sánh Simple CASE và Searched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20A2DE-A49E-4156-860B-3DCBAAA2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057400"/>
            <a:ext cx="39528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17976-6EB4-4BB1-8090-1505FF4F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80590"/>
            <a:ext cx="4357693" cy="21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câu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truy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vấn đếm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trong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từng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phòng ban, nếu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nhỏ h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ơ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n 3 </a:t>
            </a:r>
            <a:r>
              <a:rPr lang="en-US" dirty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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thị “Thiếu nhân viên”, ng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lại &lt;5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thị “Đủ Nhan Vien”, ng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lại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thị”Đông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viên”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Viết câu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vấn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hiển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thị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TenNV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và thêm 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cột thuế dựa vào mức lương</a:t>
            </a:r>
            <a:r>
              <a:rPr lang="en-US" dirty="0">
                <a:solidFill>
                  <a:srgbClr val="FF0000"/>
                </a:solidFill>
              </a:rPr>
              <a:t>: trong khoảng 0 and 25000 </a:t>
            </a:r>
            <a:r>
              <a:rPr lang="en-US">
                <a:solidFill>
                  <a:srgbClr val="FF0000"/>
                </a:solidFill>
              </a:rPr>
              <a:t>thì Thuế= </a:t>
            </a:r>
            <a:r>
              <a:rPr lang="en-US" dirty="0">
                <a:solidFill>
                  <a:srgbClr val="FF0000"/>
                </a:solidFill>
              </a:rPr>
              <a:t>LUONG*0.1, trong khoảng 25000 and 30000 thì LUONG*0.12, trong khoảng 30000 and 40000 thì LUONG *0.15, trong khoảng 40000 and 50000 thì LUONG *0.2, còn lại LUONG*0.25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vi-VN" dirty="0"/>
              <a:t>òng lặp được sử dụng nếu muốn chạy lặp đi lặp lại một đoạn mã khi điều kiện cho trước trả về giá trị là TRUE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https://st.quantrimang.com/photos/image/2018/11/10/while-loop-sql-server-2.jpg">
            <a:extLst>
              <a:ext uri="{FF2B5EF4-FFF2-40B4-BE49-F238E27FC236}">
                <a16:creationId xmlns:a16="http://schemas.microsoft.com/office/drawing/2014/main" id="{D0043B53-3221-437A-8985-50C22C6F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Điều kiện</a:t>
            </a:r>
          </a:p>
          <a:p>
            <a:r>
              <a:rPr lang="en-US" dirty="0" err="1">
                <a:ea typeface="Roboto"/>
                <a:cs typeface="Roboto"/>
              </a:rPr>
              <a:t>Vòng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lặp</a:t>
            </a:r>
            <a:endParaRPr lang="en-US" dirty="0">
              <a:ea typeface="Roboto"/>
              <a:cs typeface="Roboto"/>
            </a:endParaRPr>
          </a:p>
          <a:p>
            <a:r>
              <a:rPr lang="en-US" dirty="0">
                <a:ea typeface="Roboto"/>
                <a:cs typeface="Roboto"/>
              </a:rPr>
              <a:t>Quản lý lỗi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9A88F-117C-4CFD-BEA0-352E2D3F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42672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02FD1-6E57-4E79-99B9-C84D210D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38500"/>
            <a:ext cx="426720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DCC52-8FC9-448E-970E-A6D0D928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429000"/>
            <a:ext cx="3505200" cy="1981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EFD9-1A74-4CCE-8EB7-1A871BFFFCAB}"/>
              </a:ext>
            </a:extLst>
          </p:cNvPr>
          <p:cNvCxnSpPr/>
          <p:nvPr/>
        </p:nvCxnSpPr>
        <p:spPr>
          <a:xfrm>
            <a:off x="3886200" y="48006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Break (</a:t>
            </a:r>
            <a:r>
              <a:rPr lang="en-US" dirty="0" err="1">
                <a:latin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</a:rPr>
              <a:t> điều </a:t>
            </a:r>
            <a:r>
              <a:rPr lang="en-US" dirty="0" err="1">
                <a:latin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/>
              <a:t>Dùng để </a:t>
            </a:r>
            <a:r>
              <a:rPr lang="en-US" dirty="0" err="1"/>
              <a:t>thoát</a:t>
            </a:r>
            <a:r>
              <a:rPr lang="en-US" dirty="0"/>
              <a:t> khỏi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Không có tham số và đối số nào nằm trong câu </a:t>
            </a:r>
            <a:r>
              <a:rPr lang="en-US" dirty="0" err="1"/>
              <a:t>lệnh</a:t>
            </a:r>
            <a:r>
              <a:rPr lang="en-US" dirty="0"/>
              <a:t> BREAK</a:t>
            </a:r>
          </a:p>
          <a:p>
            <a:pPr lvl="1"/>
            <a:r>
              <a:rPr lang="en-US" dirty="0"/>
              <a:t>Nếu trong đoạn code có WHILE LOOP </a:t>
            </a:r>
            <a:r>
              <a:rPr lang="en-US" dirty="0" err="1"/>
              <a:t>lồng</a:t>
            </a:r>
            <a:r>
              <a:rPr lang="en-US" dirty="0"/>
              <a:t> nhau, BREAK sẽ chấm dứt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 gần nhất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E4276-39EB-458D-AA3B-D3506F89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4419600" cy="2895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C9835-5FA5-451D-B7EB-F81D6F508E44}"/>
              </a:ext>
            </a:extLst>
          </p:cNvPr>
          <p:cNvCxnSpPr/>
          <p:nvPr/>
        </p:nvCxnSpPr>
        <p:spPr>
          <a:xfrm>
            <a:off x="4419600" y="4953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83698-1729-4FC5-ABDC-EC742A8C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4" y="4343402"/>
            <a:ext cx="1514476" cy="1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Continue: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Thực hiện bước </a:t>
            </a:r>
            <a:r>
              <a:rPr lang="en-US" dirty="0" err="1">
                <a:latin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</a:rPr>
              <a:t> tiếp </a:t>
            </a:r>
            <a:r>
              <a:rPr lang="en-US" dirty="0" err="1">
                <a:latin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</a:rPr>
              <a:t>, bỏ qua các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trong bước </a:t>
            </a:r>
            <a:r>
              <a:rPr lang="en-US" dirty="0" err="1">
                <a:latin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</a:rPr>
              <a:t> hiện tại.</a:t>
            </a:r>
          </a:p>
          <a:p>
            <a:pPr lvl="1"/>
            <a:r>
              <a:rPr lang="en-US" dirty="0"/>
              <a:t>Không có tham số và đối số nào nằm trong câu </a:t>
            </a:r>
            <a:r>
              <a:rPr lang="en-US" dirty="0" err="1"/>
              <a:t>lệnh</a:t>
            </a:r>
            <a:r>
              <a:rPr lang="en-US" dirty="0"/>
              <a:t> CONTINUE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9220F-7408-4E5B-9FAF-8BAC51B7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00400"/>
            <a:ext cx="3810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98DD8-C87F-4E90-98F4-404A79CA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051" y="6098381"/>
            <a:ext cx="1385584" cy="757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594CD-5BA5-49E2-B264-D5E5C459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158" y="3200400"/>
            <a:ext cx="3389241" cy="327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E8E119-CE51-45C6-8C4D-D59F7BCD4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152" y="5945981"/>
            <a:ext cx="1497648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trình tính tổng các số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từ 1 tới 10.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rgbClr val="FF0000"/>
                </a:solidFill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trình tính tổng các số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từ 1 tới 10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bỏ số 4.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Xử lý lỗi TRY…CATCH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Thực hiện các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trong </a:t>
            </a:r>
            <a:r>
              <a:rPr lang="en-US" dirty="0" err="1">
                <a:latin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</a:rPr>
              <a:t> TRY, nếu gặp lỗi sẽ chuyển qua xử lý bằng các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trong </a:t>
            </a:r>
            <a:r>
              <a:rPr lang="en-US" dirty="0" err="1">
                <a:latin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</a:rPr>
              <a:t> CATCH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lvl="1"/>
            <a:r>
              <a:rPr lang="vi-VN" dirty="0"/>
              <a:t>Các điểm cần lưu ý</a:t>
            </a:r>
            <a:endParaRPr lang="en-US" dirty="0"/>
          </a:p>
          <a:p>
            <a:pPr lvl="2"/>
            <a:r>
              <a:rPr lang="en-US" dirty="0"/>
              <a:t>TRY và CATCH phải cùng </a:t>
            </a:r>
            <a:r>
              <a:rPr lang="en-US" dirty="0" err="1"/>
              <a:t>lô</a:t>
            </a:r>
            <a:r>
              <a:rPr lang="en-US" dirty="0"/>
              <a:t> xử lý</a:t>
            </a:r>
          </a:p>
          <a:p>
            <a:pPr lvl="2"/>
            <a:r>
              <a:rPr lang="en-US" dirty="0"/>
              <a:t>Sau </a:t>
            </a:r>
            <a:r>
              <a:rPr lang="en-US" dirty="0" err="1"/>
              <a:t>khối</a:t>
            </a:r>
            <a:r>
              <a:rPr lang="en-US" dirty="0"/>
              <a:t> TRY phải là </a:t>
            </a:r>
            <a:r>
              <a:rPr lang="en-US" dirty="0" err="1"/>
              <a:t>khối</a:t>
            </a:r>
            <a:r>
              <a:rPr lang="en-US" dirty="0"/>
              <a:t> CATCH</a:t>
            </a:r>
          </a:p>
          <a:p>
            <a:pPr lvl="2"/>
            <a:r>
              <a:rPr lang="en-US" dirty="0"/>
              <a:t>Có thể </a:t>
            </a:r>
            <a:r>
              <a:rPr lang="en-US" dirty="0" err="1"/>
              <a:t>lồng</a:t>
            </a:r>
            <a:r>
              <a:rPr lang="en-US" dirty="0"/>
              <a:t> nhiều cấp</a:t>
            </a:r>
          </a:p>
          <a:p>
            <a:pPr lvl="2"/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D0247099-D413-46CC-8DE2-71132643E8B2}"/>
              </a:ext>
            </a:extLst>
          </p:cNvPr>
          <p:cNvSpPr/>
          <p:nvPr/>
        </p:nvSpPr>
        <p:spPr>
          <a:xfrm>
            <a:off x="1676400" y="2398644"/>
            <a:ext cx="5687960" cy="2662535"/>
          </a:xfrm>
          <a:prstGeom prst="roundRect">
            <a:avLst>
              <a:gd name="adj" fmla="val 735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3EFEF-E3B6-4D77-B107-8415B8CCA8D2}"/>
              </a:ext>
            </a:extLst>
          </p:cNvPr>
          <p:cNvSpPr/>
          <p:nvPr/>
        </p:nvSpPr>
        <p:spPr>
          <a:xfrm>
            <a:off x="1676400" y="2932044"/>
            <a:ext cx="5517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BEGIN TRY</a:t>
            </a:r>
          </a:p>
          <a:p>
            <a:pPr lvl="1">
              <a:buFontTx/>
              <a:buNone/>
              <a:defRPr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{&lt;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SQL&gt;|&lt;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Khối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&gt;}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 TRY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BEGIN CATCH</a:t>
            </a:r>
          </a:p>
          <a:p>
            <a:pPr lvl="1">
              <a:buFontTx/>
              <a:buNone/>
              <a:defRPr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{&lt;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SQL&gt;|&lt;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Khối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&gt;}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 CATCH</a:t>
            </a:r>
          </a:p>
        </p:txBody>
      </p:sp>
    </p:spTree>
    <p:extLst>
      <p:ext uri="{BB962C8B-B14F-4D97-AF65-F5344CB8AC3E}">
        <p14:creationId xmlns:p14="http://schemas.microsoft.com/office/powerpoint/2010/main" val="336747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Xử lý lỗi TRY…CATCH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Một số hàm ERROR thường dùng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D9447-D32F-4180-8D87-2C108F5B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2" y="4163043"/>
            <a:ext cx="4159278" cy="2062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79992-A480-4C0A-8995-8BD91D8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72" y="4163043"/>
            <a:ext cx="4267199" cy="206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26750-FA61-4716-92AC-9F1BFF85F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80594"/>
            <a:ext cx="5486400" cy="17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Xử lý lỗi TRY…CATCH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1F5BA-9FE7-41F6-97BE-2E28908B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317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605BC-A1A8-4D8D-8737-E05BD5EA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" y="5081587"/>
            <a:ext cx="7802217" cy="15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Thủ tục RAISERROR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/>
              <a:t>Trả thông báo lỗi về </a:t>
            </a:r>
            <a:r>
              <a:rPr lang="en-US" dirty="0" err="1"/>
              <a:t>cho</a:t>
            </a:r>
            <a:r>
              <a:rPr lang="en-US" dirty="0"/>
              <a:t> ứng dụng</a:t>
            </a:r>
          </a:p>
          <a:p>
            <a:pPr marL="457200" lvl="1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91297-3BCB-4666-A272-D278DE58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5" y="2133600"/>
            <a:ext cx="7035689" cy="871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D9E1E-743C-45A7-B831-5F5154E1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28329"/>
            <a:ext cx="8686799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4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Thủ tục RAISERROR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85929-F14C-49F9-BE33-87D21EB3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3886200" cy="4195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FD745-2100-46A8-A207-2226B292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872011"/>
            <a:ext cx="388620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38739-DCD9-4290-9518-172E51BD6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2" y="1676400"/>
            <a:ext cx="3581398" cy="4195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443EE-533F-4553-86FC-2446CA173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2" y="6004408"/>
            <a:ext cx="3581398" cy="8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các ví dụ trong phần Try..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RAISERROR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Điều kiện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If….else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Case</a:t>
            </a:r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  <a:p>
            <a:pPr lvl="1"/>
            <a:r>
              <a:rPr lang="en-US" dirty="0"/>
              <a:t>Break và Continue</a:t>
            </a:r>
          </a:p>
          <a:p>
            <a:r>
              <a:rPr lang="en-US" dirty="0"/>
              <a:t>Quản lý lỗi</a:t>
            </a:r>
          </a:p>
          <a:p>
            <a:pPr lvl="1"/>
            <a:r>
              <a:rPr lang="en-US" dirty="0"/>
              <a:t>Try…Catch</a:t>
            </a:r>
          </a:p>
          <a:p>
            <a:pPr lvl="1"/>
            <a:r>
              <a:rPr lang="en-US" dirty="0"/>
              <a:t>RAISERROR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4E35F9-18A4-435A-B88A-FF38DFB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Điều kiện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If….else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Case</a:t>
            </a:r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  <a:p>
            <a:pPr lvl="1"/>
            <a:r>
              <a:rPr lang="en-US" dirty="0"/>
              <a:t>Break và Continue</a:t>
            </a:r>
          </a:p>
          <a:p>
            <a:r>
              <a:rPr lang="en-US" dirty="0"/>
              <a:t>Quản lý lỗi</a:t>
            </a:r>
          </a:p>
          <a:p>
            <a:pPr lvl="1"/>
            <a:r>
              <a:rPr lang="en-US" dirty="0"/>
              <a:t>Try…Catch</a:t>
            </a:r>
          </a:p>
          <a:p>
            <a:pPr lvl="1"/>
            <a:r>
              <a:rPr lang="en-US" dirty="0"/>
              <a:t>RAISERROR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Giả sử chúng ta v</a:t>
            </a:r>
            <a:r>
              <a:rPr lang="vi-VN" dirty="0"/>
              <a:t>iết chương trình xếp loại kết quả học tập dựa vào điểm trung bình khoá học theo tiêu chí sau:</a:t>
            </a:r>
            <a:endParaRPr lang="en-US" dirty="0"/>
          </a:p>
          <a:p>
            <a:pPr lvl="1"/>
            <a:r>
              <a:rPr lang="vi-VN" dirty="0"/>
              <a:t>Nếu điểm trung bình (sau đây gọi là dtb) nhỏ hơn 5, xếp loại “Yếu”</a:t>
            </a:r>
          </a:p>
          <a:p>
            <a:pPr lvl="1"/>
            <a:r>
              <a:rPr lang="vi-VN" dirty="0"/>
              <a:t>Nếu dtb lớn hơn hoặc bằng 5 và nhỏ hơn 6.5, xếp loại “Trung bình”</a:t>
            </a:r>
          </a:p>
          <a:p>
            <a:pPr lvl="1"/>
            <a:r>
              <a:rPr lang="vi-VN" dirty="0"/>
              <a:t>Nếu dtb lớn hơn hoặc bằng 6.5 và nhỏ hơn 8, xếp loại “Khá”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9A14A-6EBD-492F-8EFB-763D216F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09" y="5067300"/>
            <a:ext cx="5555582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Viết chương trình nhập vào số nguyên, hiển thị chức năng cho phép người dùng lựa chọn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1: Thực hiện phép </a:t>
            </a:r>
            <a:r>
              <a:rPr lang="en-US" dirty="0" err="1"/>
              <a:t>cộng</a:t>
            </a:r>
            <a:endParaRPr lang="en-US" dirty="0"/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2: Thực hiện phép trừ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3: Thực hiện phép nhân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4: Thực hiện phép chia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BAEFD-6120-4FC8-93C2-A0A3EDE3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47" y="4038600"/>
            <a:ext cx="583810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Sử dụng đến câu </a:t>
            </a:r>
            <a:r>
              <a:rPr lang="en-US" dirty="0" err="1"/>
              <a:t>lệnh</a:t>
            </a:r>
            <a:r>
              <a:rPr lang="en-US" dirty="0"/>
              <a:t> if-else/case là </a:t>
            </a:r>
            <a:r>
              <a:rPr lang="vi-VN" dirty="0"/>
              <a:t>là câu lệnh điều kiện được sử dụng khi cần đưa ra một quyết định nào đó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F3F38-E930-46B1-AB1B-1F8AC78E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2600740"/>
            <a:ext cx="2971800" cy="4191000"/>
          </a:xfrm>
          <a:prstGeom prst="rect">
            <a:avLst/>
          </a:prstGeom>
        </p:spPr>
      </p:pic>
      <p:pic>
        <p:nvPicPr>
          <p:cNvPr id="1026" name="Picture 2" descr="HÃ¬nh áº£nh cÃ³ liÃªn quan">
            <a:extLst>
              <a:ext uri="{FF2B5EF4-FFF2-40B4-BE49-F238E27FC236}">
                <a16:creationId xmlns:a16="http://schemas.microsoft.com/office/drawing/2014/main" id="{37CD7F7B-8262-4692-9312-6136F814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60" y="2570923"/>
            <a:ext cx="373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8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 - ELSE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A0F6D7-68E5-4605-9A85-66AF6A0F6C33}"/>
              </a:ext>
            </a:extLst>
          </p:cNvPr>
          <p:cNvSpPr txBox="1">
            <a:spLocks/>
          </p:cNvSpPr>
          <p:nvPr/>
        </p:nvSpPr>
        <p:spPr bwMode="auto">
          <a:xfrm>
            <a:off x="331304" y="2057400"/>
            <a:ext cx="8382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điều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kiện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   {&lt;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&gt;|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BEGIN...END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ELSE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   {&lt;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&gt;|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BEGIN...END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}]</a:t>
            </a:r>
          </a:p>
          <a:p>
            <a:pPr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Chú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ý: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Nếu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hai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hoặc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mệnh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IF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hoặc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ELSE.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cần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bao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này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khối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BEGIN…END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 - ELSE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if else ÄÆ¡n giáº£n">
            <a:extLst>
              <a:ext uri="{FF2B5EF4-FFF2-40B4-BE49-F238E27FC236}">
                <a16:creationId xmlns:a16="http://schemas.microsoft.com/office/drawing/2014/main" id="{D2A42049-F981-459F-99C2-709730BE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4" y="2286000"/>
            <a:ext cx="4438650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9191A-D90C-4748-8460-B623C1A8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95941"/>
            <a:ext cx="3810000" cy="2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1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21019</TotalTime>
  <Words>918</Words>
  <Application>Microsoft Office PowerPoint</Application>
  <PresentationFormat>On-screen Show (4:3)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Segoe UI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   </vt:lpstr>
      <vt:lpstr>Phần 2</vt:lpstr>
      <vt:lpstr>Vòng lặp</vt:lpstr>
      <vt:lpstr>Vòng lặp</vt:lpstr>
      <vt:lpstr>Vòng lặp</vt:lpstr>
      <vt:lpstr>Vòng lặp</vt:lpstr>
      <vt:lpstr>PowerPoint Presentation</vt:lpstr>
      <vt:lpstr> Quản lý lỗi</vt:lpstr>
      <vt:lpstr> Quản lý lỗi</vt:lpstr>
      <vt:lpstr> Quản lý lỗi</vt:lpstr>
      <vt:lpstr> Quản lý lỗi</vt:lpstr>
      <vt:lpstr> Quản lý lỗi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1669</cp:revision>
  <dcterms:created xsi:type="dcterms:W3CDTF">2013-04-23T08:05:33Z</dcterms:created>
  <dcterms:modified xsi:type="dcterms:W3CDTF">2018-12-24T02:45:42Z</dcterms:modified>
</cp:coreProperties>
</file>