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sldIdLst>
    <p:sldId id="541" r:id="rId2"/>
    <p:sldId id="542" r:id="rId3"/>
    <p:sldId id="543" r:id="rId4"/>
    <p:sldId id="544" r:id="rId5"/>
    <p:sldId id="548" r:id="rId6"/>
    <p:sldId id="642" r:id="rId7"/>
    <p:sldId id="650" r:id="rId8"/>
    <p:sldId id="643" r:id="rId9"/>
    <p:sldId id="644" r:id="rId10"/>
    <p:sldId id="645" r:id="rId11"/>
    <p:sldId id="646" r:id="rId12"/>
    <p:sldId id="655" r:id="rId13"/>
    <p:sldId id="647" r:id="rId14"/>
    <p:sldId id="648" r:id="rId15"/>
    <p:sldId id="649" r:id="rId16"/>
    <p:sldId id="550" r:id="rId17"/>
    <p:sldId id="546" r:id="rId18"/>
    <p:sldId id="589" r:id="rId19"/>
    <p:sldId id="651" r:id="rId20"/>
    <p:sldId id="652" r:id="rId21"/>
    <p:sldId id="653" r:id="rId22"/>
    <p:sldId id="657" r:id="rId23"/>
    <p:sldId id="658" r:id="rId24"/>
    <p:sldId id="654" r:id="rId25"/>
    <p:sldId id="656" r:id="rId26"/>
    <p:sldId id="641" r:id="rId27"/>
    <p:sldId id="545" r:id="rId28"/>
    <p:sldId id="55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74021" autoAdjust="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5: </a:t>
            </a:r>
            <a:r>
              <a:rPr lang="en-US">
                <a:ea typeface="Roboto"/>
                <a:cs typeface="Roboto"/>
              </a:rPr>
              <a:t>StoredProcedures</a:t>
            </a:r>
            <a:endParaRPr lang="en-US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Định nghĩa: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vi-VN" dirty="0"/>
              <a:t>Tên hàm, tên biến trong SQL Server không phân biệt hoa thường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Có thể thay thế Create Procedure bằng Create Proc</a:t>
            </a:r>
          </a:p>
          <a:p>
            <a:pPr lvl="1"/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Tham số đầu vào</a:t>
            </a:r>
          </a:p>
          <a:p>
            <a:pPr lvl="2"/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Tham số bắt buộc: bắt buộc phải truyền</a:t>
            </a:r>
          </a:p>
          <a:p>
            <a:pPr lvl="2"/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Tham số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tuỳ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 chọn: gán giá trị mặc định, giá trị mặc định nếu không gọi.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E65F64-3AA3-4039-B48D-0D1788F5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6" y="1600200"/>
            <a:ext cx="76732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Tạo stored-procedure tính tổng của 2 số nguyên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Tạo stored-procedure tính tổng của 2 số nguyên có tham số đầu ra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1858B-02E7-4C67-82FF-30778461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18" y="1553820"/>
            <a:ext cx="4995862" cy="211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EC2AE-2227-4306-85A9-2F5A9B39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75" y="4815713"/>
            <a:ext cx="7293849" cy="17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Tạo stored-procedure có return dữ liệu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D2D514-9047-4C02-88ED-120D7BCF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524000"/>
            <a:ext cx="4276725" cy="1746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F6110-BEBF-4DAA-9081-AA50E43F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0118"/>
            <a:ext cx="4648201" cy="2318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A528E-8193-4C38-958D-C992111B1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270118"/>
            <a:ext cx="3429000" cy="1530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FA3CC-6CF5-45FD-9420-48420FA9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46942"/>
            <a:ext cx="2376487" cy="9824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81D93D-D0A6-4A9B-834A-6EF3266BCFCA}"/>
              </a:ext>
            </a:extLst>
          </p:cNvPr>
          <p:cNvCxnSpPr/>
          <p:nvPr/>
        </p:nvCxnSpPr>
        <p:spPr>
          <a:xfrm>
            <a:off x="7474331" y="4648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3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/>
              <a:t>Biên</a:t>
            </a:r>
            <a:r>
              <a:rPr lang="en-US" dirty="0"/>
              <a:t> dịch và gọi thực thi một stored-procedure </a:t>
            </a:r>
          </a:p>
          <a:p>
            <a:pPr lvl="1"/>
            <a:r>
              <a:rPr lang="en-US" dirty="0" err="1"/>
              <a:t>Biên</a:t>
            </a:r>
            <a:r>
              <a:rPr lang="en-US" dirty="0"/>
              <a:t> dịch : Chọn toàn bộ mã </a:t>
            </a:r>
            <a:r>
              <a:rPr lang="en-US" dirty="0" err="1"/>
              <a:t>lệnh</a:t>
            </a:r>
            <a:r>
              <a:rPr lang="en-US" dirty="0"/>
              <a:t> Tạo stored-procedure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F5 </a:t>
            </a:r>
          </a:p>
          <a:p>
            <a:pPr lvl="1"/>
            <a:r>
              <a:rPr lang="vi-VN" dirty="0"/>
              <a:t>Gọi thực thi một store-Procedure đã được biên dịch bằng lệnh exec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3DFB47-AC6D-4D84-8078-1AD5E2502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43" y="3262312"/>
            <a:ext cx="6753225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7C3D0-E96D-44C2-9CA4-E26A27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3400"/>
            <a:ext cx="3962400" cy="1981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71DC0-697D-49BB-836D-836F891BE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491162"/>
            <a:ext cx="1444291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418C5-AF5D-4728-841F-5B6E72E94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129087"/>
            <a:ext cx="5105400" cy="2728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590285-0F11-49CB-B615-8DB734363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942" y="5274468"/>
            <a:ext cx="1797758" cy="4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Làm việc với thủ tục có tham số mặc định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92BE0-F4F6-4028-9EC3-755CE850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5450"/>
            <a:ext cx="6934200" cy="3943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921BEA-DA84-4733-A97B-573DAA9C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19612"/>
            <a:ext cx="1401275" cy="642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49BB9-A614-4AEA-AED0-D7684773F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255" y="5590658"/>
            <a:ext cx="1217820" cy="58578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56E852-266B-45D2-ADD0-E9152A3071FD}"/>
              </a:ext>
            </a:extLst>
          </p:cNvPr>
          <p:cNvCxnSpPr>
            <a:cxnSpLocks/>
          </p:cNvCxnSpPr>
          <p:nvPr/>
        </p:nvCxnSpPr>
        <p:spPr>
          <a:xfrm>
            <a:off x="3200400" y="4724400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22D1FD-7A97-4BD8-9D1E-AA4A6CE12A3D}"/>
              </a:ext>
            </a:extLst>
          </p:cNvPr>
          <p:cNvCxnSpPr/>
          <p:nvPr/>
        </p:nvCxnSpPr>
        <p:spPr>
          <a:xfrm>
            <a:off x="2667000" y="5590658"/>
            <a:ext cx="1447800" cy="20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Ví dụ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25DAA-FDF6-41BE-9BDB-B1A85385525B}"/>
              </a:ext>
            </a:extLst>
          </p:cNvPr>
          <p:cNvSpPr/>
          <p:nvPr/>
        </p:nvSpPr>
        <p:spPr>
          <a:xfrm>
            <a:off x="2209800" y="930965"/>
            <a:ext cx="6172200" cy="21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--</a:t>
            </a:r>
            <a:r>
              <a:rPr lang="en-US" dirty="0" err="1"/>
              <a:t>Truy</a:t>
            </a:r>
            <a:r>
              <a:rPr lang="en-US" dirty="0"/>
              <a:t> xuất thông tin nhân viên </a:t>
            </a:r>
            <a:r>
              <a:rPr lang="en-US" dirty="0" err="1"/>
              <a:t>theo</a:t>
            </a:r>
            <a:r>
              <a:rPr lang="en-US" dirty="0"/>
              <a:t> Mã nhân viên</a:t>
            </a:r>
          </a:p>
          <a:p>
            <a:r>
              <a:rPr lang="en-US" dirty="0"/>
              <a:t>CREATE PROCEDURE </a:t>
            </a:r>
            <a:r>
              <a:rPr lang="en-US" dirty="0" err="1"/>
              <a:t>sp_ThongtinNV</a:t>
            </a:r>
            <a:r>
              <a:rPr lang="en-US" dirty="0"/>
              <a:t> @</a:t>
            </a:r>
            <a:r>
              <a:rPr lang="en-US" dirty="0" err="1"/>
              <a:t>MaNV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(9)</a:t>
            </a:r>
          </a:p>
          <a:p>
            <a:r>
              <a:rPr lang="en-US" dirty="0"/>
              <a:t> AS</a:t>
            </a:r>
          </a:p>
          <a:p>
            <a:r>
              <a:rPr lang="en-US" dirty="0"/>
              <a:t> Begin</a:t>
            </a:r>
          </a:p>
          <a:p>
            <a:r>
              <a:rPr lang="en-US" dirty="0"/>
              <a:t> SELECT * from NHANVIEN WHERE </a:t>
            </a:r>
            <a:r>
              <a:rPr lang="en-US" dirty="0" err="1"/>
              <a:t>MaNV</a:t>
            </a:r>
            <a:r>
              <a:rPr lang="en-US" dirty="0"/>
              <a:t> = @</a:t>
            </a:r>
            <a:r>
              <a:rPr lang="en-US" dirty="0" err="1"/>
              <a:t>MaNV</a:t>
            </a:r>
            <a:endParaRPr lang="en-US" dirty="0"/>
          </a:p>
          <a:p>
            <a:r>
              <a:rPr lang="en-US" dirty="0"/>
              <a:t> End</a:t>
            </a:r>
          </a:p>
          <a:p>
            <a:r>
              <a:rPr lang="en-US" dirty="0"/>
              <a:t> GO</a:t>
            </a:r>
          </a:p>
          <a:p>
            <a:r>
              <a:rPr lang="en-US" dirty="0"/>
              <a:t>EXEC </a:t>
            </a:r>
            <a:r>
              <a:rPr lang="en-US" dirty="0" err="1"/>
              <a:t>sp_ThongtinNV</a:t>
            </a:r>
            <a:r>
              <a:rPr lang="en-US" dirty="0"/>
              <a:t> '005'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3557A-85F1-4B10-A9E4-00726A10D800}"/>
              </a:ext>
            </a:extLst>
          </p:cNvPr>
          <p:cNvSpPr/>
          <p:nvPr/>
        </p:nvSpPr>
        <p:spPr>
          <a:xfrm>
            <a:off x="457200" y="3216966"/>
            <a:ext cx="8229600" cy="364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--Thêm một phòng ban có tên CNTT</a:t>
            </a:r>
          </a:p>
          <a:p>
            <a:r>
              <a:rPr lang="en-US" dirty="0"/>
              <a:t>CREATE PROCEDURE </a:t>
            </a:r>
            <a:r>
              <a:rPr lang="en-US" dirty="0" err="1"/>
              <a:t>sp_ThemPhongBan</a:t>
            </a:r>
            <a:r>
              <a:rPr lang="en-US" dirty="0"/>
              <a:t> </a:t>
            </a:r>
            <a:r>
              <a:rPr lang="sv-SE" dirty="0"/>
              <a:t>@TenPHG nvarchar(15),  @MaPHG int,</a:t>
            </a:r>
          </a:p>
          <a:p>
            <a:r>
              <a:rPr lang="en-US" dirty="0"/>
              <a:t> @TRPHG </a:t>
            </a:r>
            <a:r>
              <a:rPr lang="en-US" dirty="0" err="1"/>
              <a:t>nvarchar</a:t>
            </a:r>
            <a:r>
              <a:rPr lang="en-US" dirty="0"/>
              <a:t>(9),  @NG_NHANCHUC date</a:t>
            </a:r>
          </a:p>
          <a:p>
            <a:r>
              <a:rPr lang="en-US" dirty="0"/>
              <a:t> AS</a:t>
            </a:r>
          </a:p>
          <a:p>
            <a:r>
              <a:rPr lang="en-US" dirty="0"/>
              <a:t> IF EXISTS(SELECT * From PHONGBAN Where MAPHG = @</a:t>
            </a:r>
            <a:r>
              <a:rPr lang="en-US" dirty="0" err="1"/>
              <a:t>MaPHG</a:t>
            </a:r>
            <a:r>
              <a:rPr lang="en-US" dirty="0"/>
              <a:t>)</a:t>
            </a:r>
          </a:p>
          <a:p>
            <a:r>
              <a:rPr lang="en-US" dirty="0"/>
              <a:t> UPDATE PHONGBAN SET TENPHG =  @</a:t>
            </a:r>
            <a:r>
              <a:rPr lang="en-US" dirty="0" err="1"/>
              <a:t>TenPHG</a:t>
            </a:r>
            <a:r>
              <a:rPr lang="en-US" dirty="0"/>
              <a:t>, TRPHG = @</a:t>
            </a:r>
            <a:r>
              <a:rPr lang="en-US" dirty="0" err="1"/>
              <a:t>Trphg,NG_NHANCHUC</a:t>
            </a:r>
            <a:r>
              <a:rPr lang="en-US" dirty="0"/>
              <a:t>=@NG_NHANCHUC</a:t>
            </a:r>
          </a:p>
          <a:p>
            <a:r>
              <a:rPr lang="en-US" dirty="0"/>
              <a:t> WHERE MAPHG = @</a:t>
            </a:r>
            <a:r>
              <a:rPr lang="en-US" dirty="0" err="1"/>
              <a:t>MaPHG</a:t>
            </a:r>
            <a:endParaRPr lang="en-US" dirty="0"/>
          </a:p>
          <a:p>
            <a:r>
              <a:rPr lang="en-US" dirty="0"/>
              <a:t> ELSE</a:t>
            </a:r>
          </a:p>
          <a:p>
            <a:r>
              <a:rPr lang="en-US" dirty="0"/>
              <a:t> INSERT INTO PHONGBAN</a:t>
            </a:r>
          </a:p>
          <a:p>
            <a:r>
              <a:rPr lang="en-US" dirty="0"/>
              <a:t> VALUES (@</a:t>
            </a:r>
            <a:r>
              <a:rPr lang="en-US" dirty="0" err="1"/>
              <a:t>TenPHG</a:t>
            </a:r>
            <a:r>
              <a:rPr lang="en-US" dirty="0"/>
              <a:t>,@</a:t>
            </a:r>
            <a:r>
              <a:rPr lang="en-US" dirty="0" err="1"/>
              <a:t>MaPHG</a:t>
            </a:r>
            <a:r>
              <a:rPr lang="en-US" dirty="0"/>
              <a:t>,@TRPHG,@NG_NHANCHUC)</a:t>
            </a:r>
          </a:p>
          <a:p>
            <a:r>
              <a:rPr lang="en-US" dirty="0"/>
              <a:t> Drop PROC </a:t>
            </a:r>
            <a:r>
              <a:rPr lang="en-US" dirty="0" err="1"/>
              <a:t>sp_ThemPhongBan</a:t>
            </a:r>
            <a:endParaRPr lang="en-US" dirty="0"/>
          </a:p>
          <a:p>
            <a:r>
              <a:rPr lang="en-US" dirty="0"/>
              <a:t> EXEC </a:t>
            </a:r>
            <a:r>
              <a:rPr lang="en-US" dirty="0" err="1"/>
              <a:t>sp_ThemPhongBan</a:t>
            </a:r>
            <a:r>
              <a:rPr lang="en-US" dirty="0"/>
              <a:t> 'CNTT',6,'008','1985-01-01'</a:t>
            </a:r>
          </a:p>
        </p:txBody>
      </p:sp>
    </p:spTree>
    <p:extLst>
      <p:ext uri="{BB962C8B-B14F-4D97-AF65-F5344CB8AC3E}">
        <p14:creationId xmlns:p14="http://schemas.microsoft.com/office/powerpoint/2010/main" val="17638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Viết store procedure nhận vào tham số là năm sinh, xuất ra tên các nhân viên.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Viết </a:t>
            </a:r>
            <a:r>
              <a:rPr lang="en-US" dirty="0">
                <a:solidFill>
                  <a:srgbClr val="FF0000"/>
                </a:solidFill>
              </a:rPr>
              <a:t>store procedure đếm số l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 err="1">
                <a:solidFill>
                  <a:srgbClr val="FF0000"/>
                </a:solidFill>
              </a:rPr>
              <a:t>ợng</a:t>
            </a:r>
            <a:r>
              <a:rPr lang="en-US" dirty="0">
                <a:solidFill>
                  <a:srgbClr val="FF0000"/>
                </a:solidFill>
              </a:rPr>
              <a:t> thân nhân của nhân viên có mã nhân viên đ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 err="1">
                <a:solidFill>
                  <a:srgbClr val="FF0000"/>
                </a:solidFill>
              </a:rPr>
              <a:t>ợc</a:t>
            </a:r>
            <a:r>
              <a:rPr lang="en-US" dirty="0">
                <a:solidFill>
                  <a:srgbClr val="FF0000"/>
                </a:solidFill>
              </a:rPr>
              <a:t> nhập từ ng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 err="1">
                <a:solidFill>
                  <a:srgbClr val="FF0000"/>
                </a:solidFill>
              </a:rPr>
              <a:t>ời</a:t>
            </a:r>
            <a:r>
              <a:rPr lang="en-US" dirty="0">
                <a:solidFill>
                  <a:srgbClr val="FF0000"/>
                </a:solidFill>
              </a:rPr>
              <a:t> dùng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Cập nhật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xóa Procedure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C18BF-3435-4138-8DA8-14E27F1F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861392"/>
            <a:ext cx="4657725" cy="214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70089-AAB7-4B52-9E68-0A1334DF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3805"/>
            <a:ext cx="4457700" cy="2853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2D131-C89E-4795-88FE-C45A0F33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038600"/>
            <a:ext cx="1740218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D96B9-6622-4E36-83C9-16037B15B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13804"/>
            <a:ext cx="4572000" cy="2548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C21CC-B337-4AD1-A0DB-4937E8004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047" y="4274949"/>
            <a:ext cx="1142394" cy="669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3F976-3930-4D7B-BEA0-4B293722B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087" y="6003324"/>
            <a:ext cx="3381832" cy="6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điều kiện trong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Sử dụng câu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điều kiện giúp điều </a:t>
            </a:r>
            <a:r>
              <a:rPr lang="en-US" dirty="0" err="1">
                <a:latin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</a:rPr>
              <a:t> các </a:t>
            </a:r>
            <a:r>
              <a:rPr lang="en-US" dirty="0" err="1">
                <a:latin typeface="Arial" panose="020B0604020202020204" pitchFamily="34" charset="0"/>
              </a:rPr>
              <a:t>rẽ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nhánh</a:t>
            </a:r>
            <a:r>
              <a:rPr lang="en-US" dirty="0">
                <a:latin typeface="Arial" panose="020B0604020202020204" pitchFamily="34" charset="0"/>
              </a:rPr>
              <a:t> trong Proc</a:t>
            </a:r>
          </a:p>
        </p:txBody>
      </p:sp>
      <p:pic>
        <p:nvPicPr>
          <p:cNvPr id="5122" name="Picture 2" descr="IF Statement showing BEGIN/END blocks">
            <a:extLst>
              <a:ext uri="{FF2B5EF4-FFF2-40B4-BE49-F238E27FC236}">
                <a16:creationId xmlns:a16="http://schemas.microsoft.com/office/drawing/2014/main" id="{9FB27D17-FF60-429B-89F4-AA73346E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63000" cy="3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1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Tổng quan SQL Stored Procedures</a:t>
            </a:r>
          </a:p>
          <a:p>
            <a:r>
              <a:rPr lang="en-US" dirty="0">
                <a:ea typeface="Roboto"/>
                <a:cs typeface="Roboto"/>
              </a:rPr>
              <a:t>Làm việc với stored procedures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điều kiện trong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</a:rPr>
              <a:t>Xét ví dụ tr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</a:rPr>
              <a:t> về việc thêm phòng ban, kiểm tra </a:t>
            </a:r>
            <a:r>
              <a:rPr lang="en-US" dirty="0" err="1">
                <a:latin typeface="Arial" panose="020B0604020202020204" pitchFamily="34" charset="0"/>
              </a:rPr>
              <a:t>Maphg</a:t>
            </a:r>
            <a:r>
              <a:rPr lang="en-US" dirty="0">
                <a:latin typeface="Arial" panose="020B0604020202020204" pitchFamily="34" charset="0"/>
              </a:rPr>
              <a:t> có </a:t>
            </a:r>
            <a:r>
              <a:rPr lang="en-US" dirty="0" err="1">
                <a:latin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</a:rPr>
              <a:t> tại hay </a:t>
            </a:r>
            <a:r>
              <a:rPr lang="en-US" dirty="0" err="1">
                <a:latin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</a:rPr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12B2C-FDE1-40CC-BCEA-EFBC0C8B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1" y="2209800"/>
            <a:ext cx="822959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3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trong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Giả sử muốn l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</a:rPr>
              <a:t>u ngày bắt đầu của mỗi tuần trong năm 2018 vào một table?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91A5A-4490-4F62-BF45-CA4D2273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09" y="3380668"/>
            <a:ext cx="5524500" cy="3467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031785-A288-4B68-97E2-75A63FCF25BD}"/>
              </a:ext>
            </a:extLst>
          </p:cNvPr>
          <p:cNvSpPr/>
          <p:nvPr/>
        </p:nvSpPr>
        <p:spPr>
          <a:xfrm>
            <a:off x="3619500" y="2057400"/>
            <a:ext cx="55245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INTO @</a:t>
            </a:r>
            <a:r>
              <a:rPr lang="en-US" sz="2000" dirty="0" err="1"/>
              <a:t>myTable</a:t>
            </a:r>
            <a:r>
              <a:rPr lang="en-US" sz="2000" dirty="0"/>
              <a:t> VALUES (0, 12/</a:t>
            </a:r>
            <a:r>
              <a:rPr lang="en-US" sz="2000" dirty="0">
                <a:solidFill>
                  <a:srgbClr val="FF0000"/>
                </a:solidFill>
              </a:rPr>
              <a:t>31</a:t>
            </a:r>
            <a:r>
              <a:rPr lang="en-US" sz="2000" dirty="0"/>
              <a:t>/2017)</a:t>
            </a:r>
          </a:p>
          <a:p>
            <a:pPr algn="ctr"/>
            <a:r>
              <a:rPr lang="en-US" sz="2000" dirty="0"/>
              <a:t>INSERT INTO @</a:t>
            </a:r>
            <a:r>
              <a:rPr lang="en-US" sz="2000" dirty="0" err="1"/>
              <a:t>myTable</a:t>
            </a:r>
            <a:r>
              <a:rPr lang="en-US" sz="2000" dirty="0"/>
              <a:t> VALUES (1, 01/</a:t>
            </a:r>
            <a:r>
              <a:rPr lang="en-US" sz="2000" dirty="0">
                <a:solidFill>
                  <a:srgbClr val="FF0000"/>
                </a:solidFill>
              </a:rPr>
              <a:t>07</a:t>
            </a:r>
            <a:r>
              <a:rPr lang="en-US" sz="2000" dirty="0"/>
              <a:t>/2018)</a:t>
            </a:r>
          </a:p>
          <a:p>
            <a:pPr algn="ctr"/>
            <a:r>
              <a:rPr lang="en-US" sz="2000" dirty="0"/>
              <a:t>INSERT INTO @</a:t>
            </a:r>
            <a:r>
              <a:rPr lang="en-US" sz="2000" dirty="0" err="1"/>
              <a:t>myTable</a:t>
            </a:r>
            <a:r>
              <a:rPr lang="en-US" sz="2000" dirty="0"/>
              <a:t> VALUES (2, 01/</a:t>
            </a:r>
            <a:r>
              <a:rPr lang="en-US" sz="2000" dirty="0">
                <a:solidFill>
                  <a:srgbClr val="FF0000"/>
                </a:solidFill>
              </a:rPr>
              <a:t>14</a:t>
            </a:r>
            <a:r>
              <a:rPr lang="en-US" sz="2000" dirty="0"/>
              <a:t>/2018)</a:t>
            </a:r>
          </a:p>
          <a:p>
            <a:pPr algn="ctr"/>
            <a:r>
              <a:rPr lang="en-US" sz="2000" dirty="0"/>
              <a:t>….</a:t>
            </a:r>
          </a:p>
          <a:p>
            <a:pPr algn="ctr"/>
            <a:r>
              <a:rPr lang="en-US" sz="2000" dirty="0"/>
              <a:t>INSERT INTO @</a:t>
            </a:r>
            <a:r>
              <a:rPr lang="en-US" sz="2000" dirty="0" err="1"/>
              <a:t>myTable</a:t>
            </a:r>
            <a:r>
              <a:rPr lang="en-US" sz="2000" dirty="0"/>
              <a:t> VALUES (52, 12/</a:t>
            </a:r>
            <a:r>
              <a:rPr lang="en-US" sz="2000" dirty="0">
                <a:solidFill>
                  <a:srgbClr val="FF0000"/>
                </a:solidFill>
              </a:rPr>
              <a:t>30</a:t>
            </a:r>
            <a:r>
              <a:rPr lang="en-US" sz="2000" dirty="0"/>
              <a:t>/2018 )</a:t>
            </a:r>
          </a:p>
        </p:txBody>
      </p:sp>
    </p:spTree>
    <p:extLst>
      <p:ext uri="{BB962C8B-B14F-4D97-AF65-F5344CB8AC3E}">
        <p14:creationId xmlns:p14="http://schemas.microsoft.com/office/powerpoint/2010/main" val="10945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Sử dụng công cụ tạo store proc d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</a:rPr>
              <a:t>ới </a:t>
            </a:r>
            <a:r>
              <a:rPr lang="en-US" dirty="0" err="1">
                <a:latin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</a:rPr>
              <a:t>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5CD6-F4F4-4C7B-8152-417FA1DE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00200"/>
            <a:ext cx="579120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3C31B-FE09-47F1-87C6-4DFD6BC0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04" y="3162701"/>
            <a:ext cx="6029325" cy="36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9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Dùng công cụ Execute a Stored Procedure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Truyền tham số và gọi thực thi Proc từ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DD2E7-ADC2-4F99-AE19-209AF6AA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96" y="1905000"/>
            <a:ext cx="4495800" cy="1395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88097-722F-4C31-A05C-2CD72437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19600"/>
            <a:ext cx="4583596" cy="11953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084522-CD57-48A4-A7B4-C3D22CBD48C2}"/>
              </a:ext>
            </a:extLst>
          </p:cNvPr>
          <p:cNvCxnSpPr/>
          <p:nvPr/>
        </p:nvCxnSpPr>
        <p:spPr>
          <a:xfrm>
            <a:off x="5029200" y="34290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5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stored procedures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</a:rPr>
              <a:t>Là những stored procedure chứa trong Master Database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vi-VN" dirty="0">
                <a:latin typeface="Arial" panose="020B0604020202020204" pitchFamily="34" charset="0"/>
              </a:rPr>
              <a:t>thường bắt đầu bằng tiếp đầu ngữ sp_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vi-VN" dirty="0">
                <a:latin typeface="Arial" panose="020B0604020202020204" pitchFamily="34" charset="0"/>
              </a:rPr>
              <a:t>hủ yếu dùng trong việc quản lý cơ sở dữ liệu (administration) và bảo mật (security)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</a:rPr>
              <a:t>Ví dụ: </a:t>
            </a:r>
            <a:r>
              <a:rPr lang="vi-VN" dirty="0">
                <a:latin typeface="Arial" panose="020B0604020202020204" pitchFamily="34" charset="0"/>
              </a:rPr>
              <a:t>sp_helptext  &lt;tên của đối tượng&gt; : để lấy định nghĩa của đối tượng (thông số tên đối tượng truyền vào) trong Database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E4B56-71EA-4806-9DAA-D89AD140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4772025"/>
            <a:ext cx="3200400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D76F1-CC9C-416D-97CF-7D773B13A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78" y="5510212"/>
            <a:ext cx="2858044" cy="5619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18DA5-1C24-46A6-8BDA-47EA5EE560FF}"/>
              </a:ext>
            </a:extLst>
          </p:cNvPr>
          <p:cNvCxnSpPr/>
          <p:nvPr/>
        </p:nvCxnSpPr>
        <p:spPr>
          <a:xfrm>
            <a:off x="4876800" y="5791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stored procedures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Một số </a:t>
            </a:r>
            <a:r>
              <a:rPr lang="en-US" dirty="0"/>
              <a:t>System stored procedures thông dụng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8F939F-3C51-4C8B-9C32-FE92C0B0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43915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vi-VN" dirty="0">
                <a:solidFill>
                  <a:srgbClr val="FF0000"/>
                </a:solidFill>
                <a:cs typeface="Arial" panose="020B0604020202020204" pitchFamily="34" charset="0"/>
              </a:rPr>
              <a:t>Viết stored-procedure Nhập vào số nguyên @n. In ra tổng, và số lượng các số chẵn từ 1 đến @n </a:t>
            </a:r>
            <a:endParaRPr 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vi-VN" dirty="0">
                <a:solidFill>
                  <a:srgbClr val="FF0000"/>
                </a:solidFill>
                <a:cs typeface="Arial" panose="020B0604020202020204" pitchFamily="34" charset="0"/>
              </a:rPr>
              <a:t>Viết stored-procedure thêm phòng ban,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các giá trị được thêm vào dưới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tham số đầu vào, kiếm tra nếu trùng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Maphg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thì thông báo thêm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thất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bại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2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5676C8-522A-460B-BC1F-9FFAC4F3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Tổng quan SQL Stored Procedures</a:t>
            </a:r>
          </a:p>
          <a:p>
            <a:pPr lvl="1"/>
            <a:r>
              <a:rPr lang="en-US" dirty="0"/>
              <a:t>Giới thiệu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pháp</a:t>
            </a:r>
          </a:p>
          <a:p>
            <a:pPr lvl="1"/>
            <a:r>
              <a:rPr lang="en-US" dirty="0"/>
              <a:t>Tham số</a:t>
            </a:r>
          </a:p>
          <a:p>
            <a:r>
              <a:rPr lang="en-US" dirty="0">
                <a:ea typeface="Roboto"/>
                <a:cs typeface="Roboto"/>
              </a:rPr>
              <a:t>Làm việc với stored procedures</a:t>
            </a:r>
            <a:endParaRPr lang="en-US" dirty="0"/>
          </a:p>
          <a:p>
            <a:pPr lvl="1"/>
            <a:r>
              <a:rPr lang="en-US" dirty="0"/>
              <a:t>User stored procedures</a:t>
            </a:r>
          </a:p>
          <a:p>
            <a:pPr lvl="1"/>
            <a:r>
              <a:rPr lang="en-US" dirty="0"/>
              <a:t>System stored procedures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Tổng quan SQL Stored Procedures</a:t>
            </a:r>
          </a:p>
          <a:p>
            <a:pPr lvl="1"/>
            <a:r>
              <a:rPr lang="en-US" dirty="0"/>
              <a:t>Giới thiệu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pháp</a:t>
            </a:r>
          </a:p>
          <a:p>
            <a:pPr lvl="1"/>
            <a:r>
              <a:rPr lang="en-US" dirty="0"/>
              <a:t>Tham số</a:t>
            </a:r>
          </a:p>
          <a:p>
            <a:r>
              <a:rPr lang="en-US" dirty="0">
                <a:ea typeface="Roboto"/>
                <a:cs typeface="Roboto"/>
              </a:rPr>
              <a:t>Làm việc với stored procedures</a:t>
            </a:r>
            <a:endParaRPr lang="en-US" dirty="0"/>
          </a:p>
          <a:p>
            <a:pPr lvl="1"/>
            <a:r>
              <a:rPr lang="en-US" dirty="0"/>
              <a:t>User stored procedures</a:t>
            </a:r>
          </a:p>
          <a:p>
            <a:pPr lvl="1"/>
            <a:r>
              <a:rPr lang="en-US" dirty="0"/>
              <a:t>System stored procedures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Stored Procedure lưu trữ một tập hợp các câu lệnh SQL và các câu lệnh lập trình đi kèm trong cơ sở dữ liệ</a:t>
            </a:r>
            <a:r>
              <a:rPr lang="en-US" dirty="0"/>
              <a:t>u, </a:t>
            </a:r>
            <a:r>
              <a:rPr lang="en-US" dirty="0" err="1"/>
              <a:t>cho</a:t>
            </a:r>
            <a:r>
              <a:rPr lang="en-US" dirty="0"/>
              <a:t> phép </a:t>
            </a:r>
            <a:r>
              <a:rPr lang="en-US" dirty="0" err="1"/>
              <a:t>tái</a:t>
            </a:r>
            <a:r>
              <a:rPr lang="en-US" dirty="0"/>
              <a:t> sử dụng khi cần.</a:t>
            </a:r>
          </a:p>
          <a:p>
            <a:r>
              <a:rPr lang="en-US" dirty="0"/>
              <a:t>Hỗ trợ các ứng dụng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tác nhanh, chính xác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Ã¬nh áº£nh cÃ³ liÃªn quan">
            <a:extLst>
              <a:ext uri="{FF2B5EF4-FFF2-40B4-BE49-F238E27FC236}">
                <a16:creationId xmlns:a16="http://schemas.microsoft.com/office/drawing/2014/main" id="{0EF69B2C-B106-45D0-A1CE-A61A174B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97" y="3392557"/>
            <a:ext cx="5682798" cy="291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Đặc tính của Stored-procedure trong SQL Server</a:t>
            </a:r>
          </a:p>
          <a:p>
            <a:pPr lvl="1"/>
            <a:r>
              <a:rPr lang="vi-VN" dirty="0"/>
              <a:t>Chấp nhận những tham số vào và trả về những giá trị được chứa trong các tham số ra để gọi những thủ tục hoặc xử lý theo lô</a:t>
            </a:r>
            <a:r>
              <a:rPr lang="en-US" dirty="0"/>
              <a:t>.</a:t>
            </a:r>
          </a:p>
          <a:p>
            <a:pPr lvl="1"/>
            <a:r>
              <a:rPr lang="vi-VN" dirty="0"/>
              <a:t>Chứa các lệnh của chương trình để thực hiện các xử lý trong database, bao gồm cả lệnh gọi các thủ tục khác thực thi</a:t>
            </a:r>
            <a:endParaRPr lang="en-US" dirty="0"/>
          </a:p>
          <a:p>
            <a:pPr lvl="1"/>
            <a:r>
              <a:rPr lang="en-US" dirty="0"/>
              <a:t>Trả về các </a:t>
            </a:r>
            <a:r>
              <a:rPr lang="en-US" dirty="0" err="1"/>
              <a:t>trạng</a:t>
            </a:r>
            <a:r>
              <a:rPr lang="en-US" dirty="0"/>
              <a:t> thái giá trị để gọi </a:t>
            </a:r>
            <a:r>
              <a:rPr lang="en-US" dirty="0" err="1"/>
              <a:t>những</a:t>
            </a:r>
            <a:r>
              <a:rPr lang="en-US" dirty="0"/>
              <a:t> thủ tục hoặc thực hiện các xử lý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để </a:t>
            </a:r>
            <a:r>
              <a:rPr lang="en-US" dirty="0" err="1"/>
              <a:t>cho</a:t>
            </a:r>
            <a:r>
              <a:rPr lang="en-US" dirty="0"/>
              <a:t> biết việc thực hiện thành công hay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, nếu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thì lý do vì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4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Các </a:t>
            </a:r>
            <a:r>
              <a:rPr lang="en-US" dirty="0" err="1"/>
              <a:t>thuận</a:t>
            </a:r>
            <a:r>
              <a:rPr lang="en-US" dirty="0"/>
              <a:t> lợi </a:t>
            </a:r>
          </a:p>
          <a:p>
            <a:pPr lvl="1"/>
            <a:r>
              <a:rPr lang="vi-VN" dirty="0"/>
              <a:t>Stored procedure cho phép điều chỉnh chương trình cho phù hợp</a:t>
            </a:r>
            <a:r>
              <a:rPr lang="en-US" dirty="0"/>
              <a:t>, mang tính </a:t>
            </a:r>
            <a:r>
              <a:rPr lang="en-US" dirty="0" err="1"/>
              <a:t>tái</a:t>
            </a:r>
            <a:r>
              <a:rPr lang="en-US" dirty="0"/>
              <a:t> sử dụng.</a:t>
            </a:r>
          </a:p>
          <a:p>
            <a:pPr lvl="1"/>
            <a:r>
              <a:rPr lang="vi-VN" dirty="0"/>
              <a:t>Stored procedure cho phép thực thi nhanh hơn</a:t>
            </a:r>
            <a:r>
              <a:rPr lang="en-US" dirty="0"/>
              <a:t> cách viết </a:t>
            </a:r>
            <a:r>
              <a:rPr lang="en-US" dirty="0" err="1"/>
              <a:t>từng</a:t>
            </a:r>
            <a:r>
              <a:rPr lang="en-US" dirty="0"/>
              <a:t> câu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sql</a:t>
            </a:r>
            <a:endParaRPr lang="en-US" dirty="0"/>
          </a:p>
          <a:p>
            <a:pPr lvl="1"/>
            <a:r>
              <a:rPr lang="vi-VN" dirty="0"/>
              <a:t>Stored procedure có thể làm giảm bớt vấn đề kẹt đường truyền mạng</a:t>
            </a:r>
            <a:r>
              <a:rPr lang="en-US" dirty="0"/>
              <a:t>, dữ liệu được gởi </a:t>
            </a:r>
            <a:r>
              <a:rPr lang="en-US" dirty="0" err="1"/>
              <a:t>theo</a:t>
            </a:r>
            <a:r>
              <a:rPr lang="en-US" dirty="0"/>
              <a:t> gói.</a:t>
            </a:r>
          </a:p>
          <a:p>
            <a:pPr lvl="1"/>
            <a:r>
              <a:rPr lang="en-US" dirty="0"/>
              <a:t>Stored procedure có thể sử dụng trong vấn đề bảo </a:t>
            </a:r>
            <a:r>
              <a:rPr lang="en-US" dirty="0" err="1"/>
              <a:t>mật</a:t>
            </a:r>
            <a:r>
              <a:rPr lang="en-US" dirty="0"/>
              <a:t>, phân quyền</a:t>
            </a:r>
          </a:p>
          <a:p>
            <a:r>
              <a:rPr lang="en-US" dirty="0"/>
              <a:t>Có 2 </a:t>
            </a:r>
            <a:r>
              <a:rPr lang="en-US" dirty="0" err="1"/>
              <a:t>loại</a:t>
            </a:r>
            <a:r>
              <a:rPr lang="en-US" dirty="0"/>
              <a:t> Store Procedure chính: System stored procedures và User stored procedures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7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Stored-procedure trong SQL Server bao gồm:</a:t>
            </a:r>
          </a:p>
          <a:p>
            <a:pPr lvl="2"/>
            <a:r>
              <a:rPr lang="en-US" dirty="0"/>
              <a:t>Inputs: nhận các tham số đầu vào khi cần</a:t>
            </a:r>
          </a:p>
          <a:p>
            <a:pPr lvl="2"/>
            <a:r>
              <a:rPr lang="en-US" dirty="0"/>
              <a:t>Execution: kết hợp </a:t>
            </a:r>
            <a:r>
              <a:rPr lang="en-US" dirty="0" err="1"/>
              <a:t>giữa</a:t>
            </a:r>
            <a:r>
              <a:rPr lang="en-US" dirty="0"/>
              <a:t> các yêu cầu nghiệp vụ với các </a:t>
            </a:r>
            <a:r>
              <a:rPr lang="en-US" dirty="0" err="1"/>
              <a:t>lệnh</a:t>
            </a:r>
            <a:r>
              <a:rPr lang="en-US" dirty="0"/>
              <a:t> lập trình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IF..ELSE, WHILE...</a:t>
            </a:r>
          </a:p>
          <a:p>
            <a:pPr lvl="2"/>
            <a:r>
              <a:rPr lang="en-US" dirty="0"/>
              <a:t>Outputs: trả ra các đ</a:t>
            </a:r>
            <a:r>
              <a:rPr lang="vi-VN" dirty="0"/>
              <a:t>ơ</a:t>
            </a:r>
            <a:r>
              <a:rPr lang="en-US" dirty="0"/>
              <a:t>n giá trị (số, </a:t>
            </a:r>
            <a:r>
              <a:rPr lang="en-US" dirty="0" err="1"/>
              <a:t>chuỗi</a:t>
            </a:r>
            <a:r>
              <a:rPr lang="en-US" dirty="0"/>
              <a:t>…) hoặc một tập kết quả.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Káº¿t quáº£ hÃ¬nh áº£nh cho Stored Procedures sql">
            <a:extLst>
              <a:ext uri="{FF2B5EF4-FFF2-40B4-BE49-F238E27FC236}">
                <a16:creationId xmlns:a16="http://schemas.microsoft.com/office/drawing/2014/main" id="{872D96BE-3EB4-4048-909B-AB4CD34B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74504"/>
            <a:ext cx="5105400" cy="37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8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Stored-procedure trong SQL Server bao gồm: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Stored Procedure Parts">
            <a:extLst>
              <a:ext uri="{FF2B5EF4-FFF2-40B4-BE49-F238E27FC236}">
                <a16:creationId xmlns:a16="http://schemas.microsoft.com/office/drawing/2014/main" id="{000AE729-B6F4-4AA5-90F3-55C8BF41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315200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24254</TotalTime>
  <Words>1037</Words>
  <Application>Microsoft Office PowerPoint</Application>
  <PresentationFormat>On-screen Show (4:3)</PresentationFormat>
  <Paragraphs>183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Segoe UI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Giới thiệu</vt:lpstr>
      <vt:lpstr>Giới thiệu</vt:lpstr>
      <vt:lpstr>Giới thiệu</vt:lpstr>
      <vt:lpstr>Giới thiệu</vt:lpstr>
      <vt:lpstr>Giới thiệu</vt:lpstr>
      <vt:lpstr>Tạo Store Procedure</vt:lpstr>
      <vt:lpstr>Tạo Store Procedure</vt:lpstr>
      <vt:lpstr>Tạo Store Procedure</vt:lpstr>
      <vt:lpstr>Tạo Store Procedure</vt:lpstr>
      <vt:lpstr>Tạo Store Procedure</vt:lpstr>
      <vt:lpstr>Tạo Store Procedure</vt:lpstr>
      <vt:lpstr>   </vt:lpstr>
      <vt:lpstr>Phần 2</vt:lpstr>
      <vt:lpstr>Cập nhật Store procedure</vt:lpstr>
      <vt:lpstr>Lệnh điều kiện trong Store procedure</vt:lpstr>
      <vt:lpstr>Lệnh điều kiện trong Store procedure</vt:lpstr>
      <vt:lpstr>Lệnh lặp trong Store procedure</vt:lpstr>
      <vt:lpstr>Stored Procedure Template</vt:lpstr>
      <vt:lpstr>Dùng công cụ Execute a Stored Procedure </vt:lpstr>
      <vt:lpstr>System stored procedures</vt:lpstr>
      <vt:lpstr>System stored procedures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testsp9 testsp9</cp:lastModifiedBy>
  <cp:revision>1753</cp:revision>
  <dcterms:created xsi:type="dcterms:W3CDTF">2013-04-23T08:05:33Z</dcterms:created>
  <dcterms:modified xsi:type="dcterms:W3CDTF">2019-01-02T04:01:05Z</dcterms:modified>
</cp:coreProperties>
</file>