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542" r:id="rId3"/>
    <p:sldId id="543" r:id="rId4"/>
    <p:sldId id="544" r:id="rId5"/>
    <p:sldId id="548" r:id="rId6"/>
    <p:sldId id="590" r:id="rId7"/>
    <p:sldId id="591" r:id="rId8"/>
    <p:sldId id="592" r:id="rId9"/>
    <p:sldId id="593" r:id="rId10"/>
    <p:sldId id="594" r:id="rId11"/>
    <p:sldId id="595" r:id="rId12"/>
    <p:sldId id="601" r:id="rId13"/>
    <p:sldId id="596" r:id="rId14"/>
    <p:sldId id="597" r:id="rId15"/>
    <p:sldId id="598" r:id="rId16"/>
    <p:sldId id="599" r:id="rId17"/>
    <p:sldId id="600" r:id="rId18"/>
    <p:sldId id="602" r:id="rId19"/>
    <p:sldId id="603" r:id="rId20"/>
    <p:sldId id="550" r:id="rId21"/>
    <p:sldId id="546" r:id="rId22"/>
    <p:sldId id="589" r:id="rId23"/>
    <p:sldId id="604" r:id="rId24"/>
    <p:sldId id="607" r:id="rId25"/>
    <p:sldId id="605" r:id="rId26"/>
    <p:sldId id="606" r:id="rId27"/>
    <p:sldId id="608" r:id="rId28"/>
    <p:sldId id="545" r:id="rId29"/>
    <p:sldId id="55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74021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Roboto"/>
                <a:cs typeface="Roboto"/>
              </a:rPr>
              <a:t>Bài 6: Trigger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Các bảng Inserted và Deleted</a:t>
            </a:r>
          </a:p>
          <a:p>
            <a:pPr lvl="1"/>
            <a:r>
              <a:rPr lang="en-US" dirty="0"/>
              <a:t>C</a:t>
            </a:r>
            <a:r>
              <a:rPr lang="vi-VN" dirty="0"/>
              <a:t>ác trigger DML sử dụng hai loại bảng đặc biệt để sửa đổi dữ liệu trong cơ sở dữ liệu</a:t>
            </a:r>
            <a:r>
              <a:rPr lang="en-US" dirty="0"/>
              <a:t>.</a:t>
            </a:r>
          </a:p>
          <a:p>
            <a:pPr lvl="1"/>
            <a:r>
              <a:rPr lang="vi-VN" dirty="0"/>
              <a:t>Các bảng tạm thời lưu trữ dữ liệu ban đầu cũng như dữ liệu đã sửa đổi. Những bảng này gồm Inserted và Deleted.</a:t>
            </a:r>
            <a:endParaRPr lang="en-US" dirty="0"/>
          </a:p>
          <a:p>
            <a:pPr lvl="1"/>
            <a:r>
              <a:rPr lang="en-US" dirty="0"/>
              <a:t>Bảng Inserted:</a:t>
            </a:r>
            <a:r>
              <a:rPr lang="vi-VN" dirty="0"/>
              <a:t>chứa bản sao các bản ghi được sửa đổi với hoạt động INSERT và UPDATE trên bảng trigger</a:t>
            </a:r>
            <a:r>
              <a:rPr lang="en-US" dirty="0"/>
              <a:t>. Hoạt động INSERT và UPDATE sẽ tiến hành chèn các bản ghi mới vào bảng Inserted và bảng trigger.</a:t>
            </a:r>
          </a:p>
          <a:p>
            <a:pPr lvl="1"/>
            <a:r>
              <a:rPr lang="en-US" dirty="0"/>
              <a:t>Bảng Deleted:</a:t>
            </a:r>
            <a:r>
              <a:rPr lang="vi-VN" dirty="0"/>
              <a:t>chứa bản sao của các bản ghi được sửa đổi với hoạt động DELETE và UPDATE trên bảng trigger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77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/>
          <a:lstStyle/>
          <a:p>
            <a:r>
              <a:rPr lang="en-US" dirty="0"/>
              <a:t>Các bảng Inserted và Deleted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1039-2D7E-4A76-BFBF-F7B6EAAB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29" y="2009775"/>
            <a:ext cx="681974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/>
          <a:lstStyle/>
          <a:p>
            <a:r>
              <a:rPr lang="en-US" dirty="0"/>
              <a:t>Các bảng Inserted và Deleted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C0C33-CCCA-425C-873A-E70968E0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93" y="1885950"/>
            <a:ext cx="582261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4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/>
          <a:lstStyle/>
          <a:p>
            <a:r>
              <a:rPr lang="en-US" dirty="0"/>
              <a:t>Trigger INSERT</a:t>
            </a:r>
          </a:p>
          <a:p>
            <a:pPr lvl="1"/>
            <a:r>
              <a:rPr lang="vi-VN" dirty="0"/>
              <a:t>Trigger INSERT được thực thi khi một bản ghi mới được chèn vào bảng</a:t>
            </a:r>
            <a:endParaRPr lang="en-US" dirty="0"/>
          </a:p>
          <a:p>
            <a:pPr lvl="1"/>
            <a:r>
              <a:rPr lang="vi-VN" dirty="0"/>
              <a:t>Trigger INSERT đảm bảo rằng giá trị đang được nhập phù hợp với các ràng buộc được định nghĩa trên bảng đó.</a:t>
            </a:r>
            <a:endParaRPr lang="en-US" dirty="0"/>
          </a:p>
          <a:p>
            <a:pPr lvl="1"/>
            <a:r>
              <a:rPr lang="vi-VN" dirty="0"/>
              <a:t>Bảng Inserted và Deleted về khía cạnh vật lý chúng không tồn tại trong cơ sở dữ liệu</a:t>
            </a:r>
            <a:endParaRPr lang="en-US" dirty="0"/>
          </a:p>
          <a:p>
            <a:pPr lvl="1"/>
            <a:r>
              <a:rPr lang="vi-VN" dirty="0"/>
              <a:t>Trigger INSERT được tạo ra bằng cách sử dụng từ khóa INSERT trong câu lệnh CREATE TRIGGER và ALTER TRIGGER.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1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Trigger INSERT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vi-VN" dirty="0"/>
              <a:t>tên_trigger: chỉ ra tên của trigger do người dùng tự đặt</a:t>
            </a:r>
            <a:endParaRPr lang="en-US" dirty="0"/>
          </a:p>
          <a:p>
            <a:pPr lvl="1"/>
            <a:r>
              <a:rPr lang="vi-VN" dirty="0"/>
              <a:t>T</a:t>
            </a:r>
            <a:r>
              <a:rPr lang="en-US" dirty="0" err="1"/>
              <a:t>ên</a:t>
            </a:r>
            <a:r>
              <a:rPr lang="en-US" dirty="0"/>
              <a:t> bảng</a:t>
            </a:r>
            <a:r>
              <a:rPr lang="vi-VN" dirty="0"/>
              <a:t>: chỉ ra bảng mà trên đó trigger DML được tạo ra (bảng trigger).</a:t>
            </a:r>
            <a:endParaRPr lang="en-US" dirty="0"/>
          </a:p>
          <a:p>
            <a:pPr lvl="1"/>
            <a:r>
              <a:rPr lang="en-US" dirty="0"/>
              <a:t>FOR :</a:t>
            </a:r>
            <a:r>
              <a:rPr lang="vi-VN" dirty="0"/>
              <a:t> hoạt động </a:t>
            </a:r>
            <a:r>
              <a:rPr lang="en-US" dirty="0" err="1"/>
              <a:t>thao</a:t>
            </a:r>
            <a:r>
              <a:rPr lang="en-US" dirty="0"/>
              <a:t> tác dữ liệu</a:t>
            </a:r>
            <a:r>
              <a:rPr lang="vi-VN" dirty="0"/>
              <a:t>.</a:t>
            </a:r>
            <a:endParaRPr lang="en-US" dirty="0"/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: </a:t>
            </a:r>
            <a:r>
              <a:rPr lang="vi-VN" dirty="0"/>
              <a:t>chỉ ra các câu lệnh SQL được thực thi trong trigger DML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314CA-4ED3-46E8-B4B7-431398DF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5" y="1710358"/>
            <a:ext cx="623620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Ví dụ Trigger INSERT: </a:t>
            </a:r>
            <a:r>
              <a:rPr lang="vi-VN" dirty="0"/>
              <a:t>Kiểm tra dữ liệu chèn vào bảng nhân viên có lương phai lớn hơn 5000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6293C-B9A4-43A3-BD1A-BAB8CC61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2" y="2133600"/>
            <a:ext cx="7904833" cy="1862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CD294-635E-4A9C-BD6A-1EE5E4EF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8" y="5545932"/>
            <a:ext cx="7875979" cy="10834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E5CE7-3911-40C9-A714-97B5C982036D}"/>
              </a:ext>
            </a:extLst>
          </p:cNvPr>
          <p:cNvCxnSpPr>
            <a:endCxn id="7" idx="0"/>
          </p:cNvCxnSpPr>
          <p:nvPr/>
        </p:nvCxnSpPr>
        <p:spPr>
          <a:xfrm>
            <a:off x="4571998" y="5108819"/>
            <a:ext cx="27680" cy="43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713B-2919-4FCE-9775-E56712D4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48" y="3995737"/>
            <a:ext cx="4381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Trigger UPDATE</a:t>
            </a:r>
          </a:p>
          <a:p>
            <a:pPr lvl="1"/>
            <a:r>
              <a:rPr lang="en-US" dirty="0"/>
              <a:t>Trigger UPDATE </a:t>
            </a:r>
            <a:r>
              <a:rPr lang="en-US" dirty="0" err="1"/>
              <a:t>sao</a:t>
            </a:r>
            <a:r>
              <a:rPr lang="en-US" dirty="0"/>
              <a:t> chép bản ghi gốc vào bảng Deleted và bản ghi mới vào bảng Inserted</a:t>
            </a:r>
          </a:p>
          <a:p>
            <a:pPr lvl="1"/>
            <a:r>
              <a:rPr lang="vi-VN" dirty="0"/>
              <a:t>Nếu các giá trị mới là hợp lệ thì bản ghi từ bảng Inserted sẽ được sao chép vào bảng</a:t>
            </a:r>
            <a:r>
              <a:rPr lang="en-US" dirty="0"/>
              <a:t> dữ liệu</a:t>
            </a:r>
          </a:p>
          <a:p>
            <a:pPr lvl="1"/>
            <a:r>
              <a:rPr lang="vi-VN" dirty="0"/>
              <a:t>Trigger UPDATE được tạo ra bằng cách sử dụng từ khóa UPDATE trong câu lệnh CREATE TRIGGER và ALTER TRIGGER.</a:t>
            </a:r>
            <a:endParaRPr lang="en-US" dirty="0"/>
          </a:p>
          <a:p>
            <a:pPr lvl="1"/>
            <a:r>
              <a:rPr lang="en-US" dirty="0" err="1"/>
              <a:t>Cú</a:t>
            </a:r>
            <a:r>
              <a:rPr lang="en-US" dirty="0"/>
              <a:t> pháp tương tự trigger insert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FDC46-E540-4C4E-84EA-0B7F1F33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57" y="4897582"/>
            <a:ext cx="5023105" cy="14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1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Ví dụ trigger cập nhật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nhân viên, quy định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&gt;5000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5EB3-6D1B-49E9-A959-5E589017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50" y="2057400"/>
            <a:ext cx="5536500" cy="1604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15B3B-F943-4175-8953-D6A20A9C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72" y="4114800"/>
            <a:ext cx="6442856" cy="31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878F5-B917-4165-BDA4-A090F2462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48" y="5053535"/>
            <a:ext cx="8017701" cy="12940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576E04-0C79-4054-B114-25445F85D2B9}"/>
              </a:ext>
            </a:extLst>
          </p:cNvPr>
          <p:cNvCxnSpPr/>
          <p:nvPr/>
        </p:nvCxnSpPr>
        <p:spPr>
          <a:xfrm>
            <a:off x="4800600" y="4428089"/>
            <a:ext cx="76200" cy="45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Trigger Delete</a:t>
            </a:r>
          </a:p>
          <a:p>
            <a:pPr lvl="1"/>
            <a:r>
              <a:rPr lang="vi-VN" dirty="0"/>
              <a:t>Ta có thể tạo ra trigger DELETE để hạn chế người dùng không xoá một bản ghi cụ thể trong bảng</a:t>
            </a:r>
            <a:endParaRPr lang="en-US" dirty="0"/>
          </a:p>
          <a:p>
            <a:pPr lvl="1"/>
            <a:r>
              <a:rPr lang="en-US" dirty="0"/>
              <a:t>Khi </a:t>
            </a:r>
            <a:r>
              <a:rPr lang="vi-VN" dirty="0"/>
              <a:t>người dùng cố gắng xóa bản ghi:</a:t>
            </a:r>
            <a:endParaRPr lang="en-US" dirty="0"/>
          </a:p>
          <a:p>
            <a:pPr lvl="2"/>
            <a:r>
              <a:rPr lang="en-US" dirty="0"/>
              <a:t>Bản ghi bị xóa khỏi bảng trigger và chèn vào bảng Deleted</a:t>
            </a:r>
          </a:p>
          <a:p>
            <a:pPr lvl="2"/>
            <a:r>
              <a:rPr lang="en-US" dirty="0"/>
              <a:t>Kiểm tra các </a:t>
            </a:r>
            <a:r>
              <a:rPr lang="en-US" dirty="0" err="1"/>
              <a:t>ràng</a:t>
            </a:r>
            <a:r>
              <a:rPr lang="en-US" dirty="0"/>
              <a:t> buộc liên quan khi xóa</a:t>
            </a:r>
          </a:p>
          <a:p>
            <a:pPr lvl="2"/>
            <a:r>
              <a:rPr lang="en-US" dirty="0"/>
              <a:t>Nếu có </a:t>
            </a:r>
            <a:r>
              <a:rPr lang="en-US" dirty="0" err="1"/>
              <a:t>ràng</a:t>
            </a:r>
            <a:r>
              <a:rPr lang="en-US" dirty="0"/>
              <a:t> buộc trên bản ghi để </a:t>
            </a:r>
            <a:r>
              <a:rPr lang="en-US" dirty="0" err="1"/>
              <a:t>ngăn</a:t>
            </a:r>
            <a:r>
              <a:rPr lang="en-US" dirty="0"/>
              <a:t> chặn việc xóa, trigger DELETE sẽ </a:t>
            </a:r>
            <a:r>
              <a:rPr lang="en-US" dirty="0" err="1"/>
              <a:t>hiển</a:t>
            </a:r>
            <a:r>
              <a:rPr lang="en-US" dirty="0"/>
              <a:t> thị thông báo lỗi</a:t>
            </a:r>
          </a:p>
          <a:p>
            <a:pPr lvl="2"/>
            <a:r>
              <a:rPr lang="vi-VN" dirty="0"/>
              <a:t>Bản ghi đã xóa được lưu trữ trong bảng Deleted được sao chép ngược lại bảng trigger.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4F10D-0CF5-4BAF-AAEF-07CE7A96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5105400"/>
            <a:ext cx="7315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6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Ví dụ tạo trigger Delete không </a:t>
            </a:r>
            <a:r>
              <a:rPr lang="en-US" dirty="0" err="1"/>
              <a:t>cho</a:t>
            </a:r>
            <a:r>
              <a:rPr lang="en-US" dirty="0"/>
              <a:t> phép xóa nhân viên có mã 005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6B0FD-70CF-4882-BB64-561F96D1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92" y="2057400"/>
            <a:ext cx="5586413" cy="2473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A7C05-8B62-4ED3-9898-038D624A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03821"/>
            <a:ext cx="7041022" cy="62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94EE-7F59-4746-B851-C7A7E110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6019801"/>
            <a:ext cx="2895600" cy="5635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FC6029-349C-45B7-AC52-B5BE87FD9D35}"/>
              </a:ext>
            </a:extLst>
          </p:cNvPr>
          <p:cNvCxnSpPr/>
          <p:nvPr/>
        </p:nvCxnSpPr>
        <p:spPr>
          <a:xfrm>
            <a:off x="3810000" y="52578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4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Trigger</a:t>
            </a:r>
          </a:p>
          <a:p>
            <a:r>
              <a:rPr lang="en-US" dirty="0">
                <a:ea typeface="Roboto"/>
                <a:cs typeface="Roboto"/>
              </a:rPr>
              <a:t>Làm việc với trigger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trigger rang buộc quy định mức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ơng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của nhân viên không đ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&lt;5000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cho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thao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tác thêm và cập nhật bảng nhân viên.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trigger rang buộc không đ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xóa nhân viên ở TP HCM</a:t>
            </a: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AFTER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Trigger AFTER thực thi khi hoàn thành các hoạt động INSERT, UPDATE và DELETE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vi-VN" dirty="0">
                <a:latin typeface="Arial" panose="020B0604020202020204" pitchFamily="34" charset="0"/>
              </a:rPr>
              <a:t>Trigger AFTER chỉ có thể được tạo ra trên các bảng.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9218" name="Picture 2" descr="sql: Trigger After">
            <a:extLst>
              <a:ext uri="{FF2B5EF4-FFF2-40B4-BE49-F238E27FC236}">
                <a16:creationId xmlns:a16="http://schemas.microsoft.com/office/drawing/2014/main" id="{9E411E89-252B-49C9-B7FF-F2A1B553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73" y="3078162"/>
            <a:ext cx="583365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AFTER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pháp: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Viết trigger đếm số l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</a:rPr>
              <a:t> nhân viên bị xóa khi có câu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xóa trên bảng nhân viên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v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9DC353-CC14-4963-8C0C-10EDA499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74644"/>
            <a:ext cx="5003321" cy="1792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AD9FA-5E5F-45FF-87DF-D7193FCC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1400"/>
            <a:ext cx="5867400" cy="2935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5EA6A-BA7C-4C25-8720-49DBE6F24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35" y="4342158"/>
            <a:ext cx="4969146" cy="382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A922B-8EB2-4997-815D-88B48531D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460" y="4914486"/>
            <a:ext cx="3467101" cy="9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trigger đếm số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 bị xóa khi thực hiện xóa các nhân viên ở TP HCM.</a:t>
            </a:r>
          </a:p>
        </p:txBody>
      </p:sp>
    </p:spTree>
    <p:extLst>
      <p:ext uri="{BB962C8B-B14F-4D97-AF65-F5344CB8AC3E}">
        <p14:creationId xmlns:p14="http://schemas.microsoft.com/office/powerpoint/2010/main" val="3249268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INSTEAD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Trigger INSTEAD OF được thực thi thay thế cho các hoạt động INSERT, UPDATE hoặc DELETE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vi-VN" dirty="0">
                <a:latin typeface="Arial" panose="020B0604020202020204" pitchFamily="34" charset="0"/>
              </a:rPr>
              <a:t>Các trigger INSTEAD OF có thể được tạo ra trên các bảng cũng như khung nhìn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</a:rPr>
              <a:t>VD: trigger thực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hiện xóa luôn các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dòng dữ liệu có liên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quan ở các bảng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</a:rPr>
              <a:t>Customer_Details</a:t>
            </a:r>
            <a:r>
              <a:rPr lang="en-US" dirty="0">
                <a:latin typeface="Arial" panose="020B0604020202020204" pitchFamily="34" charset="0"/>
              </a:rPr>
              <a:t> và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</a:rPr>
              <a:t>Account_Types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386" name="Picture 2" descr="SQL: Trigger Instead of">
            <a:extLst>
              <a:ext uri="{FF2B5EF4-FFF2-40B4-BE49-F238E27FC236}">
                <a16:creationId xmlns:a16="http://schemas.microsoft.com/office/drawing/2014/main" id="{1B082556-F6A6-45FF-960C-F73521DB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905125"/>
            <a:ext cx="52482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7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INSTEAD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pháp: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Vd</a:t>
            </a:r>
            <a:r>
              <a:rPr lang="en-US" dirty="0">
                <a:latin typeface="Arial" panose="020B0604020202020204" pitchFamily="34" charset="0"/>
              </a:rPr>
              <a:t> xóa nhân viên có mã 017, các thân nhân của nhân viên này tự động bị xóa </a:t>
            </a:r>
            <a:r>
              <a:rPr lang="en-US" dirty="0" err="1">
                <a:latin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</a:rPr>
              <a:t> trên bảng thân nhân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43C78-F926-4E30-A80C-47846B24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887896"/>
            <a:ext cx="5321561" cy="147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102A0-5908-4941-B77A-06E42CCF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3962400" cy="2819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764CB9-856F-4381-92E8-BC068ADA31DD}"/>
              </a:ext>
            </a:extLst>
          </p:cNvPr>
          <p:cNvSpPr/>
          <p:nvPr/>
        </p:nvSpPr>
        <p:spPr>
          <a:xfrm>
            <a:off x="3657600" y="4648200"/>
            <a:ext cx="5943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NHANVIEN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MANV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'017'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trigger xóa các thân nhân có liên quan đến nhân viên khi nhân viên bị xóa trong bảng nhân viên.</a:t>
            </a:r>
          </a:p>
        </p:txBody>
      </p:sp>
    </p:spTree>
    <p:extLst>
      <p:ext uri="{BB962C8B-B14F-4D97-AF65-F5344CB8AC3E}">
        <p14:creationId xmlns:p14="http://schemas.microsoft.com/office/powerpoint/2010/main" val="8301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B18F7-AD43-4EA5-B691-2B7D052EC791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þ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Tổng quan trigger</a:t>
            </a:r>
          </a:p>
          <a:p>
            <a:pPr lvl="1"/>
            <a:r>
              <a:rPr lang="en-US"/>
              <a:t>Giới thiệu</a:t>
            </a:r>
          </a:p>
          <a:p>
            <a:pPr lvl="1"/>
            <a:r>
              <a:rPr lang="en-US"/>
              <a:t>Các loại trigger</a:t>
            </a:r>
          </a:p>
          <a:p>
            <a:pPr lvl="1"/>
            <a:r>
              <a:rPr lang="en-US"/>
              <a:t>Các trigger DML</a:t>
            </a:r>
          </a:p>
          <a:p>
            <a:r>
              <a:rPr lang="en-US">
                <a:ea typeface="Roboto"/>
                <a:cs typeface="Roboto"/>
              </a:rPr>
              <a:t>Làm việc với trigger</a:t>
            </a:r>
            <a:endParaRPr lang="en-US"/>
          </a:p>
          <a:p>
            <a:pPr lvl="1"/>
            <a:r>
              <a:rPr lang="en-US"/>
              <a:t>Trigger AFTER</a:t>
            </a:r>
          </a:p>
          <a:p>
            <a:pPr lvl="1"/>
            <a:r>
              <a:rPr lang="en-US"/>
              <a:t>Trigger INSTEAD OF</a:t>
            </a:r>
          </a:p>
          <a:p>
            <a:pPr marL="457200" lvl="1" indent="0">
              <a:buFont typeface="Wingdings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trigger</a:t>
            </a:r>
          </a:p>
          <a:p>
            <a:pPr lvl="1"/>
            <a:r>
              <a:rPr lang="en-US" dirty="0"/>
              <a:t>Giới thiệu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trigger</a:t>
            </a:r>
          </a:p>
          <a:p>
            <a:pPr lvl="1"/>
            <a:r>
              <a:rPr lang="en-US" dirty="0"/>
              <a:t>Các trigger DML</a:t>
            </a:r>
          </a:p>
          <a:p>
            <a:r>
              <a:rPr lang="en-US" dirty="0">
                <a:ea typeface="Roboto"/>
                <a:cs typeface="Roboto"/>
              </a:rPr>
              <a:t>Làm việc với trigger</a:t>
            </a:r>
            <a:endParaRPr lang="en-US" dirty="0"/>
          </a:p>
          <a:p>
            <a:pPr lvl="1"/>
            <a:r>
              <a:rPr lang="en-US" dirty="0"/>
              <a:t>Trigger AFTER</a:t>
            </a:r>
          </a:p>
          <a:p>
            <a:pPr lvl="1"/>
            <a:r>
              <a:rPr lang="en-US" dirty="0"/>
              <a:t>Trigger INSTEAD OF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trigger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vi-VN" dirty="0"/>
              <a:t>Trigger là một dạng đặc biệt của thủ tục lưu trữ</a:t>
            </a:r>
            <a:r>
              <a:rPr lang="en-US" dirty="0"/>
              <a:t> (store procedure)</a:t>
            </a:r>
            <a:r>
              <a:rPr lang="vi-VN" dirty="0"/>
              <a:t>, được thực thi một cách tự động khi có sự thay đổi dữ liệu (do tác động của câu lệnh INSERT, UPDATE, DELETE) trên một bảng nào đó</a:t>
            </a:r>
            <a:r>
              <a:rPr lang="en-US" dirty="0"/>
              <a:t>.</a:t>
            </a:r>
          </a:p>
          <a:p>
            <a:r>
              <a:rPr lang="en-US" dirty="0"/>
              <a:t>Không thể gọi thực hiện trực tiếp Trigger bằng </a:t>
            </a:r>
            <a:r>
              <a:rPr lang="en-US" dirty="0" err="1"/>
              <a:t>lệnh</a:t>
            </a:r>
            <a:r>
              <a:rPr lang="en-US" dirty="0"/>
              <a:t> EXECUTE.</a:t>
            </a:r>
          </a:p>
          <a:p>
            <a:r>
              <a:rPr lang="en-US" dirty="0"/>
              <a:t>Trigger là một stored procedure không có tham số.</a:t>
            </a:r>
          </a:p>
          <a:p>
            <a:r>
              <a:rPr lang="vi-VN" dirty="0"/>
              <a:t>Trigger được lưu trữ trong DB Server và thường hay được dùng để kiểm tra ràng buộc toàn vẹn dữ 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trigger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Thông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dữ liệu các </a:t>
            </a:r>
            <a:r>
              <a:rPr lang="en-US" dirty="0" err="1"/>
              <a:t>thao</a:t>
            </a:r>
            <a:r>
              <a:rPr lang="en-US" dirty="0"/>
              <a:t> tác insert, update, delete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vào bảng tạm inserted và deleted</a:t>
            </a:r>
          </a:p>
        </p:txBody>
      </p:sp>
      <p:pic>
        <p:nvPicPr>
          <p:cNvPr id="6" name="Picture 2" descr="HÃ¬nh áº£nh cÃ³ liÃªn quan">
            <a:extLst>
              <a:ext uri="{FF2B5EF4-FFF2-40B4-BE49-F238E27FC236}">
                <a16:creationId xmlns:a16="http://schemas.microsoft.com/office/drawing/2014/main" id="{9246FB3E-646A-4775-8C72-455F26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90800"/>
            <a:ext cx="59817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trigger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trigger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dùng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F0603-60E7-41FC-AFC3-0322B824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209800"/>
            <a:ext cx="7439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8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trigger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sánh trigger DDL và trigger DML: </a:t>
            </a:r>
            <a:r>
              <a:rPr lang="vi-VN" dirty="0"/>
              <a:t>Các trigger DDL và DML có cách sử dụng khác nhau và được thực thi với các sự kiện cơ sở dữ liệu khác nhau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D2FF-4809-4A3F-A330-CF994DF0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62275"/>
            <a:ext cx="77724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các trigger DML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25976-42F0-4B13-A167-F8EB2DF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Các trigger DML được thực thi khi sự kiện DML xảy ra trong các </a:t>
            </a:r>
            <a:r>
              <a:rPr lang="vi-VN" dirty="0">
                <a:solidFill>
                  <a:schemeClr val="accent1"/>
                </a:solidFill>
              </a:rPr>
              <a:t>bảng hoặc khung nhìn</a:t>
            </a:r>
            <a:r>
              <a:rPr lang="en-US" dirty="0"/>
              <a:t>.</a:t>
            </a:r>
          </a:p>
          <a:p>
            <a:r>
              <a:rPr lang="en-US" dirty="0"/>
              <a:t>Trigger DML này bao gồm các câu </a:t>
            </a:r>
            <a:r>
              <a:rPr lang="en-US" dirty="0" err="1"/>
              <a:t>lệnh</a:t>
            </a:r>
            <a:r>
              <a:rPr lang="en-US" dirty="0"/>
              <a:t> INSERT, UPDATE và DELETE.</a:t>
            </a:r>
          </a:p>
          <a:p>
            <a:r>
              <a:rPr lang="en-US" dirty="0"/>
              <a:t>Các trigger DML gồm 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chính:Trigger</a:t>
            </a:r>
            <a:r>
              <a:rPr lang="en-US" dirty="0"/>
              <a:t> INSERT, Trigger UPDATE, Trigger DELETE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ql: trigger DML">
            <a:extLst>
              <a:ext uri="{FF2B5EF4-FFF2-40B4-BE49-F238E27FC236}">
                <a16:creationId xmlns:a16="http://schemas.microsoft.com/office/drawing/2014/main" id="{B41540BA-28D8-4DB1-BDDE-8A4F342F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96" y="3859699"/>
            <a:ext cx="6096000" cy="294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834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29882</TotalTime>
  <Words>852</Words>
  <Application>Microsoft Office PowerPoint</Application>
  <PresentationFormat>On-screen Show (4:3)</PresentationFormat>
  <Paragraphs>194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Segoe UI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Giới thiệu trigger</vt:lpstr>
      <vt:lpstr>Giới thiệu trigger</vt:lpstr>
      <vt:lpstr>Giới thiệu trigger</vt:lpstr>
      <vt:lpstr>Giới thiệu trigger</vt:lpstr>
      <vt:lpstr>Tạo các trigger DML</vt:lpstr>
      <vt:lpstr>Tạo các trigger DML</vt:lpstr>
      <vt:lpstr>Tạo các trigger DML</vt:lpstr>
      <vt:lpstr>Tạo các trigger DML</vt:lpstr>
      <vt:lpstr>Tạo các trigger DML</vt:lpstr>
      <vt:lpstr>Tạo các trigger DML</vt:lpstr>
      <vt:lpstr>Tạo các trigger DML</vt:lpstr>
      <vt:lpstr>Tạo các trigger DML</vt:lpstr>
      <vt:lpstr>Tạo các trigger DML</vt:lpstr>
      <vt:lpstr>Tạo các trigger DML</vt:lpstr>
      <vt:lpstr>Tạo các trigger DML</vt:lpstr>
      <vt:lpstr>   </vt:lpstr>
      <vt:lpstr>Phần 2</vt:lpstr>
      <vt:lpstr>Trigger AFTER</vt:lpstr>
      <vt:lpstr>Trigger AFTER</vt:lpstr>
      <vt:lpstr>   </vt:lpstr>
      <vt:lpstr>Trigger INSTEAD OF</vt:lpstr>
      <vt:lpstr>Trigger INSTEAD OF</vt:lpstr>
      <vt:lpstr>   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1829</cp:revision>
  <dcterms:created xsi:type="dcterms:W3CDTF">2013-04-23T08:05:33Z</dcterms:created>
  <dcterms:modified xsi:type="dcterms:W3CDTF">2019-01-01T02:22:29Z</dcterms:modified>
</cp:coreProperties>
</file>