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4695" r:id="rId2"/>
  </p:sldMasterIdLst>
  <p:notesMasterIdLst>
    <p:notesMasterId r:id="rId38"/>
  </p:notesMasterIdLst>
  <p:handoutMasterIdLst>
    <p:handoutMasterId r:id="rId39"/>
  </p:handoutMasterIdLst>
  <p:sldIdLst>
    <p:sldId id="541" r:id="rId3"/>
    <p:sldId id="542" r:id="rId4"/>
    <p:sldId id="543" r:id="rId5"/>
    <p:sldId id="544" r:id="rId6"/>
    <p:sldId id="567" r:id="rId7"/>
    <p:sldId id="695" r:id="rId8"/>
    <p:sldId id="696" r:id="rId9"/>
    <p:sldId id="693" r:id="rId10"/>
    <p:sldId id="697" r:id="rId11"/>
    <p:sldId id="698" r:id="rId12"/>
    <p:sldId id="699" r:id="rId13"/>
    <p:sldId id="700" r:id="rId14"/>
    <p:sldId id="701" r:id="rId15"/>
    <p:sldId id="702" r:id="rId16"/>
    <p:sldId id="704" r:id="rId17"/>
    <p:sldId id="722" r:id="rId18"/>
    <p:sldId id="705" r:id="rId19"/>
    <p:sldId id="743" r:id="rId20"/>
    <p:sldId id="706" r:id="rId21"/>
    <p:sldId id="707" r:id="rId22"/>
    <p:sldId id="546" r:id="rId23"/>
    <p:sldId id="724" r:id="rId24"/>
    <p:sldId id="708" r:id="rId25"/>
    <p:sldId id="709" r:id="rId26"/>
    <p:sldId id="710" r:id="rId27"/>
    <p:sldId id="711" r:id="rId28"/>
    <p:sldId id="712" r:id="rId29"/>
    <p:sldId id="713" r:id="rId30"/>
    <p:sldId id="714" r:id="rId31"/>
    <p:sldId id="715" r:id="rId32"/>
    <p:sldId id="716" r:id="rId33"/>
    <p:sldId id="717" r:id="rId34"/>
    <p:sldId id="745" r:id="rId35"/>
    <p:sldId id="545" r:id="rId36"/>
    <p:sldId id="554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0000FF"/>
    <a:srgbClr val="FF3399"/>
    <a:srgbClr val="FF9933"/>
    <a:srgbClr val="3366CC"/>
    <a:srgbClr val="000099"/>
    <a:srgbClr val="CFCFCF"/>
    <a:srgbClr val="FFFFFF"/>
    <a:srgbClr val="E2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455" autoAdjust="0"/>
  </p:normalViewPr>
  <p:slideViewPr>
    <p:cSldViewPr>
      <p:cViewPr varScale="1">
        <p:scale>
          <a:sx n="64" d="100"/>
          <a:sy n="64" d="100"/>
        </p:scale>
        <p:origin x="15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5C17F-9D0A-4872-A8BE-213F94AD98A3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B1BA0-3DAE-41DF-9869-5631A578F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796184-ECA3-4C4D-AD2E-F2B05632C907}" type="datetimeFigureOut">
              <a:rPr lang="en-US"/>
              <a:pPr>
                <a:defRPr/>
              </a:pPr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722B94-8A74-4AB5-B66A-EF369689F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9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22B94-8A74-4AB5-B66A-EF369689F5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0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4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77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2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82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0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49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0" y="3962400"/>
            <a:ext cx="4495800" cy="1146175"/>
          </a:xfrm>
        </p:spPr>
        <p:txBody>
          <a:bodyPr>
            <a:normAutofit/>
          </a:bodyPr>
          <a:lstStyle>
            <a:lvl1pPr algn="l">
              <a:defRPr sz="2400" normalizeH="0" baseline="0">
                <a:solidFill>
                  <a:srgbClr val="FF6600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rgbClr val="FF6600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149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22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671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410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9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0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/>
        </p:nvSpPr>
        <p:spPr>
          <a:xfrm>
            <a:off x="4800600" y="2057400"/>
            <a:ext cx="41910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b="0" kern="1200" baseline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C9EE02F7-DF04-4DF6-A78F-E417D2EE6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295400" y="1676400"/>
            <a:ext cx="7772400" cy="3048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>
              <a:buFont typeface="Arial" pitchFamily="34" charset="0"/>
              <a:buChar char="•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>
              <a:buFont typeface="Courier New" pitchFamily="49" charset="0"/>
              <a:buChar char="o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>
              <a:buFont typeface="Wingdings" pitchFamily="2" charset="2"/>
              <a:buChar char="§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191228AD-B666-489A-A3A5-64BE660E5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3483C1-A405-40AB-887D-B2654C3F17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8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5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  <p:sldLayoutId id="2147484700" r:id="rId5"/>
    <p:sldLayoutId id="2147484701" r:id="rId6"/>
    <p:sldLayoutId id="2147484702" r:id="rId7"/>
    <p:sldLayoutId id="2147484703" r:id="rId8"/>
    <p:sldLayoutId id="2147484704" r:id="rId9"/>
    <p:sldLayoutId id="2147484705" r:id="rId10"/>
    <p:sldLayoutId id="2147484706" r:id="rId11"/>
    <p:sldLayoutId id="2147484707" r:id="rId12"/>
    <p:sldLayoutId id="2147484708" r:id="rId13"/>
    <p:sldLayoutId id="2147484709" r:id="rId14"/>
    <p:sldLayoutId id="2147484710" r:id="rId15"/>
    <p:sldLayoutId id="214748471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small" spc="0" normalizeH="0" baseline="0" noProof="0" dirty="0">
                <a:ln w="3175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79646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Segoe UI" pitchFamily="34" charset="0"/>
                <a:ea typeface="Roboto"/>
                <a:cs typeface="Roboto"/>
              </a:rPr>
              <a:t>Bài 8: </a:t>
            </a:r>
            <a:r>
              <a:rPr kumimoji="0" lang="vi-VN" sz="2800" b="1" i="0" u="none" strike="noStrike" kern="1200" cap="small" spc="0" normalizeH="0" baseline="0" noProof="0" dirty="0">
                <a:ln w="3175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79646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Segoe UI" pitchFamily="34" charset="0"/>
                <a:ea typeface="Roboto"/>
                <a:cs typeface="Roboto"/>
              </a:rPr>
              <a:t>Quản trị cơ sở dữ liệu với SQL Server</a:t>
            </a:r>
            <a:endParaRPr kumimoji="0" lang="en-US" sz="2800" b="1" i="0" u="none" strike="noStrike" kern="1200" cap="small" spc="0" normalizeH="0" baseline="0" noProof="0" dirty="0">
              <a:ln w="3175" cmpd="sng">
                <a:gradFill>
                  <a:gsLst>
                    <a:gs pos="70000">
                      <a:srgbClr val="F79646">
                        <a:shade val="50000"/>
                        <a:satMod val="190000"/>
                      </a:srgbClr>
                    </a:gs>
                    <a:gs pos="0">
                      <a:srgbClr val="F79646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79646">
                  <a:tint val="15000"/>
                  <a:satMod val="200000"/>
                </a:srgb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uLnTx/>
              <a:uFillTx/>
              <a:latin typeface="Segoe UI" pitchFamily="34" charset="0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4359" y="304800"/>
            <a:ext cx="2435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706496" cy="5090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4450080" y="1447800"/>
            <a:ext cx="4465320" cy="2590800"/>
          </a:xfrm>
          <a:prstGeom prst="wedgeRoundRectCallout">
            <a:avLst>
              <a:gd name="adj1" fmla="val -55646"/>
              <a:gd name="adj2" fmla="val -20132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Chế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độ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“Append to the existing backup set”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phép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nhiều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từ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lần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nhau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cùng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một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tên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ở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bước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Chế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độ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“Overwrite all existing backup sets”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giữ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lại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một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duy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nhất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của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lần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cuối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cùng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98220" y="1752600"/>
            <a:ext cx="113538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2346960" y="1905000"/>
            <a:ext cx="2057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30480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71600" y="1066800"/>
            <a:ext cx="6781800" cy="5333999"/>
            <a:chOff x="25888" y="1554480"/>
            <a:chExt cx="6054872" cy="495659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8" y="1554480"/>
              <a:ext cx="6054872" cy="4956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 bwMode="auto">
            <a:xfrm>
              <a:off x="4132420" y="1981200"/>
              <a:ext cx="914400" cy="914400"/>
            </a:xfrm>
            <a:prstGeom prst="ellipse">
              <a:avLst/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solidFill>
                <a:srgbClr val="F79646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all" spc="0" normalizeH="0" baseline="0" noProof="0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8064A2">
                          <a:shade val="20000"/>
                          <a:satMod val="245000"/>
                        </a:srgbClr>
                      </a:gs>
                      <a:gs pos="43000">
                        <a:srgbClr val="8064A2">
                          <a:satMod val="255000"/>
                        </a:srgbClr>
                      </a:gs>
                      <a:gs pos="48000">
                        <a:srgbClr val="8064A2">
                          <a:shade val="85000"/>
                          <a:satMod val="255000"/>
                        </a:srgbClr>
                      </a:gs>
                      <a:gs pos="100000">
                        <a:srgbClr val="8064A2">
                          <a:shade val="20000"/>
                          <a:satMod val="245000"/>
                        </a:srgb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67641" y="3162100"/>
              <a:ext cx="1350818" cy="2290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495800" y="4267200"/>
              <a:ext cx="150638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18459" y="4229100"/>
              <a:ext cx="2209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498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5240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97540"/>
            <a:ext cx="407670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6359"/>
            <a:ext cx="4471830" cy="43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116522" y="797540"/>
            <a:ext cx="1991995" cy="1341120"/>
          </a:xfrm>
          <a:prstGeom prst="wedgeRoundRectCallout">
            <a:avLst>
              <a:gd name="adj1" fmla="val 27836"/>
              <a:gd name="adj2" fmla="val 127291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radio button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CSDL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ổ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đĩa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729208" y="797540"/>
            <a:ext cx="1895022" cy="1341120"/>
          </a:xfrm>
          <a:prstGeom prst="wedgeRoundRectCallout">
            <a:avLst>
              <a:gd name="adj1" fmla="val 37194"/>
              <a:gd name="adj2" fmla="val 131680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Click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đây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chứa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CSDL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54635" y="24384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498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30480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53" y="1066800"/>
            <a:ext cx="598269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3429000" y="4633437"/>
            <a:ext cx="3810000" cy="842962"/>
          </a:xfrm>
          <a:prstGeom prst="wedgeRoundRectCallout">
            <a:avLst>
              <a:gd name="adj1" fmla="val 10970"/>
              <a:gd name="adj2" fmla="val -111329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của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khôi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phục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ở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đây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617499"/>
            <a:ext cx="997527" cy="987034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498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30480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9" y="1127760"/>
            <a:ext cx="5988022" cy="532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6537960" y="2267616"/>
            <a:ext cx="2590800" cy="1524000"/>
          </a:xfrm>
          <a:prstGeom prst="wedgeRoundRectCallout">
            <a:avLst>
              <a:gd name="adj1" fmla="val -70644"/>
              <a:gd name="adj2" fmla="val 81462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radio button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này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phục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hồi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từ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một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full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bakup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nhiều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differential backup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1752600"/>
            <a:ext cx="4191000" cy="17526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4191000" cy="3048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533400" y="2267616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498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6159" y="571024"/>
            <a:ext cx="52116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Gợi ý khi sao lưu/phục hồi CSDL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 bwMode="auto">
          <a:xfrm>
            <a:off x="228600" y="1181100"/>
            <a:ext cx="876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Càng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thực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hiện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sao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lưu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nhiều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càng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giảm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rủi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ro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khi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có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sự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cố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.</a:t>
            </a:r>
          </a:p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Với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các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CSDL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quan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trọng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,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thực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hiện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nhiều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thay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đổi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trong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ngày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.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Nên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thực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hiện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nhiều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lần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sao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lưu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trong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một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ngày</a:t>
            </a:r>
            <a:endParaRPr lang="en-US" b="0" dirty="0">
              <a:solidFill>
                <a:prstClr val="black"/>
              </a:solidFill>
              <a:ea typeface="Segoe UI" pitchFamily="34" charset="0"/>
            </a:endParaRPr>
          </a:p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Full Backup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là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phương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pháp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an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toàn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nhất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,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nhưng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thực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hiện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Full Backup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nhiều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sẽ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tốn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dung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lượng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bộ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nhớ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.</a:t>
            </a:r>
          </a:p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Nên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: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Full 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lần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lúc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bắt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đầu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(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chuẩn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bị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làm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việc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với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nhiều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Differential 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(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định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kì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khoảng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tiếng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lần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nhiều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Transaction log 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endParaRPr lang="en-US" sz="22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6159" y="1063467"/>
            <a:ext cx="52116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Gợi ý khi sao lưu/phục hồi CSDL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 bwMode="auto">
          <a:xfrm>
            <a:off x="76200" y="2057400"/>
            <a:ext cx="9144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Khi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có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sự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cố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,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tiến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hành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phục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hồi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như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sau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: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Full 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lần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lúc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bắt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đầu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(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chuẩn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bị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làm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việc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với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nhiều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Differential 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(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định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kì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khoảng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tiếng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lần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nhiều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Transaction log 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endParaRPr lang="en-US" sz="22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371600"/>
            <a:ext cx="8763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 sao lưu/phục hồi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CSDL sử dụng Full backup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22098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Tạo một bản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sao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lưu Full Backup (tên file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QLDAFull.bak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)</a:t>
            </a:r>
          </a:p>
          <a:p>
            <a:pPr marL="342900" indent="-34290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Thay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đổi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dữ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liệu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trên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CSDL (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thêm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một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bảng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mới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“Test”)</a:t>
            </a:r>
          </a:p>
          <a:p>
            <a:pPr marL="342900" indent="-34290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Phục hồi CSDL sử dụng bản Full Backup (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QLDAFull.bak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)</a:t>
            </a:r>
          </a:p>
          <a:p>
            <a:pPr marL="742950" lvl="1" indent="-285750" algn="l" eaLnBrk="1" hangingPunct="1">
              <a:buBlip>
                <a:blip r:embed="rId2"/>
              </a:buBlip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Kiểm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tra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hồi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về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trạng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thái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trước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bảng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“Test”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" y="609600"/>
            <a:ext cx="8763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 </a:t>
            </a:r>
            <a:r>
              <a:rPr lang="en-US" sz="2600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</a:t>
            </a:r>
            <a:r>
              <a:rPr lang="en-US" sz="2600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b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backup &amp; Differential backup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2133600"/>
            <a:ext cx="8229600" cy="226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Tạo một bản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lưu Full Backup mới (QLDAFull1.bak)</a:t>
            </a:r>
          </a:p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Thay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đổi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(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mới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Test1)</a:t>
            </a:r>
          </a:p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Tạo một bản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lưu Differential backup (QLDADiff1.bak)</a:t>
            </a:r>
          </a:p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Thay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đổi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(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mới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Test2)</a:t>
            </a:r>
          </a:p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Tạo một bản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lưu Differential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bakup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(QLDADiff2.bak)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6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20039"/>
            <a:ext cx="7010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backup &amp; Differential backup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228600" y="1676400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Full Backup (QLDAFull1.bak) &amp; Differential backup (QLDADiff1.bak)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Full Backup QLDAFull1.bak (chú ý bước thứ 4 khi phục hồi CSDL  chọn radio button thứ 2)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Differential backup QLDADiff1.bak (chú ý bước thứ 4 khi phục hồi CSDL chọn radio button thứ 1)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Kiểm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tra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đã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hồi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về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trạng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thái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bảng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Test1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trước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Test2.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Sao l</a:t>
            </a:r>
            <a:r>
              <a:rPr lang="vi-VN" dirty="0"/>
              <a:t>ư</a:t>
            </a:r>
            <a:r>
              <a:rPr lang="en-US" dirty="0"/>
              <a:t>u và phục hồi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r>
              <a:rPr lang="en-US" dirty="0">
                <a:ea typeface="Roboto"/>
                <a:cs typeface="Roboto"/>
              </a:rPr>
              <a:t>Đặt lịch </a:t>
            </a:r>
            <a:r>
              <a:rPr lang="en-US" dirty="0" err="1">
                <a:ea typeface="Roboto"/>
                <a:cs typeface="Roboto"/>
              </a:rPr>
              <a:t>sao</a:t>
            </a:r>
            <a:r>
              <a:rPr lang="en-US" dirty="0">
                <a:ea typeface="Roboto"/>
                <a:cs typeface="Roboto"/>
              </a:rPr>
              <a:t> l</a:t>
            </a:r>
            <a:r>
              <a:rPr lang="vi-VN" dirty="0">
                <a:ea typeface="Roboto"/>
                <a:cs typeface="Roboto"/>
              </a:rPr>
              <a:t>ư</a:t>
            </a:r>
            <a:r>
              <a:rPr lang="en-US" dirty="0">
                <a:ea typeface="Roboto"/>
                <a:cs typeface="Roboto"/>
              </a:rPr>
              <a:t>u tự động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2520" y="381000"/>
            <a:ext cx="7010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backup &amp; Differential backup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 bwMode="auto">
          <a:xfrm>
            <a:off x="152400" y="1600200"/>
            <a:ext cx="868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Full Backup (QLDAFull1.bak) &amp; Differential backup (QLDADiff2.bak)</a:t>
            </a:r>
          </a:p>
          <a:p>
            <a:pPr marL="742950" lvl="1" indent="-285750" algn="l" eaLnBrk="1" hangingPunct="1">
              <a:buBlip>
                <a:blip r:embed="rId2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Full Backup QLDAFull1.bak (chú ý bước thứ 4 khi phục hồi CSDL  chọn radio button thứ 2)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Differential backup QLDADiff2.bak (chú ý bước thứ 4 khi phục hồi CSDL chọn radio button thứ 1)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Kiểm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tra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đã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hồi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về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trạng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thái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bảng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Test1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Test2.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1200"/>
            <a:ext cx="91440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723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vi-VN" sz="32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vietnq\Downloads\man-on-lapt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9" b="100000" l="0" r="953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12" r="5838"/>
          <a:stretch/>
        </p:blipFill>
        <p:spPr bwMode="auto">
          <a:xfrm>
            <a:off x="-24582" y="2138516"/>
            <a:ext cx="3092247" cy="47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97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4025" y="152400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Đặt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lịch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tự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là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:</a:t>
            </a:r>
          </a:p>
          <a:p>
            <a:pPr marL="579438" marR="0" lvl="1" indent="-22860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Tạo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kế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hoạch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SQL Server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để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SQL Server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tự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tại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thời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điểm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ấn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định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sẵn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.</a:t>
            </a:r>
          </a:p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tạo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lịch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tự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người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dùng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phải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đăng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nhập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bằng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Login ID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có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vai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trò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Segoe UI" pitchFamily="34" charset="0"/>
                <a:ea typeface="Segoe UI" pitchFamily="34" charset="0"/>
              </a:rPr>
              <a:t>“</a:t>
            </a:r>
            <a:r>
              <a:rPr lang="en-US" sz="2400" dirty="0" err="1">
                <a:solidFill>
                  <a:srgbClr val="FF3300"/>
                </a:solidFill>
                <a:latin typeface="Segoe UI" pitchFamily="34" charset="0"/>
                <a:ea typeface="Segoe UI" pitchFamily="34" charset="0"/>
              </a:rPr>
              <a:t>sysadmin</a:t>
            </a:r>
            <a:r>
              <a:rPr lang="en-US" sz="2400" dirty="0">
                <a:solidFill>
                  <a:srgbClr val="FF3300"/>
                </a:solidFill>
                <a:latin typeface="Segoe UI" pitchFamily="34" charset="0"/>
                <a:ea typeface="Segoe UI" pitchFamily="34" charset="0"/>
              </a:rPr>
              <a:t>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3921" y="3041379"/>
            <a:ext cx="3346625" cy="35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505" y="304800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Nhấn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chuột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phải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Maintenance Plans.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Chọn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New Maintenance Plan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34" y="2277339"/>
            <a:ext cx="3361766" cy="389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5029200" y="32004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4236" y="304800"/>
            <a:ext cx="4275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7" y="1752600"/>
            <a:ext cx="707548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Đặt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tên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Maintenance Plan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1200" y="28956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328" y="350520"/>
            <a:ext cx="6175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Trang cấu hình lịch sao lưu tự động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23959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867400" y="3543300"/>
            <a:ext cx="2971800" cy="584775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Cấu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hình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thời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gian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thực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hiện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sao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lưu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tự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đọng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8610600" y="2743200"/>
            <a:ext cx="76200" cy="800100"/>
          </a:xfrm>
          <a:prstGeom prst="downArrow">
            <a:avLst/>
          </a:prstGeom>
          <a:solidFill>
            <a:srgbClr val="FF66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2286000" y="4724400"/>
            <a:ext cx="4114800" cy="8309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l"/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        </a:t>
            </a:r>
            <a:r>
              <a:rPr lang="en-US" dirty="0" err="1"/>
              <a:t>Chú</a:t>
            </a:r>
            <a:r>
              <a:rPr lang="en-US" dirty="0"/>
              <a:t> ý: backup database task &amp; maintenance cleanup task 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304800"/>
            <a:ext cx="66303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Ấn định thời gian thực hiện sao lưu CSDL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990600"/>
            <a:ext cx="642778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4737892" y="2743200"/>
            <a:ext cx="2424908" cy="838200"/>
          </a:xfrm>
          <a:prstGeom prst="wedgeRoundRectCallout">
            <a:avLst>
              <a:gd name="adj1" fmla="val -89531"/>
              <a:gd name="adj2" fmla="val 72739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Đặt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thời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là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mà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ít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dùng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nhất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27432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017520" y="3573463"/>
            <a:ext cx="79248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6858941" y="1714183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9171" y="345757"/>
            <a:ext cx="47456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Back Up Database Task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Back Up Database Task</a:t>
            </a:r>
          </a:p>
          <a:p>
            <a:pPr marL="742950" lvl="1" indent="-285750" algn="l" eaLnBrk="1" hangingPunct="1">
              <a:buBlip>
                <a:blip r:embed="rId2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Back Up Database Task: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theo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thời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gian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đã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ấn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định</a:t>
            </a:r>
            <a:endParaRPr lang="en-US" sz="22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74758" cy="444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2667000" y="5715000"/>
            <a:ext cx="2514600" cy="838200"/>
          </a:xfrm>
          <a:prstGeom prst="wedgeRoundRectCallout">
            <a:avLst>
              <a:gd name="adj1" fmla="val -66729"/>
              <a:gd name="adj2" fmla="val -28845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Kéo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Back Up Database Task sang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khung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phải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096000" y="4477423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0747" y="238780"/>
            <a:ext cx="564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Cấu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Back Up Database Task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081801" cy="524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5539001" y="1737360"/>
            <a:ext cx="3452599" cy="1905000"/>
          </a:xfrm>
          <a:prstGeom prst="wedgeRoundRectCallout">
            <a:avLst>
              <a:gd name="adj1" fmla="val -61450"/>
              <a:gd name="adj2" fmla="val -27635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Backup Type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“Full”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muốn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thực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mục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Database(s)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50300" y="1889760"/>
            <a:ext cx="3631300" cy="457200"/>
          </a:xfrm>
          <a:prstGeom prst="rect">
            <a:avLst/>
          </a:prstGeom>
          <a:noFill/>
          <a:ln w="3302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810000" y="2727960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" y="5013960"/>
            <a:ext cx="4800600" cy="685800"/>
          </a:xfrm>
          <a:prstGeom prst="rect">
            <a:avLst/>
          </a:prstGeom>
          <a:noFill/>
          <a:ln w="3302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486400" y="4724400"/>
            <a:ext cx="3604999" cy="1676400"/>
          </a:xfrm>
          <a:prstGeom prst="wedgeRoundRectCallout">
            <a:avLst>
              <a:gd name="adj1" fmla="val -60541"/>
              <a:gd name="adj2" fmla="val -20564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Chọn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đường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dẫn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lưu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bản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sao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CSDL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Nhập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bak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vào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mục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Backup File extension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9144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Trong bước 4: nhấn đúp chuột vào Back Up Database Task 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Sao lưu và phục hồi cơ sở dữ liệu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pPr lvl="1"/>
            <a:r>
              <a:rPr lang="en-US" dirty="0"/>
              <a:t>Phục hồi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r>
              <a:rPr lang="en-US" dirty="0">
                <a:ea typeface="Roboto"/>
                <a:cs typeface="Roboto"/>
              </a:rPr>
              <a:t>Đặt lịch </a:t>
            </a:r>
            <a:r>
              <a:rPr lang="en-US" dirty="0" err="1">
                <a:ea typeface="Roboto"/>
                <a:cs typeface="Roboto"/>
              </a:rPr>
              <a:t>sao</a:t>
            </a:r>
            <a:r>
              <a:rPr lang="en-US" dirty="0">
                <a:ea typeface="Roboto"/>
                <a:cs typeface="Roboto"/>
              </a:rPr>
              <a:t> l</a:t>
            </a:r>
            <a:r>
              <a:rPr lang="vi-VN" dirty="0">
                <a:ea typeface="Roboto"/>
                <a:cs typeface="Roboto"/>
              </a:rPr>
              <a:t>ư</a:t>
            </a:r>
            <a:r>
              <a:rPr lang="en-US" dirty="0">
                <a:ea typeface="Roboto"/>
                <a:cs typeface="Roboto"/>
              </a:rPr>
              <a:t>u tự động</a:t>
            </a:r>
          </a:p>
          <a:p>
            <a:pPr lvl="1"/>
            <a:r>
              <a:rPr lang="en-US" dirty="0"/>
              <a:t>Lập kế hoạch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</a:t>
            </a:r>
          </a:p>
          <a:p>
            <a:pPr lvl="1"/>
            <a:r>
              <a:rPr lang="en-US" dirty="0"/>
              <a:t>Thiết lập lịch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308" y="152400"/>
            <a:ext cx="7307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Thêm Maintenance Cleanup Task vì sao lưu được thực hiện thường xuyên,</a:t>
            </a:r>
            <a:endParaRPr lang="en-US" sz="1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vi-VN" sz="1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dẫn đến đầy bộ nhớ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69" y="1447800"/>
            <a:ext cx="5005863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685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Maintenance Cleanup Task: Xóa các bản sao, mà có thời gian sao lưu cũ hơn một khoảng thời gian cho trước.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943600" y="22860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6200" y="3810000"/>
            <a:ext cx="1916669" cy="1021080"/>
          </a:xfrm>
          <a:prstGeom prst="wedgeRoundRectCallout">
            <a:avLst>
              <a:gd name="adj1" fmla="val 48404"/>
              <a:gd name="adj2" fmla="val 71996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Kéo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Maintenance Cleanup Task sang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khung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phải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505" y="195590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4114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762000"/>
          </a:xfrm>
        </p:spPr>
        <p:txBody>
          <a:bodyPr>
            <a:normAutofit fontScale="92500" lnSpcReduction="10000"/>
          </a:bodyPr>
          <a:lstStyle/>
          <a:p>
            <a:pPr marL="342900" lvl="1" indent="-342900" algn="l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hình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Maintenance Cleanup Task</a:t>
            </a:r>
          </a:p>
          <a:p>
            <a:pPr marL="742950" lvl="1" indent="-285750" algn="l" eaLnBrk="1" hangingPunct="1">
              <a:buBlip>
                <a:blip r:embed="rId3"/>
              </a:buBlip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bước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6: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Nhấn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đúp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chuột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Maintenance Cleanup Task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38200" y="3491346"/>
            <a:ext cx="3810000" cy="1246909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38200" y="5029200"/>
            <a:ext cx="3810000" cy="95596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79296" y="3276600"/>
            <a:ext cx="3583704" cy="990600"/>
          </a:xfrm>
          <a:prstGeom prst="wedgeRoundRectCallout">
            <a:avLst>
              <a:gd name="adj1" fmla="val -61450"/>
              <a:gd name="adj2" fmla="val 23172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vị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trí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phần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mở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rộng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của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53000" y="4572000"/>
            <a:ext cx="3810000" cy="1752600"/>
          </a:xfrm>
          <a:prstGeom prst="wedgeRoundRectCallout">
            <a:avLst>
              <a:gd name="adj1" fmla="val -64499"/>
              <a:gd name="adj2" fmla="val -1183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khoảng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thời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khoảng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thời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này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sẽ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giữ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lại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Ví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dụ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hình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sẽ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giữ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lại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vòng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4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tuần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xóa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cũ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hơn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429000" y="2392680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304800"/>
            <a:ext cx="39725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marR="0" lvl="1" indent="-342900" algn="l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Chú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ý: SQL Server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chỉ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tự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thành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công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SQL Server Agent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đang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chạy</a:t>
            </a: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  <a:p>
            <a:pPr marL="342900" marR="0" lvl="1" indent="-342900" algn="l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Nếu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SQL Server Agent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bị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tắt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Có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thể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khởi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lại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  <a:p>
            <a:pPr marL="579438" lvl="1" indent="-228600" algn="l" eaLnBrk="1" hangingPunct="1">
              <a:lnSpc>
                <a:spcPct val="110000"/>
              </a:lnSpc>
              <a:buBlip>
                <a:blip r:embed="rId2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SQL Server Management Studio</a:t>
            </a:r>
          </a:p>
          <a:p>
            <a:pPr marL="579438" lvl="1" indent="-228600" algn="l" eaLnBrk="1" hangingPunct="1">
              <a:lnSpc>
                <a:spcPct val="110000"/>
              </a:lnSpc>
              <a:buBlip>
                <a:blip r:embed="rId2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SQL Server Configuration Management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71800"/>
            <a:ext cx="5003801" cy="17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1" y="2971800"/>
            <a:ext cx="3200399" cy="35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90"/>
          <a:stretch/>
        </p:blipFill>
        <p:spPr bwMode="auto">
          <a:xfrm>
            <a:off x="3886200" y="4876800"/>
            <a:ext cx="5013960" cy="1736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17626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vi-VN" dirty="0">
                <a:solidFill>
                  <a:srgbClr val="FF0000"/>
                </a:solidFill>
                <a:latin typeface="Calibri"/>
              </a:rPr>
              <a:t>Tạo lịch sao lưu tự động cho CSLD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QLDA.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vi-VN" dirty="0">
                <a:solidFill>
                  <a:srgbClr val="FF0000"/>
                </a:solidFill>
                <a:latin typeface="Calibri"/>
              </a:rPr>
              <a:t>Kiểm tra, đảm bảo lịch sao lưu tự động hoạt động chính xác</a:t>
            </a:r>
          </a:p>
          <a:p>
            <a:pPr lvl="0">
              <a:defRPr/>
            </a:pP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78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38C71D-7409-40A5-93D8-55E92B97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/>
              <a:t>Sao lưu và phục hồi cơ sở dữ liệu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pPr lvl="1"/>
            <a:r>
              <a:rPr lang="en-US" dirty="0"/>
              <a:t>Phục hồi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r>
              <a:rPr lang="en-US" dirty="0">
                <a:ea typeface="Roboto"/>
                <a:cs typeface="Roboto"/>
              </a:rPr>
              <a:t>Đặt lịch </a:t>
            </a:r>
            <a:r>
              <a:rPr lang="en-US" dirty="0" err="1">
                <a:ea typeface="Roboto"/>
                <a:cs typeface="Roboto"/>
              </a:rPr>
              <a:t>sao</a:t>
            </a:r>
            <a:r>
              <a:rPr lang="en-US" dirty="0">
                <a:ea typeface="Roboto"/>
                <a:cs typeface="Roboto"/>
              </a:rPr>
              <a:t> l</a:t>
            </a:r>
            <a:r>
              <a:rPr lang="vi-VN" dirty="0">
                <a:ea typeface="Roboto"/>
                <a:cs typeface="Roboto"/>
              </a:rPr>
              <a:t>ư</a:t>
            </a:r>
            <a:r>
              <a:rPr lang="en-US" dirty="0">
                <a:ea typeface="Roboto"/>
                <a:cs typeface="Roboto"/>
              </a:rPr>
              <a:t>u tự động</a:t>
            </a:r>
          </a:p>
          <a:p>
            <a:pPr lvl="1"/>
            <a:r>
              <a:rPr lang="en-US" dirty="0"/>
              <a:t>Lập kế hoạch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</a:t>
            </a:r>
          </a:p>
          <a:p>
            <a:pPr lvl="1"/>
            <a:r>
              <a:rPr lang="en-US" dirty="0"/>
              <a:t>Thiết lập lịch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1200"/>
            <a:ext cx="91440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723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VÀ PHỤC HỒI CSDL</a:t>
            </a:r>
          </a:p>
        </p:txBody>
      </p:sp>
      <p:pic>
        <p:nvPicPr>
          <p:cNvPr id="2050" name="Picture 2" descr="C:\Users\vietnq\Downloads\man-on-lapt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9" b="100000" l="0" r="953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12" r="5838"/>
          <a:stretch/>
        </p:blipFill>
        <p:spPr bwMode="auto">
          <a:xfrm>
            <a:off x="-24582" y="2138516"/>
            <a:ext cx="3092247" cy="47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5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46587" y="1828800"/>
            <a:ext cx="84508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Khi làm việc với CSDL, đặc biệt là những tác vụ dễ xảy ra sự cố như</a:t>
            </a:r>
          </a:p>
          <a:p>
            <a:pPr lvl="1" eaLnBrk="1" hangingPunct="1">
              <a:defRPr/>
            </a:pPr>
            <a:r>
              <a:rPr lang="vi-VN" dirty="0">
                <a:latin typeface="Segoe UI" pitchFamily="34" charset="0"/>
                <a:ea typeface="Segoe UI" pitchFamily="34" charset="0"/>
                <a:cs typeface="Segoe UI" pitchFamily="34" charset="0"/>
              </a:rPr>
              <a:t>Thử nghiệm tính năng mới</a:t>
            </a:r>
          </a:p>
          <a:p>
            <a:pPr lvl="1" eaLnBrk="1" hangingPunct="1">
              <a:defRPr/>
            </a:pPr>
            <a:r>
              <a:rPr lang="vi-VN" dirty="0">
                <a:latin typeface="Segoe UI" pitchFamily="34" charset="0"/>
                <a:ea typeface="Segoe UI" pitchFamily="34" charset="0"/>
                <a:cs typeface="Segoe UI" pitchFamily="34" charset="0"/>
              </a:rPr>
              <a:t>Sửa hoặc xóa dữ liệu quan trọng.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bạn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nên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tạo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bản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sự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cố</a:t>
            </a: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lvl="1" indent="0" eaLnBrk="1" hangingPunct="1">
              <a:buNone/>
              <a:defRPr/>
            </a:pPr>
            <a:endParaRPr lang="vi-VN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753" y="877832"/>
            <a:ext cx="3722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cơ sở dữ liệu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04800" y="12192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backup</a:t>
            </a: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eaLnBrk="1" hangingPunct="1"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toàn bộ dữ liệu (kể cả các stored procedure, view, hàm người dùng định nghĩa, transaction log…)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tạo ra có phần mở rộng .bak</a:t>
            </a:r>
          </a:p>
          <a:p>
            <a:pPr lvl="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Differential backup</a:t>
            </a: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eaLnBrk="1" hangingPunct="1">
              <a:buClr>
                <a:srgbClr val="F16521"/>
              </a:buClr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các dữ liệu mới được cập </a:t>
            </a:r>
            <a:b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nhật kể từ lần full backup trước đó</a:t>
            </a:r>
          </a:p>
          <a:p>
            <a:pPr lvl="1" eaLnBrk="1" hangingPunct="1"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tạo ra có phần mở rộng .bak</a:t>
            </a: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 log backup: </a:t>
            </a:r>
          </a:p>
          <a:p>
            <a:pPr lvl="1" eaLnBrk="1" hangingPunct="1">
              <a:buClr>
                <a:srgbClr val="F16521"/>
              </a:buClr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các bản ghi transaction log (các thao tác xảy ra trên CSDL, không sao lưu dữ liệu)</a:t>
            </a:r>
          </a:p>
          <a:p>
            <a:pPr lvl="1" eaLnBrk="1" hangingPunct="1">
              <a:buClr>
                <a:srgbClr val="F16521"/>
              </a:buClr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tạo ra có phần mở rộng .trn</a:t>
            </a:r>
          </a:p>
          <a:p>
            <a:pPr marL="457200" lvl="1" indent="0" eaLnBrk="1" hangingPunct="1">
              <a:buNone/>
              <a:defRPr/>
            </a:pPr>
            <a:endParaRPr lang="vi-VN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lvl="1" indent="0" eaLnBrk="1" hangingPunct="1">
              <a:buNone/>
              <a:defRPr/>
            </a:pPr>
            <a:endParaRPr lang="vi-VN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84" y="394244"/>
            <a:ext cx="5184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</a:t>
            </a:r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ao lưu cơ sở dữ liệu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Differential-backu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623197"/>
            <a:ext cx="3563189" cy="15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3065"/>
            <a:ext cx="3686840" cy="3975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4800" y="1542465"/>
            <a:ext cx="4648200" cy="4111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2819400" y="21336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780" y="3048000"/>
            <a:ext cx="1157620" cy="1524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2057400" y="3806666"/>
            <a:ext cx="1858040" cy="15573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4267200" y="21336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172200" y="2971800"/>
            <a:ext cx="2209800" cy="838200"/>
          </a:xfrm>
          <a:prstGeom prst="wedgeRoundRectCallout">
            <a:avLst>
              <a:gd name="adj1" fmla="val 15708"/>
              <a:gd name="adj2" fmla="val -74592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kiểu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6759" y="557878"/>
            <a:ext cx="24352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  <a:p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4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" y="1752599"/>
            <a:ext cx="4410639" cy="3901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40" y="538162"/>
            <a:ext cx="4152900" cy="5781675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381000" y="25908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086600" y="1295399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935480" y="2971800"/>
            <a:ext cx="2842260" cy="1211579"/>
          </a:xfrm>
          <a:prstGeom prst="wedgeRoundRectCallout">
            <a:avLst>
              <a:gd name="adj1" fmla="val 28546"/>
              <a:gd name="adj2" fmla="val 87823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Click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nút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Remove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hủy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cũ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Click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nút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Add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mới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05600" y="3581400"/>
            <a:ext cx="2438400" cy="1447800"/>
          </a:xfrm>
          <a:prstGeom prst="wedgeRoundRectCallout">
            <a:avLst>
              <a:gd name="adj1" fmla="val -8252"/>
              <a:gd name="adj2" fmla="val 67125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Chọn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đường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dẫn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lưu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File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Nhập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File.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Chú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ý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phải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nhập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đầy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đủ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mở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rộng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.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bak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hoặc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.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trn</a:t>
            </a:r>
            <a:endParaRPr lang="en-US" sz="1400" kern="0" dirty="0">
              <a:solidFill>
                <a:sysClr val="windowText" lastClr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64300" y="5715000"/>
            <a:ext cx="2451100" cy="152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593018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2570156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PT Poly White">
  <a:themeElements>
    <a:clrScheme name="Custom 3">
      <a:dk1>
        <a:sysClr val="windowText" lastClr="000000"/>
      </a:dk1>
      <a:lt1>
        <a:sysClr val="window" lastClr="FFFFFF"/>
      </a:lt1>
      <a:dk2>
        <a:srgbClr val="F16521"/>
      </a:dk2>
      <a:lt2>
        <a:srgbClr val="50B946"/>
      </a:lt2>
      <a:accent1>
        <a:srgbClr val="0A52A0"/>
      </a:accent1>
      <a:accent2>
        <a:srgbClr val="F16521"/>
      </a:accent2>
      <a:accent3>
        <a:srgbClr val="50B946"/>
      </a:accent3>
      <a:accent4>
        <a:srgbClr val="0A52A0"/>
      </a:accent4>
      <a:accent5>
        <a:srgbClr val="000000"/>
      </a:accent5>
      <a:accent6>
        <a:srgbClr val="F9C1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FPT Poly White</Template>
  <TotalTime>13195</TotalTime>
  <Words>1465</Words>
  <Application>Microsoft Office PowerPoint</Application>
  <PresentationFormat>On-screen Show (4:3)</PresentationFormat>
  <Paragraphs>152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Roboto Lt</vt:lpstr>
      <vt:lpstr>Segoe UI</vt:lpstr>
      <vt:lpstr>Tahoma</vt:lpstr>
      <vt:lpstr>Wingdings</vt:lpstr>
      <vt:lpstr>FPT Poly White</vt:lpstr>
      <vt:lpstr>Custom Design</vt:lpstr>
      <vt:lpstr>Quản trị cơ sở dữ liệu với SQL Server</vt:lpstr>
      <vt:lpstr>Objectives</vt:lpstr>
      <vt:lpstr>Agenda</vt:lpstr>
      <vt:lpstr>Phần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Phần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testsp9 testsp9</cp:lastModifiedBy>
  <cp:revision>1511</cp:revision>
  <cp:lastPrinted>2013-12-05T10:58:54Z</cp:lastPrinted>
  <dcterms:created xsi:type="dcterms:W3CDTF">2013-04-23T08:05:33Z</dcterms:created>
  <dcterms:modified xsi:type="dcterms:W3CDTF">2019-01-02T07:24:54Z</dcterms:modified>
</cp:coreProperties>
</file>