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EFDA33-F15C-8E42-9B19-50D8B5012B91}" type="datetimeFigureOut">
              <a:rPr lang="en-JP" smtClean="0"/>
              <a:t>2022/07/20</a:t>
            </a:fld>
            <a:endParaRPr lang="en-JP"/>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JP"/>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A47D8E-3197-B44B-8E20-9E32B78FE0F2}" type="slidenum">
              <a:rPr lang="en-JP" smtClean="0"/>
              <a:t>‹#›</a:t>
            </a:fld>
            <a:endParaRPr lang="en-JP"/>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91815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DA33-F15C-8E42-9B19-50D8B5012B91}" type="datetimeFigureOut">
              <a:rPr lang="en-JP" smtClean="0"/>
              <a:t>2022/07/20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424592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DA33-F15C-8E42-9B19-50D8B5012B91}" type="datetimeFigureOut">
              <a:rPr lang="en-JP" smtClean="0"/>
              <a:t>2022/07/20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152873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DA33-F15C-8E42-9B19-50D8B5012B91}" type="datetimeFigureOut">
              <a:rPr lang="en-JP" smtClean="0"/>
              <a:t>2022/07/20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226065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EFDA33-F15C-8E42-9B19-50D8B5012B91}" type="datetimeFigureOut">
              <a:rPr lang="en-JP" smtClean="0"/>
              <a:t>2022/07/20</a:t>
            </a:fld>
            <a:endParaRPr lang="en-JP"/>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JP"/>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A47D8E-3197-B44B-8E20-9E32B78FE0F2}" type="slidenum">
              <a:rPr lang="en-JP" smtClean="0"/>
              <a:t>‹#›</a:t>
            </a:fld>
            <a:endParaRPr lang="en-JP"/>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080432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FDA33-F15C-8E42-9B19-50D8B5012B91}" type="datetimeFigureOut">
              <a:rPr lang="en-JP" smtClean="0"/>
              <a:t>2022/07/20</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340447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FDA33-F15C-8E42-9B19-50D8B5012B91}" type="datetimeFigureOut">
              <a:rPr lang="en-JP" smtClean="0"/>
              <a:t>2022/07/20</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108862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FDA33-F15C-8E42-9B19-50D8B5012B91}" type="datetimeFigureOut">
              <a:rPr lang="en-JP" smtClean="0"/>
              <a:t>2022/07/20</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56219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DA33-F15C-8E42-9B19-50D8B5012B91}" type="datetimeFigureOut">
              <a:rPr lang="en-JP" smtClean="0"/>
              <a:t>2022/07/20</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34A47D8E-3197-B44B-8E20-9E32B78FE0F2}" type="slidenum">
              <a:rPr lang="en-JP" smtClean="0"/>
              <a:t>‹#›</a:t>
            </a:fld>
            <a:endParaRPr lang="en-JP"/>
          </a:p>
        </p:txBody>
      </p:sp>
    </p:spTree>
    <p:extLst>
      <p:ext uri="{BB962C8B-B14F-4D97-AF65-F5344CB8AC3E}">
        <p14:creationId xmlns:p14="http://schemas.microsoft.com/office/powerpoint/2010/main" val="427221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EFDA33-F15C-8E42-9B19-50D8B5012B91}" type="datetimeFigureOut">
              <a:rPr lang="en-JP" smtClean="0"/>
              <a:t>2022/07/20</a:t>
            </a:fld>
            <a:endParaRPr lang="en-JP"/>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JP"/>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A47D8E-3197-B44B-8E20-9E32B78FE0F2}" type="slidenum">
              <a:rPr lang="en-JP" smtClean="0"/>
              <a:t>‹#›</a:t>
            </a:fld>
            <a:endParaRPr lang="en-JP"/>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126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EFDA33-F15C-8E42-9B19-50D8B5012B91}" type="datetimeFigureOut">
              <a:rPr lang="en-JP" smtClean="0"/>
              <a:t>2022/07/20</a:t>
            </a:fld>
            <a:endParaRPr lang="en-JP"/>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A47D8E-3197-B44B-8E20-9E32B78FE0F2}" type="slidenum">
              <a:rPr lang="en-JP" smtClean="0"/>
              <a:t>‹#›</a:t>
            </a:fld>
            <a:endParaRPr lang="en-JP"/>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811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EFDA33-F15C-8E42-9B19-50D8B5012B91}" type="datetimeFigureOut">
              <a:rPr lang="en-JP" smtClean="0"/>
              <a:t>2022/07/20</a:t>
            </a:fld>
            <a:endParaRPr lang="en-JP"/>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JP"/>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A47D8E-3197-B44B-8E20-9E32B78FE0F2}" type="slidenum">
              <a:rPr lang="en-JP" smtClean="0"/>
              <a:t>‹#›</a:t>
            </a:fld>
            <a:endParaRPr lang="en-JP"/>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6891670"/>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p.net/phar" TargetMode="External"/><Relationship Id="rId2" Type="http://schemas.openxmlformats.org/officeDocument/2006/relationships/hyperlink" Target="https://phpunit.readthedocs.io/ja/lates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hpspec.net/en/stable/manual/introduction.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cypress.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leniumqref.com/introduction/webdriver_intro.html" TargetMode="External"/><Relationship Id="rId2" Type="http://schemas.openxmlformats.org/officeDocument/2006/relationships/hyperlink" Target="https://www.selenium.dev/ja/docum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2215-5F78-434A-8A91-E360FF813C4F}"/>
              </a:ext>
            </a:extLst>
          </p:cNvPr>
          <p:cNvSpPr>
            <a:spLocks noGrp="1"/>
          </p:cNvSpPr>
          <p:nvPr>
            <p:ph type="ctrTitle"/>
          </p:nvPr>
        </p:nvSpPr>
        <p:spPr>
          <a:xfrm>
            <a:off x="1915385" y="1947942"/>
            <a:ext cx="8361229" cy="2098226"/>
          </a:xfrm>
        </p:spPr>
        <p:txBody>
          <a:bodyPr/>
          <a:lstStyle/>
          <a:p>
            <a:r>
              <a:rPr lang="en-JP" dirty="0"/>
              <a:t>NSOC自動テスト</a:t>
            </a:r>
          </a:p>
        </p:txBody>
      </p:sp>
    </p:spTree>
    <p:extLst>
      <p:ext uri="{BB962C8B-B14F-4D97-AF65-F5344CB8AC3E}">
        <p14:creationId xmlns:p14="http://schemas.microsoft.com/office/powerpoint/2010/main" val="3013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D5BD-C5A6-9E4C-8AAB-2FFB0E17DE92}"/>
              </a:ext>
            </a:extLst>
          </p:cNvPr>
          <p:cNvSpPr>
            <a:spLocks noGrp="1"/>
          </p:cNvSpPr>
          <p:nvPr>
            <p:ph type="title"/>
          </p:nvPr>
        </p:nvSpPr>
        <p:spPr>
          <a:xfrm>
            <a:off x="1371600" y="685800"/>
            <a:ext cx="9601200" cy="579474"/>
          </a:xfrm>
        </p:spPr>
        <p:txBody>
          <a:bodyPr>
            <a:normAutofit fontScale="90000"/>
          </a:bodyPr>
          <a:lstStyle/>
          <a:p>
            <a:r>
              <a:rPr lang="en-US" altLang="ja-JP" dirty="0"/>
              <a:t>Selenium</a:t>
            </a:r>
            <a:endParaRPr lang="en-JP" dirty="0"/>
          </a:p>
        </p:txBody>
      </p:sp>
      <p:graphicFrame>
        <p:nvGraphicFramePr>
          <p:cNvPr id="4" name="Table 4">
            <a:extLst>
              <a:ext uri="{FF2B5EF4-FFF2-40B4-BE49-F238E27FC236}">
                <a16:creationId xmlns:a16="http://schemas.microsoft.com/office/drawing/2014/main" id="{4E4C6B6D-DAB8-0943-9E27-5FFC0D28DECF}"/>
              </a:ext>
            </a:extLst>
          </p:cNvPr>
          <p:cNvGraphicFramePr>
            <a:graphicFrameLocks noGrp="1"/>
          </p:cNvGraphicFramePr>
          <p:nvPr>
            <p:ph idx="1"/>
            <p:extLst>
              <p:ext uri="{D42A27DB-BD31-4B8C-83A1-F6EECF244321}">
                <p14:modId xmlns:p14="http://schemas.microsoft.com/office/powerpoint/2010/main" val="1756496623"/>
              </p:ext>
            </p:extLst>
          </p:nvPr>
        </p:nvGraphicFramePr>
        <p:xfrm>
          <a:off x="1371600" y="1451343"/>
          <a:ext cx="9601200" cy="4938824"/>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096010524"/>
                    </a:ext>
                  </a:extLst>
                </a:gridCol>
                <a:gridCol w="4800600">
                  <a:extLst>
                    <a:ext uri="{9D8B030D-6E8A-4147-A177-3AD203B41FA5}">
                      <a16:colId xmlns:a16="http://schemas.microsoft.com/office/drawing/2014/main" val="692144002"/>
                    </a:ext>
                  </a:extLst>
                </a:gridCol>
              </a:tblGrid>
              <a:tr h="769973">
                <a:tc>
                  <a:txBody>
                    <a:bodyPr/>
                    <a:lstStyle/>
                    <a:p>
                      <a:pPr algn="ctr"/>
                      <a:r>
                        <a:rPr lang="ja-JP" altLang="en-US" b="0"/>
                        <a:t>メリット</a:t>
                      </a:r>
                      <a:endParaRPr lang="en-JP" b="0" dirty="0"/>
                    </a:p>
                  </a:txBody>
                  <a:tcPr anchor="ctr"/>
                </a:tc>
                <a:tc>
                  <a:txBody>
                    <a:bodyPr/>
                    <a:lstStyle/>
                    <a:p>
                      <a:pPr algn="ctr"/>
                      <a:r>
                        <a:rPr lang="ja-JP" altLang="en-US" b="0"/>
                        <a:t>デメリット</a:t>
                      </a:r>
                      <a:endParaRPr lang="en-JP" b="0" dirty="0"/>
                    </a:p>
                  </a:txBody>
                  <a:tcPr anchor="ctr"/>
                </a:tc>
                <a:extLst>
                  <a:ext uri="{0D108BD9-81ED-4DB2-BD59-A6C34878D82A}">
                    <a16:rowId xmlns:a16="http://schemas.microsoft.com/office/drawing/2014/main" val="2324088378"/>
                  </a:ext>
                </a:extLst>
              </a:tr>
              <a:tr h="4168851">
                <a:tc>
                  <a:txBody>
                    <a:bodyPr/>
                    <a:lstStyle/>
                    <a:p>
                      <a:r>
                        <a:rPr lang="ja-JP" altLang="en-US" b="0"/>
                        <a:t>ー　</a:t>
                      </a:r>
                      <a:r>
                        <a:rPr lang="en-US" altLang="ja-JP" b="0" dirty="0"/>
                        <a:t>Selenium</a:t>
                      </a:r>
                      <a:r>
                        <a:rPr lang="ja-JP" altLang="en-US" b="0"/>
                        <a:t>を利用するメリットの一点目が難易度が低い点です。</a:t>
                      </a:r>
                      <a:endParaRPr lang="ja-JP" altLang="en-US" sz="1800" b="0" i="0" kern="1200">
                        <a:solidFill>
                          <a:schemeClr val="dk1"/>
                        </a:solidFill>
                        <a:effectLst/>
                        <a:latin typeface="+mn-lt"/>
                        <a:ea typeface="+mn-ea"/>
                        <a:cs typeface="+mn-cs"/>
                      </a:endParaRPr>
                    </a:p>
                    <a:p>
                      <a:endParaRPr lang="en-US" altLang="ja-JP" b="0" dirty="0"/>
                    </a:p>
                    <a:p>
                      <a:r>
                        <a:rPr lang="ja-JP" altLang="en-US" b="0"/>
                        <a:t>ー　</a:t>
                      </a:r>
                      <a:r>
                        <a:rPr lang="en-US" altLang="ja-JP" b="0" dirty="0"/>
                        <a:t>Selenium</a:t>
                      </a:r>
                      <a:r>
                        <a:rPr lang="ja-JP" altLang="en-US" b="0"/>
                        <a:t>についてはネットを検索すると説明サイトが複数見つかることも特徴です。</a:t>
                      </a:r>
                      <a:endParaRPr lang="en-US" altLang="ja-JP" b="0" dirty="0"/>
                    </a:p>
                    <a:p>
                      <a:endParaRPr lang="en-US" altLang="ja-JP" b="0" dirty="0"/>
                    </a:p>
                    <a:p>
                      <a:r>
                        <a:rPr lang="en-JP" b="0" dirty="0"/>
                        <a:t>ー</a:t>
                      </a:r>
                      <a:r>
                        <a:rPr lang="ja-JP" altLang="en-US" b="0"/>
                        <a:t>　</a:t>
                      </a:r>
                      <a:r>
                        <a:rPr lang="en-US" altLang="ja-JP" dirty="0"/>
                        <a:t>Web</a:t>
                      </a:r>
                      <a:r>
                        <a:rPr lang="ja-JP" altLang="en-US"/>
                        <a:t>ブラウザで直接実行できます。</a:t>
                      </a:r>
                      <a:endParaRPr lang="en-US" altLang="ja-JP" b="0" dirty="0"/>
                    </a:p>
                    <a:p>
                      <a:endParaRPr lang="en-US" b="0" dirty="0"/>
                    </a:p>
                    <a:p>
                      <a:pPr fontAlgn="base"/>
                      <a:r>
                        <a:rPr lang="en-US" b="0" dirty="0"/>
                        <a:t>ー</a:t>
                      </a:r>
                      <a:r>
                        <a:rPr lang="ja-JP" altLang="en-US" b="0"/>
                        <a:t>　</a:t>
                      </a:r>
                      <a:r>
                        <a:rPr lang="ja-JP" altLang="en-US" sz="1800" b="0" i="0" kern="1200">
                          <a:solidFill>
                            <a:schemeClr val="dk1"/>
                          </a:solidFill>
                          <a:effectLst/>
                          <a:latin typeface="+mn-lt"/>
                          <a:ea typeface="+mn-ea"/>
                          <a:cs typeface="+mn-cs"/>
                        </a:rPr>
                        <a:t>テスト作業を効率化できる。</a:t>
                      </a:r>
                    </a:p>
                  </a:txBody>
                  <a:tcPr/>
                </a:tc>
                <a:tc>
                  <a:txBody>
                    <a:bodyPr/>
                    <a:lstStyle/>
                    <a:p>
                      <a:r>
                        <a:rPr lang="en-JP" b="0" dirty="0"/>
                        <a:t>ー</a:t>
                      </a:r>
                      <a:r>
                        <a:rPr lang="ja-JP" altLang="en-US" b="0"/>
                        <a:t>　パフォーマンスが遅い。</a:t>
                      </a:r>
                      <a:endParaRPr lang="en-US" altLang="ja-JP" b="0" dirty="0"/>
                    </a:p>
                    <a:p>
                      <a:endParaRPr lang="en-US" altLang="ja-JP" b="0" dirty="0"/>
                    </a:p>
                    <a:p>
                      <a:r>
                        <a:rPr lang="ja-JP" altLang="en-US" b="0"/>
                        <a:t>ー　</a:t>
                      </a:r>
                      <a:r>
                        <a:rPr lang="en-US" altLang="ja-JP" b="0" dirty="0"/>
                        <a:t>HTML</a:t>
                      </a:r>
                      <a:r>
                        <a:rPr lang="ja-JP" altLang="en-US" b="0"/>
                        <a:t>ロケーターの検索が難しい。</a:t>
                      </a:r>
                      <a:endParaRPr lang="en-US" altLang="ja-JP" b="0" dirty="0"/>
                    </a:p>
                    <a:p>
                      <a:endParaRPr lang="en-US" altLang="ja-JP" b="0" dirty="0"/>
                    </a:p>
                    <a:p>
                      <a:r>
                        <a:rPr lang="ja-JP" altLang="en-US" b="0"/>
                        <a:t>ー　限られたブラウザのみがサポートされています。</a:t>
                      </a:r>
                      <a:endParaRPr lang="en-US" b="0" dirty="0"/>
                    </a:p>
                  </a:txBody>
                  <a:tcPr/>
                </a:tc>
                <a:extLst>
                  <a:ext uri="{0D108BD9-81ED-4DB2-BD59-A6C34878D82A}">
                    <a16:rowId xmlns:a16="http://schemas.microsoft.com/office/drawing/2014/main" val="3998609157"/>
                  </a:ext>
                </a:extLst>
              </a:tr>
            </a:tbl>
          </a:graphicData>
        </a:graphic>
      </p:graphicFrame>
    </p:spTree>
    <p:extLst>
      <p:ext uri="{BB962C8B-B14F-4D97-AF65-F5344CB8AC3E}">
        <p14:creationId xmlns:p14="http://schemas.microsoft.com/office/powerpoint/2010/main" val="332965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ED48-0E63-BF4A-80E3-E048FA12348A}"/>
              </a:ext>
            </a:extLst>
          </p:cNvPr>
          <p:cNvSpPr>
            <a:spLocks noGrp="1"/>
          </p:cNvSpPr>
          <p:nvPr>
            <p:ph type="title"/>
          </p:nvPr>
        </p:nvSpPr>
        <p:spPr>
          <a:xfrm>
            <a:off x="1371600" y="685800"/>
            <a:ext cx="9601200" cy="951614"/>
          </a:xfrm>
        </p:spPr>
        <p:txBody>
          <a:bodyPr/>
          <a:lstStyle/>
          <a:p>
            <a:r>
              <a:rPr lang="en-JP" dirty="0"/>
              <a:t>テスト</a:t>
            </a:r>
            <a:r>
              <a:rPr lang="ja-JP" altLang="en-US"/>
              <a:t>フレームワーク</a:t>
            </a:r>
            <a:endParaRPr lang="en-JP" dirty="0"/>
          </a:p>
        </p:txBody>
      </p:sp>
      <p:sp>
        <p:nvSpPr>
          <p:cNvPr id="3" name="Content Placeholder 2">
            <a:extLst>
              <a:ext uri="{FF2B5EF4-FFF2-40B4-BE49-F238E27FC236}">
                <a16:creationId xmlns:a16="http://schemas.microsoft.com/office/drawing/2014/main" id="{989FB49B-C73E-5C44-8F44-31356D42C64F}"/>
              </a:ext>
            </a:extLst>
          </p:cNvPr>
          <p:cNvSpPr>
            <a:spLocks noGrp="1"/>
          </p:cNvSpPr>
          <p:nvPr>
            <p:ph idx="1"/>
          </p:nvPr>
        </p:nvSpPr>
        <p:spPr>
          <a:xfrm>
            <a:off x="1371600" y="1956391"/>
            <a:ext cx="9601200" cy="3911009"/>
          </a:xfrm>
        </p:spPr>
        <p:txBody>
          <a:bodyPr/>
          <a:lstStyle/>
          <a:p>
            <a:r>
              <a:rPr lang="en-US" dirty="0" err="1"/>
              <a:t>PHPUnit</a:t>
            </a:r>
            <a:endParaRPr lang="en-US" dirty="0"/>
          </a:p>
          <a:p>
            <a:r>
              <a:rPr lang="en-US" dirty="0" err="1"/>
              <a:t>PHPSpec</a:t>
            </a:r>
            <a:endParaRPr lang="en-US" dirty="0"/>
          </a:p>
          <a:p>
            <a:r>
              <a:rPr lang="en-US" dirty="0"/>
              <a:t>Cypress</a:t>
            </a:r>
          </a:p>
          <a:p>
            <a:r>
              <a:rPr lang="en-US" altLang="ja-JP" dirty="0"/>
              <a:t>Selenium</a:t>
            </a:r>
            <a:endParaRPr lang="en-US" dirty="0"/>
          </a:p>
          <a:p>
            <a:endParaRPr lang="en-JP" dirty="0"/>
          </a:p>
        </p:txBody>
      </p:sp>
    </p:spTree>
    <p:extLst>
      <p:ext uri="{BB962C8B-B14F-4D97-AF65-F5344CB8AC3E}">
        <p14:creationId xmlns:p14="http://schemas.microsoft.com/office/powerpoint/2010/main" val="279519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BAE7-F625-4F4E-B6B9-2EEF135D8DB8}"/>
              </a:ext>
            </a:extLst>
          </p:cNvPr>
          <p:cNvSpPr>
            <a:spLocks noGrp="1"/>
          </p:cNvSpPr>
          <p:nvPr>
            <p:ph type="title"/>
          </p:nvPr>
        </p:nvSpPr>
        <p:spPr>
          <a:xfrm>
            <a:off x="1371600" y="685800"/>
            <a:ext cx="9601200" cy="653143"/>
          </a:xfrm>
        </p:spPr>
        <p:txBody>
          <a:bodyPr>
            <a:normAutofit fontScale="90000"/>
          </a:bodyPr>
          <a:lstStyle/>
          <a:p>
            <a:r>
              <a:rPr lang="en-US" b="1" dirty="0" err="1"/>
              <a:t>PHPUnit</a:t>
            </a:r>
            <a:br>
              <a:rPr lang="en-US" b="1" dirty="0"/>
            </a:br>
            <a:br>
              <a:rPr lang="en-US" b="1" dirty="0"/>
            </a:br>
            <a:br>
              <a:rPr lang="en-US" b="1" dirty="0"/>
            </a:br>
            <a:endParaRPr lang="en-JP" dirty="0"/>
          </a:p>
        </p:txBody>
      </p:sp>
      <p:sp>
        <p:nvSpPr>
          <p:cNvPr id="3" name="Content Placeholder 2">
            <a:extLst>
              <a:ext uri="{FF2B5EF4-FFF2-40B4-BE49-F238E27FC236}">
                <a16:creationId xmlns:a16="http://schemas.microsoft.com/office/drawing/2014/main" id="{C8D47A9C-EFC2-7848-9F2E-1CA9146A574A}"/>
              </a:ext>
            </a:extLst>
          </p:cNvPr>
          <p:cNvSpPr>
            <a:spLocks noGrp="1"/>
          </p:cNvSpPr>
          <p:nvPr>
            <p:ph idx="1"/>
          </p:nvPr>
        </p:nvSpPr>
        <p:spPr>
          <a:xfrm>
            <a:off x="1371600" y="1338943"/>
            <a:ext cx="9601200" cy="4528457"/>
          </a:xfrm>
        </p:spPr>
        <p:txBody>
          <a:bodyPr/>
          <a:lstStyle/>
          <a:p>
            <a:r>
              <a:rPr lang="en-US" dirty="0"/>
              <a:t>PHP </a:t>
            </a:r>
            <a:r>
              <a:rPr lang="ja-JP" altLang="en-US"/>
              <a:t>アプリの単体テストを記述するのに最もよく知られたテストフレームワーク。</a:t>
            </a:r>
            <a:endParaRPr lang="en-US" altLang="ja-JP" dirty="0"/>
          </a:p>
          <a:p>
            <a:r>
              <a:rPr lang="ja-JP" altLang="en-US"/>
              <a:t>マニアル：「</a:t>
            </a:r>
            <a:r>
              <a:rPr lang="en-US" altLang="ja-JP" dirty="0">
                <a:hlinkClick r:id="rId2"/>
              </a:rPr>
              <a:t>https://phpunit.readthedocs.io/ja/latest</a:t>
            </a:r>
            <a:r>
              <a:rPr lang="ja-JP" altLang="en-US"/>
              <a:t>」</a:t>
            </a:r>
            <a:endParaRPr lang="en-US" altLang="ja-JP" dirty="0"/>
          </a:p>
          <a:p>
            <a:r>
              <a:rPr lang="en-JP" dirty="0"/>
              <a:t>インストール方法：</a:t>
            </a:r>
          </a:p>
          <a:p>
            <a:pPr lvl="1"/>
            <a:r>
              <a:rPr lang="en-US" i="0" dirty="0" err="1"/>
              <a:t>PHPUnit</a:t>
            </a:r>
            <a:r>
              <a:rPr lang="ja-JP" altLang="en-US" i="0"/>
              <a:t>は「</a:t>
            </a:r>
            <a:r>
              <a:rPr lang="en-US" i="0" dirty="0">
                <a:hlinkClick r:id="rId3"/>
              </a:rPr>
              <a:t>https://www.php.net/phar</a:t>
            </a:r>
            <a:r>
              <a:rPr lang="en-US" i="0" dirty="0"/>
              <a:t>」</a:t>
            </a:r>
            <a:r>
              <a:rPr lang="ja-JP" altLang="en-US" i="0"/>
              <a:t>から「</a:t>
            </a:r>
            <a:r>
              <a:rPr lang="en-US" i="0" dirty="0"/>
              <a:t>PHAR」</a:t>
            </a:r>
            <a:r>
              <a:rPr lang="ja-JP" altLang="en-US" i="0"/>
              <a:t>をダウンロードすることでインストールできます。</a:t>
            </a:r>
            <a:endParaRPr lang="en-US" altLang="ja-JP" i="0" dirty="0"/>
          </a:p>
          <a:p>
            <a:pPr lvl="1"/>
            <a:r>
              <a:rPr lang="ja-JP" altLang="en-US" i="0"/>
              <a:t>または</a:t>
            </a:r>
            <a:r>
              <a:rPr lang="en-US" altLang="ja-JP" i="0" dirty="0"/>
              <a:t>Composer</a:t>
            </a:r>
            <a:r>
              <a:rPr lang="ja-JP" altLang="en-US" i="0"/>
              <a:t>でインストールできます。</a:t>
            </a:r>
            <a:endParaRPr lang="en-US" altLang="ja-JP" i="0" dirty="0"/>
          </a:p>
          <a:p>
            <a:pPr lvl="2"/>
            <a:endParaRPr lang="en-US" altLang="ja-JP" i="0" dirty="0"/>
          </a:p>
          <a:p>
            <a:pPr lvl="2"/>
            <a:r>
              <a:rPr lang="en-US" dirty="0" err="1"/>
              <a:t>Composer.jsonファイル</a:t>
            </a:r>
            <a:r>
              <a:rPr lang="en-US" dirty="0"/>
              <a:t>：</a:t>
            </a:r>
            <a:endParaRPr lang="en-US" altLang="ja-JP" i="0" dirty="0"/>
          </a:p>
          <a:p>
            <a:pPr marL="530352" lvl="1" indent="0">
              <a:buNone/>
            </a:pPr>
            <a:r>
              <a:rPr lang="en-JP" altLang="ja-JP" i="0" dirty="0"/>
              <a:t>	</a:t>
            </a:r>
            <a:endParaRPr lang="en-US" altLang="ja-JP" i="0" dirty="0"/>
          </a:p>
        </p:txBody>
      </p:sp>
      <p:pic>
        <p:nvPicPr>
          <p:cNvPr id="7" name="Picture 6">
            <a:extLst>
              <a:ext uri="{FF2B5EF4-FFF2-40B4-BE49-F238E27FC236}">
                <a16:creationId xmlns:a16="http://schemas.microsoft.com/office/drawing/2014/main" id="{8358C644-A9C3-714C-BC21-350E148793B2}"/>
              </a:ext>
            </a:extLst>
          </p:cNvPr>
          <p:cNvPicPr>
            <a:picLocks noChangeAspect="1"/>
          </p:cNvPicPr>
          <p:nvPr/>
        </p:nvPicPr>
        <p:blipFill>
          <a:blip r:embed="rId4"/>
          <a:stretch>
            <a:fillRect/>
          </a:stretch>
        </p:blipFill>
        <p:spPr>
          <a:xfrm>
            <a:off x="2352159" y="4572000"/>
            <a:ext cx="6728046" cy="2211572"/>
          </a:xfrm>
          <a:prstGeom prst="rect">
            <a:avLst/>
          </a:prstGeom>
        </p:spPr>
      </p:pic>
      <p:pic>
        <p:nvPicPr>
          <p:cNvPr id="9" name="Picture 8">
            <a:extLst>
              <a:ext uri="{FF2B5EF4-FFF2-40B4-BE49-F238E27FC236}">
                <a16:creationId xmlns:a16="http://schemas.microsoft.com/office/drawing/2014/main" id="{B0408714-32F4-B546-BCD3-DC57592F55F4}"/>
              </a:ext>
            </a:extLst>
          </p:cNvPr>
          <p:cNvPicPr>
            <a:picLocks noChangeAspect="1"/>
          </p:cNvPicPr>
          <p:nvPr/>
        </p:nvPicPr>
        <p:blipFill>
          <a:blip r:embed="rId5"/>
          <a:stretch>
            <a:fillRect/>
          </a:stretch>
        </p:blipFill>
        <p:spPr>
          <a:xfrm>
            <a:off x="2352159" y="3966029"/>
            <a:ext cx="4953000" cy="279400"/>
          </a:xfrm>
          <a:prstGeom prst="rect">
            <a:avLst/>
          </a:prstGeom>
        </p:spPr>
      </p:pic>
    </p:spTree>
    <p:extLst>
      <p:ext uri="{BB962C8B-B14F-4D97-AF65-F5344CB8AC3E}">
        <p14:creationId xmlns:p14="http://schemas.microsoft.com/office/powerpoint/2010/main" val="46486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D5BD-C5A6-9E4C-8AAB-2FFB0E17DE92}"/>
              </a:ext>
            </a:extLst>
          </p:cNvPr>
          <p:cNvSpPr>
            <a:spLocks noGrp="1"/>
          </p:cNvSpPr>
          <p:nvPr>
            <p:ph type="title"/>
          </p:nvPr>
        </p:nvSpPr>
        <p:spPr>
          <a:xfrm>
            <a:off x="1371600" y="685800"/>
            <a:ext cx="9601200" cy="579474"/>
          </a:xfrm>
        </p:spPr>
        <p:txBody>
          <a:bodyPr>
            <a:normAutofit fontScale="90000"/>
          </a:bodyPr>
          <a:lstStyle/>
          <a:p>
            <a:r>
              <a:rPr lang="en-US" b="1" dirty="0" err="1"/>
              <a:t>PHPUnit</a:t>
            </a:r>
            <a:endParaRPr lang="en-JP" dirty="0"/>
          </a:p>
        </p:txBody>
      </p:sp>
      <p:graphicFrame>
        <p:nvGraphicFramePr>
          <p:cNvPr id="4" name="Table 4">
            <a:extLst>
              <a:ext uri="{FF2B5EF4-FFF2-40B4-BE49-F238E27FC236}">
                <a16:creationId xmlns:a16="http://schemas.microsoft.com/office/drawing/2014/main" id="{4E4C6B6D-DAB8-0943-9E27-5FFC0D28DECF}"/>
              </a:ext>
            </a:extLst>
          </p:cNvPr>
          <p:cNvGraphicFramePr>
            <a:graphicFrameLocks noGrp="1"/>
          </p:cNvGraphicFramePr>
          <p:nvPr>
            <p:ph idx="1"/>
            <p:extLst>
              <p:ext uri="{D42A27DB-BD31-4B8C-83A1-F6EECF244321}">
                <p14:modId xmlns:p14="http://schemas.microsoft.com/office/powerpoint/2010/main" val="456665302"/>
              </p:ext>
            </p:extLst>
          </p:nvPr>
        </p:nvGraphicFramePr>
        <p:xfrm>
          <a:off x="1371600" y="1451343"/>
          <a:ext cx="9601200" cy="4938824"/>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096010524"/>
                    </a:ext>
                  </a:extLst>
                </a:gridCol>
                <a:gridCol w="4800600">
                  <a:extLst>
                    <a:ext uri="{9D8B030D-6E8A-4147-A177-3AD203B41FA5}">
                      <a16:colId xmlns:a16="http://schemas.microsoft.com/office/drawing/2014/main" val="692144002"/>
                    </a:ext>
                  </a:extLst>
                </a:gridCol>
              </a:tblGrid>
              <a:tr h="769973">
                <a:tc>
                  <a:txBody>
                    <a:bodyPr/>
                    <a:lstStyle/>
                    <a:p>
                      <a:pPr algn="ctr"/>
                      <a:r>
                        <a:rPr lang="ja-JP" altLang="en-US" b="0"/>
                        <a:t>メリット</a:t>
                      </a:r>
                      <a:endParaRPr lang="en-JP" b="0" dirty="0"/>
                    </a:p>
                  </a:txBody>
                  <a:tcPr anchor="ctr"/>
                </a:tc>
                <a:tc>
                  <a:txBody>
                    <a:bodyPr/>
                    <a:lstStyle/>
                    <a:p>
                      <a:pPr algn="ctr"/>
                      <a:r>
                        <a:rPr lang="ja-JP" altLang="en-US" b="0"/>
                        <a:t>デメリット</a:t>
                      </a:r>
                      <a:endParaRPr lang="en-JP" b="0" dirty="0"/>
                    </a:p>
                  </a:txBody>
                  <a:tcPr anchor="ctr"/>
                </a:tc>
                <a:extLst>
                  <a:ext uri="{0D108BD9-81ED-4DB2-BD59-A6C34878D82A}">
                    <a16:rowId xmlns:a16="http://schemas.microsoft.com/office/drawing/2014/main" val="2324088378"/>
                  </a:ext>
                </a:extLst>
              </a:tr>
              <a:tr h="4168851">
                <a:tc>
                  <a:txBody>
                    <a:bodyPr/>
                    <a:lstStyle/>
                    <a:p>
                      <a:r>
                        <a:rPr lang="ja-JP" altLang="en-US"/>
                        <a:t>ー　シンプルな単体テストフレームワーク。</a:t>
                      </a:r>
                      <a:endParaRPr lang="en-US" altLang="ja-JP" dirty="0"/>
                    </a:p>
                    <a:p>
                      <a:endParaRPr lang="en-US" altLang="ja-JP" dirty="0"/>
                    </a:p>
                    <a:p>
                      <a:r>
                        <a:rPr lang="ja-JP" altLang="en-US"/>
                        <a:t>ー　</a:t>
                      </a:r>
                      <a:r>
                        <a:rPr lang="ja-JP" altLang="en-US" sz="1800" b="0" i="0" kern="1200">
                          <a:solidFill>
                            <a:schemeClr val="dk1"/>
                          </a:solidFill>
                          <a:effectLst/>
                          <a:latin typeface="+mn-lt"/>
                          <a:ea typeface="+mn-ea"/>
                          <a:cs typeface="+mn-cs"/>
                        </a:rPr>
                        <a:t>ほぼほぼ</a:t>
                      </a:r>
                      <a:r>
                        <a:rPr lang="ja-JP" altLang="en-US"/>
                        <a:t>どんなプログラムの部分でも単体テストが記述できます。</a:t>
                      </a:r>
                      <a:endParaRPr lang="en-US" altLang="ja-JP" dirty="0"/>
                    </a:p>
                    <a:p>
                      <a:endParaRPr lang="en-US" altLang="ja-JP" dirty="0"/>
                    </a:p>
                    <a:p>
                      <a:r>
                        <a:rPr lang="en-JP" dirty="0"/>
                        <a:t>ー</a:t>
                      </a:r>
                      <a:r>
                        <a:rPr lang="ja-JP" altLang="en-US"/>
                        <a:t>　テスト結果はカスタムできます。</a:t>
                      </a:r>
                      <a:endParaRPr lang="en-US" altLang="ja-JP" dirty="0"/>
                    </a:p>
                    <a:p>
                      <a:endParaRPr lang="en-US" altLang="ja-JP" dirty="0"/>
                    </a:p>
                    <a:p>
                      <a:r>
                        <a:rPr lang="ja-JP" altLang="en-US"/>
                        <a:t>ー　要件に応じてテストケースが拡張できます。</a:t>
                      </a:r>
                      <a:endParaRPr lang="en-US" altLang="ja-JP" dirty="0"/>
                    </a:p>
                    <a:p>
                      <a:endParaRPr lang="en-JP" dirty="0"/>
                    </a:p>
                  </a:txBody>
                  <a:tcPr/>
                </a:tc>
                <a:tc>
                  <a:txBody>
                    <a:bodyPr/>
                    <a:lstStyle/>
                    <a:p>
                      <a:r>
                        <a:rPr lang="en-JP" dirty="0"/>
                        <a:t>ー</a:t>
                      </a:r>
                      <a:r>
                        <a:rPr lang="ja-JP" altLang="en-US"/>
                        <a:t>　機能性が少ない（単体テストに集中）</a:t>
                      </a:r>
                      <a:endParaRPr lang="en-US" altLang="ja-JP" dirty="0"/>
                    </a:p>
                    <a:p>
                      <a:endParaRPr lang="en-US" dirty="0"/>
                    </a:p>
                    <a:p>
                      <a:r>
                        <a:rPr lang="en-JP" dirty="0"/>
                        <a:t>ー</a:t>
                      </a:r>
                      <a:r>
                        <a:rPr lang="ja-JP" altLang="en-US"/>
                        <a:t>　</a:t>
                      </a:r>
                      <a:r>
                        <a:rPr lang="en-US" altLang="ja-JP" dirty="0"/>
                        <a:t>API</a:t>
                      </a:r>
                      <a:r>
                        <a:rPr lang="ja-JP" altLang="en-US"/>
                        <a:t>テストで使いにくい</a:t>
                      </a:r>
                      <a:endParaRPr lang="en-US" altLang="ja-JP" dirty="0"/>
                    </a:p>
                    <a:p>
                      <a:endParaRPr lang="en-US" altLang="ja-JP" dirty="0"/>
                    </a:p>
                    <a:p>
                      <a:r>
                        <a:rPr lang="ja-JP" altLang="en-US"/>
                        <a:t>ー　</a:t>
                      </a:r>
                      <a:r>
                        <a:rPr lang="en-US" altLang="ja-JP" dirty="0"/>
                        <a:t>Web</a:t>
                      </a:r>
                      <a:r>
                        <a:rPr lang="ja-JP" altLang="en-US"/>
                        <a:t>ブラウザで直接実行できません</a:t>
                      </a:r>
                      <a:endParaRPr lang="en-US" altLang="ja-JP" dirty="0"/>
                    </a:p>
                  </a:txBody>
                  <a:tcPr/>
                </a:tc>
                <a:extLst>
                  <a:ext uri="{0D108BD9-81ED-4DB2-BD59-A6C34878D82A}">
                    <a16:rowId xmlns:a16="http://schemas.microsoft.com/office/drawing/2014/main" val="3998609157"/>
                  </a:ext>
                </a:extLst>
              </a:tr>
            </a:tbl>
          </a:graphicData>
        </a:graphic>
      </p:graphicFrame>
    </p:spTree>
    <p:extLst>
      <p:ext uri="{BB962C8B-B14F-4D97-AF65-F5344CB8AC3E}">
        <p14:creationId xmlns:p14="http://schemas.microsoft.com/office/powerpoint/2010/main" val="89724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29E6-07B6-754D-BBA8-7947D4D455EC}"/>
              </a:ext>
            </a:extLst>
          </p:cNvPr>
          <p:cNvSpPr>
            <a:spLocks noGrp="1"/>
          </p:cNvSpPr>
          <p:nvPr>
            <p:ph type="title"/>
          </p:nvPr>
        </p:nvSpPr>
        <p:spPr>
          <a:xfrm>
            <a:off x="1371600" y="685800"/>
            <a:ext cx="9601200" cy="653902"/>
          </a:xfrm>
        </p:spPr>
        <p:txBody>
          <a:bodyPr>
            <a:normAutofit fontScale="90000"/>
          </a:bodyPr>
          <a:lstStyle/>
          <a:p>
            <a:r>
              <a:rPr lang="en-US" b="1" dirty="0" err="1"/>
              <a:t>PHPSpec</a:t>
            </a:r>
            <a:endParaRPr lang="en-JP" dirty="0"/>
          </a:p>
        </p:txBody>
      </p:sp>
      <p:sp>
        <p:nvSpPr>
          <p:cNvPr id="3" name="Content Placeholder 2">
            <a:extLst>
              <a:ext uri="{FF2B5EF4-FFF2-40B4-BE49-F238E27FC236}">
                <a16:creationId xmlns:a16="http://schemas.microsoft.com/office/drawing/2014/main" id="{23E62F39-A3DC-974A-A9BA-A1229A8E143C}"/>
              </a:ext>
            </a:extLst>
          </p:cNvPr>
          <p:cNvSpPr>
            <a:spLocks noGrp="1"/>
          </p:cNvSpPr>
          <p:nvPr>
            <p:ph idx="1"/>
          </p:nvPr>
        </p:nvSpPr>
        <p:spPr>
          <a:xfrm>
            <a:off x="1371600" y="1339702"/>
            <a:ext cx="9601200" cy="4527698"/>
          </a:xfrm>
        </p:spPr>
        <p:txBody>
          <a:bodyPr/>
          <a:lstStyle/>
          <a:p>
            <a:r>
              <a:rPr lang="en-US" dirty="0" err="1"/>
              <a:t>PHPSpec</a:t>
            </a:r>
            <a:r>
              <a:rPr lang="ja-JP" altLang="en-US"/>
              <a:t>は、</a:t>
            </a:r>
            <a:r>
              <a:rPr lang="en-US" dirty="0"/>
              <a:t>php</a:t>
            </a:r>
            <a:r>
              <a:rPr lang="ja-JP" altLang="en-US"/>
              <a:t>でビヘイビア駆動開発ができるようにと作られたものです。</a:t>
            </a:r>
            <a:endParaRPr lang="en-US" altLang="ja-JP" dirty="0"/>
          </a:p>
          <a:p>
            <a:r>
              <a:rPr lang="ja-JP" altLang="en-US"/>
              <a:t>マニアル：「</a:t>
            </a:r>
            <a:r>
              <a:rPr lang="en-US" altLang="ja-JP" dirty="0">
                <a:hlinkClick r:id="rId2"/>
              </a:rPr>
              <a:t>http://phpspec.net/en/stable/manual/introduction.html</a:t>
            </a:r>
            <a:r>
              <a:rPr lang="ja-JP" altLang="en-US"/>
              <a:t>」</a:t>
            </a:r>
            <a:endParaRPr lang="en-US" altLang="ja-JP" dirty="0"/>
          </a:p>
          <a:p>
            <a:r>
              <a:rPr lang="en-JP" dirty="0"/>
              <a:t>インストール方法：</a:t>
            </a:r>
          </a:p>
          <a:p>
            <a:pPr marL="0" indent="0">
              <a:buNone/>
            </a:pPr>
            <a:r>
              <a:rPr lang="ja-JP" altLang="en-US"/>
              <a:t>　ー　</a:t>
            </a:r>
            <a:r>
              <a:rPr lang="en-US" altLang="ja-JP" dirty="0"/>
              <a:t> Composer</a:t>
            </a:r>
            <a:r>
              <a:rPr lang="ja-JP" altLang="en-US"/>
              <a:t> コマンドでインストールできます</a:t>
            </a:r>
            <a:endParaRPr lang="en-JP" dirty="0"/>
          </a:p>
          <a:p>
            <a:pPr marL="0" indent="0">
              <a:buNone/>
            </a:pPr>
            <a:endParaRPr lang="en-US" altLang="ja-JP" dirty="0"/>
          </a:p>
          <a:p>
            <a:endParaRPr lang="en-US" altLang="ja-JP" dirty="0"/>
          </a:p>
          <a:p>
            <a:pPr marL="0" indent="0">
              <a:buNone/>
            </a:pPr>
            <a:r>
              <a:rPr lang="ja-JP" altLang="en-US"/>
              <a:t>　</a:t>
            </a:r>
            <a:r>
              <a:rPr lang="en-JP" dirty="0"/>
              <a:t>ー</a:t>
            </a:r>
            <a:r>
              <a:rPr lang="ja-JP" altLang="en-US"/>
              <a:t>　または</a:t>
            </a:r>
            <a:r>
              <a:rPr lang="en-US" altLang="ja-JP" dirty="0"/>
              <a:t>Composer</a:t>
            </a:r>
            <a:r>
              <a:rPr lang="ja-JP" altLang="en-US"/>
              <a:t>構成ファイルからインストールできます。</a:t>
            </a:r>
            <a:endParaRPr lang="en-JP" dirty="0"/>
          </a:p>
        </p:txBody>
      </p:sp>
      <p:pic>
        <p:nvPicPr>
          <p:cNvPr id="5" name="Picture 4">
            <a:extLst>
              <a:ext uri="{FF2B5EF4-FFF2-40B4-BE49-F238E27FC236}">
                <a16:creationId xmlns:a16="http://schemas.microsoft.com/office/drawing/2014/main" id="{9F66BA04-B755-994A-A9E7-7DB8BB4C5578}"/>
              </a:ext>
            </a:extLst>
          </p:cNvPr>
          <p:cNvPicPr>
            <a:picLocks noChangeAspect="1"/>
          </p:cNvPicPr>
          <p:nvPr/>
        </p:nvPicPr>
        <p:blipFill>
          <a:blip r:embed="rId3"/>
          <a:stretch>
            <a:fillRect/>
          </a:stretch>
        </p:blipFill>
        <p:spPr>
          <a:xfrm>
            <a:off x="2177312" y="3070151"/>
            <a:ext cx="6604000" cy="533400"/>
          </a:xfrm>
          <a:prstGeom prst="rect">
            <a:avLst/>
          </a:prstGeom>
        </p:spPr>
      </p:pic>
      <p:pic>
        <p:nvPicPr>
          <p:cNvPr id="7" name="Picture 6">
            <a:extLst>
              <a:ext uri="{FF2B5EF4-FFF2-40B4-BE49-F238E27FC236}">
                <a16:creationId xmlns:a16="http://schemas.microsoft.com/office/drawing/2014/main" id="{03531CE5-BB27-4A4F-B7FC-63466D6A664F}"/>
              </a:ext>
            </a:extLst>
          </p:cNvPr>
          <p:cNvPicPr>
            <a:picLocks noChangeAspect="1"/>
          </p:cNvPicPr>
          <p:nvPr/>
        </p:nvPicPr>
        <p:blipFill>
          <a:blip r:embed="rId4"/>
          <a:stretch>
            <a:fillRect/>
          </a:stretch>
        </p:blipFill>
        <p:spPr>
          <a:xfrm>
            <a:off x="2177312" y="4461685"/>
            <a:ext cx="6248400" cy="2215561"/>
          </a:xfrm>
          <a:prstGeom prst="rect">
            <a:avLst/>
          </a:prstGeom>
        </p:spPr>
      </p:pic>
    </p:spTree>
    <p:extLst>
      <p:ext uri="{BB962C8B-B14F-4D97-AF65-F5344CB8AC3E}">
        <p14:creationId xmlns:p14="http://schemas.microsoft.com/office/powerpoint/2010/main" val="323382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D5BD-C5A6-9E4C-8AAB-2FFB0E17DE92}"/>
              </a:ext>
            </a:extLst>
          </p:cNvPr>
          <p:cNvSpPr>
            <a:spLocks noGrp="1"/>
          </p:cNvSpPr>
          <p:nvPr>
            <p:ph type="title"/>
          </p:nvPr>
        </p:nvSpPr>
        <p:spPr>
          <a:xfrm>
            <a:off x="1371600" y="685800"/>
            <a:ext cx="9601200" cy="579474"/>
          </a:xfrm>
        </p:spPr>
        <p:txBody>
          <a:bodyPr>
            <a:normAutofit fontScale="90000"/>
          </a:bodyPr>
          <a:lstStyle/>
          <a:p>
            <a:r>
              <a:rPr lang="en-US" b="1" dirty="0" err="1"/>
              <a:t>PHPSpec</a:t>
            </a:r>
            <a:endParaRPr lang="en-JP" dirty="0"/>
          </a:p>
        </p:txBody>
      </p:sp>
      <p:graphicFrame>
        <p:nvGraphicFramePr>
          <p:cNvPr id="4" name="Table 4">
            <a:extLst>
              <a:ext uri="{FF2B5EF4-FFF2-40B4-BE49-F238E27FC236}">
                <a16:creationId xmlns:a16="http://schemas.microsoft.com/office/drawing/2014/main" id="{4E4C6B6D-DAB8-0943-9E27-5FFC0D28DECF}"/>
              </a:ext>
            </a:extLst>
          </p:cNvPr>
          <p:cNvGraphicFramePr>
            <a:graphicFrameLocks noGrp="1"/>
          </p:cNvGraphicFramePr>
          <p:nvPr>
            <p:ph idx="1"/>
            <p:extLst>
              <p:ext uri="{D42A27DB-BD31-4B8C-83A1-F6EECF244321}">
                <p14:modId xmlns:p14="http://schemas.microsoft.com/office/powerpoint/2010/main" val="1609077586"/>
              </p:ext>
            </p:extLst>
          </p:nvPr>
        </p:nvGraphicFramePr>
        <p:xfrm>
          <a:off x="1371600" y="1451343"/>
          <a:ext cx="9601200" cy="4938824"/>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096010524"/>
                    </a:ext>
                  </a:extLst>
                </a:gridCol>
                <a:gridCol w="4800600">
                  <a:extLst>
                    <a:ext uri="{9D8B030D-6E8A-4147-A177-3AD203B41FA5}">
                      <a16:colId xmlns:a16="http://schemas.microsoft.com/office/drawing/2014/main" val="692144002"/>
                    </a:ext>
                  </a:extLst>
                </a:gridCol>
              </a:tblGrid>
              <a:tr h="769973">
                <a:tc>
                  <a:txBody>
                    <a:bodyPr/>
                    <a:lstStyle/>
                    <a:p>
                      <a:pPr algn="ctr"/>
                      <a:r>
                        <a:rPr lang="ja-JP" altLang="en-US" b="0"/>
                        <a:t>メリット</a:t>
                      </a:r>
                      <a:endParaRPr lang="en-JP" b="0" dirty="0"/>
                    </a:p>
                  </a:txBody>
                  <a:tcPr anchor="ctr"/>
                </a:tc>
                <a:tc>
                  <a:txBody>
                    <a:bodyPr/>
                    <a:lstStyle/>
                    <a:p>
                      <a:pPr algn="ctr"/>
                      <a:r>
                        <a:rPr lang="ja-JP" altLang="en-US" b="0"/>
                        <a:t>デメリット</a:t>
                      </a:r>
                      <a:endParaRPr lang="en-JP" b="0" dirty="0"/>
                    </a:p>
                  </a:txBody>
                  <a:tcPr anchor="ctr"/>
                </a:tc>
                <a:extLst>
                  <a:ext uri="{0D108BD9-81ED-4DB2-BD59-A6C34878D82A}">
                    <a16:rowId xmlns:a16="http://schemas.microsoft.com/office/drawing/2014/main" val="2324088378"/>
                  </a:ext>
                </a:extLst>
              </a:tr>
              <a:tr h="4168851">
                <a:tc>
                  <a:txBody>
                    <a:bodyPr/>
                    <a:lstStyle/>
                    <a:p>
                      <a:r>
                        <a:rPr lang="ja-JP" altLang="en-US"/>
                        <a:t>ー　ビヘイビア駆動開発テスト向け</a:t>
                      </a:r>
                      <a:endParaRPr lang="en-US" altLang="ja-JP" dirty="0"/>
                    </a:p>
                    <a:p>
                      <a:endParaRPr lang="en-US" altLang="ja-JP" dirty="0"/>
                    </a:p>
                    <a:p>
                      <a:r>
                        <a:rPr lang="ja-JP" altLang="en-US"/>
                        <a:t>ー　コードの量は</a:t>
                      </a:r>
                      <a:r>
                        <a:rPr lang="ja-JP" altLang="en-JP"/>
                        <a:t>他の</a:t>
                      </a:r>
                      <a:r>
                        <a:rPr lang="ja-JP" altLang="en-US"/>
                        <a:t>フレームワークより少ない</a:t>
                      </a:r>
                      <a:endParaRPr lang="en-US" altLang="ja-JP" dirty="0"/>
                    </a:p>
                    <a:p>
                      <a:endParaRPr lang="en-US" altLang="ja-JP" dirty="0"/>
                    </a:p>
                    <a:p>
                      <a:r>
                        <a:rPr lang="en-JP" dirty="0"/>
                        <a:t>ー</a:t>
                      </a:r>
                      <a:r>
                        <a:rPr lang="ja-JP" altLang="en-US"/>
                        <a:t>　依存サービスのモックを自動的に作成します。</a:t>
                      </a:r>
                      <a:endParaRPr lang="en-JP" dirty="0"/>
                    </a:p>
                  </a:txBody>
                  <a:tcPr/>
                </a:tc>
                <a:tc>
                  <a:txBody>
                    <a:bodyPr/>
                    <a:lstStyle/>
                    <a:p>
                      <a:r>
                        <a:rPr lang="en-JP" dirty="0"/>
                        <a:t>ー</a:t>
                      </a:r>
                      <a:r>
                        <a:rPr lang="ja-JP" altLang="en-US"/>
                        <a:t>　</a:t>
                      </a:r>
                      <a:r>
                        <a:rPr lang="en-US" altLang="ja-JP" dirty="0" err="1"/>
                        <a:t>PHPUnit</a:t>
                      </a:r>
                      <a:r>
                        <a:rPr lang="ja-JP" altLang="en-US"/>
                        <a:t>のほうが有名</a:t>
                      </a:r>
                      <a:endParaRPr lang="en-US" altLang="ja-JP" dirty="0"/>
                    </a:p>
                    <a:p>
                      <a:endParaRPr lang="en-US" altLang="ja-JP" dirty="0"/>
                    </a:p>
                    <a:p>
                      <a:r>
                        <a:rPr lang="ja-JP" altLang="en-US"/>
                        <a:t>ー　</a:t>
                      </a:r>
                      <a:r>
                        <a:rPr lang="ja-JP" altLang="en-US" sz="1800" b="0" i="0" kern="1200">
                          <a:solidFill>
                            <a:schemeClr val="dk1"/>
                          </a:solidFill>
                          <a:effectLst/>
                          <a:latin typeface="+mn-lt"/>
                          <a:ea typeface="+mn-ea"/>
                          <a:cs typeface="+mn-cs"/>
                        </a:rPr>
                        <a:t>サポートコミュニティが小さい</a:t>
                      </a:r>
                      <a:endParaRPr lang="en-US" altLang="ja-JP" dirty="0"/>
                    </a:p>
                    <a:p>
                      <a:endParaRPr lang="en-US" dirty="0"/>
                    </a:p>
                    <a:p>
                      <a:r>
                        <a:rPr lang="en-JP" dirty="0"/>
                        <a:t>ー</a:t>
                      </a:r>
                      <a:r>
                        <a:rPr lang="ja-JP" altLang="en-US"/>
                        <a:t>　</a:t>
                      </a:r>
                      <a:r>
                        <a:rPr lang="en-US" altLang="ja-JP" dirty="0"/>
                        <a:t>API</a:t>
                      </a:r>
                      <a:r>
                        <a:rPr lang="ja-JP" altLang="en-US"/>
                        <a:t>テストで使いにくい</a:t>
                      </a:r>
                      <a:endParaRPr lang="en-US" altLang="ja-JP" dirty="0"/>
                    </a:p>
                    <a:p>
                      <a:endParaRPr lang="en-US" altLang="ja-JP" dirty="0"/>
                    </a:p>
                    <a:p>
                      <a:r>
                        <a:rPr lang="ja-JP" altLang="en-US"/>
                        <a:t>ー　</a:t>
                      </a:r>
                      <a:r>
                        <a:rPr lang="en-US" altLang="ja-JP" dirty="0"/>
                        <a:t>Web</a:t>
                      </a:r>
                      <a:r>
                        <a:rPr lang="ja-JP" altLang="en-US"/>
                        <a:t>ブラウザで直接実行できません</a:t>
                      </a:r>
                      <a:endParaRPr lang="en-US" altLang="ja-JP" dirty="0"/>
                    </a:p>
                  </a:txBody>
                  <a:tcPr/>
                </a:tc>
                <a:extLst>
                  <a:ext uri="{0D108BD9-81ED-4DB2-BD59-A6C34878D82A}">
                    <a16:rowId xmlns:a16="http://schemas.microsoft.com/office/drawing/2014/main" val="3998609157"/>
                  </a:ext>
                </a:extLst>
              </a:tr>
            </a:tbl>
          </a:graphicData>
        </a:graphic>
      </p:graphicFrame>
    </p:spTree>
    <p:extLst>
      <p:ext uri="{BB962C8B-B14F-4D97-AF65-F5344CB8AC3E}">
        <p14:creationId xmlns:p14="http://schemas.microsoft.com/office/powerpoint/2010/main" val="201465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68DC-A13A-734C-AABA-E53226F557E2}"/>
              </a:ext>
            </a:extLst>
          </p:cNvPr>
          <p:cNvSpPr>
            <a:spLocks noGrp="1"/>
          </p:cNvSpPr>
          <p:nvPr>
            <p:ph type="title"/>
          </p:nvPr>
        </p:nvSpPr>
        <p:spPr>
          <a:xfrm>
            <a:off x="1371600" y="685800"/>
            <a:ext cx="9601200" cy="600740"/>
          </a:xfrm>
        </p:spPr>
        <p:txBody>
          <a:bodyPr>
            <a:normAutofit fontScale="90000"/>
          </a:bodyPr>
          <a:lstStyle/>
          <a:p>
            <a:r>
              <a:rPr lang="en-US" dirty="0"/>
              <a:t>Cypress</a:t>
            </a:r>
            <a:endParaRPr lang="en-JP" dirty="0"/>
          </a:p>
        </p:txBody>
      </p:sp>
      <p:sp>
        <p:nvSpPr>
          <p:cNvPr id="3" name="Content Placeholder 2">
            <a:extLst>
              <a:ext uri="{FF2B5EF4-FFF2-40B4-BE49-F238E27FC236}">
                <a16:creationId xmlns:a16="http://schemas.microsoft.com/office/drawing/2014/main" id="{D19150C8-37CB-AC44-AB7C-98C92CDDC46A}"/>
              </a:ext>
            </a:extLst>
          </p:cNvPr>
          <p:cNvSpPr>
            <a:spLocks noGrp="1"/>
          </p:cNvSpPr>
          <p:nvPr>
            <p:ph idx="1"/>
          </p:nvPr>
        </p:nvSpPr>
        <p:spPr>
          <a:xfrm>
            <a:off x="1371600" y="1286540"/>
            <a:ext cx="9601200" cy="4885660"/>
          </a:xfrm>
        </p:spPr>
        <p:txBody>
          <a:bodyPr/>
          <a:lstStyle/>
          <a:p>
            <a:r>
              <a:rPr lang="en-US" dirty="0"/>
              <a:t>Cypress</a:t>
            </a:r>
            <a:r>
              <a:rPr lang="ja-JP" altLang="en-US"/>
              <a:t>とは</a:t>
            </a:r>
            <a:r>
              <a:rPr lang="en-US" dirty="0"/>
              <a:t>Web</a:t>
            </a:r>
            <a:r>
              <a:rPr lang="ja-JP" altLang="en-US"/>
              <a:t>テスト用に構築された</a:t>
            </a:r>
            <a:r>
              <a:rPr lang="en-US" dirty="0"/>
              <a:t>Java Script</a:t>
            </a:r>
            <a:r>
              <a:rPr lang="ja-JP" altLang="en-US"/>
              <a:t>ライブラリです。</a:t>
            </a:r>
            <a:endParaRPr lang="en-US" altLang="ja-JP" dirty="0"/>
          </a:p>
          <a:p>
            <a:r>
              <a:rPr lang="ja-JP" altLang="en-US"/>
              <a:t>マニアル：</a:t>
            </a:r>
            <a:r>
              <a:rPr lang="en-US" altLang="ja-JP" dirty="0"/>
              <a:t> </a:t>
            </a:r>
            <a:r>
              <a:rPr lang="ja-JP" altLang="en-US"/>
              <a:t>「</a:t>
            </a:r>
            <a:r>
              <a:rPr lang="en-US" altLang="ja-JP" dirty="0">
                <a:hlinkClick r:id="rId2"/>
              </a:rPr>
              <a:t>https://docs.cypress.io/</a:t>
            </a:r>
            <a:r>
              <a:rPr lang="ja-JP" altLang="en-US"/>
              <a:t>」</a:t>
            </a:r>
            <a:endParaRPr lang="en-US" altLang="ja-JP" dirty="0"/>
          </a:p>
          <a:p>
            <a:r>
              <a:rPr lang="ja-JP" altLang="en-US"/>
              <a:t>可能</a:t>
            </a:r>
            <a:r>
              <a:rPr lang="en-US" altLang="ja-JP" dirty="0"/>
              <a:t>:</a:t>
            </a:r>
          </a:p>
          <a:p>
            <a:pPr lvl="1"/>
            <a:r>
              <a:rPr lang="ja-JP" altLang="en-US"/>
              <a:t>単体テストから</a:t>
            </a:r>
            <a:r>
              <a:rPr lang="en-US" dirty="0"/>
              <a:t>E2E</a:t>
            </a:r>
            <a:r>
              <a:rPr lang="ja-JP" altLang="en-US"/>
              <a:t>テストまで広く使える</a:t>
            </a:r>
          </a:p>
          <a:p>
            <a:pPr lvl="1"/>
            <a:r>
              <a:rPr lang="ja-JP" altLang="en-US"/>
              <a:t>テスト構築、実行、バグ検知まで全て行える</a:t>
            </a:r>
          </a:p>
          <a:p>
            <a:pPr lvl="1"/>
            <a:r>
              <a:rPr lang="ja-JP" altLang="en-US"/>
              <a:t>コマンドごとに画面のスナップショットを見返せる</a:t>
            </a:r>
          </a:p>
          <a:p>
            <a:pPr lvl="1"/>
            <a:r>
              <a:rPr lang="ja-JP" altLang="en-US"/>
              <a:t>テスト一連の様子をビデオとして保存できる</a:t>
            </a:r>
            <a:endParaRPr lang="en-US" altLang="ja-JP" dirty="0"/>
          </a:p>
          <a:p>
            <a:r>
              <a:rPr lang="ja-JP" altLang="en-JP"/>
              <a:t>インストール方法</a:t>
            </a:r>
            <a:r>
              <a:rPr lang="ja-JP" altLang="en-US"/>
              <a:t>：</a:t>
            </a:r>
            <a:endParaRPr lang="en-US" altLang="ja-JP" dirty="0"/>
          </a:p>
          <a:p>
            <a:pPr lvl="1"/>
            <a:r>
              <a:rPr lang="en-US" dirty="0"/>
              <a:t>cypress</a:t>
            </a:r>
            <a:r>
              <a:rPr lang="ja-JP" altLang="en-US"/>
              <a:t>を格納するディレクトリを作成</a:t>
            </a:r>
          </a:p>
          <a:p>
            <a:pPr lvl="1"/>
            <a:r>
              <a:rPr lang="en-US" dirty="0"/>
              <a:t>cypress</a:t>
            </a:r>
            <a:r>
              <a:rPr lang="ja-JP" altLang="en-US"/>
              <a:t>のディレクトリに移動したら</a:t>
            </a:r>
            <a:r>
              <a:rPr lang="en-US" dirty="0" err="1"/>
              <a:t>npm</a:t>
            </a:r>
            <a:r>
              <a:rPr lang="en-US" dirty="0"/>
              <a:t> install</a:t>
            </a:r>
            <a:r>
              <a:rPr lang="ja-JP" altLang="en-US"/>
              <a:t>で</a:t>
            </a:r>
            <a:r>
              <a:rPr lang="en-US" dirty="0"/>
              <a:t>cypress</a:t>
            </a:r>
            <a:r>
              <a:rPr lang="ja-JP" altLang="en-US"/>
              <a:t>をインストール</a:t>
            </a:r>
          </a:p>
          <a:p>
            <a:pPr lvl="1"/>
            <a:endParaRPr lang="en-US" altLang="ja-JP" dirty="0"/>
          </a:p>
          <a:p>
            <a:pPr lvl="1"/>
            <a:endParaRPr lang="en-US" altLang="ja-JP" dirty="0"/>
          </a:p>
        </p:txBody>
      </p:sp>
      <p:pic>
        <p:nvPicPr>
          <p:cNvPr id="5" name="Picture 4">
            <a:extLst>
              <a:ext uri="{FF2B5EF4-FFF2-40B4-BE49-F238E27FC236}">
                <a16:creationId xmlns:a16="http://schemas.microsoft.com/office/drawing/2014/main" id="{5BD6DDE9-5C2E-D444-9A7F-334FF769E08E}"/>
              </a:ext>
            </a:extLst>
          </p:cNvPr>
          <p:cNvPicPr>
            <a:picLocks noChangeAspect="1"/>
          </p:cNvPicPr>
          <p:nvPr/>
        </p:nvPicPr>
        <p:blipFill>
          <a:blip r:embed="rId3"/>
          <a:stretch>
            <a:fillRect/>
          </a:stretch>
        </p:blipFill>
        <p:spPr>
          <a:xfrm>
            <a:off x="2331041" y="5312440"/>
            <a:ext cx="5041900" cy="774700"/>
          </a:xfrm>
          <a:prstGeom prst="rect">
            <a:avLst/>
          </a:prstGeom>
        </p:spPr>
      </p:pic>
    </p:spTree>
    <p:extLst>
      <p:ext uri="{BB962C8B-B14F-4D97-AF65-F5344CB8AC3E}">
        <p14:creationId xmlns:p14="http://schemas.microsoft.com/office/powerpoint/2010/main" val="360597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D5BD-C5A6-9E4C-8AAB-2FFB0E17DE92}"/>
              </a:ext>
            </a:extLst>
          </p:cNvPr>
          <p:cNvSpPr>
            <a:spLocks noGrp="1"/>
          </p:cNvSpPr>
          <p:nvPr>
            <p:ph type="title"/>
          </p:nvPr>
        </p:nvSpPr>
        <p:spPr>
          <a:xfrm>
            <a:off x="1371600" y="685800"/>
            <a:ext cx="9601200" cy="579474"/>
          </a:xfrm>
        </p:spPr>
        <p:txBody>
          <a:bodyPr>
            <a:normAutofit fontScale="90000"/>
          </a:bodyPr>
          <a:lstStyle/>
          <a:p>
            <a:r>
              <a:rPr lang="en-US" dirty="0"/>
              <a:t>Cypress</a:t>
            </a:r>
            <a:endParaRPr lang="en-JP" dirty="0"/>
          </a:p>
        </p:txBody>
      </p:sp>
      <p:graphicFrame>
        <p:nvGraphicFramePr>
          <p:cNvPr id="4" name="Table 4">
            <a:extLst>
              <a:ext uri="{FF2B5EF4-FFF2-40B4-BE49-F238E27FC236}">
                <a16:creationId xmlns:a16="http://schemas.microsoft.com/office/drawing/2014/main" id="{4E4C6B6D-DAB8-0943-9E27-5FFC0D28DECF}"/>
              </a:ext>
            </a:extLst>
          </p:cNvPr>
          <p:cNvGraphicFramePr>
            <a:graphicFrameLocks noGrp="1"/>
          </p:cNvGraphicFramePr>
          <p:nvPr>
            <p:ph idx="1"/>
            <p:extLst>
              <p:ext uri="{D42A27DB-BD31-4B8C-83A1-F6EECF244321}">
                <p14:modId xmlns:p14="http://schemas.microsoft.com/office/powerpoint/2010/main" val="1891088256"/>
              </p:ext>
            </p:extLst>
          </p:nvPr>
        </p:nvGraphicFramePr>
        <p:xfrm>
          <a:off x="1127051" y="1451343"/>
          <a:ext cx="10866475" cy="5250533"/>
        </p:xfrm>
        <a:graphic>
          <a:graphicData uri="http://schemas.openxmlformats.org/drawingml/2006/table">
            <a:tbl>
              <a:tblPr firstRow="1" bandRow="1">
                <a:tableStyleId>{5C22544A-7EE6-4342-B048-85BDC9FD1C3A}</a:tableStyleId>
              </a:tblPr>
              <a:tblGrid>
                <a:gridCol w="5264638">
                  <a:extLst>
                    <a:ext uri="{9D8B030D-6E8A-4147-A177-3AD203B41FA5}">
                      <a16:colId xmlns:a16="http://schemas.microsoft.com/office/drawing/2014/main" val="4096010524"/>
                    </a:ext>
                  </a:extLst>
                </a:gridCol>
                <a:gridCol w="5601837">
                  <a:extLst>
                    <a:ext uri="{9D8B030D-6E8A-4147-A177-3AD203B41FA5}">
                      <a16:colId xmlns:a16="http://schemas.microsoft.com/office/drawing/2014/main" val="692144002"/>
                    </a:ext>
                  </a:extLst>
                </a:gridCol>
              </a:tblGrid>
              <a:tr h="769973">
                <a:tc>
                  <a:txBody>
                    <a:bodyPr/>
                    <a:lstStyle/>
                    <a:p>
                      <a:pPr algn="ctr"/>
                      <a:r>
                        <a:rPr lang="ja-JP" altLang="en-US" b="0"/>
                        <a:t>メリット</a:t>
                      </a:r>
                      <a:endParaRPr lang="en-JP" b="0" dirty="0"/>
                    </a:p>
                  </a:txBody>
                  <a:tcPr anchor="ctr"/>
                </a:tc>
                <a:tc>
                  <a:txBody>
                    <a:bodyPr/>
                    <a:lstStyle/>
                    <a:p>
                      <a:pPr algn="ctr"/>
                      <a:r>
                        <a:rPr lang="ja-JP" altLang="en-US" b="0"/>
                        <a:t>デメリット</a:t>
                      </a:r>
                      <a:endParaRPr lang="en-JP" b="0" dirty="0"/>
                    </a:p>
                  </a:txBody>
                  <a:tcPr anchor="ctr"/>
                </a:tc>
                <a:extLst>
                  <a:ext uri="{0D108BD9-81ED-4DB2-BD59-A6C34878D82A}">
                    <a16:rowId xmlns:a16="http://schemas.microsoft.com/office/drawing/2014/main" val="2324088378"/>
                  </a:ext>
                </a:extLst>
              </a:tr>
              <a:tr h="4168851">
                <a:tc>
                  <a:txBody>
                    <a:bodyPr/>
                    <a:lstStyle/>
                    <a:p>
                      <a:r>
                        <a:rPr lang="ja-JP" altLang="en-US" b="0"/>
                        <a:t>ー　</a:t>
                      </a:r>
                      <a:r>
                        <a:rPr lang="ja-JP" altLang="en-US" sz="1800" b="0" i="0" kern="1200">
                          <a:solidFill>
                            <a:schemeClr val="dk1"/>
                          </a:solidFill>
                          <a:effectLst/>
                          <a:latin typeface="+mn-lt"/>
                          <a:ea typeface="+mn-ea"/>
                          <a:cs typeface="+mn-cs"/>
                        </a:rPr>
                        <a:t>動作が軽い</a:t>
                      </a:r>
                    </a:p>
                    <a:p>
                      <a:endParaRPr lang="en-US" altLang="ja-JP" b="0" dirty="0"/>
                    </a:p>
                    <a:p>
                      <a:r>
                        <a:rPr lang="ja-JP" altLang="en-US" b="0"/>
                        <a:t>ー　無料で使うことのできる</a:t>
                      </a:r>
                      <a:r>
                        <a:rPr lang="en-US" altLang="ja-JP" b="0" dirty="0"/>
                        <a:t>UI</a:t>
                      </a:r>
                      <a:r>
                        <a:rPr lang="ja-JP" altLang="en-US" b="0"/>
                        <a:t>自動テストツール</a:t>
                      </a:r>
                      <a:endParaRPr lang="en-US" altLang="ja-JP" b="0" dirty="0"/>
                    </a:p>
                    <a:p>
                      <a:endParaRPr lang="en-US" altLang="ja-JP" b="0" dirty="0"/>
                    </a:p>
                    <a:p>
                      <a:r>
                        <a:rPr lang="ja-JP" altLang="en-US" b="0"/>
                        <a:t>ー　</a:t>
                      </a:r>
                      <a:r>
                        <a:rPr lang="en-US" altLang="ja-JP" dirty="0"/>
                        <a:t>Web</a:t>
                      </a:r>
                      <a:r>
                        <a:rPr lang="ja-JP" altLang="en-US"/>
                        <a:t>ブラウザで直接実行できます。</a:t>
                      </a:r>
                      <a:endParaRPr lang="en-US" altLang="ja-JP" dirty="0"/>
                    </a:p>
                    <a:p>
                      <a:endParaRPr lang="en-US" altLang="ja-JP" b="0" dirty="0"/>
                    </a:p>
                    <a:p>
                      <a:r>
                        <a:rPr lang="en-JP" b="0" dirty="0"/>
                        <a:t>ー</a:t>
                      </a:r>
                      <a:r>
                        <a:rPr lang="ja-JP" altLang="en-US" b="0"/>
                        <a:t>　</a:t>
                      </a:r>
                      <a:r>
                        <a:rPr lang="en-US" altLang="ja-JP" b="0" dirty="0"/>
                        <a:t>Cypress</a:t>
                      </a:r>
                      <a:r>
                        <a:rPr lang="ja-JP" altLang="en-US" b="0"/>
                        <a:t>をインストールするために、追加の依存関係やダウンロードは必要ありません。</a:t>
                      </a:r>
                      <a:endParaRPr lang="en-US" altLang="ja-JP" b="0" dirty="0"/>
                    </a:p>
                    <a:p>
                      <a:endParaRPr lang="en-US" b="0" dirty="0"/>
                    </a:p>
                    <a:p>
                      <a:r>
                        <a:rPr lang="en-US" b="0" dirty="0"/>
                        <a:t>ー</a:t>
                      </a:r>
                      <a:r>
                        <a:rPr lang="ja-JP" altLang="en-US" b="0"/>
                        <a:t>　</a:t>
                      </a:r>
                      <a:r>
                        <a:rPr lang="en-US" altLang="ja-JP" b="0" dirty="0"/>
                        <a:t>Selenium</a:t>
                      </a:r>
                      <a:r>
                        <a:rPr lang="ja-JP" altLang="en-US" b="0"/>
                        <a:t>に比べるとテスト結果の方が正しいです。理由は全体の自動化プロセスの制御</a:t>
                      </a:r>
                      <a:r>
                        <a:rPr lang="ja-JP" altLang="en-US" sz="1800" b="0" i="0" kern="1200">
                          <a:solidFill>
                            <a:schemeClr val="dk1"/>
                          </a:solidFill>
                          <a:effectLst/>
                          <a:latin typeface="+mn-lt"/>
                          <a:ea typeface="+mn-ea"/>
                          <a:cs typeface="+mn-cs"/>
                        </a:rPr>
                        <a:t>権の方が高いですから、ブラウザ中で何を行うか明確に理解できます。</a:t>
                      </a:r>
                      <a:endParaRPr lang="en-US" altLang="ja-JP"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ja-JP" altLang="en-US" sz="1800" b="0" i="0" kern="1200">
                          <a:solidFill>
                            <a:schemeClr val="dk1"/>
                          </a:solidFill>
                          <a:effectLst/>
                          <a:latin typeface="+mn-lt"/>
                          <a:ea typeface="+mn-ea"/>
                          <a:cs typeface="+mn-cs"/>
                        </a:rPr>
                        <a:t>ー　アプリケーションのイベントとコマンドにリアルタイムで応答します。</a:t>
                      </a:r>
                      <a:endParaRPr lang="en-US" b="0" dirty="0"/>
                    </a:p>
                  </a:txBody>
                  <a:tcPr/>
                </a:tc>
                <a:tc>
                  <a:txBody>
                    <a:bodyPr/>
                    <a:lstStyle/>
                    <a:p>
                      <a:r>
                        <a:rPr lang="en-JP" b="0" dirty="0"/>
                        <a:t>ー</a:t>
                      </a:r>
                      <a:r>
                        <a:rPr lang="ja-JP" altLang="en-US" b="0"/>
                        <a:t>　リモート実行をサポートしていません</a:t>
                      </a:r>
                      <a:endParaRPr lang="en-US" altLang="ja-JP" b="0" dirty="0"/>
                    </a:p>
                    <a:p>
                      <a:endParaRPr lang="en-US" altLang="ja-JP" b="0" dirty="0"/>
                    </a:p>
                    <a:p>
                      <a:r>
                        <a:rPr lang="ja-JP" altLang="en-US" b="0"/>
                        <a:t>ー　「</a:t>
                      </a:r>
                      <a:r>
                        <a:rPr lang="en-US" sz="1800" b="0" i="0" kern="1200" dirty="0">
                          <a:solidFill>
                            <a:schemeClr val="dk1"/>
                          </a:solidFill>
                          <a:effectLst/>
                          <a:latin typeface="+mn-lt"/>
                          <a:ea typeface="+mn-ea"/>
                          <a:cs typeface="+mn-cs"/>
                        </a:rPr>
                        <a:t>Chrome</a:t>
                      </a:r>
                      <a:r>
                        <a:rPr lang="ja-JP" altLang="en-US" sz="1800" b="0" i="0" kern="1200">
                          <a:solidFill>
                            <a:schemeClr val="dk1"/>
                          </a:solidFill>
                          <a:effectLst/>
                          <a:latin typeface="+mn-lt"/>
                          <a:ea typeface="+mn-ea"/>
                          <a:cs typeface="+mn-cs"/>
                        </a:rPr>
                        <a:t> </a:t>
                      </a:r>
                      <a:r>
                        <a:rPr lang="vi-VN" altLang="ja-JP"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Firefox</a:t>
                      </a:r>
                      <a:r>
                        <a:rPr lang="ja-JP" altLang="en-US" sz="1800" b="0" i="0" kern="1200">
                          <a:solidFill>
                            <a:schemeClr val="dk1"/>
                          </a:solidFill>
                          <a:effectLst/>
                          <a:latin typeface="+mn-lt"/>
                          <a:ea typeface="+mn-ea"/>
                          <a:cs typeface="+mn-cs"/>
                        </a:rPr>
                        <a:t> </a:t>
                      </a:r>
                      <a:r>
                        <a:rPr lang="vi-VN" altLang="ja-JP" sz="1800" b="0" i="0" kern="1200" dirty="0">
                          <a:solidFill>
                            <a:schemeClr val="dk1"/>
                          </a:solidFill>
                          <a:effectLst/>
                          <a:latin typeface="+mn-lt"/>
                          <a:ea typeface="+mn-ea"/>
                          <a:cs typeface="+mn-cs"/>
                        </a:rPr>
                        <a:t>,</a:t>
                      </a:r>
                      <a:r>
                        <a:rPr lang="en-US" altLang="ja-JP"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Electron」しかサポートしていません</a:t>
                      </a:r>
                      <a:endParaRPr lang="en-US" sz="1800" b="0" i="0" kern="1200" dirty="0">
                        <a:solidFill>
                          <a:schemeClr val="dk1"/>
                        </a:solidFill>
                        <a:effectLst/>
                        <a:latin typeface="+mn-lt"/>
                        <a:ea typeface="+mn-ea"/>
                        <a:cs typeface="+mn-cs"/>
                      </a:endParaRPr>
                    </a:p>
                    <a:p>
                      <a:endParaRPr lang="en-US" b="0" dirty="0"/>
                    </a:p>
                    <a:p>
                      <a:r>
                        <a:rPr lang="en-JP" b="0" dirty="0"/>
                        <a:t>ー</a:t>
                      </a:r>
                      <a:r>
                        <a:rPr lang="ja-JP" altLang="en-US" b="0"/>
                        <a:t>　</a:t>
                      </a:r>
                      <a:r>
                        <a:rPr lang="vi-VN" altLang="ja-JP" b="0" dirty="0">
                          <a:solidFill>
                            <a:srgbClr val="FF0000"/>
                          </a:solidFill>
                        </a:rPr>
                        <a:t>NSOC</a:t>
                      </a:r>
                      <a:r>
                        <a:rPr lang="ja-JP" altLang="en-US" b="0">
                          <a:solidFill>
                            <a:srgbClr val="FF0000"/>
                          </a:solidFill>
                        </a:rPr>
                        <a:t>サイトにアクセス方法はまだ見つかれません</a:t>
                      </a:r>
                      <a:endParaRPr lang="en-US" altLang="ja-JP" b="0" dirty="0">
                        <a:solidFill>
                          <a:srgbClr val="FF0000"/>
                        </a:solidFill>
                      </a:endParaRPr>
                    </a:p>
                  </a:txBody>
                  <a:tcPr/>
                </a:tc>
                <a:extLst>
                  <a:ext uri="{0D108BD9-81ED-4DB2-BD59-A6C34878D82A}">
                    <a16:rowId xmlns:a16="http://schemas.microsoft.com/office/drawing/2014/main" val="3998609157"/>
                  </a:ext>
                </a:extLst>
              </a:tr>
            </a:tbl>
          </a:graphicData>
        </a:graphic>
      </p:graphicFrame>
    </p:spTree>
    <p:extLst>
      <p:ext uri="{BB962C8B-B14F-4D97-AF65-F5344CB8AC3E}">
        <p14:creationId xmlns:p14="http://schemas.microsoft.com/office/powerpoint/2010/main" val="250543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68DC-A13A-734C-AABA-E53226F557E2}"/>
              </a:ext>
            </a:extLst>
          </p:cNvPr>
          <p:cNvSpPr>
            <a:spLocks noGrp="1"/>
          </p:cNvSpPr>
          <p:nvPr>
            <p:ph type="title"/>
          </p:nvPr>
        </p:nvSpPr>
        <p:spPr>
          <a:xfrm>
            <a:off x="1371600" y="685800"/>
            <a:ext cx="9601200" cy="600740"/>
          </a:xfrm>
        </p:spPr>
        <p:txBody>
          <a:bodyPr>
            <a:normAutofit fontScale="90000"/>
          </a:bodyPr>
          <a:lstStyle/>
          <a:p>
            <a:r>
              <a:rPr lang="en-US" altLang="ja-JP" dirty="0"/>
              <a:t>Selenium</a:t>
            </a:r>
            <a:endParaRPr lang="en-JP" dirty="0"/>
          </a:p>
        </p:txBody>
      </p:sp>
      <p:sp>
        <p:nvSpPr>
          <p:cNvPr id="3" name="Content Placeholder 2">
            <a:extLst>
              <a:ext uri="{FF2B5EF4-FFF2-40B4-BE49-F238E27FC236}">
                <a16:creationId xmlns:a16="http://schemas.microsoft.com/office/drawing/2014/main" id="{D19150C8-37CB-AC44-AB7C-98C92CDDC46A}"/>
              </a:ext>
            </a:extLst>
          </p:cNvPr>
          <p:cNvSpPr>
            <a:spLocks noGrp="1"/>
          </p:cNvSpPr>
          <p:nvPr>
            <p:ph idx="1"/>
          </p:nvPr>
        </p:nvSpPr>
        <p:spPr>
          <a:xfrm>
            <a:off x="1371600" y="1286540"/>
            <a:ext cx="9601200" cy="4885660"/>
          </a:xfrm>
        </p:spPr>
        <p:txBody>
          <a:bodyPr/>
          <a:lstStyle/>
          <a:p>
            <a:r>
              <a:rPr lang="en-US" dirty="0"/>
              <a:t>Cypress</a:t>
            </a:r>
            <a:r>
              <a:rPr lang="ja-JP" altLang="en-US"/>
              <a:t>とは</a:t>
            </a:r>
            <a:r>
              <a:rPr lang="en-US" dirty="0"/>
              <a:t>Web </a:t>
            </a:r>
            <a:r>
              <a:rPr lang="ja-JP" altLang="en-US"/>
              <a:t>ブラウザの操作を自動化するためのフレームワークです。</a:t>
            </a:r>
            <a:endParaRPr lang="en-US" altLang="ja-JP" dirty="0"/>
          </a:p>
          <a:p>
            <a:r>
              <a:rPr lang="ja-JP" altLang="en-US"/>
              <a:t>マニアル：</a:t>
            </a:r>
            <a:r>
              <a:rPr lang="en-US" altLang="ja-JP" dirty="0"/>
              <a:t> </a:t>
            </a:r>
            <a:r>
              <a:rPr lang="ja-JP" altLang="en-US"/>
              <a:t>「</a:t>
            </a:r>
            <a:r>
              <a:rPr lang="en-US" altLang="ja-JP" dirty="0">
                <a:hlinkClick r:id="rId2"/>
              </a:rPr>
              <a:t>https://www.selenium.dev/ja/documentation/</a:t>
            </a:r>
            <a:r>
              <a:rPr lang="ja-JP" altLang="en-US"/>
              <a:t>」</a:t>
            </a:r>
            <a:endParaRPr lang="en-US" altLang="ja-JP" dirty="0"/>
          </a:p>
          <a:p>
            <a:r>
              <a:rPr lang="ja-JP" altLang="en-US"/>
              <a:t>可能</a:t>
            </a:r>
            <a:r>
              <a:rPr lang="en-US" altLang="ja-JP" dirty="0"/>
              <a:t>:</a:t>
            </a:r>
          </a:p>
          <a:p>
            <a:pPr lvl="1"/>
            <a:r>
              <a:rPr lang="ja-JP" altLang="en-US"/>
              <a:t>単体テストから</a:t>
            </a:r>
            <a:r>
              <a:rPr lang="en-US" dirty="0"/>
              <a:t>E2E</a:t>
            </a:r>
            <a:r>
              <a:rPr lang="ja-JP" altLang="en-US"/>
              <a:t>テストまで広く使える</a:t>
            </a:r>
          </a:p>
          <a:p>
            <a:pPr lvl="1"/>
            <a:r>
              <a:rPr lang="ja-JP" altLang="en-US"/>
              <a:t>テスト構築、実行、バグ検知まで全て行える</a:t>
            </a:r>
          </a:p>
          <a:p>
            <a:pPr lvl="1"/>
            <a:r>
              <a:rPr lang="ja-JP" altLang="en-US"/>
              <a:t>様々な言語に対応している</a:t>
            </a:r>
          </a:p>
          <a:p>
            <a:r>
              <a:rPr lang="ja-JP" altLang="en-JP"/>
              <a:t>インストール方法</a:t>
            </a:r>
            <a:r>
              <a:rPr lang="ja-JP" altLang="en-US"/>
              <a:t>：</a:t>
            </a:r>
            <a:endParaRPr lang="en-US" altLang="ja-JP" dirty="0"/>
          </a:p>
          <a:p>
            <a:pPr lvl="1"/>
            <a:r>
              <a:rPr lang="ja-JP" altLang="en-US"/>
              <a:t>プログラム言語によって、イストール方法が違いです。</a:t>
            </a:r>
            <a:endParaRPr lang="en-US" altLang="ja-JP" dirty="0"/>
          </a:p>
          <a:p>
            <a:pPr lvl="1"/>
            <a:r>
              <a:rPr lang="ja-JP" altLang="en-US"/>
              <a:t>参照</a:t>
            </a:r>
            <a:r>
              <a:rPr lang="en-US" altLang="ja-JP" dirty="0"/>
              <a:t>: </a:t>
            </a:r>
            <a:r>
              <a:rPr lang="ja-JP" altLang="en-US"/>
              <a:t>「</a:t>
            </a:r>
            <a:r>
              <a:rPr lang="en-US" altLang="ja-JP" dirty="0">
                <a:hlinkClick r:id="rId3"/>
              </a:rPr>
              <a:t>https://www.seleniumqref.com/introduction/webdriver_intro.html</a:t>
            </a:r>
            <a:r>
              <a:rPr lang="ja-JP" altLang="en-US"/>
              <a:t>」</a:t>
            </a:r>
            <a:endParaRPr lang="en-US" altLang="ja-JP" dirty="0"/>
          </a:p>
          <a:p>
            <a:pPr lvl="1"/>
            <a:endParaRPr lang="en-US" altLang="ja-JP" dirty="0"/>
          </a:p>
        </p:txBody>
      </p:sp>
    </p:spTree>
    <p:extLst>
      <p:ext uri="{BB962C8B-B14F-4D97-AF65-F5344CB8AC3E}">
        <p14:creationId xmlns:p14="http://schemas.microsoft.com/office/powerpoint/2010/main" val="24440150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{E0DDDE1C-4F35-8A4C-BFE3-97A62B15295B}tf10001072</Template>
  <TotalTime>222</TotalTime>
  <Words>627</Words>
  <Application>Microsoft Macintosh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NSOC自動テスト</vt:lpstr>
      <vt:lpstr>テストフレームワーク</vt:lpstr>
      <vt:lpstr>PHPUnit   </vt:lpstr>
      <vt:lpstr>PHPUnit</vt:lpstr>
      <vt:lpstr>PHPSpec</vt:lpstr>
      <vt:lpstr>PHPSpec</vt:lpstr>
      <vt:lpstr>Cypress</vt:lpstr>
      <vt:lpstr>Cypress</vt:lpstr>
      <vt:lpstr>Selenium</vt:lpstr>
      <vt:lpstr>Selenium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NSOC自動テスト</dc:title>
  <dc:creator>PHAM QUANG DUY</dc:creator>
  <cp:lastModifiedBy>PHAM QUANG DUY</cp:lastModifiedBy>
  <cp:revision>1</cp:revision>
  <dcterms:created xsi:type="dcterms:W3CDTF">2022-07-20T02:17:07Z</dcterms:created>
  <dcterms:modified xsi:type="dcterms:W3CDTF">2022-07-20T05:59:27Z</dcterms:modified>
</cp:coreProperties>
</file>