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0" r:id="rId3"/>
    <p:sldId id="293" r:id="rId4"/>
    <p:sldId id="294" r:id="rId5"/>
    <p:sldId id="295" r:id="rId6"/>
    <p:sldId id="296" r:id="rId7"/>
    <p:sldId id="297" r:id="rId8"/>
    <p:sldId id="298" r:id="rId9"/>
    <p:sldId id="299" r:id="rId10"/>
    <p:sldId id="301" r:id="rId11"/>
    <p:sldId id="302" r:id="rId12"/>
    <p:sldId id="303" r:id="rId13"/>
    <p:sldId id="304" r:id="rId14"/>
    <p:sldId id="306" r:id="rId15"/>
    <p:sldId id="307" r:id="rId16"/>
    <p:sldId id="308" r:id="rId17"/>
    <p:sldId id="309" r:id="rId18"/>
    <p:sldId id="311" r:id="rId19"/>
    <p:sldId id="310"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6" r:id="rId34"/>
    <p:sldId id="327" r:id="rId35"/>
    <p:sldId id="328" r:id="rId36"/>
    <p:sldId id="329" r:id="rId37"/>
    <p:sldId id="331" r:id="rId38"/>
    <p:sldId id="332" r:id="rId39"/>
    <p:sldId id="333"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6" autoAdjust="0"/>
    <p:restoredTop sz="94660"/>
  </p:normalViewPr>
  <p:slideViewPr>
    <p:cSldViewPr snapToGrid="0">
      <p:cViewPr>
        <p:scale>
          <a:sx n="100" d="100"/>
          <a:sy n="100" d="100"/>
        </p:scale>
        <p:origin x="294" y="3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512DA-677D-819D-F36B-D3B3C86EB6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E5D65ED-031C-008E-8C1E-534DA908F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36766E7-23F1-759E-FFE2-D5D9215D1C5F}"/>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98EA9802-1573-5F51-EECC-98E97851EA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04C58E-1DB5-C030-BC47-C51E36C316DD}"/>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32091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2174C-C721-992C-C252-0F1ACC3AD6C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7B34F5-46CA-351C-07A8-A71C57EC68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6A3870-F613-A696-933B-7751221163C2}"/>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3C8B351C-FDA6-F5E9-0E2E-FD233ED922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267548-6125-36F6-6A7D-F26F107BAABE}"/>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50292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F90735B-9E6D-B024-C521-D115CCD9B8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EC16B3-25CC-4AB8-5CBF-10FE877A91A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48D206-9D8C-92FB-672F-70F6E9669EEA}"/>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1A0FFDE4-86B0-D91C-09EE-0EFD3169B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497F1A-3E10-5E67-DF5D-ED8488B91D23}"/>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7041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8A35A-92C2-6CDF-E9FB-00D5C4736C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BDA29-575F-37EE-3D4D-0061754D95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210B26-4087-13B4-B977-D62C37C0260E}"/>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2F16B539-6CFC-C046-9EDC-DD90D3F970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A016C-5097-AC88-EE15-437CD0EB40BF}"/>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704616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AA1FA-6CC3-A457-D668-674142F9D3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DD9E7-FA5F-7BCD-0041-179455A6B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CF744A-2124-7DCE-A1D3-FA541CAC4537}"/>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0C978E4D-E08F-3EFB-E55C-216A705F6F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D4E832-A7A8-298D-B469-C58C1FBED973}"/>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2689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B167B-8B05-EFDD-1010-ECC71CA4D4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151E82-B5B6-5AF8-74ED-76465913EFA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715902-8844-28BB-C6F4-ED14484D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45E767-BA6B-60EF-7139-19E00B22FC8F}"/>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14D446F6-03B7-AE9A-861D-1C727C152E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9FCA31-7502-491A-45C5-61449CB96FDF}"/>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363188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45131-CBDE-A378-EC12-50C600EDB9A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BAFEA5-B546-86B9-5722-ADFA26A97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6CF8EB-267C-985A-E535-EE703E8388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72ABFE7-B6D4-6B49-97CE-BECB46054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DCC090-4C5B-1CD0-6E8A-40AA9DBB65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BC5E013-8049-5758-7520-6D96CA8E0ED9}"/>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8" name="フッター プレースホルダー 7">
            <a:extLst>
              <a:ext uri="{FF2B5EF4-FFF2-40B4-BE49-F238E27FC236}">
                <a16:creationId xmlns:a16="http://schemas.microsoft.com/office/drawing/2014/main" id="{AC5BBF4D-7B76-97B9-7DDC-B82C080B3A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217C62-3C7A-6936-7559-0F2EA1D5F1A4}"/>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7935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BF9B3-309F-302F-55B4-16221970C2F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E6B939-21E6-5BAE-B6C0-633DE561B74F}"/>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4" name="フッター プレースホルダー 3">
            <a:extLst>
              <a:ext uri="{FF2B5EF4-FFF2-40B4-BE49-F238E27FC236}">
                <a16:creationId xmlns:a16="http://schemas.microsoft.com/office/drawing/2014/main" id="{CBABFB21-4AE5-4DA2-978F-4E5A017D3AC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806D157-12F2-506C-4C44-8B2FE9349645}"/>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59828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64DD04-9A45-57FA-2594-B1EC75C3D463}"/>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3" name="フッター プレースホルダー 2">
            <a:extLst>
              <a:ext uri="{FF2B5EF4-FFF2-40B4-BE49-F238E27FC236}">
                <a16:creationId xmlns:a16="http://schemas.microsoft.com/office/drawing/2014/main" id="{E893F199-BEB2-DFF2-28BA-216669BB71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AE6523-846F-881D-FC6D-1256B65523FF}"/>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30514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AD1E2-6F03-CFE9-1E6F-72406A4D68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33A998-56A6-F173-592F-13A799A5A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F05205-6F46-6847-BAC0-35B3B1521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1C39CC-5278-3681-7240-EC8EE962EE17}"/>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426DC86A-501B-8F7C-6AE8-D86B1EC767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3FADB0-4533-FDAA-61E3-DC08E140F4A5}"/>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98654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ECDB8-E231-21B2-082C-11138D685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E04FF18-D231-7488-30E9-06F54C1B5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6A514EF-D02E-A5E1-924D-E8F8F533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97BFEA-6995-C3C1-19E8-CA0F651A4AB5}"/>
              </a:ext>
            </a:extLst>
          </p:cNvPr>
          <p:cNvSpPr>
            <a:spLocks noGrp="1"/>
          </p:cNvSpPr>
          <p:nvPr>
            <p:ph type="dt" sz="half" idx="10"/>
          </p:nvPr>
        </p:nvSpPr>
        <p:spPr/>
        <p:txBody>
          <a:bodyPr/>
          <a:lstStyle/>
          <a:p>
            <a:fld id="{8679A078-F1ED-435B-8C42-9C88519B2BB4}"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56D44E5B-F40F-6C04-78B6-8F4DA2210B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9EC8A9-3640-7E42-EE7F-17D6716FA425}"/>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35251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C9D1CD-A8EC-0C43-EBF6-D8588775C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068314-AF00-B3EA-FE6B-5D5A3CB2B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823EC1-FD09-FFC4-292D-9A8F841D2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9A078-F1ED-435B-8C42-9C88519B2B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56A04EA2-FF8A-297C-B6DE-44C939357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0B8E429-F11C-02E3-C655-6832F5A6B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42868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28206" y="2878184"/>
            <a:ext cx="9222377" cy="1015663"/>
          </a:xfrm>
          <a:prstGeom prst="rect">
            <a:avLst/>
          </a:prstGeom>
          <a:noFill/>
        </p:spPr>
        <p:txBody>
          <a:bodyPr wrap="square" rtlCol="0">
            <a:spAutoFit/>
          </a:bodyPr>
          <a:lstStyle/>
          <a:p>
            <a:pPr algn="ctr"/>
            <a:r>
              <a:rPr lang="ja-JP" altLang="en-US" sz="3000" b="1" dirty="0">
                <a:latin typeface="Meiryo UI" panose="020B0604030504040204" pitchFamily="50" charset="-128"/>
                <a:ea typeface="Meiryo UI" panose="020B0604030504040204" pitchFamily="50" charset="-128"/>
              </a:rPr>
              <a:t>受注管理システム　請求処理機能改修の確認</a:t>
            </a:r>
            <a:endParaRPr lang="en-US" altLang="ja-JP" sz="3000" b="1" dirty="0">
              <a:latin typeface="Meiryo UI" panose="020B0604030504040204" pitchFamily="50" charset="-128"/>
              <a:ea typeface="Meiryo UI" panose="020B0604030504040204" pitchFamily="50" charset="-128"/>
            </a:endParaRPr>
          </a:p>
          <a:p>
            <a:pPr algn="ctr"/>
            <a:r>
              <a:rPr lang="en-US" altLang="ja-JP" sz="3000" b="1" dirty="0">
                <a:latin typeface="Meiryo UI" panose="020B0604030504040204" pitchFamily="50" charset="-128"/>
                <a:ea typeface="Meiryo UI" panose="020B0604030504040204" pitchFamily="50" charset="-128"/>
              </a:rPr>
              <a:t>(</a:t>
            </a:r>
            <a:r>
              <a:rPr lang="ja-JP" altLang="en-US" sz="3000" b="1" dirty="0">
                <a:latin typeface="Meiryo UI" panose="020B0604030504040204" pitchFamily="50" charset="-128"/>
                <a:ea typeface="Meiryo UI" panose="020B0604030504040204" pitchFamily="50" charset="-128"/>
              </a:rPr>
              <a:t>モックアップシナリオ</a:t>
            </a:r>
            <a:r>
              <a:rPr lang="en-US" altLang="ja-JP" sz="3000" b="1" dirty="0">
                <a:latin typeface="Meiryo UI" panose="020B0604030504040204" pitchFamily="50" charset="-128"/>
                <a:ea typeface="Meiryo UI" panose="020B0604030504040204" pitchFamily="50" charset="-128"/>
              </a:rPr>
              <a:t>)</a:t>
            </a:r>
          </a:p>
        </p:txBody>
      </p:sp>
      <p:sp>
        <p:nvSpPr>
          <p:cNvPr id="5" name="テキスト ボックス 4"/>
          <p:cNvSpPr txBox="1"/>
          <p:nvPr/>
        </p:nvSpPr>
        <p:spPr>
          <a:xfrm>
            <a:off x="3809999" y="4768093"/>
            <a:ext cx="4572000" cy="1323439"/>
          </a:xfrm>
          <a:prstGeom prst="rect">
            <a:avLst/>
          </a:prstGeom>
          <a:noFill/>
        </p:spPr>
        <p:txBody>
          <a:bodyPr wrap="square" rtlCol="0">
            <a:spAutoFit/>
          </a:bodyPr>
          <a:lstStyle/>
          <a:p>
            <a:pPr algn="ctr"/>
            <a:r>
              <a:rPr kumimoji="1" lang="en-US" altLang="ja-JP" sz="2000" b="1" dirty="0">
                <a:latin typeface="Meiryo UI" panose="020B0604030504040204" pitchFamily="50" charset="-128"/>
                <a:ea typeface="Meiryo UI" panose="020B0604030504040204" pitchFamily="50" charset="-128"/>
              </a:rPr>
              <a:t>2023</a:t>
            </a:r>
            <a:r>
              <a:rPr kumimoji="1" lang="ja-JP" altLang="en-US" sz="2000" b="1" dirty="0">
                <a:latin typeface="Meiryo UI" panose="020B0604030504040204" pitchFamily="50" charset="-128"/>
                <a:ea typeface="Meiryo UI" panose="020B0604030504040204" pitchFamily="50" charset="-128"/>
              </a:rPr>
              <a:t>年</a:t>
            </a:r>
            <a:r>
              <a:rPr lang="en-US" altLang="ja-JP" sz="2000" b="1" dirty="0">
                <a:latin typeface="Meiryo UI" panose="020B0604030504040204" pitchFamily="50" charset="-128"/>
                <a:ea typeface="Meiryo UI" panose="020B0604030504040204" pitchFamily="50" charset="-128"/>
              </a:rPr>
              <a:t>11</a:t>
            </a:r>
            <a:r>
              <a:rPr kumimoji="1" lang="ja-JP" altLang="en-US" sz="2000" b="1" dirty="0">
                <a:latin typeface="Meiryo UI" panose="020B0604030504040204" pitchFamily="50" charset="-128"/>
                <a:ea typeface="Meiryo UI" panose="020B0604030504040204" pitchFamily="50" charset="-128"/>
              </a:rPr>
              <a:t>月</a:t>
            </a:r>
            <a:r>
              <a:rPr kumimoji="1" lang="en-US" altLang="ja-JP" sz="2000" b="1" dirty="0">
                <a:latin typeface="Meiryo UI" panose="020B0604030504040204" pitchFamily="50" charset="-128"/>
                <a:ea typeface="Meiryo UI" panose="020B0604030504040204" pitchFamily="50" charset="-128"/>
              </a:rPr>
              <a:t>22</a:t>
            </a:r>
            <a:r>
              <a:rPr kumimoji="1" lang="ja-JP" altLang="en-US" sz="2000" b="1" dirty="0">
                <a:latin typeface="Meiryo UI" panose="020B0604030504040204" pitchFamily="50" charset="-128"/>
                <a:ea typeface="Meiryo UI" panose="020B0604030504040204" pitchFamily="50" charset="-128"/>
              </a:rPr>
              <a:t>日</a:t>
            </a:r>
            <a:endParaRPr kumimoji="1" lang="en-US" altLang="ja-JP" sz="2000" b="1" dirty="0">
              <a:latin typeface="Meiryo UI" panose="020B0604030504040204" pitchFamily="50" charset="-128"/>
              <a:ea typeface="Meiryo UI" panose="020B0604030504040204" pitchFamily="50" charset="-128"/>
            </a:endParaRPr>
          </a:p>
          <a:p>
            <a:pPr algn="ctr"/>
            <a:endParaRPr lang="ja-JP" altLang="en-US" sz="2000" b="1" dirty="0">
              <a:latin typeface="Meiryo UI" panose="020B0604030504040204" pitchFamily="50" charset="-128"/>
              <a:ea typeface="Meiryo UI" panose="020B0604030504040204" pitchFamily="50" charset="-128"/>
            </a:endParaRPr>
          </a:p>
          <a:p>
            <a:pPr algn="ctr"/>
            <a:r>
              <a:rPr kumimoji="1" lang="en-US" altLang="ja-JP" sz="2000" b="1" dirty="0">
                <a:latin typeface="Meiryo UI" panose="020B0604030504040204" pitchFamily="50" charset="-128"/>
                <a:ea typeface="Meiryo UI" panose="020B0604030504040204" pitchFamily="50" charset="-128"/>
              </a:rPr>
              <a:t>NTT</a:t>
            </a:r>
            <a:r>
              <a:rPr kumimoji="1" lang="ja-JP" altLang="en-US" sz="2000" b="1" dirty="0">
                <a:latin typeface="Meiryo UI" panose="020B0604030504040204" pitchFamily="50" charset="-128"/>
                <a:ea typeface="Meiryo UI" panose="020B0604030504040204" pitchFamily="50" charset="-128"/>
              </a:rPr>
              <a:t>ビジネスソリューションズ株式会社</a:t>
            </a:r>
            <a:endParaRPr kumimoji="1" lang="en-US" altLang="ja-JP" sz="2000" b="1" dirty="0">
              <a:latin typeface="Meiryo UI" panose="020B0604030504040204" pitchFamily="50" charset="-128"/>
              <a:ea typeface="Meiryo UI" panose="020B0604030504040204" pitchFamily="50" charset="-128"/>
            </a:endParaRPr>
          </a:p>
          <a:p>
            <a:pPr algn="ctr"/>
            <a:r>
              <a:rPr lang="ja-JP" altLang="en-US" sz="2000" b="1" dirty="0">
                <a:latin typeface="Meiryo UI" panose="020B0604030504040204" pitchFamily="50" charset="-128"/>
                <a:ea typeface="Meiryo UI" panose="020B0604030504040204" pitchFamily="50" charset="-128"/>
              </a:rPr>
              <a:t>バリューデザイン部　システム開発部門</a:t>
            </a:r>
            <a:endParaRPr kumimoji="1" lang="ja-JP" altLang="en-US" sz="20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6013" y="974363"/>
            <a:ext cx="4065224" cy="400110"/>
          </a:xfrm>
          <a:prstGeom prst="rect">
            <a:avLst/>
          </a:prstGeom>
          <a:noFill/>
        </p:spPr>
        <p:txBody>
          <a:bodyPr wrap="square" rtlCol="0">
            <a:spAutoFit/>
          </a:bodyPr>
          <a:lstStyle/>
          <a:p>
            <a:r>
              <a:rPr kumimoji="1" lang="ja-JP" altLang="en-US" sz="2000" b="1" dirty="0">
                <a:latin typeface="Meiryo UI" panose="020B0604030504040204" pitchFamily="50" charset="-128"/>
                <a:ea typeface="Meiryo UI" panose="020B0604030504040204" pitchFamily="50" charset="-128"/>
              </a:rPr>
              <a:t>瀬戸内海印刷株式会社　様</a:t>
            </a:r>
          </a:p>
        </p:txBody>
      </p:sp>
      <p:cxnSp>
        <p:nvCxnSpPr>
          <p:cNvPr id="8" name="直線コネクタ 7"/>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584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D40825C7-6292-EA91-887D-62CAD649DFF8}"/>
              </a:ext>
            </a:extLst>
          </p:cNvPr>
          <p:cNvPicPr>
            <a:picLocks noChangeAspect="1"/>
          </p:cNvPicPr>
          <p:nvPr/>
        </p:nvPicPr>
        <p:blipFill>
          <a:blip r:embed="rId2"/>
          <a:stretch>
            <a:fillRect/>
          </a:stretch>
        </p:blipFill>
        <p:spPr>
          <a:xfrm>
            <a:off x="4190400" y="1774800"/>
            <a:ext cx="7056382"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受注伝票選択</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02621"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①：受注番号「</a:t>
            </a:r>
            <a:r>
              <a:rPr lang="en-US" altLang="ja-JP" sz="900" dirty="0">
                <a:latin typeface="Meiryo UI" panose="020B0604030504040204" pitchFamily="50" charset="-128"/>
                <a:ea typeface="Meiryo UI" panose="020B0604030504040204" pitchFamily="50" charset="-128"/>
              </a:rPr>
              <a:t>760464</a:t>
            </a:r>
            <a:r>
              <a:rPr lang="ja-JP" altLang="en-US" sz="900" dirty="0">
                <a:latin typeface="Meiryo UI" panose="020B0604030504040204" pitchFamily="50" charset="-128"/>
                <a:ea typeface="Meiryo UI" panose="020B0604030504040204" pitchFamily="50" charset="-128"/>
              </a:rPr>
              <a:t>」を入力し、「表示」ボタンを押下すると、受注伝票より情報を取得し表示する。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10</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3" name="フリーフォーム: 図形 12">
            <a:extLst>
              <a:ext uri="{FF2B5EF4-FFF2-40B4-BE49-F238E27FC236}">
                <a16:creationId xmlns:a16="http://schemas.microsoft.com/office/drawing/2014/main" id="{68ADA3E8-9A5F-97B9-A231-ADCC0697A8D3}"/>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　　　　　　　　　　　　　　　①</a:t>
            </a:r>
          </a:p>
        </p:txBody>
      </p:sp>
      <p:sp>
        <p:nvSpPr>
          <p:cNvPr id="17" name="四角形: 角を丸くする 16">
            <a:extLst>
              <a:ext uri="{FF2B5EF4-FFF2-40B4-BE49-F238E27FC236}">
                <a16:creationId xmlns:a16="http://schemas.microsoft.com/office/drawing/2014/main" id="{6BE2EA05-E9C1-E45C-FAF9-A39A8A1B4816}"/>
              </a:ext>
            </a:extLst>
          </p:cNvPr>
          <p:cNvSpPr/>
          <p:nvPr/>
        </p:nvSpPr>
        <p:spPr>
          <a:xfrm>
            <a:off x="10319653" y="3663175"/>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Tree>
    <p:extLst>
      <p:ext uri="{BB962C8B-B14F-4D97-AF65-F5344CB8AC3E}">
        <p14:creationId xmlns:p14="http://schemas.microsoft.com/office/powerpoint/2010/main" val="401381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EC88BC85-B52A-F815-8417-93BF70DA266D}"/>
              </a:ext>
            </a:extLst>
          </p:cNvPr>
          <p:cNvPicPr>
            <a:picLocks noChangeAspect="1"/>
          </p:cNvPicPr>
          <p:nvPr/>
        </p:nvPicPr>
        <p:blipFill>
          <a:blip r:embed="rId2"/>
          <a:stretch>
            <a:fillRect/>
          </a:stretch>
        </p:blipFill>
        <p:spPr>
          <a:xfrm>
            <a:off x="4190400" y="1774800"/>
            <a:ext cx="6933875"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受注伝票より取得した情報を修正</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42754"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2308324"/>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①数量を「</a:t>
            </a:r>
            <a:r>
              <a:rPr lang="en-US" altLang="ja-JP" sz="900" dirty="0">
                <a:latin typeface="Meiryo UI" panose="020B0604030504040204" pitchFamily="50" charset="-128"/>
                <a:ea typeface="Meiryo UI" panose="020B0604030504040204" pitchFamily="50" charset="-128"/>
              </a:rPr>
              <a:t>4160</a:t>
            </a:r>
            <a:r>
              <a:rPr lang="ja-JP" altLang="en-US" sz="900" dirty="0">
                <a:latin typeface="Meiryo UI" panose="020B0604030504040204" pitchFamily="50" charset="-128"/>
                <a:ea typeface="Meiryo UI" panose="020B0604030504040204" pitchFamily="50" charset="-128"/>
              </a:rPr>
              <a:t>」に修正する。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②備考に「ロット</a:t>
            </a:r>
            <a:r>
              <a:rPr lang="en-US" altLang="ja-JP" sz="900" dirty="0">
                <a:latin typeface="Meiryo UI" panose="020B0604030504040204" pitchFamily="50" charset="-128"/>
                <a:ea typeface="Meiryo UI" panose="020B0604030504040204" pitchFamily="50" charset="-128"/>
              </a:rPr>
              <a:t>No.198</a:t>
            </a:r>
            <a:r>
              <a:rPr lang="ja-JP" altLang="en-US" sz="900" dirty="0">
                <a:latin typeface="Meiryo UI" panose="020B0604030504040204" pitchFamily="50" charset="-128"/>
                <a:ea typeface="Meiryo UI" panose="020B0604030504040204" pitchFamily="50" charset="-128"/>
              </a:rPr>
              <a:t>」を入力する。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修正可能項目</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受注</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（運用で修正することは無い）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品名・規格</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数量</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単位（受注伝票に誤りがある場合修正）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単価（受注伝票に誤りがある場合修正）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金額（修正しても反映されない　追加ボタン押下すると数量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単金の計算結果となる。）</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備考（表示ボタン押下直後は未設定でロット</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等入力可能）</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グラビアの場合、ロット</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を必ず入力するのであれば受注伝票で入力しているロット</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を取得し表示することも可能）</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11</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6" name="四角形: 角を丸くする 5">
            <a:extLst>
              <a:ext uri="{FF2B5EF4-FFF2-40B4-BE49-F238E27FC236}">
                <a16:creationId xmlns:a16="http://schemas.microsoft.com/office/drawing/2014/main" id="{8C638578-0BA6-251F-E757-33AE9AEB3818}"/>
              </a:ext>
            </a:extLst>
          </p:cNvPr>
          <p:cNvSpPr/>
          <p:nvPr/>
        </p:nvSpPr>
        <p:spPr>
          <a:xfrm>
            <a:off x="6861364" y="2998329"/>
            <a:ext cx="715090"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9063386" y="2998329"/>
            <a:ext cx="957686"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②</a:t>
            </a:r>
            <a:endParaRPr kumimoji="1" lang="ja-JP" altLang="en-US" sz="1100" dirty="0">
              <a:solidFill>
                <a:schemeClr val="tx1"/>
              </a:solidFill>
            </a:endParaRPr>
          </a:p>
        </p:txBody>
      </p:sp>
    </p:spTree>
    <p:extLst>
      <p:ext uri="{BB962C8B-B14F-4D97-AF65-F5344CB8AC3E}">
        <p14:creationId xmlns:p14="http://schemas.microsoft.com/office/powerpoint/2010/main" val="102508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9336202A-BFB4-0751-CF44-EC5CB0E4D8A3}"/>
              </a:ext>
            </a:extLst>
          </p:cNvPr>
          <p:cNvPicPr>
            <a:picLocks noChangeAspect="1"/>
          </p:cNvPicPr>
          <p:nvPr/>
        </p:nvPicPr>
        <p:blipFill>
          <a:blip r:embed="rId2"/>
          <a:stretch>
            <a:fillRect/>
          </a:stretch>
        </p:blipFill>
        <p:spPr>
          <a:xfrm>
            <a:off x="4190400" y="1774800"/>
            <a:ext cx="7022716"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行目の明細追加</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42754"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7848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①「追加」ボタンを押下し、受注伝票より取得後修正した情報を明細行に追加する。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金額は数量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単価で計算した値を表示する。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12</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10326767" y="2892490"/>
            <a:ext cx="813984" cy="3172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①</a:t>
            </a:r>
            <a:endParaRPr kumimoji="1" lang="ja-JP" altLang="en-US" sz="1100" dirty="0">
              <a:solidFill>
                <a:schemeClr val="tx1"/>
              </a:solidFill>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463919"/>
            <a:ext cx="572788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2C13A55D-676D-1648-98BD-EE0667A19DDA}"/>
              </a:ext>
            </a:extLst>
          </p:cNvPr>
          <p:cNvSpPr/>
          <p:nvPr/>
        </p:nvSpPr>
        <p:spPr>
          <a:xfrm>
            <a:off x="8531693" y="2985667"/>
            <a:ext cx="587870"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181565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99F15C83-9B0D-67E6-48B6-BFD452EE0F9B}"/>
              </a:ext>
            </a:extLst>
          </p:cNvPr>
          <p:cNvPicPr>
            <a:picLocks noChangeAspect="1"/>
          </p:cNvPicPr>
          <p:nvPr/>
        </p:nvPicPr>
        <p:blipFill>
          <a:blip r:embed="rId2"/>
          <a:stretch>
            <a:fillRect/>
          </a:stretch>
        </p:blipFill>
        <p:spPr>
          <a:xfrm>
            <a:off x="4190400" y="1774800"/>
            <a:ext cx="7016470"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受注伝票選択</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①：受注番号「</a:t>
            </a:r>
            <a:r>
              <a:rPr lang="en-US" altLang="ja-JP" sz="900" dirty="0">
                <a:latin typeface="Meiryo UI" panose="020B0604030504040204" pitchFamily="50" charset="-128"/>
                <a:ea typeface="Meiryo UI" panose="020B0604030504040204" pitchFamily="50" charset="-128"/>
              </a:rPr>
              <a:t>760485</a:t>
            </a:r>
            <a:r>
              <a:rPr lang="ja-JP" altLang="en-US" sz="900" dirty="0">
                <a:latin typeface="Meiryo UI" panose="020B0604030504040204" pitchFamily="50" charset="-128"/>
                <a:ea typeface="Meiryo UI" panose="020B0604030504040204" pitchFamily="50" charset="-128"/>
              </a:rPr>
              <a:t>」を入力し、「表示」ボタンを押下すると、受注伝票より情報を取得し表示する。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13</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3" name="フリーフォーム: 図形 12">
            <a:extLst>
              <a:ext uri="{FF2B5EF4-FFF2-40B4-BE49-F238E27FC236}">
                <a16:creationId xmlns:a16="http://schemas.microsoft.com/office/drawing/2014/main" id="{68ADA3E8-9A5F-97B9-A231-ADCC0697A8D3}"/>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　　　　　　　　　　　　　　　①</a:t>
            </a:r>
          </a:p>
        </p:txBody>
      </p:sp>
      <p:sp>
        <p:nvSpPr>
          <p:cNvPr id="17" name="四角形: 角を丸くする 16">
            <a:extLst>
              <a:ext uri="{FF2B5EF4-FFF2-40B4-BE49-F238E27FC236}">
                <a16:creationId xmlns:a16="http://schemas.microsoft.com/office/drawing/2014/main" id="{6BE2EA05-E9C1-E45C-FAF9-A39A8A1B4816}"/>
              </a:ext>
            </a:extLst>
          </p:cNvPr>
          <p:cNvSpPr/>
          <p:nvPr/>
        </p:nvSpPr>
        <p:spPr>
          <a:xfrm>
            <a:off x="10319653" y="3663175"/>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Tree>
    <p:extLst>
      <p:ext uri="{BB962C8B-B14F-4D97-AF65-F5344CB8AC3E}">
        <p14:creationId xmlns:p14="http://schemas.microsoft.com/office/powerpoint/2010/main" val="389182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8A34CB2C-B72C-46BA-FC51-0D15BFB1FBB5}"/>
              </a:ext>
            </a:extLst>
          </p:cNvPr>
          <p:cNvPicPr>
            <a:picLocks noChangeAspect="1"/>
          </p:cNvPicPr>
          <p:nvPr/>
        </p:nvPicPr>
        <p:blipFill>
          <a:blip r:embed="rId2"/>
          <a:stretch>
            <a:fillRect/>
          </a:stretch>
        </p:blipFill>
        <p:spPr>
          <a:xfrm>
            <a:off x="4190400" y="1774800"/>
            <a:ext cx="7036885"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行目の明細追加</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①「追加」ボタンを押下し、明細行に情報を追加する。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金額は数量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単価で計算した値を表示する。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14</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10326767" y="2892490"/>
            <a:ext cx="813984" cy="3172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①</a:t>
            </a:r>
            <a:endParaRPr kumimoji="1" lang="ja-JP" altLang="en-US" sz="1100" dirty="0">
              <a:solidFill>
                <a:schemeClr val="tx1"/>
              </a:solidFill>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715845"/>
            <a:ext cx="572788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2C13A55D-676D-1648-98BD-EE0667A19DDA}"/>
              </a:ext>
            </a:extLst>
          </p:cNvPr>
          <p:cNvSpPr/>
          <p:nvPr/>
        </p:nvSpPr>
        <p:spPr>
          <a:xfrm>
            <a:off x="8485037" y="2985667"/>
            <a:ext cx="64963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380241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5637C3CF-E83E-F970-991F-A0B99A51B316}"/>
              </a:ext>
            </a:extLst>
          </p:cNvPr>
          <p:cNvPicPr>
            <a:picLocks noChangeAspect="1"/>
          </p:cNvPicPr>
          <p:nvPr/>
        </p:nvPicPr>
        <p:blipFill>
          <a:blip r:embed="rId2"/>
          <a:stretch>
            <a:fillRect/>
          </a:stretch>
        </p:blipFill>
        <p:spPr>
          <a:xfrm>
            <a:off x="4190400" y="1765469"/>
            <a:ext cx="7158181"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受注伝票選択</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①：受注番号「</a:t>
            </a:r>
            <a:r>
              <a:rPr lang="en-US" altLang="ja-JP" sz="900" dirty="0">
                <a:latin typeface="Meiryo UI" panose="020B0604030504040204" pitchFamily="50" charset="-128"/>
                <a:ea typeface="Meiryo UI" panose="020B0604030504040204" pitchFamily="50" charset="-128"/>
              </a:rPr>
              <a:t>760450</a:t>
            </a:r>
            <a:r>
              <a:rPr lang="ja-JP" altLang="en-US" sz="900" dirty="0">
                <a:latin typeface="Meiryo UI" panose="020B0604030504040204" pitchFamily="50" charset="-128"/>
                <a:ea typeface="Meiryo UI" panose="020B0604030504040204" pitchFamily="50" charset="-128"/>
              </a:rPr>
              <a:t>」を入力し、「表示」ボタンを押下すると、受注伝票より情報を取得し表示する。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15</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3" name="フリーフォーム: 図形 12">
            <a:extLst>
              <a:ext uri="{FF2B5EF4-FFF2-40B4-BE49-F238E27FC236}">
                <a16:creationId xmlns:a16="http://schemas.microsoft.com/office/drawing/2014/main" id="{68ADA3E8-9A5F-97B9-A231-ADCC0697A8D3}"/>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　　　　　　　　　　　　　　　①</a:t>
            </a:r>
          </a:p>
        </p:txBody>
      </p:sp>
      <p:sp>
        <p:nvSpPr>
          <p:cNvPr id="17" name="四角形: 角を丸くする 16">
            <a:extLst>
              <a:ext uri="{FF2B5EF4-FFF2-40B4-BE49-F238E27FC236}">
                <a16:creationId xmlns:a16="http://schemas.microsoft.com/office/drawing/2014/main" id="{6BE2EA05-E9C1-E45C-FAF9-A39A8A1B4816}"/>
              </a:ext>
            </a:extLst>
          </p:cNvPr>
          <p:cNvSpPr/>
          <p:nvPr/>
        </p:nvSpPr>
        <p:spPr>
          <a:xfrm>
            <a:off x="10319653" y="3663175"/>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Tree>
    <p:extLst>
      <p:ext uri="{BB962C8B-B14F-4D97-AF65-F5344CB8AC3E}">
        <p14:creationId xmlns:p14="http://schemas.microsoft.com/office/powerpoint/2010/main" val="101856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27874FDC-9FC7-DE84-C195-157F1E2BA3D1}"/>
              </a:ext>
            </a:extLst>
          </p:cNvPr>
          <p:cNvPicPr>
            <a:picLocks noChangeAspect="1"/>
          </p:cNvPicPr>
          <p:nvPr/>
        </p:nvPicPr>
        <p:blipFill>
          <a:blip r:embed="rId2"/>
          <a:stretch>
            <a:fillRect/>
          </a:stretch>
        </p:blipFill>
        <p:spPr>
          <a:xfrm>
            <a:off x="4153076" y="1774800"/>
            <a:ext cx="7279000"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altLang="ja-JP" sz="1200" dirty="0">
                <a:latin typeface="Meiryo UI" panose="020B0604030504040204" pitchFamily="50" charset="-128"/>
                <a:ea typeface="Meiryo UI" panose="020B0604030504040204" pitchFamily="50" charset="-128"/>
              </a:rPr>
              <a:t>4</a:t>
            </a:r>
            <a:r>
              <a:rPr lang="ja-JP" altLang="en-US" sz="1200" dirty="0">
                <a:latin typeface="Meiryo UI" panose="020B0604030504040204" pitchFamily="50" charset="-128"/>
                <a:ea typeface="Meiryo UI" panose="020B0604030504040204" pitchFamily="50" charset="-128"/>
              </a:rPr>
              <a:t>行目の明細追加</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①「追加」ボタンを押下し、明細行に情報を追加する。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金額は数量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単価で計算した値を表示する。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16</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10326767" y="2892490"/>
            <a:ext cx="813984" cy="3172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①</a:t>
            </a:r>
            <a:endParaRPr kumimoji="1" lang="ja-JP" altLang="en-US" sz="1100" dirty="0">
              <a:solidFill>
                <a:schemeClr val="tx1"/>
              </a:solidFill>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960444"/>
            <a:ext cx="572788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2C13A55D-676D-1648-98BD-EE0667A19DDA}"/>
              </a:ext>
            </a:extLst>
          </p:cNvPr>
          <p:cNvSpPr/>
          <p:nvPr/>
        </p:nvSpPr>
        <p:spPr>
          <a:xfrm>
            <a:off x="8485037" y="2985667"/>
            <a:ext cx="64963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3282007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30000" y="1516246"/>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4" name="図 13">
            <a:extLst>
              <a:ext uri="{FF2B5EF4-FFF2-40B4-BE49-F238E27FC236}">
                <a16:creationId xmlns:a16="http://schemas.microsoft.com/office/drawing/2014/main" id="{A3786186-6283-24DB-4175-400F4A38C053}"/>
              </a:ext>
            </a:extLst>
          </p:cNvPr>
          <p:cNvPicPr>
            <a:picLocks noChangeAspect="1"/>
          </p:cNvPicPr>
          <p:nvPr/>
        </p:nvPicPr>
        <p:blipFill>
          <a:blip r:embed="rId2"/>
          <a:stretch>
            <a:fillRect/>
          </a:stretch>
        </p:blipFill>
        <p:spPr>
          <a:xfrm>
            <a:off x="4190400" y="1774800"/>
            <a:ext cx="7020032"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請求情報</a:t>
            </a:r>
            <a:r>
              <a:rPr kumimoji="1" lang="ja-JP" altLang="en-US" sz="1200" dirty="0">
                <a:latin typeface="Meiryo UI" panose="020B0604030504040204" pitchFamily="50" charset="-128"/>
                <a:ea typeface="Meiryo UI" panose="020B0604030504040204" pitchFamily="50" charset="-128"/>
              </a:rPr>
              <a:t>登録</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①「登録」ボタンを押下し、伝票管理番号を取得後、請求情報を登録する。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伝票管理番号は情報登録後に表示する。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17</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9806473" y="5225143"/>
            <a:ext cx="625151" cy="5104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2C13A55D-676D-1648-98BD-EE0667A19DDA}"/>
              </a:ext>
            </a:extLst>
          </p:cNvPr>
          <p:cNvSpPr/>
          <p:nvPr/>
        </p:nvSpPr>
        <p:spPr>
          <a:xfrm>
            <a:off x="7920711" y="3321698"/>
            <a:ext cx="1568522" cy="3746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157173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30000" y="1516246"/>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F1D7EF3A-A255-0DB1-8AB9-BE44E8A17265}"/>
              </a:ext>
            </a:extLst>
          </p:cNvPr>
          <p:cNvPicPr>
            <a:picLocks noChangeAspect="1"/>
          </p:cNvPicPr>
          <p:nvPr/>
        </p:nvPicPr>
        <p:blipFill>
          <a:blip r:embed="rId2"/>
          <a:stretch>
            <a:fillRect/>
          </a:stretch>
        </p:blipFill>
        <p:spPr>
          <a:xfrm>
            <a:off x="4190400" y="1774800"/>
            <a:ext cx="7020032"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明細２行目削除</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①「削除」ボタンを押下し、明細行を</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行削除する。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18</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4" name="四角形: 角を丸くする 3">
            <a:extLst>
              <a:ext uri="{FF2B5EF4-FFF2-40B4-BE49-F238E27FC236}">
                <a16:creationId xmlns:a16="http://schemas.microsoft.com/office/drawing/2014/main" id="{55998105-3ADC-F9A2-2735-93FCFDFEC30D}"/>
              </a:ext>
            </a:extLst>
          </p:cNvPr>
          <p:cNvSpPr/>
          <p:nvPr/>
        </p:nvSpPr>
        <p:spPr>
          <a:xfrm>
            <a:off x="3986408" y="4479804"/>
            <a:ext cx="6267935" cy="2616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322774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30000" y="1516246"/>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9" name="図 18">
            <a:extLst>
              <a:ext uri="{FF2B5EF4-FFF2-40B4-BE49-F238E27FC236}">
                <a16:creationId xmlns:a16="http://schemas.microsoft.com/office/drawing/2014/main" id="{38129E5A-8BE6-F902-81B9-048E554DDBC8}"/>
              </a:ext>
            </a:extLst>
          </p:cNvPr>
          <p:cNvPicPr>
            <a:picLocks noChangeAspect="1"/>
          </p:cNvPicPr>
          <p:nvPr/>
        </p:nvPicPr>
        <p:blipFill>
          <a:blip r:embed="rId2"/>
          <a:stretch>
            <a:fillRect/>
          </a:stretch>
        </p:blipFill>
        <p:spPr>
          <a:xfrm>
            <a:off x="4190400" y="1774800"/>
            <a:ext cx="7000505"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明細２行目削除</a:t>
            </a:r>
            <a:r>
              <a:rPr lang="ja-JP" altLang="en-US" sz="1200" dirty="0">
                <a:latin typeface="Meiryo UI" panose="020B0604030504040204" pitchFamily="50" charset="-128"/>
                <a:ea typeface="Meiryo UI" panose="020B0604030504040204" pitchFamily="50" charset="-128"/>
              </a:rPr>
              <a:t>後の表示</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7848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①削除された行より下の行を上に詰めて表示する。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この時点では画面表示上は</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行削除されていますが、請求情報への登録はされていない状態です。</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4" name="四角形: 角を丸くする 3">
            <a:extLst>
              <a:ext uri="{FF2B5EF4-FFF2-40B4-BE49-F238E27FC236}">
                <a16:creationId xmlns:a16="http://schemas.microsoft.com/office/drawing/2014/main" id="{55998105-3ADC-F9A2-2735-93FCFDFEC30D}"/>
              </a:ext>
            </a:extLst>
          </p:cNvPr>
          <p:cNvSpPr/>
          <p:nvPr/>
        </p:nvSpPr>
        <p:spPr>
          <a:xfrm>
            <a:off x="3986408" y="4479804"/>
            <a:ext cx="5848057" cy="4934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2059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lang="ja-JP" altLang="en-US" sz="1800" b="1" dirty="0">
                <a:latin typeface="Meiryo UI" panose="020B0604030504040204" pitchFamily="50" charset="-128"/>
                <a:ea typeface="Meiryo UI" panose="020B0604030504040204" pitchFamily="50" charset="-128"/>
              </a:rPr>
              <a:t>現状の課題</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課題</a:t>
            </a: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複数端末で処理を出来ない。</a:t>
            </a:r>
            <a:endParaRPr kumimoji="1" lang="en-US" altLang="ja-JP" sz="12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登録した情報の修正が出来ない。</a:t>
            </a:r>
          </a:p>
        </p:txBody>
      </p:sp>
      <p:sp>
        <p:nvSpPr>
          <p:cNvPr id="15" name="四角形: 角を丸くする 14">
            <a:extLst>
              <a:ext uri="{FF2B5EF4-FFF2-40B4-BE49-F238E27FC236}">
                <a16:creationId xmlns:a16="http://schemas.microsoft.com/office/drawing/2014/main" id="{41A1D3CE-BE85-44E2-8455-8621D85532F9}"/>
              </a:ext>
            </a:extLst>
          </p:cNvPr>
          <p:cNvSpPr/>
          <p:nvPr/>
        </p:nvSpPr>
        <p:spPr>
          <a:xfrm>
            <a:off x="3181350" y="1514007"/>
            <a:ext cx="8664786"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a:t>
            </a:fld>
            <a:endParaRPr kumimoji="1" lang="ja-JP" altLang="en-US"/>
          </a:p>
        </p:txBody>
      </p:sp>
      <p:grpSp>
        <p:nvGrpSpPr>
          <p:cNvPr id="47" name="グループ化 46">
            <a:extLst>
              <a:ext uri="{FF2B5EF4-FFF2-40B4-BE49-F238E27FC236}">
                <a16:creationId xmlns:a16="http://schemas.microsoft.com/office/drawing/2014/main" id="{7AF003D8-518B-CF5C-9E0A-CE39464DB9AA}"/>
              </a:ext>
            </a:extLst>
          </p:cNvPr>
          <p:cNvGrpSpPr/>
          <p:nvPr/>
        </p:nvGrpSpPr>
        <p:grpSpPr>
          <a:xfrm>
            <a:off x="3276600" y="1695450"/>
            <a:ext cx="8515350" cy="4660900"/>
            <a:chOff x="1394442" y="1513835"/>
            <a:chExt cx="8721108" cy="4871871"/>
          </a:xfrm>
        </p:grpSpPr>
        <p:pic>
          <p:nvPicPr>
            <p:cNvPr id="38" name="図 37">
              <a:extLst>
                <a:ext uri="{FF2B5EF4-FFF2-40B4-BE49-F238E27FC236}">
                  <a16:creationId xmlns:a16="http://schemas.microsoft.com/office/drawing/2014/main" id="{9A24491E-675B-E7D5-661D-4E8D3B18B72D}"/>
                </a:ext>
              </a:extLst>
            </p:cNvPr>
            <p:cNvPicPr>
              <a:picLocks noChangeAspect="1"/>
            </p:cNvPicPr>
            <p:nvPr/>
          </p:nvPicPr>
          <p:blipFill>
            <a:blip r:embed="rId2"/>
            <a:stretch>
              <a:fillRect/>
            </a:stretch>
          </p:blipFill>
          <p:spPr>
            <a:xfrm>
              <a:off x="1394442" y="1513835"/>
              <a:ext cx="8721108" cy="4871871"/>
            </a:xfrm>
            <a:prstGeom prst="rect">
              <a:avLst/>
            </a:prstGeom>
          </p:spPr>
        </p:pic>
        <p:pic>
          <p:nvPicPr>
            <p:cNvPr id="45" name="図 44">
              <a:extLst>
                <a:ext uri="{FF2B5EF4-FFF2-40B4-BE49-F238E27FC236}">
                  <a16:creationId xmlns:a16="http://schemas.microsoft.com/office/drawing/2014/main" id="{ED65C421-4FE4-F061-00AE-ADA60227A461}"/>
                </a:ext>
              </a:extLst>
            </p:cNvPr>
            <p:cNvPicPr>
              <a:picLocks noChangeAspect="1"/>
            </p:cNvPicPr>
            <p:nvPr/>
          </p:nvPicPr>
          <p:blipFill>
            <a:blip r:embed="rId3"/>
            <a:stretch>
              <a:fillRect/>
            </a:stretch>
          </p:blipFill>
          <p:spPr>
            <a:xfrm>
              <a:off x="1557337" y="5880014"/>
              <a:ext cx="8434388" cy="438160"/>
            </a:xfrm>
            <a:prstGeom prst="rect">
              <a:avLst/>
            </a:prstGeom>
          </p:spPr>
        </p:pic>
      </p:grpSp>
      <p:sp>
        <p:nvSpPr>
          <p:cNvPr id="49" name="四角形: 角を丸くする 48">
            <a:extLst>
              <a:ext uri="{FF2B5EF4-FFF2-40B4-BE49-F238E27FC236}">
                <a16:creationId xmlns:a16="http://schemas.microsoft.com/office/drawing/2014/main" id="{166B7923-D7A5-A1B1-F749-09F8D7F8075F}"/>
              </a:ext>
            </a:extLst>
          </p:cNvPr>
          <p:cNvSpPr/>
          <p:nvPr/>
        </p:nvSpPr>
        <p:spPr>
          <a:xfrm>
            <a:off x="316337" y="1516246"/>
            <a:ext cx="2807862"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50" name="四角形: 角を丸くする 49">
            <a:extLst>
              <a:ext uri="{FF2B5EF4-FFF2-40B4-BE49-F238E27FC236}">
                <a16:creationId xmlns:a16="http://schemas.microsoft.com/office/drawing/2014/main" id="{8F4ECEE8-5FDF-35E9-CE5B-A818B4E1548A}"/>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原因と対処</a:t>
            </a:r>
          </a:p>
        </p:txBody>
      </p:sp>
      <p:sp>
        <p:nvSpPr>
          <p:cNvPr id="52" name="テキスト ボックス 51">
            <a:extLst>
              <a:ext uri="{FF2B5EF4-FFF2-40B4-BE49-F238E27FC236}">
                <a16:creationId xmlns:a16="http://schemas.microsoft.com/office/drawing/2014/main" id="{C5DAA5C0-814D-BFF1-0336-4FC60F0D524C}"/>
              </a:ext>
            </a:extLst>
          </p:cNvPr>
          <p:cNvSpPr txBox="1"/>
          <p:nvPr/>
        </p:nvSpPr>
        <p:spPr>
          <a:xfrm>
            <a:off x="316338" y="1916491"/>
            <a:ext cx="2744110" cy="341632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①複数端末で処理が出来ない。</a:t>
            </a:r>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原因</a:t>
            </a:r>
            <a:r>
              <a:rPr lang="en-US" altLang="ja-JP" sz="900" dirty="0">
                <a:latin typeface="Meiryo UI" panose="020B0604030504040204" pitchFamily="50" charset="-128"/>
                <a:ea typeface="Meiryo UI" panose="020B0604030504040204" pitchFamily="50" charset="-128"/>
              </a:rPr>
              <a:t>】</a:t>
            </a:r>
          </a:p>
          <a:p>
            <a:r>
              <a:rPr lang="ja-JP" altLang="en-US" sz="900" dirty="0">
                <a:latin typeface="Meiryo UI" panose="020B0604030504040204" pitchFamily="50" charset="-128"/>
                <a:ea typeface="Meiryo UI" panose="020B0604030504040204" pitchFamily="50" charset="-128"/>
              </a:rPr>
              <a:t>伝票管理番号を現在登録されている伝票管理番号の最大値＋１で画面表示時に取得している為、複数端末で同時に画面を起動すると、同じ番号で表示されます。</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同一伝票管理番号が複数端末で表示されている状態で、異なる取引先の情報をそれぞれ登録が出来てしまう。</a:t>
            </a:r>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対処方法</a:t>
            </a:r>
            <a:r>
              <a:rPr lang="en-US" altLang="ja-JP" sz="900" dirty="0">
                <a:latin typeface="Meiryo UI" panose="020B0604030504040204" pitchFamily="50" charset="-128"/>
                <a:ea typeface="Meiryo UI" panose="020B0604030504040204" pitchFamily="50" charset="-128"/>
              </a:rPr>
              <a:t>】</a:t>
            </a:r>
          </a:p>
          <a:p>
            <a:r>
              <a:rPr lang="ja-JP" altLang="en-US" sz="900" dirty="0">
                <a:latin typeface="Meiryo UI" panose="020B0604030504040204" pitchFamily="50" charset="-128"/>
                <a:ea typeface="Meiryo UI" panose="020B0604030504040204" pitchFamily="50" charset="-128"/>
              </a:rPr>
              <a:t>請求情報を登録する時、必ず重複しない伝票管理番号を取得し登録する。</a:t>
            </a:r>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現在想定している仕組みでは、伝票管理番号の欠番が発生する可能性がありますが、</a:t>
            </a:r>
            <a:r>
              <a:rPr lang="en-US" altLang="ja-JP" sz="900" dirty="0">
                <a:latin typeface="Meiryo UI" panose="020B0604030504040204" pitchFamily="50" charset="-128"/>
                <a:ea typeface="Meiryo UI" panose="020B0604030504040204" pitchFamily="50" charset="-128"/>
              </a:rPr>
              <a:t>2023/11/08</a:t>
            </a:r>
            <a:r>
              <a:rPr lang="ja-JP" altLang="en-US" sz="900" dirty="0">
                <a:latin typeface="Meiryo UI" panose="020B0604030504040204" pitchFamily="50" charset="-128"/>
                <a:ea typeface="Meiryo UI" panose="020B0604030504040204" pitchFamily="50" charset="-128"/>
              </a:rPr>
              <a:t>打ち合わで現在も欠番を管理していないので問題無いと回答を頂きました。</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②登録した情報の修正が出来ない。</a:t>
            </a:r>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原因</a:t>
            </a:r>
            <a:r>
              <a:rPr lang="en-US" altLang="ja-JP" sz="900" dirty="0">
                <a:latin typeface="Meiryo UI" panose="020B0604030504040204" pitchFamily="50" charset="-128"/>
                <a:ea typeface="Meiryo UI" panose="020B0604030504040204" pitchFamily="50" charset="-128"/>
              </a:rPr>
              <a:t>】</a:t>
            </a:r>
          </a:p>
          <a:p>
            <a:r>
              <a:rPr lang="ja-JP" altLang="en-US" sz="900" dirty="0">
                <a:latin typeface="Meiryo UI" panose="020B0604030504040204" pitchFamily="50" charset="-128"/>
                <a:ea typeface="Meiryo UI" panose="020B0604030504040204" pitchFamily="50" charset="-128"/>
              </a:rPr>
              <a:t>「更新」ボタン押下時は該当の明細行を追加もしくは全ての明細行を削除する機能しか実装されていない為、１度登録した情報を修正することが出来ない。</a:t>
            </a:r>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対処方法</a:t>
            </a:r>
            <a:r>
              <a:rPr lang="en-US" altLang="ja-JP" sz="900" dirty="0">
                <a:latin typeface="Meiryo UI" panose="020B0604030504040204" pitchFamily="50" charset="-128"/>
                <a:ea typeface="Meiryo UI" panose="020B0604030504040204" pitchFamily="50" charset="-128"/>
              </a:rPr>
              <a:t>】</a:t>
            </a:r>
          </a:p>
          <a:p>
            <a:r>
              <a:rPr lang="ja-JP" altLang="en-US" sz="900" dirty="0">
                <a:latin typeface="Meiryo UI" panose="020B0604030504040204" pitchFamily="50" charset="-128"/>
                <a:ea typeface="Meiryo UI" panose="020B0604030504040204" pitchFamily="50" charset="-128"/>
              </a:rPr>
              <a:t>全明細を</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度に登録する機能に変更して、修正の反映は</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度登録した情報を一旦削除して新たに登録する。</a:t>
            </a:r>
            <a:endParaRPr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00594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0" name="図 9">
            <a:extLst>
              <a:ext uri="{FF2B5EF4-FFF2-40B4-BE49-F238E27FC236}">
                <a16:creationId xmlns:a16="http://schemas.microsoft.com/office/drawing/2014/main" id="{E5FEDDB9-AA2B-A180-9D0D-7A29D10625DB}"/>
              </a:ext>
            </a:extLst>
          </p:cNvPr>
          <p:cNvPicPr>
            <a:picLocks noChangeAspect="1"/>
          </p:cNvPicPr>
          <p:nvPr/>
        </p:nvPicPr>
        <p:blipFill>
          <a:blip r:embed="rId2"/>
          <a:stretch>
            <a:fillRect/>
          </a:stretch>
        </p:blipFill>
        <p:spPr>
          <a:xfrm>
            <a:off x="4190400" y="1774800"/>
            <a:ext cx="6977363"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受注伝票選択</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①：受注番号「</a:t>
            </a:r>
            <a:r>
              <a:rPr lang="en-US" altLang="ja-JP" sz="900" dirty="0">
                <a:latin typeface="Meiryo UI" panose="020B0604030504040204" pitchFamily="50" charset="-128"/>
                <a:ea typeface="Meiryo UI" panose="020B0604030504040204" pitchFamily="50" charset="-128"/>
              </a:rPr>
              <a:t>760449</a:t>
            </a:r>
            <a:r>
              <a:rPr lang="ja-JP" altLang="en-US" sz="900" dirty="0">
                <a:latin typeface="Meiryo UI" panose="020B0604030504040204" pitchFamily="50" charset="-128"/>
                <a:ea typeface="Meiryo UI" panose="020B0604030504040204" pitchFamily="50" charset="-128"/>
              </a:rPr>
              <a:t>」を入力し、「表示」ボタンを押下すると、受注伝票より情報を取得し表示する。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20</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3" name="フリーフォーム: 図形 12">
            <a:extLst>
              <a:ext uri="{FF2B5EF4-FFF2-40B4-BE49-F238E27FC236}">
                <a16:creationId xmlns:a16="http://schemas.microsoft.com/office/drawing/2014/main" id="{68ADA3E8-9A5F-97B9-A231-ADCC0697A8D3}"/>
              </a:ext>
            </a:extLst>
          </p:cNvPr>
          <p:cNvSpPr/>
          <p:nvPr/>
        </p:nvSpPr>
        <p:spPr>
          <a:xfrm>
            <a:off x="4161448"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　　　　　　　　　　　　　　　①</a:t>
            </a:r>
          </a:p>
        </p:txBody>
      </p:sp>
      <p:sp>
        <p:nvSpPr>
          <p:cNvPr id="17" name="四角形: 角を丸くする 16">
            <a:extLst>
              <a:ext uri="{FF2B5EF4-FFF2-40B4-BE49-F238E27FC236}">
                <a16:creationId xmlns:a16="http://schemas.microsoft.com/office/drawing/2014/main" id="{6BE2EA05-E9C1-E45C-FAF9-A39A8A1B4816}"/>
              </a:ext>
            </a:extLst>
          </p:cNvPr>
          <p:cNvSpPr/>
          <p:nvPr/>
        </p:nvSpPr>
        <p:spPr>
          <a:xfrm>
            <a:off x="10207681" y="3663175"/>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Tree>
    <p:extLst>
      <p:ext uri="{BB962C8B-B14F-4D97-AF65-F5344CB8AC3E}">
        <p14:creationId xmlns:p14="http://schemas.microsoft.com/office/powerpoint/2010/main" val="245070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4" name="図 13">
            <a:extLst>
              <a:ext uri="{FF2B5EF4-FFF2-40B4-BE49-F238E27FC236}">
                <a16:creationId xmlns:a16="http://schemas.microsoft.com/office/drawing/2014/main" id="{C9D25016-FDA5-48BD-83DE-726076C98E60}"/>
              </a:ext>
            </a:extLst>
          </p:cNvPr>
          <p:cNvPicPr>
            <a:picLocks noChangeAspect="1"/>
          </p:cNvPicPr>
          <p:nvPr/>
        </p:nvPicPr>
        <p:blipFill>
          <a:blip r:embed="rId2"/>
          <a:stretch>
            <a:fillRect/>
          </a:stretch>
        </p:blipFill>
        <p:spPr>
          <a:xfrm>
            <a:off x="4190400" y="1774800"/>
            <a:ext cx="6978767"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請求情報登録後に</a:t>
            </a:r>
            <a:r>
              <a:rPr lang="en-US" altLang="ja-JP" sz="1200" dirty="0">
                <a:latin typeface="Meiryo UI" panose="020B0604030504040204" pitchFamily="50" charset="-128"/>
                <a:ea typeface="Meiryo UI" panose="020B0604030504040204" pitchFamily="50" charset="-128"/>
              </a:rPr>
              <a:t>4</a:t>
            </a:r>
            <a:r>
              <a:rPr lang="ja-JP" altLang="en-US" sz="1200" dirty="0">
                <a:latin typeface="Meiryo UI" panose="020B0604030504040204" pitchFamily="50" charset="-128"/>
                <a:ea typeface="Meiryo UI" panose="020B0604030504040204" pitchFamily="50" charset="-128"/>
              </a:rPr>
              <a:t>行目の明細追加</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1200329"/>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①「追加」ボタンを押下し、明細行に情報を追加する。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１金額は数量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単価で計算した値を表示する。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２この時点では画面表示上は</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行削除されていますが、請求情報への登録はされていない状態です。</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21</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10326767" y="2892490"/>
            <a:ext cx="813984" cy="3172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①</a:t>
            </a:r>
            <a:endParaRPr kumimoji="1" lang="ja-JP" altLang="en-US" sz="1100" dirty="0">
              <a:solidFill>
                <a:schemeClr val="tx1"/>
              </a:solidFill>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904458"/>
            <a:ext cx="572788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2C13A55D-676D-1648-98BD-EE0667A19DDA}"/>
              </a:ext>
            </a:extLst>
          </p:cNvPr>
          <p:cNvSpPr/>
          <p:nvPr/>
        </p:nvSpPr>
        <p:spPr>
          <a:xfrm>
            <a:off x="8485037" y="2985667"/>
            <a:ext cx="64963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156292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4" name="図 13">
            <a:extLst>
              <a:ext uri="{FF2B5EF4-FFF2-40B4-BE49-F238E27FC236}">
                <a16:creationId xmlns:a16="http://schemas.microsoft.com/office/drawing/2014/main" id="{C9D25016-FDA5-48BD-83DE-726076C98E60}"/>
              </a:ext>
            </a:extLst>
          </p:cNvPr>
          <p:cNvPicPr>
            <a:picLocks noChangeAspect="1"/>
          </p:cNvPicPr>
          <p:nvPr/>
        </p:nvPicPr>
        <p:blipFill>
          <a:blip r:embed="rId2"/>
          <a:stretch>
            <a:fillRect/>
          </a:stretch>
        </p:blipFill>
        <p:spPr>
          <a:xfrm>
            <a:off x="4190400" y="1774800"/>
            <a:ext cx="6978767"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明細表示位置変更</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9233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①「↑」ボタンを押下し、</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行上に移動する。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この時点では画面表示上は</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行削除されていますが、請求情報への登録はされていない状態です。</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22</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904458"/>
            <a:ext cx="6835972"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53291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B3385A14-1BA8-71C4-14FA-E8ABAF5CA153}"/>
              </a:ext>
            </a:extLst>
          </p:cNvPr>
          <p:cNvPicPr>
            <a:picLocks noChangeAspect="1"/>
          </p:cNvPicPr>
          <p:nvPr/>
        </p:nvPicPr>
        <p:blipFill>
          <a:blip r:embed="rId2"/>
          <a:stretch>
            <a:fillRect/>
          </a:stretch>
        </p:blipFill>
        <p:spPr>
          <a:xfrm>
            <a:off x="4190400" y="1774800"/>
            <a:ext cx="7183701"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明細表示位置変更</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a:t>
            </a:r>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行目と</a:t>
            </a:r>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行目の表示位置が入替る。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23</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702630"/>
            <a:ext cx="5800274" cy="4692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598422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7C30E739-D5CE-56FE-A05A-068F8DD76CBA}"/>
              </a:ext>
            </a:extLst>
          </p:cNvPr>
          <p:cNvPicPr>
            <a:picLocks noChangeAspect="1"/>
          </p:cNvPicPr>
          <p:nvPr/>
        </p:nvPicPr>
        <p:blipFill>
          <a:blip r:embed="rId2"/>
          <a:stretch>
            <a:fillRect/>
          </a:stretch>
        </p:blipFill>
        <p:spPr>
          <a:xfrm>
            <a:off x="4190400" y="1774800"/>
            <a:ext cx="7183701"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明細表示位置変更</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9233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①「↓」ボタンを押下し、</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行下に移動する。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この時点では画面表示上は</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行削除されていますが、請求情報への登録はされていない状態です。</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24</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7" y="4484580"/>
            <a:ext cx="6994593"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2364834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DA291761-92D8-CFC4-D429-5F91C4C8E202}"/>
              </a:ext>
            </a:extLst>
          </p:cNvPr>
          <p:cNvPicPr>
            <a:picLocks noChangeAspect="1"/>
          </p:cNvPicPr>
          <p:nvPr/>
        </p:nvPicPr>
        <p:blipFill>
          <a:blip r:embed="rId2"/>
          <a:stretch>
            <a:fillRect/>
          </a:stretch>
        </p:blipFill>
        <p:spPr>
          <a:xfrm>
            <a:off x="4190400" y="1774800"/>
            <a:ext cx="7104220"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明細表示位置変更</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a:t>
            </a:r>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行目と３行目の表示位置が入替る。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25</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460024"/>
            <a:ext cx="5800274" cy="4692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4247350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DBBB322A-724B-0725-160F-49C6E08F5555}"/>
              </a:ext>
            </a:extLst>
          </p:cNvPr>
          <p:cNvPicPr>
            <a:picLocks noChangeAspect="1"/>
          </p:cNvPicPr>
          <p:nvPr/>
        </p:nvPicPr>
        <p:blipFill>
          <a:blip r:embed="rId2"/>
          <a:stretch>
            <a:fillRect/>
          </a:stretch>
        </p:blipFill>
        <p:spPr>
          <a:xfrm>
            <a:off x="4190400" y="1774800"/>
            <a:ext cx="7104220"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明細表示位置変更</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9233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①「↓」ボタンを押下し、</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行下に移動する。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この時点では画面表示上は</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行削除されていますが、請求情報への登録はされていない状態です。</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26</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68875" y="4661864"/>
            <a:ext cx="6826643"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903822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9" name="図 18">
            <a:extLst>
              <a:ext uri="{FF2B5EF4-FFF2-40B4-BE49-F238E27FC236}">
                <a16:creationId xmlns:a16="http://schemas.microsoft.com/office/drawing/2014/main" id="{4FF84975-3308-E9D5-B368-2B6D00CDD54D}"/>
              </a:ext>
            </a:extLst>
          </p:cNvPr>
          <p:cNvPicPr>
            <a:picLocks noChangeAspect="1"/>
          </p:cNvPicPr>
          <p:nvPr/>
        </p:nvPicPr>
        <p:blipFill>
          <a:blip r:embed="rId2"/>
          <a:stretch>
            <a:fillRect/>
          </a:stretch>
        </p:blipFill>
        <p:spPr>
          <a:xfrm>
            <a:off x="4190400" y="1774800"/>
            <a:ext cx="7154176"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請求情報修正</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19"/>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①発行日を「</a:t>
            </a:r>
            <a:r>
              <a:rPr lang="en-US" altLang="ja-JP" sz="900" dirty="0">
                <a:latin typeface="Meiryo UI" panose="020B0604030504040204" pitchFamily="50" charset="-128"/>
                <a:ea typeface="Meiryo UI" panose="020B0604030504040204" pitchFamily="50" charset="-128"/>
              </a:rPr>
              <a:t>2023.11.18</a:t>
            </a:r>
            <a:r>
              <a:rPr lang="ja-JP" altLang="en-US" sz="900" dirty="0">
                <a:latin typeface="Meiryo UI" panose="020B0604030504040204" pitchFamily="50" charset="-128"/>
                <a:ea typeface="Meiryo UI" panose="020B0604030504040204" pitchFamily="50" charset="-128"/>
              </a:rPr>
              <a:t>」に修正する。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②明細</a:t>
            </a:r>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行目の数量を「</a:t>
            </a:r>
            <a:r>
              <a:rPr lang="en-US" altLang="ja-JP" sz="900" dirty="0">
                <a:latin typeface="Meiryo UI" panose="020B0604030504040204" pitchFamily="50" charset="-128"/>
                <a:ea typeface="Meiryo UI" panose="020B0604030504040204" pitchFamily="50" charset="-128"/>
              </a:rPr>
              <a:t>3600</a:t>
            </a:r>
            <a:r>
              <a:rPr lang="ja-JP" altLang="en-US" sz="900" dirty="0">
                <a:latin typeface="Meiryo UI" panose="020B0604030504040204" pitchFamily="50" charset="-128"/>
                <a:ea typeface="Meiryo UI" panose="020B0604030504040204" pitchFamily="50" charset="-128"/>
              </a:rPr>
              <a:t>」に修正する。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③「登録」ボタンを押下し、請求情報を登録する。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修正可能項目</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共通部（画面中断）</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取引先（取引先番号を修正して表示ボタン押下）</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伝票番号（運用で修正することは無い）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請求月</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締日（取引先情報と異なる場合修正）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伝票区分</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発行日</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売上日</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担当者（受注伝票と異なる場合修正）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明細部（画面下部一覧）</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受注</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（運用で修正されることは無い）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品名・規格（受注伝票が誤っている場合修正）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数量（修正すると金額も変更される）</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単位（受注伝票が誤っている場合修正）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単価（受注伝票が誤っている場合修正）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金額（修正出来るが、数量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単価で算出した金額と異なる場合は請求情報に反映されず、「登録」ボタン押下後にシステムで修正される）</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備考</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27</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06209ACB-CAFE-C3BC-1D01-C1DA1599823B}"/>
              </a:ext>
            </a:extLst>
          </p:cNvPr>
          <p:cNvSpPr/>
          <p:nvPr/>
        </p:nvSpPr>
        <p:spPr>
          <a:xfrm>
            <a:off x="8892072" y="3645587"/>
            <a:ext cx="709127" cy="5702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①</a:t>
            </a:r>
          </a:p>
        </p:txBody>
      </p:sp>
      <p:sp>
        <p:nvSpPr>
          <p:cNvPr id="14" name="四角形: 角を丸くする 13">
            <a:extLst>
              <a:ext uri="{FF2B5EF4-FFF2-40B4-BE49-F238E27FC236}">
                <a16:creationId xmlns:a16="http://schemas.microsoft.com/office/drawing/2014/main" id="{89324BA8-C11A-6140-7D6B-57976040ACC5}"/>
              </a:ext>
            </a:extLst>
          </p:cNvPr>
          <p:cNvSpPr/>
          <p:nvPr/>
        </p:nvSpPr>
        <p:spPr>
          <a:xfrm>
            <a:off x="3968876" y="4699188"/>
            <a:ext cx="5884252"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tx1"/>
                </a:solidFill>
              </a:rPr>
              <a:t>②</a:t>
            </a:r>
            <a:endParaRPr kumimoji="1" lang="ja-JP" altLang="en-US" sz="1100" dirty="0">
              <a:solidFill>
                <a:schemeClr val="tx1"/>
              </a:solidFill>
            </a:endParaRPr>
          </a:p>
        </p:txBody>
      </p:sp>
      <p:sp>
        <p:nvSpPr>
          <p:cNvPr id="20" name="四角形: 角を丸くする 19">
            <a:extLst>
              <a:ext uri="{FF2B5EF4-FFF2-40B4-BE49-F238E27FC236}">
                <a16:creationId xmlns:a16="http://schemas.microsoft.com/office/drawing/2014/main" id="{4C1CD638-65AD-7C62-2734-0B2EE64DDFCA}"/>
              </a:ext>
            </a:extLst>
          </p:cNvPr>
          <p:cNvSpPr/>
          <p:nvPr/>
        </p:nvSpPr>
        <p:spPr>
          <a:xfrm>
            <a:off x="9927771" y="5299788"/>
            <a:ext cx="559837" cy="49784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tx1"/>
                </a:solidFill>
              </a:rPr>
              <a:t>③</a:t>
            </a:r>
            <a:endParaRPr kumimoji="1" lang="ja-JP" altLang="en-US" sz="1100" dirty="0">
              <a:solidFill>
                <a:schemeClr val="tx1"/>
              </a:solidFill>
            </a:endParaRPr>
          </a:p>
        </p:txBody>
      </p:sp>
    </p:spTree>
    <p:extLst>
      <p:ext uri="{BB962C8B-B14F-4D97-AF65-F5344CB8AC3E}">
        <p14:creationId xmlns:p14="http://schemas.microsoft.com/office/powerpoint/2010/main" val="2616137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D8EFA463-5EE7-E380-4580-A9967FA59063}"/>
              </a:ext>
            </a:extLst>
          </p:cNvPr>
          <p:cNvPicPr>
            <a:picLocks noChangeAspect="1"/>
          </p:cNvPicPr>
          <p:nvPr/>
        </p:nvPicPr>
        <p:blipFill>
          <a:blip r:embed="rId2"/>
          <a:stretch>
            <a:fillRect/>
          </a:stretch>
        </p:blipFill>
        <p:spPr>
          <a:xfrm>
            <a:off x="4190400" y="1774800"/>
            <a:ext cx="7199807"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請求情報検索</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①伝票番号に「</a:t>
            </a:r>
            <a:r>
              <a:rPr lang="en-US" altLang="ja-JP" sz="900" dirty="0">
                <a:latin typeface="Meiryo UI" panose="020B0604030504040204" pitchFamily="50" charset="-128"/>
                <a:ea typeface="Meiryo UI" panose="020B0604030504040204" pitchFamily="50" charset="-128"/>
              </a:rPr>
              <a:t>76000555</a:t>
            </a:r>
            <a:r>
              <a:rPr lang="ja-JP" altLang="en-US" sz="900" dirty="0">
                <a:latin typeface="Meiryo UI" panose="020B0604030504040204" pitchFamily="50" charset="-128"/>
                <a:ea typeface="Meiryo UI" panose="020B0604030504040204" pitchFamily="50" charset="-128"/>
              </a:rPr>
              <a:t>」を入力し</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「検索」ボタンを押下すると、登録されている請求情報を表示する。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28</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89324BA8-C11A-6140-7D6B-57976040ACC5}"/>
              </a:ext>
            </a:extLst>
          </p:cNvPr>
          <p:cNvSpPr/>
          <p:nvPr/>
        </p:nvSpPr>
        <p:spPr>
          <a:xfrm>
            <a:off x="3968876" y="3331029"/>
            <a:ext cx="7069238" cy="2146039"/>
          </a:xfrm>
          <a:prstGeom prst="roundRect">
            <a:avLst>
              <a:gd name="adj" fmla="val 1039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1025BC74-5B66-24F4-64DB-9C546188F857}"/>
              </a:ext>
            </a:extLst>
          </p:cNvPr>
          <p:cNvSpPr/>
          <p:nvPr/>
        </p:nvSpPr>
        <p:spPr>
          <a:xfrm>
            <a:off x="6240347" y="2497164"/>
            <a:ext cx="1588037" cy="38599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3176083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6C9CFBC9-9BAC-E815-4182-89876ABC9E01}"/>
              </a:ext>
            </a:extLst>
          </p:cNvPr>
          <p:cNvPicPr>
            <a:picLocks noChangeAspect="1"/>
          </p:cNvPicPr>
          <p:nvPr/>
        </p:nvPicPr>
        <p:blipFill>
          <a:blip r:embed="rId2"/>
          <a:stretch>
            <a:fillRect/>
          </a:stretch>
        </p:blipFill>
        <p:spPr>
          <a:xfrm>
            <a:off x="4190400" y="1774800"/>
            <a:ext cx="7121191"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伝票区分選択</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①：伝票区分に「４：仮伝」を設定します。</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29</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6" name="四角形: 角を丸くする 5">
            <a:extLst>
              <a:ext uri="{FF2B5EF4-FFF2-40B4-BE49-F238E27FC236}">
                <a16:creationId xmlns:a16="http://schemas.microsoft.com/office/drawing/2014/main" id="{E58D8808-E5F4-83F3-971C-A1B7DFEAB446}"/>
              </a:ext>
            </a:extLst>
          </p:cNvPr>
          <p:cNvSpPr/>
          <p:nvPr/>
        </p:nvSpPr>
        <p:spPr>
          <a:xfrm>
            <a:off x="7903030" y="3707456"/>
            <a:ext cx="1052658" cy="3233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185522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機能概要</a:t>
            </a: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要望概要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5345C3E7-7BB4-4FA6-8AA3-A1983DF67AB0}"/>
              </a:ext>
            </a:extLst>
          </p:cNvPr>
          <p:cNvSpPr/>
          <p:nvPr/>
        </p:nvSpPr>
        <p:spPr>
          <a:xfrm>
            <a:off x="9840385" y="719980"/>
            <a:ext cx="914400" cy="298748"/>
          </a:xfrm>
          <a:prstGeom prst="roundRect">
            <a:avLst>
              <a:gd name="adj" fmla="val 151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優先順位</a:t>
            </a: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複数端末で処理を実施できるようにしてほしい。</a:t>
            </a:r>
            <a:endParaRPr kumimoji="1" lang="en-US" altLang="ja-JP" sz="12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登録した情報の修正を出来るようにしてほしい。</a:t>
            </a:r>
          </a:p>
        </p:txBody>
      </p:sp>
      <p:sp>
        <p:nvSpPr>
          <p:cNvPr id="12" name="四角形: 角を丸くする 11">
            <a:extLst>
              <a:ext uri="{FF2B5EF4-FFF2-40B4-BE49-F238E27FC236}">
                <a16:creationId xmlns:a16="http://schemas.microsoft.com/office/drawing/2014/main" id="{8FDB9E31-ABDE-420A-9BD1-C7FCF4CD1AB8}"/>
              </a:ext>
            </a:extLst>
          </p:cNvPr>
          <p:cNvSpPr/>
          <p:nvPr/>
        </p:nvSpPr>
        <p:spPr>
          <a:xfrm>
            <a:off x="9840385" y="1048291"/>
            <a:ext cx="914400" cy="298747"/>
          </a:xfrm>
          <a:prstGeom prst="roundRect">
            <a:avLst>
              <a:gd name="adj" fmla="val 151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必要工数</a:t>
            </a:r>
          </a:p>
        </p:txBody>
      </p:sp>
      <p:sp>
        <p:nvSpPr>
          <p:cNvPr id="13" name="四角形: 角を丸くする 12">
            <a:extLst>
              <a:ext uri="{FF2B5EF4-FFF2-40B4-BE49-F238E27FC236}">
                <a16:creationId xmlns:a16="http://schemas.microsoft.com/office/drawing/2014/main" id="{9558C156-788B-4728-8256-715F4A68C64E}"/>
              </a:ext>
            </a:extLst>
          </p:cNvPr>
          <p:cNvSpPr/>
          <p:nvPr/>
        </p:nvSpPr>
        <p:spPr>
          <a:xfrm>
            <a:off x="10799133" y="719978"/>
            <a:ext cx="1017142" cy="287673"/>
          </a:xfrm>
          <a:prstGeom prst="roundRect">
            <a:avLst>
              <a:gd name="adj" fmla="val 238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4DEF7D57-DD3C-4761-9936-02B16BBFEAAD}"/>
              </a:ext>
            </a:extLst>
          </p:cNvPr>
          <p:cNvSpPr/>
          <p:nvPr/>
        </p:nvSpPr>
        <p:spPr>
          <a:xfrm>
            <a:off x="10793625" y="1048291"/>
            <a:ext cx="1017142" cy="287672"/>
          </a:xfrm>
          <a:prstGeom prst="roundRect">
            <a:avLst>
              <a:gd name="adj" fmla="val 238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人日～</a:t>
            </a:r>
          </a:p>
        </p:txBody>
      </p:sp>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仕様概要</a:t>
            </a: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4247317"/>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①：取引先番号を入力し、「表示」ボタンを押下すると、取引先の情報が表示される。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②：請求月、伝票区分（選択）、発行日、売上日を入力する。（全項目修正可能）</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③：受注番号を入力し、「表示」ボタンを押下すると、受注伝票より情報を取得して表示する。（各項目は修正可能、但し修正した内容は受注伝票には反映されない）</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④：「追加」ボタンを押下すると、③で表示されている受注</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、品名・規格、数量、単位、単価、備考欄を④の最終行に追加する。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金額については数量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単価で計算した値を表示する。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伝票区分が４：仮伝の場合は単価と金額は表示対象外とする。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⑤：操作ボタンで一覧表の表示を操作する。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「削除」ボタン：</a:t>
            </a:r>
            <a:r>
              <a:rPr lang="en-US" altLang="ja-JP" sz="900" dirty="0">
                <a:latin typeface="Meiryo UI" panose="020B0604030504040204" pitchFamily="50" charset="-128"/>
                <a:ea typeface="Meiryo UI" panose="020B0604030504040204" pitchFamily="50" charset="-128"/>
              </a:rPr>
              <a:t>1</a:t>
            </a:r>
            <a:r>
              <a:rPr lang="ja-JP" altLang="en-US" sz="900" dirty="0">
                <a:latin typeface="Meiryo UI" panose="020B0604030504040204" pitchFamily="50" charset="-128"/>
                <a:ea typeface="Meiryo UI" panose="020B0604030504040204" pitchFamily="50" charset="-128"/>
              </a:rPr>
              <a:t>行削除し、上に詰める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「↑↓」ボタン：表示位置を上下させる。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⑥：「登録」ボタン押下すると、伝票番号を取得し、①②④⑥に表示されている内容を</a:t>
            </a:r>
            <a:r>
              <a:rPr lang="en-US" altLang="ja-JP" sz="900" dirty="0">
                <a:latin typeface="Meiryo UI" panose="020B0604030504040204" pitchFamily="50" charset="-128"/>
                <a:ea typeface="Meiryo UI" panose="020B0604030504040204" pitchFamily="50" charset="-128"/>
              </a:rPr>
              <a:t>DB</a:t>
            </a:r>
            <a:r>
              <a:rPr lang="ja-JP" altLang="en-US" sz="900" dirty="0">
                <a:latin typeface="Meiryo UI" panose="020B0604030504040204" pitchFamily="50" charset="-128"/>
                <a:ea typeface="Meiryo UI" panose="020B0604030504040204" pitchFamily="50" charset="-128"/>
              </a:rPr>
              <a:t>に登録する。</a:t>
            </a:r>
            <a:r>
              <a:rPr lang="en-US" altLang="ja-JP" sz="900" dirty="0">
                <a:latin typeface="Meiryo UI" panose="020B0604030504040204" pitchFamily="50" charset="-128"/>
                <a:ea typeface="Meiryo UI" panose="020B0604030504040204" pitchFamily="50" charset="-128"/>
              </a:rPr>
              <a:t>DB</a:t>
            </a:r>
            <a:r>
              <a:rPr lang="ja-JP" altLang="en-US" sz="900" dirty="0">
                <a:latin typeface="Meiryo UI" panose="020B0604030504040204" pitchFamily="50" charset="-128"/>
                <a:ea typeface="Meiryo UI" panose="020B0604030504040204" pitchFamily="50" charset="-128"/>
              </a:rPr>
              <a:t>登録後は登録した内容を画面に表示する。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伝票区分「４：仮伝」以外で④の単価が表示されていない場合は、受注伝票より単価を取得し、数量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単価で金額を算出して</a:t>
            </a:r>
            <a:r>
              <a:rPr lang="en-US" altLang="ja-JP" sz="900" dirty="0">
                <a:latin typeface="Meiryo UI" panose="020B0604030504040204" pitchFamily="50" charset="-128"/>
                <a:ea typeface="Meiryo UI" panose="020B0604030504040204" pitchFamily="50" charset="-128"/>
              </a:rPr>
              <a:t>DB</a:t>
            </a:r>
            <a:r>
              <a:rPr lang="ja-JP" altLang="en-US" sz="900" dirty="0">
                <a:latin typeface="Meiryo UI" panose="020B0604030504040204" pitchFamily="50" charset="-128"/>
                <a:ea typeface="Meiryo UI" panose="020B0604030504040204" pitchFamily="50" charset="-128"/>
              </a:rPr>
              <a:t>に登録する。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⑦：伝票番号を入力し、「検索」ボタンを押下すると、登録されている伝票（①②④⑥）を表示する。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pic>
        <p:nvPicPr>
          <p:cNvPr id="30" name="図 29">
            <a:extLst>
              <a:ext uri="{FF2B5EF4-FFF2-40B4-BE49-F238E27FC236}">
                <a16:creationId xmlns:a16="http://schemas.microsoft.com/office/drawing/2014/main" id="{27C80439-0E34-1FAF-E3F9-D37C880EEE93}"/>
              </a:ext>
            </a:extLst>
          </p:cNvPr>
          <p:cNvPicPr>
            <a:picLocks noChangeAspect="1"/>
          </p:cNvPicPr>
          <p:nvPr/>
        </p:nvPicPr>
        <p:blipFill>
          <a:blip r:embed="rId2"/>
          <a:stretch>
            <a:fillRect/>
          </a:stretch>
        </p:blipFill>
        <p:spPr>
          <a:xfrm>
            <a:off x="4189444" y="1775617"/>
            <a:ext cx="7264273" cy="4517233"/>
          </a:xfrm>
          <a:prstGeom prst="rect">
            <a:avLst/>
          </a:prstGeom>
        </p:spPr>
      </p:pic>
      <p:sp>
        <p:nvSpPr>
          <p:cNvPr id="33" name="フリーフォーム: 図形 32">
            <a:extLst>
              <a:ext uri="{FF2B5EF4-FFF2-40B4-BE49-F238E27FC236}">
                <a16:creationId xmlns:a16="http://schemas.microsoft.com/office/drawing/2014/main" id="{FBD50E11-4023-6157-D497-8378E8854996}"/>
              </a:ext>
            </a:extLst>
          </p:cNvPr>
          <p:cNvSpPr/>
          <p:nvPr/>
        </p:nvSpPr>
        <p:spPr>
          <a:xfrm>
            <a:off x="4273420" y="3312367"/>
            <a:ext cx="2714755" cy="783361"/>
          </a:xfrm>
          <a:custGeom>
            <a:avLst/>
            <a:gdLst>
              <a:gd name="connsiteX0" fmla="*/ 1093044 w 2714755"/>
              <a:gd name="connsiteY0" fmla="*/ 0 h 783361"/>
              <a:gd name="connsiteX1" fmla="*/ 2666740 w 2714755"/>
              <a:gd name="connsiteY1" fmla="*/ 0 h 783361"/>
              <a:gd name="connsiteX2" fmla="*/ 2714755 w 2714755"/>
              <a:gd name="connsiteY2" fmla="*/ 48015 h 783361"/>
              <a:gd name="connsiteX3" fmla="*/ 2714755 w 2714755"/>
              <a:gd name="connsiteY3" fmla="*/ 240068 h 783361"/>
              <a:gd name="connsiteX4" fmla="*/ 2707456 w 2714755"/>
              <a:gd name="connsiteY4" fmla="*/ 257691 h 783361"/>
              <a:gd name="connsiteX5" fmla="*/ 2714755 w 2714755"/>
              <a:gd name="connsiteY5" fmla="*/ 293847 h 783361"/>
              <a:gd name="connsiteX6" fmla="*/ 2714755 w 2714755"/>
              <a:gd name="connsiteY6" fmla="*/ 685456 h 783361"/>
              <a:gd name="connsiteX7" fmla="*/ 2616850 w 2714755"/>
              <a:gd name="connsiteY7" fmla="*/ 783361 h 783361"/>
              <a:gd name="connsiteX8" fmla="*/ 97905 w 2714755"/>
              <a:gd name="connsiteY8" fmla="*/ 783361 h 783361"/>
              <a:gd name="connsiteX9" fmla="*/ 0 w 2714755"/>
              <a:gd name="connsiteY9" fmla="*/ 685456 h 783361"/>
              <a:gd name="connsiteX10" fmla="*/ 0 w 2714755"/>
              <a:gd name="connsiteY10" fmla="*/ 293847 h 783361"/>
              <a:gd name="connsiteX11" fmla="*/ 97905 w 2714755"/>
              <a:gd name="connsiteY11" fmla="*/ 195942 h 783361"/>
              <a:gd name="connsiteX12" fmla="*/ 1045029 w 2714755"/>
              <a:gd name="connsiteY12" fmla="*/ 195942 h 783361"/>
              <a:gd name="connsiteX13" fmla="*/ 1045029 w 2714755"/>
              <a:gd name="connsiteY13" fmla="*/ 48015 h 783361"/>
              <a:gd name="connsiteX14" fmla="*/ 1093044 w 2714755"/>
              <a:gd name="connsiteY14" fmla="*/ 0 h 78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4755" h="783361">
                <a:moveTo>
                  <a:pt x="1093044" y="0"/>
                </a:moveTo>
                <a:lnTo>
                  <a:pt x="2666740" y="0"/>
                </a:lnTo>
                <a:cubicBezTo>
                  <a:pt x="2693258" y="0"/>
                  <a:pt x="2714755" y="21497"/>
                  <a:pt x="2714755" y="48015"/>
                </a:cubicBezTo>
                <a:lnTo>
                  <a:pt x="2714755" y="240068"/>
                </a:lnTo>
                <a:lnTo>
                  <a:pt x="2707456" y="257691"/>
                </a:lnTo>
                <a:lnTo>
                  <a:pt x="2714755" y="293847"/>
                </a:lnTo>
                <a:lnTo>
                  <a:pt x="2714755" y="685456"/>
                </a:lnTo>
                <a:cubicBezTo>
                  <a:pt x="2714755" y="739527"/>
                  <a:pt x="2670921" y="783361"/>
                  <a:pt x="2616850" y="783361"/>
                </a:cubicBezTo>
                <a:lnTo>
                  <a:pt x="97905" y="783361"/>
                </a:lnTo>
                <a:cubicBezTo>
                  <a:pt x="43834" y="783361"/>
                  <a:pt x="0" y="739527"/>
                  <a:pt x="0" y="685456"/>
                </a:cubicBezTo>
                <a:lnTo>
                  <a:pt x="0" y="293847"/>
                </a:lnTo>
                <a:cubicBezTo>
                  <a:pt x="0" y="239776"/>
                  <a:pt x="43834" y="195942"/>
                  <a:pt x="97905" y="195942"/>
                </a:cubicBezTo>
                <a:lnTo>
                  <a:pt x="1045029" y="195942"/>
                </a:lnTo>
                <a:lnTo>
                  <a:pt x="1045029" y="48015"/>
                </a:lnTo>
                <a:cubicBezTo>
                  <a:pt x="1045029" y="21497"/>
                  <a:pt x="1066526" y="0"/>
                  <a:pt x="1093044"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①</a:t>
            </a:r>
          </a:p>
        </p:txBody>
      </p:sp>
      <p:sp>
        <p:nvSpPr>
          <p:cNvPr id="37" name="フリーフォーム: 図形 36">
            <a:extLst>
              <a:ext uri="{FF2B5EF4-FFF2-40B4-BE49-F238E27FC236}">
                <a16:creationId xmlns:a16="http://schemas.microsoft.com/office/drawing/2014/main" id="{A2E9F3D3-E654-8D31-B0C1-EB87F7DF29C6}"/>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③</a:t>
            </a:r>
          </a:p>
        </p:txBody>
      </p:sp>
      <p:sp>
        <p:nvSpPr>
          <p:cNvPr id="39" name="四角形: 角を丸くする 38">
            <a:extLst>
              <a:ext uri="{FF2B5EF4-FFF2-40B4-BE49-F238E27FC236}">
                <a16:creationId xmlns:a16="http://schemas.microsoft.com/office/drawing/2014/main" id="{0A40DBCB-55F6-BB3E-4F4E-88CE9FF3AD0E}"/>
              </a:ext>
            </a:extLst>
          </p:cNvPr>
          <p:cNvSpPr/>
          <p:nvPr/>
        </p:nvSpPr>
        <p:spPr>
          <a:xfrm>
            <a:off x="4273420" y="4176964"/>
            <a:ext cx="5566965" cy="1001526"/>
          </a:xfrm>
          <a:prstGeom prst="roundRect">
            <a:avLst>
              <a:gd name="adj" fmla="val 1014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tx1"/>
                </a:solidFill>
              </a:rPr>
              <a:t>④</a:t>
            </a:r>
            <a:endParaRPr kumimoji="1" lang="ja-JP" altLang="en-US" sz="1100" dirty="0">
              <a:solidFill>
                <a:schemeClr val="tx1"/>
              </a:solidFill>
            </a:endParaRPr>
          </a:p>
        </p:txBody>
      </p:sp>
      <p:sp>
        <p:nvSpPr>
          <p:cNvPr id="40" name="四角形: 角を丸くする 39">
            <a:extLst>
              <a:ext uri="{FF2B5EF4-FFF2-40B4-BE49-F238E27FC236}">
                <a16:creationId xmlns:a16="http://schemas.microsoft.com/office/drawing/2014/main" id="{02C1A0BF-B7F5-A531-E5B4-DCE1C250A2A9}"/>
              </a:ext>
            </a:extLst>
          </p:cNvPr>
          <p:cNvSpPr/>
          <p:nvPr/>
        </p:nvSpPr>
        <p:spPr>
          <a:xfrm>
            <a:off x="10418843" y="2881929"/>
            <a:ext cx="740569" cy="326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④</a:t>
            </a:r>
            <a:endParaRPr kumimoji="1" lang="ja-JP" altLang="en-US" sz="1100" dirty="0">
              <a:solidFill>
                <a:schemeClr val="tx1"/>
              </a:solidFill>
            </a:endParaRPr>
          </a:p>
        </p:txBody>
      </p:sp>
      <p:sp>
        <p:nvSpPr>
          <p:cNvPr id="41" name="四角形: 角を丸くする 40">
            <a:extLst>
              <a:ext uri="{FF2B5EF4-FFF2-40B4-BE49-F238E27FC236}">
                <a16:creationId xmlns:a16="http://schemas.microsoft.com/office/drawing/2014/main" id="{458B9DD6-8CC4-AE83-75EA-55D4B82AD706}"/>
              </a:ext>
            </a:extLst>
          </p:cNvPr>
          <p:cNvSpPr/>
          <p:nvPr/>
        </p:nvSpPr>
        <p:spPr>
          <a:xfrm>
            <a:off x="9840385" y="4176964"/>
            <a:ext cx="1319027" cy="1001526"/>
          </a:xfrm>
          <a:prstGeom prst="roundRect">
            <a:avLst>
              <a:gd name="adj" fmla="val 1014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⑤</a:t>
            </a:r>
          </a:p>
        </p:txBody>
      </p:sp>
      <p:sp>
        <p:nvSpPr>
          <p:cNvPr id="42" name="四角形: 角を丸くする 41">
            <a:extLst>
              <a:ext uri="{FF2B5EF4-FFF2-40B4-BE49-F238E27FC236}">
                <a16:creationId xmlns:a16="http://schemas.microsoft.com/office/drawing/2014/main" id="{6852FB87-65F5-0B3B-71FC-65E4B3000516}"/>
              </a:ext>
            </a:extLst>
          </p:cNvPr>
          <p:cNvSpPr/>
          <p:nvPr/>
        </p:nvSpPr>
        <p:spPr>
          <a:xfrm>
            <a:off x="9946432" y="5343994"/>
            <a:ext cx="472411" cy="4657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⑥</a:t>
            </a:r>
            <a:endParaRPr kumimoji="1" lang="ja-JP" altLang="en-US" sz="1100" dirty="0">
              <a:solidFill>
                <a:schemeClr val="tx1"/>
              </a:solidFill>
            </a:endParaRPr>
          </a:p>
        </p:txBody>
      </p:sp>
      <p:sp>
        <p:nvSpPr>
          <p:cNvPr id="43" name="四角形: 角を丸くする 42">
            <a:extLst>
              <a:ext uri="{FF2B5EF4-FFF2-40B4-BE49-F238E27FC236}">
                <a16:creationId xmlns:a16="http://schemas.microsoft.com/office/drawing/2014/main" id="{BC5F5150-F971-EE4C-AC67-FE0E30D53891}"/>
              </a:ext>
            </a:extLst>
          </p:cNvPr>
          <p:cNvSpPr/>
          <p:nvPr/>
        </p:nvSpPr>
        <p:spPr>
          <a:xfrm>
            <a:off x="7940353" y="3375675"/>
            <a:ext cx="1595533" cy="308052"/>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tx1"/>
                </a:solidFill>
              </a:rPr>
              <a:t>⑥</a:t>
            </a:r>
            <a:endParaRPr kumimoji="1" lang="ja-JP" altLang="en-US" sz="1100" dirty="0">
              <a:solidFill>
                <a:schemeClr val="tx1"/>
              </a:solidFill>
            </a:endParaRPr>
          </a:p>
        </p:txBody>
      </p:sp>
      <p:sp>
        <p:nvSpPr>
          <p:cNvPr id="44" name="四角形: 角を丸くする 43">
            <a:extLst>
              <a:ext uri="{FF2B5EF4-FFF2-40B4-BE49-F238E27FC236}">
                <a16:creationId xmlns:a16="http://schemas.microsoft.com/office/drawing/2014/main" id="{F3036C66-BD13-191C-5111-4B13221843FF}"/>
              </a:ext>
            </a:extLst>
          </p:cNvPr>
          <p:cNvSpPr/>
          <p:nvPr/>
        </p:nvSpPr>
        <p:spPr>
          <a:xfrm>
            <a:off x="10394301" y="3395933"/>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
        <p:nvSpPr>
          <p:cNvPr id="46" name="四角形: 角を丸くする 45">
            <a:extLst>
              <a:ext uri="{FF2B5EF4-FFF2-40B4-BE49-F238E27FC236}">
                <a16:creationId xmlns:a16="http://schemas.microsoft.com/office/drawing/2014/main" id="{C3ACF525-C840-E359-F1A9-9D81F9A9CF65}"/>
              </a:ext>
            </a:extLst>
          </p:cNvPr>
          <p:cNvSpPr/>
          <p:nvPr/>
        </p:nvSpPr>
        <p:spPr>
          <a:xfrm>
            <a:off x="10394301" y="3683727"/>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③⑥</a:t>
            </a:r>
            <a:endParaRPr lang="en-US" altLang="ja-JP" dirty="0">
              <a:solidFill>
                <a:schemeClr val="tx1"/>
              </a:solidFill>
            </a:endParaRPr>
          </a:p>
        </p:txBody>
      </p:sp>
      <p:sp>
        <p:nvSpPr>
          <p:cNvPr id="48" name="フリーフォーム: 図形 47">
            <a:extLst>
              <a:ext uri="{FF2B5EF4-FFF2-40B4-BE49-F238E27FC236}">
                <a16:creationId xmlns:a16="http://schemas.microsoft.com/office/drawing/2014/main" id="{5B817B21-B7B5-2F53-CFCE-00E6DDE64DEA}"/>
              </a:ext>
            </a:extLst>
          </p:cNvPr>
          <p:cNvSpPr/>
          <p:nvPr/>
        </p:nvSpPr>
        <p:spPr>
          <a:xfrm>
            <a:off x="7940351" y="3369276"/>
            <a:ext cx="2360644" cy="670878"/>
          </a:xfrm>
          <a:custGeom>
            <a:avLst/>
            <a:gdLst>
              <a:gd name="connsiteX0" fmla="*/ 1723285 w 2360644"/>
              <a:gd name="connsiteY0" fmla="*/ 0 h 670878"/>
              <a:gd name="connsiteX1" fmla="*/ 2328604 w 2360644"/>
              <a:gd name="connsiteY1" fmla="*/ 0 h 670878"/>
              <a:gd name="connsiteX2" fmla="*/ 2360644 w 2360644"/>
              <a:gd name="connsiteY2" fmla="*/ 32040 h 670878"/>
              <a:gd name="connsiteX3" fmla="*/ 2360644 w 2360644"/>
              <a:gd name="connsiteY3" fmla="*/ 313745 h 670878"/>
              <a:gd name="connsiteX4" fmla="*/ 2351260 w 2360644"/>
              <a:gd name="connsiteY4" fmla="*/ 336401 h 670878"/>
              <a:gd name="connsiteX5" fmla="*/ 2333333 w 2360644"/>
              <a:gd name="connsiteY5" fmla="*/ 343826 h 670878"/>
              <a:gd name="connsiteX6" fmla="*/ 2344236 w 2360644"/>
              <a:gd name="connsiteY6" fmla="*/ 351178 h 670878"/>
              <a:gd name="connsiteX7" fmla="*/ 2360644 w 2360644"/>
              <a:gd name="connsiteY7" fmla="*/ 390789 h 670878"/>
              <a:gd name="connsiteX8" fmla="*/ 2360644 w 2360644"/>
              <a:gd name="connsiteY8" fmla="*/ 614859 h 670878"/>
              <a:gd name="connsiteX9" fmla="*/ 2304625 w 2360644"/>
              <a:gd name="connsiteY9" fmla="*/ 670878 h 670878"/>
              <a:gd name="connsiteX10" fmla="*/ 56019 w 2360644"/>
              <a:gd name="connsiteY10" fmla="*/ 670878 h 670878"/>
              <a:gd name="connsiteX11" fmla="*/ 0 w 2360644"/>
              <a:gd name="connsiteY11" fmla="*/ 614859 h 670878"/>
              <a:gd name="connsiteX12" fmla="*/ 0 w 2360644"/>
              <a:gd name="connsiteY12" fmla="*/ 390789 h 670878"/>
              <a:gd name="connsiteX13" fmla="*/ 56019 w 2360644"/>
              <a:gd name="connsiteY13" fmla="*/ 334770 h 670878"/>
              <a:gd name="connsiteX14" fmla="*/ 1699954 w 2360644"/>
              <a:gd name="connsiteY14" fmla="*/ 334770 h 670878"/>
              <a:gd name="connsiteX15" fmla="*/ 1691245 w 2360644"/>
              <a:gd name="connsiteY15" fmla="*/ 313745 h 670878"/>
              <a:gd name="connsiteX16" fmla="*/ 1691245 w 2360644"/>
              <a:gd name="connsiteY16" fmla="*/ 32040 h 670878"/>
              <a:gd name="connsiteX17" fmla="*/ 1723285 w 2360644"/>
              <a:gd name="connsiteY17" fmla="*/ 0 h 67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60644" h="670878">
                <a:moveTo>
                  <a:pt x="1723285" y="0"/>
                </a:moveTo>
                <a:lnTo>
                  <a:pt x="2328604" y="0"/>
                </a:lnTo>
                <a:cubicBezTo>
                  <a:pt x="2346299" y="0"/>
                  <a:pt x="2360644" y="14345"/>
                  <a:pt x="2360644" y="32040"/>
                </a:cubicBezTo>
                <a:lnTo>
                  <a:pt x="2360644" y="313745"/>
                </a:lnTo>
                <a:cubicBezTo>
                  <a:pt x="2360644" y="322593"/>
                  <a:pt x="2357058" y="330603"/>
                  <a:pt x="2351260" y="336401"/>
                </a:cubicBezTo>
                <a:lnTo>
                  <a:pt x="2333333" y="343826"/>
                </a:lnTo>
                <a:lnTo>
                  <a:pt x="2344236" y="351178"/>
                </a:lnTo>
                <a:cubicBezTo>
                  <a:pt x="2354374" y="361315"/>
                  <a:pt x="2360644" y="375320"/>
                  <a:pt x="2360644" y="390789"/>
                </a:cubicBezTo>
                <a:lnTo>
                  <a:pt x="2360644" y="614859"/>
                </a:lnTo>
                <a:cubicBezTo>
                  <a:pt x="2360644" y="645797"/>
                  <a:pt x="2335563" y="670878"/>
                  <a:pt x="2304625" y="670878"/>
                </a:cubicBezTo>
                <a:lnTo>
                  <a:pt x="56019" y="670878"/>
                </a:lnTo>
                <a:cubicBezTo>
                  <a:pt x="25081" y="670878"/>
                  <a:pt x="0" y="645797"/>
                  <a:pt x="0" y="614859"/>
                </a:cubicBezTo>
                <a:lnTo>
                  <a:pt x="0" y="390789"/>
                </a:lnTo>
                <a:cubicBezTo>
                  <a:pt x="0" y="359851"/>
                  <a:pt x="25081" y="334770"/>
                  <a:pt x="56019" y="334770"/>
                </a:cubicBezTo>
                <a:lnTo>
                  <a:pt x="1699954" y="334770"/>
                </a:lnTo>
                <a:lnTo>
                  <a:pt x="1691245" y="313745"/>
                </a:lnTo>
                <a:lnTo>
                  <a:pt x="1691245" y="32040"/>
                </a:lnTo>
                <a:cubicBezTo>
                  <a:pt x="1691245" y="14345"/>
                  <a:pt x="1705590" y="0"/>
                  <a:pt x="1723285"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tx1"/>
                </a:solidFill>
              </a:rPr>
              <a:t>②</a:t>
            </a:r>
            <a:endParaRPr kumimoji="1" lang="ja-JP" altLang="en-US" sz="1100" dirty="0">
              <a:solidFill>
                <a:schemeClr val="tx1"/>
              </a:solidFill>
            </a:endParaRPr>
          </a:p>
        </p:txBody>
      </p:sp>
      <p:sp>
        <p:nvSpPr>
          <p:cNvPr id="51" name="四角形: 角を丸くする 50">
            <a:extLst>
              <a:ext uri="{FF2B5EF4-FFF2-40B4-BE49-F238E27FC236}">
                <a16:creationId xmlns:a16="http://schemas.microsoft.com/office/drawing/2014/main" id="{C5F4ACDF-6203-A074-06F8-3BDB5C50356D}"/>
              </a:ext>
            </a:extLst>
          </p:cNvPr>
          <p:cNvSpPr/>
          <p:nvPr/>
        </p:nvSpPr>
        <p:spPr>
          <a:xfrm>
            <a:off x="6537308" y="2518035"/>
            <a:ext cx="1403043" cy="326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⑦</a:t>
            </a:r>
          </a:p>
        </p:txBody>
      </p:sp>
    </p:spTree>
    <p:extLst>
      <p:ext uri="{BB962C8B-B14F-4D97-AF65-F5344CB8AC3E}">
        <p14:creationId xmlns:p14="http://schemas.microsoft.com/office/powerpoint/2010/main" val="2041897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23C90E1F-7D7C-6782-7FB2-6484AAB10C80}"/>
              </a:ext>
            </a:extLst>
          </p:cNvPr>
          <p:cNvPicPr>
            <a:picLocks noChangeAspect="1"/>
          </p:cNvPicPr>
          <p:nvPr/>
        </p:nvPicPr>
        <p:blipFill>
          <a:blip r:embed="rId2"/>
          <a:stretch>
            <a:fillRect/>
          </a:stretch>
        </p:blipFill>
        <p:spPr>
          <a:xfrm>
            <a:off x="4190400" y="1774800"/>
            <a:ext cx="7093982"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取引先選択</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1200329"/>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①：取引先番号「</a:t>
            </a:r>
            <a:r>
              <a:rPr lang="en-US" altLang="ja-JP" sz="900" dirty="0">
                <a:latin typeface="Meiryo UI" panose="020B0604030504040204" pitchFamily="50" charset="-128"/>
                <a:ea typeface="Meiryo UI" panose="020B0604030504040204" pitchFamily="50" charset="-128"/>
              </a:rPr>
              <a:t>7001</a:t>
            </a:r>
            <a:r>
              <a:rPr lang="ja-JP" altLang="en-US" sz="900" dirty="0">
                <a:latin typeface="Meiryo UI" panose="020B0604030504040204" pitchFamily="50" charset="-128"/>
                <a:ea typeface="Meiryo UI" panose="020B0604030504040204" pitchFamily="50" charset="-128"/>
              </a:rPr>
              <a:t>」を入力し、「表示」ボタンを押下すると、企業情報より情報を取得し表示する。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修正可能項目</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締日（企業情報と異なる場合修正可能）</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30</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7" name="フリーフォーム: 図形 16">
            <a:extLst>
              <a:ext uri="{FF2B5EF4-FFF2-40B4-BE49-F238E27FC236}">
                <a16:creationId xmlns:a16="http://schemas.microsoft.com/office/drawing/2014/main" id="{55D43737-1D69-57ED-A902-D53AFA0C8D44}"/>
              </a:ext>
            </a:extLst>
          </p:cNvPr>
          <p:cNvSpPr/>
          <p:nvPr/>
        </p:nvSpPr>
        <p:spPr>
          <a:xfrm>
            <a:off x="4273420" y="3312367"/>
            <a:ext cx="2714755" cy="783361"/>
          </a:xfrm>
          <a:custGeom>
            <a:avLst/>
            <a:gdLst>
              <a:gd name="connsiteX0" fmla="*/ 1093044 w 2714755"/>
              <a:gd name="connsiteY0" fmla="*/ 0 h 783361"/>
              <a:gd name="connsiteX1" fmla="*/ 2666740 w 2714755"/>
              <a:gd name="connsiteY1" fmla="*/ 0 h 783361"/>
              <a:gd name="connsiteX2" fmla="*/ 2714755 w 2714755"/>
              <a:gd name="connsiteY2" fmla="*/ 48015 h 783361"/>
              <a:gd name="connsiteX3" fmla="*/ 2714755 w 2714755"/>
              <a:gd name="connsiteY3" fmla="*/ 240068 h 783361"/>
              <a:gd name="connsiteX4" fmla="*/ 2707456 w 2714755"/>
              <a:gd name="connsiteY4" fmla="*/ 257691 h 783361"/>
              <a:gd name="connsiteX5" fmla="*/ 2714755 w 2714755"/>
              <a:gd name="connsiteY5" fmla="*/ 293847 h 783361"/>
              <a:gd name="connsiteX6" fmla="*/ 2714755 w 2714755"/>
              <a:gd name="connsiteY6" fmla="*/ 685456 h 783361"/>
              <a:gd name="connsiteX7" fmla="*/ 2616850 w 2714755"/>
              <a:gd name="connsiteY7" fmla="*/ 783361 h 783361"/>
              <a:gd name="connsiteX8" fmla="*/ 97905 w 2714755"/>
              <a:gd name="connsiteY8" fmla="*/ 783361 h 783361"/>
              <a:gd name="connsiteX9" fmla="*/ 0 w 2714755"/>
              <a:gd name="connsiteY9" fmla="*/ 685456 h 783361"/>
              <a:gd name="connsiteX10" fmla="*/ 0 w 2714755"/>
              <a:gd name="connsiteY10" fmla="*/ 293847 h 783361"/>
              <a:gd name="connsiteX11" fmla="*/ 97905 w 2714755"/>
              <a:gd name="connsiteY11" fmla="*/ 195942 h 783361"/>
              <a:gd name="connsiteX12" fmla="*/ 1045029 w 2714755"/>
              <a:gd name="connsiteY12" fmla="*/ 195942 h 783361"/>
              <a:gd name="connsiteX13" fmla="*/ 1045029 w 2714755"/>
              <a:gd name="connsiteY13" fmla="*/ 48015 h 783361"/>
              <a:gd name="connsiteX14" fmla="*/ 1093044 w 2714755"/>
              <a:gd name="connsiteY14" fmla="*/ 0 h 78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4755" h="783361">
                <a:moveTo>
                  <a:pt x="1093044" y="0"/>
                </a:moveTo>
                <a:lnTo>
                  <a:pt x="2666740" y="0"/>
                </a:lnTo>
                <a:cubicBezTo>
                  <a:pt x="2693258" y="0"/>
                  <a:pt x="2714755" y="21497"/>
                  <a:pt x="2714755" y="48015"/>
                </a:cubicBezTo>
                <a:lnTo>
                  <a:pt x="2714755" y="240068"/>
                </a:lnTo>
                <a:lnTo>
                  <a:pt x="2707456" y="257691"/>
                </a:lnTo>
                <a:lnTo>
                  <a:pt x="2714755" y="293847"/>
                </a:lnTo>
                <a:lnTo>
                  <a:pt x="2714755" y="685456"/>
                </a:lnTo>
                <a:cubicBezTo>
                  <a:pt x="2714755" y="739527"/>
                  <a:pt x="2670921" y="783361"/>
                  <a:pt x="2616850" y="783361"/>
                </a:cubicBezTo>
                <a:lnTo>
                  <a:pt x="97905" y="783361"/>
                </a:lnTo>
                <a:cubicBezTo>
                  <a:pt x="43834" y="783361"/>
                  <a:pt x="0" y="739527"/>
                  <a:pt x="0" y="685456"/>
                </a:cubicBezTo>
                <a:lnTo>
                  <a:pt x="0" y="293847"/>
                </a:lnTo>
                <a:cubicBezTo>
                  <a:pt x="0" y="239776"/>
                  <a:pt x="43834" y="195942"/>
                  <a:pt x="97905" y="195942"/>
                </a:cubicBezTo>
                <a:lnTo>
                  <a:pt x="1045029" y="195942"/>
                </a:lnTo>
                <a:lnTo>
                  <a:pt x="1045029" y="48015"/>
                </a:lnTo>
                <a:cubicBezTo>
                  <a:pt x="1045029" y="21497"/>
                  <a:pt x="1066526" y="0"/>
                  <a:pt x="1093044"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　　　　①</a:t>
            </a:r>
          </a:p>
        </p:txBody>
      </p:sp>
      <p:sp>
        <p:nvSpPr>
          <p:cNvPr id="19" name="四角形: 角を丸くする 18">
            <a:extLst>
              <a:ext uri="{FF2B5EF4-FFF2-40B4-BE49-F238E27FC236}">
                <a16:creationId xmlns:a16="http://schemas.microsoft.com/office/drawing/2014/main" id="{7FC14F1A-24B1-23D5-F31D-178B51BFA8E0}"/>
              </a:ext>
            </a:extLst>
          </p:cNvPr>
          <p:cNvSpPr/>
          <p:nvPr/>
        </p:nvSpPr>
        <p:spPr>
          <a:xfrm>
            <a:off x="10245005" y="3395933"/>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
        <p:nvSpPr>
          <p:cNvPr id="4" name="タイトル 4">
            <a:extLst>
              <a:ext uri="{FF2B5EF4-FFF2-40B4-BE49-F238E27FC236}">
                <a16:creationId xmlns:a16="http://schemas.microsoft.com/office/drawing/2014/main" id="{1853565E-B08E-BF0D-DEA0-441006587D47}"/>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6389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0" name="図 9">
            <a:extLst>
              <a:ext uri="{FF2B5EF4-FFF2-40B4-BE49-F238E27FC236}">
                <a16:creationId xmlns:a16="http://schemas.microsoft.com/office/drawing/2014/main" id="{E8A8DFFE-134D-75A8-7E81-D85EAE11E3FD}"/>
              </a:ext>
            </a:extLst>
          </p:cNvPr>
          <p:cNvPicPr>
            <a:picLocks noChangeAspect="1"/>
          </p:cNvPicPr>
          <p:nvPr/>
        </p:nvPicPr>
        <p:blipFill>
          <a:blip r:embed="rId2"/>
          <a:stretch>
            <a:fillRect/>
          </a:stretch>
        </p:blipFill>
        <p:spPr>
          <a:xfrm>
            <a:off x="4190400" y="1774800"/>
            <a:ext cx="7058370"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請求日、伝票区分（選択）、発行日、売上日入力</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1615827"/>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①：各項目の設定を行います。</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請求月「</a:t>
            </a:r>
            <a:r>
              <a:rPr lang="en-US" altLang="ja-JP" sz="900" dirty="0">
                <a:latin typeface="Meiryo UI" panose="020B0604030504040204" pitchFamily="50" charset="-128"/>
                <a:ea typeface="Meiryo UI" panose="020B0604030504040204" pitchFamily="50" charset="-128"/>
              </a:rPr>
              <a:t>2023.11</a:t>
            </a:r>
            <a:r>
              <a:rPr lang="ja-JP" altLang="en-US" sz="900" dirty="0">
                <a:latin typeface="Meiryo UI" panose="020B0604030504040204" pitchFamily="50" charset="-128"/>
                <a:ea typeface="Meiryo UI" panose="020B0604030504040204" pitchFamily="50" charset="-128"/>
              </a:rPr>
              <a:t>」を入力します。</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（何でも良い）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伝票区分「１：売上」を選択します。</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発行日「</a:t>
            </a:r>
            <a:r>
              <a:rPr lang="en-US" altLang="ja-JP" sz="900" dirty="0">
                <a:latin typeface="Meiryo UI" panose="020B0604030504040204" pitchFamily="50" charset="-128"/>
                <a:ea typeface="Meiryo UI" panose="020B0604030504040204" pitchFamily="50" charset="-128"/>
              </a:rPr>
              <a:t>2023.11.19</a:t>
            </a:r>
            <a:r>
              <a:rPr lang="ja-JP" altLang="en-US" sz="900" dirty="0">
                <a:latin typeface="Meiryo UI" panose="020B0604030504040204" pitchFamily="50" charset="-128"/>
                <a:ea typeface="Meiryo UI" panose="020B0604030504040204" pitchFamily="50" charset="-128"/>
              </a:rPr>
              <a:t>」を入力します。</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（何でも良い）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売上日「</a:t>
            </a:r>
            <a:r>
              <a:rPr lang="en-US" altLang="ja-JP" sz="900" dirty="0">
                <a:latin typeface="Meiryo UI" panose="020B0604030504040204" pitchFamily="50" charset="-128"/>
                <a:ea typeface="Meiryo UI" panose="020B0604030504040204" pitchFamily="50" charset="-128"/>
              </a:rPr>
              <a:t>2023.11.19</a:t>
            </a:r>
            <a:r>
              <a:rPr lang="ja-JP" altLang="en-US" sz="900" dirty="0">
                <a:latin typeface="Meiryo UI" panose="020B0604030504040204" pitchFamily="50" charset="-128"/>
                <a:ea typeface="Meiryo UI" panose="020B0604030504040204" pitchFamily="50" charset="-128"/>
              </a:rPr>
              <a:t>」を入力します。</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（何でも良い）</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31</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6" name="フリーフォーム: 図形 5">
            <a:extLst>
              <a:ext uri="{FF2B5EF4-FFF2-40B4-BE49-F238E27FC236}">
                <a16:creationId xmlns:a16="http://schemas.microsoft.com/office/drawing/2014/main" id="{33C2EFB3-DE7E-B522-6C9B-F1B2698ACD64}"/>
              </a:ext>
            </a:extLst>
          </p:cNvPr>
          <p:cNvSpPr/>
          <p:nvPr/>
        </p:nvSpPr>
        <p:spPr>
          <a:xfrm>
            <a:off x="7848399" y="3332146"/>
            <a:ext cx="2360644" cy="670878"/>
          </a:xfrm>
          <a:custGeom>
            <a:avLst/>
            <a:gdLst>
              <a:gd name="connsiteX0" fmla="*/ 1723285 w 2360644"/>
              <a:gd name="connsiteY0" fmla="*/ 0 h 670878"/>
              <a:gd name="connsiteX1" fmla="*/ 2328604 w 2360644"/>
              <a:gd name="connsiteY1" fmla="*/ 0 h 670878"/>
              <a:gd name="connsiteX2" fmla="*/ 2360644 w 2360644"/>
              <a:gd name="connsiteY2" fmla="*/ 32040 h 670878"/>
              <a:gd name="connsiteX3" fmla="*/ 2360644 w 2360644"/>
              <a:gd name="connsiteY3" fmla="*/ 313745 h 670878"/>
              <a:gd name="connsiteX4" fmla="*/ 2351260 w 2360644"/>
              <a:gd name="connsiteY4" fmla="*/ 336401 h 670878"/>
              <a:gd name="connsiteX5" fmla="*/ 2333333 w 2360644"/>
              <a:gd name="connsiteY5" fmla="*/ 343826 h 670878"/>
              <a:gd name="connsiteX6" fmla="*/ 2344236 w 2360644"/>
              <a:gd name="connsiteY6" fmla="*/ 351178 h 670878"/>
              <a:gd name="connsiteX7" fmla="*/ 2360644 w 2360644"/>
              <a:gd name="connsiteY7" fmla="*/ 390789 h 670878"/>
              <a:gd name="connsiteX8" fmla="*/ 2360644 w 2360644"/>
              <a:gd name="connsiteY8" fmla="*/ 614859 h 670878"/>
              <a:gd name="connsiteX9" fmla="*/ 2304625 w 2360644"/>
              <a:gd name="connsiteY9" fmla="*/ 670878 h 670878"/>
              <a:gd name="connsiteX10" fmla="*/ 56019 w 2360644"/>
              <a:gd name="connsiteY10" fmla="*/ 670878 h 670878"/>
              <a:gd name="connsiteX11" fmla="*/ 0 w 2360644"/>
              <a:gd name="connsiteY11" fmla="*/ 614859 h 670878"/>
              <a:gd name="connsiteX12" fmla="*/ 0 w 2360644"/>
              <a:gd name="connsiteY12" fmla="*/ 390789 h 670878"/>
              <a:gd name="connsiteX13" fmla="*/ 56019 w 2360644"/>
              <a:gd name="connsiteY13" fmla="*/ 334770 h 670878"/>
              <a:gd name="connsiteX14" fmla="*/ 1699954 w 2360644"/>
              <a:gd name="connsiteY14" fmla="*/ 334770 h 670878"/>
              <a:gd name="connsiteX15" fmla="*/ 1691245 w 2360644"/>
              <a:gd name="connsiteY15" fmla="*/ 313745 h 670878"/>
              <a:gd name="connsiteX16" fmla="*/ 1691245 w 2360644"/>
              <a:gd name="connsiteY16" fmla="*/ 32040 h 670878"/>
              <a:gd name="connsiteX17" fmla="*/ 1723285 w 2360644"/>
              <a:gd name="connsiteY17" fmla="*/ 0 h 67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60644" h="670878">
                <a:moveTo>
                  <a:pt x="1723285" y="0"/>
                </a:moveTo>
                <a:lnTo>
                  <a:pt x="2328604" y="0"/>
                </a:lnTo>
                <a:cubicBezTo>
                  <a:pt x="2346299" y="0"/>
                  <a:pt x="2360644" y="14345"/>
                  <a:pt x="2360644" y="32040"/>
                </a:cubicBezTo>
                <a:lnTo>
                  <a:pt x="2360644" y="313745"/>
                </a:lnTo>
                <a:cubicBezTo>
                  <a:pt x="2360644" y="322593"/>
                  <a:pt x="2357058" y="330603"/>
                  <a:pt x="2351260" y="336401"/>
                </a:cubicBezTo>
                <a:lnTo>
                  <a:pt x="2333333" y="343826"/>
                </a:lnTo>
                <a:lnTo>
                  <a:pt x="2344236" y="351178"/>
                </a:lnTo>
                <a:cubicBezTo>
                  <a:pt x="2354374" y="361315"/>
                  <a:pt x="2360644" y="375320"/>
                  <a:pt x="2360644" y="390789"/>
                </a:cubicBezTo>
                <a:lnTo>
                  <a:pt x="2360644" y="614859"/>
                </a:lnTo>
                <a:cubicBezTo>
                  <a:pt x="2360644" y="645797"/>
                  <a:pt x="2335563" y="670878"/>
                  <a:pt x="2304625" y="670878"/>
                </a:cubicBezTo>
                <a:lnTo>
                  <a:pt x="56019" y="670878"/>
                </a:lnTo>
                <a:cubicBezTo>
                  <a:pt x="25081" y="670878"/>
                  <a:pt x="0" y="645797"/>
                  <a:pt x="0" y="614859"/>
                </a:cubicBezTo>
                <a:lnTo>
                  <a:pt x="0" y="390789"/>
                </a:lnTo>
                <a:cubicBezTo>
                  <a:pt x="0" y="359851"/>
                  <a:pt x="25081" y="334770"/>
                  <a:pt x="56019" y="334770"/>
                </a:cubicBezTo>
                <a:lnTo>
                  <a:pt x="1699954" y="334770"/>
                </a:lnTo>
                <a:lnTo>
                  <a:pt x="1691245" y="313745"/>
                </a:lnTo>
                <a:lnTo>
                  <a:pt x="1691245" y="32040"/>
                </a:lnTo>
                <a:cubicBezTo>
                  <a:pt x="1691245" y="14345"/>
                  <a:pt x="1705590" y="0"/>
                  <a:pt x="1723285"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4" name="タイトル 4">
            <a:extLst>
              <a:ext uri="{FF2B5EF4-FFF2-40B4-BE49-F238E27FC236}">
                <a16:creationId xmlns:a16="http://schemas.microsoft.com/office/drawing/2014/main" id="{50180942-86A3-45B7-B44D-6FA53C08ADD0}"/>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70453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22C492F5-84DF-AFFF-4386-4947EC2FE8BC}"/>
              </a:ext>
            </a:extLst>
          </p:cNvPr>
          <p:cNvPicPr>
            <a:picLocks noChangeAspect="1"/>
          </p:cNvPicPr>
          <p:nvPr/>
        </p:nvPicPr>
        <p:blipFill>
          <a:blip r:embed="rId2"/>
          <a:stretch>
            <a:fillRect/>
          </a:stretch>
        </p:blipFill>
        <p:spPr>
          <a:xfrm>
            <a:off x="4190400" y="1774800"/>
            <a:ext cx="7091646"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受注伝票選択</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①：受注番号「</a:t>
            </a:r>
            <a:r>
              <a:rPr lang="en-US" altLang="ja-JP" sz="900" dirty="0">
                <a:latin typeface="Meiryo UI" panose="020B0604030504040204" pitchFamily="50" charset="-128"/>
                <a:ea typeface="Meiryo UI" panose="020B0604030504040204" pitchFamily="50" charset="-128"/>
              </a:rPr>
              <a:t>760391</a:t>
            </a:r>
            <a:r>
              <a:rPr lang="ja-JP" altLang="en-US" sz="900" dirty="0">
                <a:latin typeface="Meiryo UI" panose="020B0604030504040204" pitchFamily="50" charset="-128"/>
                <a:ea typeface="Meiryo UI" panose="020B0604030504040204" pitchFamily="50" charset="-128"/>
              </a:rPr>
              <a:t>」を入力し、「表示」ボタンを押下すると、受注伝票より情報を取得し表示する。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32</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3" name="フリーフォーム: 図形 12">
            <a:extLst>
              <a:ext uri="{FF2B5EF4-FFF2-40B4-BE49-F238E27FC236}">
                <a16:creationId xmlns:a16="http://schemas.microsoft.com/office/drawing/2014/main" id="{68ADA3E8-9A5F-97B9-A231-ADCC0697A8D3}"/>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　　　　　　　　　　　　　　　①</a:t>
            </a:r>
          </a:p>
        </p:txBody>
      </p:sp>
      <p:sp>
        <p:nvSpPr>
          <p:cNvPr id="17" name="四角形: 角を丸くする 16">
            <a:extLst>
              <a:ext uri="{FF2B5EF4-FFF2-40B4-BE49-F238E27FC236}">
                <a16:creationId xmlns:a16="http://schemas.microsoft.com/office/drawing/2014/main" id="{6BE2EA05-E9C1-E45C-FAF9-A39A8A1B4816}"/>
              </a:ext>
            </a:extLst>
          </p:cNvPr>
          <p:cNvSpPr/>
          <p:nvPr/>
        </p:nvSpPr>
        <p:spPr>
          <a:xfrm>
            <a:off x="10319653" y="3663175"/>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
        <p:nvSpPr>
          <p:cNvPr id="4" name="タイトル 4">
            <a:extLst>
              <a:ext uri="{FF2B5EF4-FFF2-40B4-BE49-F238E27FC236}">
                <a16:creationId xmlns:a16="http://schemas.microsoft.com/office/drawing/2014/main" id="{703FE5BD-6A58-E549-1E55-D32EFDF427DB}"/>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5679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0A641596-CE89-6EEE-EED1-85F81C5540C4}"/>
              </a:ext>
            </a:extLst>
          </p:cNvPr>
          <p:cNvPicPr>
            <a:picLocks noChangeAspect="1"/>
          </p:cNvPicPr>
          <p:nvPr/>
        </p:nvPicPr>
        <p:blipFill>
          <a:blip r:embed="rId2"/>
          <a:stretch>
            <a:fillRect/>
          </a:stretch>
        </p:blipFill>
        <p:spPr>
          <a:xfrm>
            <a:off x="4190400" y="1774800"/>
            <a:ext cx="7082488"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行目の明細追加</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7848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①「追加」ボタンを押下し、明細行に情報を追加する。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伝票区分が「４：仮伝」の場合、明細行に単価、金額は表示しない。</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33</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10326767" y="2892490"/>
            <a:ext cx="813984" cy="3172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①</a:t>
            </a:r>
            <a:endParaRPr kumimoji="1" lang="ja-JP" altLang="en-US" sz="1100" dirty="0">
              <a:solidFill>
                <a:schemeClr val="tx1"/>
              </a:solidFill>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276623"/>
            <a:ext cx="572788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4" name="タイトル 4">
            <a:extLst>
              <a:ext uri="{FF2B5EF4-FFF2-40B4-BE49-F238E27FC236}">
                <a16:creationId xmlns:a16="http://schemas.microsoft.com/office/drawing/2014/main" id="{956F75EF-37EA-BEF2-841E-F05E0B6920CF}"/>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5297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id="{7BADAF8B-C49E-2206-ADF5-E04A160E1927}"/>
              </a:ext>
            </a:extLst>
          </p:cNvPr>
          <p:cNvPicPr>
            <a:picLocks noChangeAspect="1"/>
          </p:cNvPicPr>
          <p:nvPr/>
        </p:nvPicPr>
        <p:blipFill>
          <a:blip r:embed="rId2"/>
          <a:stretch>
            <a:fillRect/>
          </a:stretch>
        </p:blipFill>
        <p:spPr>
          <a:xfrm>
            <a:off x="4190400" y="1774800"/>
            <a:ext cx="7031535"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受注伝票選択</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02621"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①：受注番号「</a:t>
            </a:r>
            <a:r>
              <a:rPr lang="en-US" altLang="ja-JP" sz="900" dirty="0">
                <a:latin typeface="Meiryo UI" panose="020B0604030504040204" pitchFamily="50" charset="-128"/>
                <a:ea typeface="Meiryo UI" panose="020B0604030504040204" pitchFamily="50" charset="-128"/>
              </a:rPr>
              <a:t>760392</a:t>
            </a:r>
            <a:r>
              <a:rPr lang="ja-JP" altLang="en-US" sz="900" dirty="0">
                <a:latin typeface="Meiryo UI" panose="020B0604030504040204" pitchFamily="50" charset="-128"/>
                <a:ea typeface="Meiryo UI" panose="020B0604030504040204" pitchFamily="50" charset="-128"/>
              </a:rPr>
              <a:t>」を入力し、「表示」ボタンを押下すると、受注伝票より情報を取得し表示する。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34</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3" name="フリーフォーム: 図形 12">
            <a:extLst>
              <a:ext uri="{FF2B5EF4-FFF2-40B4-BE49-F238E27FC236}">
                <a16:creationId xmlns:a16="http://schemas.microsoft.com/office/drawing/2014/main" id="{68ADA3E8-9A5F-97B9-A231-ADCC0697A8D3}"/>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　　　　　　　　　　　　　　　①</a:t>
            </a:r>
          </a:p>
        </p:txBody>
      </p:sp>
      <p:sp>
        <p:nvSpPr>
          <p:cNvPr id="17" name="四角形: 角を丸くする 16">
            <a:extLst>
              <a:ext uri="{FF2B5EF4-FFF2-40B4-BE49-F238E27FC236}">
                <a16:creationId xmlns:a16="http://schemas.microsoft.com/office/drawing/2014/main" id="{6BE2EA05-E9C1-E45C-FAF9-A39A8A1B4816}"/>
              </a:ext>
            </a:extLst>
          </p:cNvPr>
          <p:cNvSpPr/>
          <p:nvPr/>
        </p:nvSpPr>
        <p:spPr>
          <a:xfrm>
            <a:off x="10319653" y="3663175"/>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
        <p:nvSpPr>
          <p:cNvPr id="8" name="タイトル 4">
            <a:extLst>
              <a:ext uri="{FF2B5EF4-FFF2-40B4-BE49-F238E27FC236}">
                <a16:creationId xmlns:a16="http://schemas.microsoft.com/office/drawing/2014/main" id="{1BA860AF-04F7-6FBB-AA38-6DCB12CF19A0}"/>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2711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1DB55CD5-4D54-8EE0-94F6-E03460671161}"/>
              </a:ext>
            </a:extLst>
          </p:cNvPr>
          <p:cNvPicPr>
            <a:picLocks noChangeAspect="1"/>
          </p:cNvPicPr>
          <p:nvPr/>
        </p:nvPicPr>
        <p:blipFill>
          <a:blip r:embed="rId2"/>
          <a:stretch>
            <a:fillRect/>
          </a:stretch>
        </p:blipFill>
        <p:spPr>
          <a:xfrm>
            <a:off x="4190400" y="1774800"/>
            <a:ext cx="7004899"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行目の明細追加</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42754"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9233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①「追加」ボタンを押下し、受注伝票より取得後修正した情報を明細行に追加する。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伝票区分が「４：仮伝」の場合、明細行に単価、金額は表示しない。</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35</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10326767" y="2892490"/>
            <a:ext cx="813984" cy="3172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①</a:t>
            </a:r>
            <a:endParaRPr kumimoji="1" lang="ja-JP" altLang="en-US" sz="1100" dirty="0">
              <a:solidFill>
                <a:schemeClr val="tx1"/>
              </a:solidFill>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463919"/>
            <a:ext cx="572788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4" name="タイトル 4">
            <a:extLst>
              <a:ext uri="{FF2B5EF4-FFF2-40B4-BE49-F238E27FC236}">
                <a16:creationId xmlns:a16="http://schemas.microsoft.com/office/drawing/2014/main" id="{1206B73D-F184-A278-AC2A-F2B39B752457}"/>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15399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30000" y="1516246"/>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CE38B2A4-CE36-249E-7706-406002C060D2}"/>
              </a:ext>
            </a:extLst>
          </p:cNvPr>
          <p:cNvPicPr>
            <a:picLocks noChangeAspect="1"/>
          </p:cNvPicPr>
          <p:nvPr/>
        </p:nvPicPr>
        <p:blipFill>
          <a:blip r:embed="rId2"/>
          <a:stretch>
            <a:fillRect/>
          </a:stretch>
        </p:blipFill>
        <p:spPr>
          <a:xfrm>
            <a:off x="4190400" y="1774800"/>
            <a:ext cx="7144744"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請求情報</a:t>
            </a:r>
            <a:r>
              <a:rPr kumimoji="1" lang="ja-JP" altLang="en-US" sz="1200" dirty="0">
                <a:latin typeface="Meiryo UI" panose="020B0604030504040204" pitchFamily="50" charset="-128"/>
                <a:ea typeface="Meiryo UI" panose="020B0604030504040204" pitchFamily="50" charset="-128"/>
              </a:rPr>
              <a:t>登録</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①「登録」ボタンを押下し、伝票管理番号を取得後、請求情報を登録する。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伝票管理番号は情報登録後に表示する。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36</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9844573" y="5272768"/>
            <a:ext cx="625151" cy="5104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2C13A55D-676D-1648-98BD-EE0667A19DDA}"/>
              </a:ext>
            </a:extLst>
          </p:cNvPr>
          <p:cNvSpPr/>
          <p:nvPr/>
        </p:nvSpPr>
        <p:spPr>
          <a:xfrm>
            <a:off x="7920711" y="3321698"/>
            <a:ext cx="1568522" cy="3746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5" name="タイトル 4">
            <a:extLst>
              <a:ext uri="{FF2B5EF4-FFF2-40B4-BE49-F238E27FC236}">
                <a16:creationId xmlns:a16="http://schemas.microsoft.com/office/drawing/2014/main" id="{5854F5E7-7A9F-F6DC-E1A2-BDC5823D4573}"/>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48055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伝票区分変更</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①：伝票区分はデフォルト「１：売上」に修正する。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37</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id="{FFEAB73F-EA5C-A031-E2AE-51B7F775E6AE}"/>
              </a:ext>
            </a:extLst>
          </p:cNvPr>
          <p:cNvPicPr>
            <a:picLocks noChangeAspect="1"/>
          </p:cNvPicPr>
          <p:nvPr/>
        </p:nvPicPr>
        <p:blipFill>
          <a:blip r:embed="rId2"/>
          <a:stretch>
            <a:fillRect/>
          </a:stretch>
        </p:blipFill>
        <p:spPr>
          <a:xfrm>
            <a:off x="4190400" y="1774800"/>
            <a:ext cx="7050938" cy="4518000"/>
          </a:xfrm>
          <a:prstGeom prst="rect">
            <a:avLst/>
          </a:prstGeom>
        </p:spPr>
      </p:pic>
      <p:sp>
        <p:nvSpPr>
          <p:cNvPr id="13" name="四角形: 角を丸くする 12">
            <a:extLst>
              <a:ext uri="{FF2B5EF4-FFF2-40B4-BE49-F238E27FC236}">
                <a16:creationId xmlns:a16="http://schemas.microsoft.com/office/drawing/2014/main" id="{5AE1048B-659B-9D84-4E4A-EEC4FC00DEA9}"/>
              </a:ext>
            </a:extLst>
          </p:cNvPr>
          <p:cNvSpPr/>
          <p:nvPr/>
        </p:nvSpPr>
        <p:spPr>
          <a:xfrm>
            <a:off x="7903030" y="3707456"/>
            <a:ext cx="1052658" cy="3233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323019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0E162C50-3204-A416-BD95-70CFB3EE5790}"/>
              </a:ext>
            </a:extLst>
          </p:cNvPr>
          <p:cNvPicPr>
            <a:picLocks noChangeAspect="1"/>
          </p:cNvPicPr>
          <p:nvPr/>
        </p:nvPicPr>
        <p:blipFill>
          <a:blip r:embed="rId2"/>
          <a:stretch>
            <a:fillRect/>
          </a:stretch>
        </p:blipFill>
        <p:spPr>
          <a:xfrm>
            <a:off x="4190400" y="1774800"/>
            <a:ext cx="7041351"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請求情報修正</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7848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①「登録」ボタンを押下し、受注伝票より単価を取得後金額を計算して請求情報に登録する。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請求情報に登録した単価、金額を画面に表示する。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38</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06209ACB-CAFE-C3BC-1D01-C1DA1599823B}"/>
              </a:ext>
            </a:extLst>
          </p:cNvPr>
          <p:cNvSpPr/>
          <p:nvPr/>
        </p:nvSpPr>
        <p:spPr>
          <a:xfrm>
            <a:off x="7356511" y="4124325"/>
            <a:ext cx="1130264" cy="6096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①</a:t>
            </a:r>
          </a:p>
        </p:txBody>
      </p:sp>
      <p:sp>
        <p:nvSpPr>
          <p:cNvPr id="20" name="四角形: 角を丸くする 19">
            <a:extLst>
              <a:ext uri="{FF2B5EF4-FFF2-40B4-BE49-F238E27FC236}">
                <a16:creationId xmlns:a16="http://schemas.microsoft.com/office/drawing/2014/main" id="{4C1CD638-65AD-7C62-2734-0B2EE64DDFCA}"/>
              </a:ext>
            </a:extLst>
          </p:cNvPr>
          <p:cNvSpPr/>
          <p:nvPr/>
        </p:nvSpPr>
        <p:spPr>
          <a:xfrm>
            <a:off x="9861096" y="5299788"/>
            <a:ext cx="559837" cy="49784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①</a:t>
            </a:r>
          </a:p>
        </p:txBody>
      </p:sp>
      <p:sp>
        <p:nvSpPr>
          <p:cNvPr id="6" name="タイトル 4">
            <a:extLst>
              <a:ext uri="{FF2B5EF4-FFF2-40B4-BE49-F238E27FC236}">
                <a16:creationId xmlns:a16="http://schemas.microsoft.com/office/drawing/2014/main" id="{7AB551B0-01B7-9542-CF7E-A5AD42B35D92}"/>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a:t>
            </a:r>
            <a:r>
              <a:rPr lang="ja-JP" altLang="en-US" sz="1800" b="1" dirty="0">
                <a:latin typeface="Meiryo UI" panose="020B0604030504040204" pitchFamily="50" charset="-128"/>
                <a:ea typeface="Meiryo UI" panose="020B0604030504040204" pitchFamily="50" charset="-128"/>
              </a:rPr>
              <a:t>２ （オフセット業務／伝票区分４：仮伝→１：売上）</a:t>
            </a:r>
            <a:endParaRPr kumimoji="1"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54147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DDF1FDAC-B16D-EABD-C8E4-6FA27D47CCEE}"/>
              </a:ext>
            </a:extLst>
          </p:cNvPr>
          <p:cNvPicPr>
            <a:picLocks noChangeAspect="1"/>
          </p:cNvPicPr>
          <p:nvPr/>
        </p:nvPicPr>
        <p:blipFill>
          <a:blip r:embed="rId2"/>
          <a:stretch>
            <a:fillRect/>
          </a:stretch>
        </p:blipFill>
        <p:spPr>
          <a:xfrm>
            <a:off x="4190400" y="1774800"/>
            <a:ext cx="7037808"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請求情報検索</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①伝票番号に「</a:t>
            </a:r>
            <a:r>
              <a:rPr lang="en-US" altLang="ja-JP" sz="900" dirty="0">
                <a:latin typeface="Meiryo UI" panose="020B0604030504040204" pitchFamily="50" charset="-128"/>
                <a:ea typeface="Meiryo UI" panose="020B0604030504040204" pitchFamily="50" charset="-128"/>
              </a:rPr>
              <a:t>76000555</a:t>
            </a:r>
            <a:r>
              <a:rPr lang="ja-JP" altLang="en-US" sz="900" dirty="0">
                <a:latin typeface="Meiryo UI" panose="020B0604030504040204" pitchFamily="50" charset="-128"/>
                <a:ea typeface="Meiryo UI" panose="020B0604030504040204" pitchFamily="50" charset="-128"/>
              </a:rPr>
              <a:t>」を入力し</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「検索」ボタンを押下すると、登録されている請求情報を表示する。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39</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89324BA8-C11A-6140-7D6B-57976040ACC5}"/>
              </a:ext>
            </a:extLst>
          </p:cNvPr>
          <p:cNvSpPr/>
          <p:nvPr/>
        </p:nvSpPr>
        <p:spPr>
          <a:xfrm>
            <a:off x="3968876" y="3331029"/>
            <a:ext cx="7069238" cy="2146039"/>
          </a:xfrm>
          <a:prstGeom prst="roundRect">
            <a:avLst>
              <a:gd name="adj" fmla="val 1039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1025BC74-5B66-24F4-64DB-9C546188F857}"/>
              </a:ext>
            </a:extLst>
          </p:cNvPr>
          <p:cNvSpPr/>
          <p:nvPr/>
        </p:nvSpPr>
        <p:spPr>
          <a:xfrm>
            <a:off x="6240347" y="2497164"/>
            <a:ext cx="1588037" cy="38599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305198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初期画面</a:t>
            </a:r>
          </a:p>
        </p:txBody>
      </p:sp>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①：伝票区分はデフォルト「１：売上」で表示する。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4</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6F2458E4-96EB-4563-A196-F05D0000FFAA}"/>
              </a:ext>
            </a:extLst>
          </p:cNvPr>
          <p:cNvPicPr>
            <a:picLocks noChangeAspect="1"/>
          </p:cNvPicPr>
          <p:nvPr/>
        </p:nvPicPr>
        <p:blipFill>
          <a:blip r:embed="rId2"/>
          <a:stretch>
            <a:fillRect/>
          </a:stretch>
        </p:blipFill>
        <p:spPr>
          <a:xfrm>
            <a:off x="4189444" y="1775617"/>
            <a:ext cx="7264273" cy="4517233"/>
          </a:xfrm>
          <a:prstGeom prst="rect">
            <a:avLst/>
          </a:prstGeom>
        </p:spPr>
      </p:pic>
      <p:sp>
        <p:nvSpPr>
          <p:cNvPr id="6" name="四角形: 角を丸くする 5">
            <a:extLst>
              <a:ext uri="{FF2B5EF4-FFF2-40B4-BE49-F238E27FC236}">
                <a16:creationId xmlns:a16="http://schemas.microsoft.com/office/drawing/2014/main" id="{E58D8808-E5F4-83F3-971C-A1B7DFEAB446}"/>
              </a:ext>
            </a:extLst>
          </p:cNvPr>
          <p:cNvSpPr/>
          <p:nvPr/>
        </p:nvSpPr>
        <p:spPr>
          <a:xfrm>
            <a:off x="7903030" y="3707456"/>
            <a:ext cx="1052658" cy="3233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154024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取引先選択</a:t>
            </a:r>
            <a:endParaRPr kumimoji="1" lang="ja-JP" altLang="en-US" sz="1200" dirty="0">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1200329"/>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①：取引先番号「</a:t>
            </a:r>
            <a:r>
              <a:rPr lang="en-US" altLang="ja-JP" sz="900" dirty="0">
                <a:latin typeface="Meiryo UI" panose="020B0604030504040204" pitchFamily="50" charset="-128"/>
                <a:ea typeface="Meiryo UI" panose="020B0604030504040204" pitchFamily="50" charset="-128"/>
              </a:rPr>
              <a:t>1002</a:t>
            </a:r>
            <a:r>
              <a:rPr lang="ja-JP" altLang="en-US" sz="900" dirty="0">
                <a:latin typeface="Meiryo UI" panose="020B0604030504040204" pitchFamily="50" charset="-128"/>
                <a:ea typeface="Meiryo UI" panose="020B0604030504040204" pitchFamily="50" charset="-128"/>
              </a:rPr>
              <a:t>」を入力し、「表示」ボタンを押下すると、企業情報より情報を取得し表示する。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修正可能項目</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締日（企業情報と異なる場合修正可能）</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5</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BBDFD44E-A216-BD11-0780-B38327C3804D}"/>
              </a:ext>
            </a:extLst>
          </p:cNvPr>
          <p:cNvPicPr>
            <a:picLocks noChangeAspect="1"/>
          </p:cNvPicPr>
          <p:nvPr/>
        </p:nvPicPr>
        <p:blipFill>
          <a:blip r:embed="rId2"/>
          <a:stretch>
            <a:fillRect/>
          </a:stretch>
        </p:blipFill>
        <p:spPr>
          <a:xfrm>
            <a:off x="4190400" y="1774800"/>
            <a:ext cx="6872004" cy="4518000"/>
          </a:xfrm>
          <a:prstGeom prst="rect">
            <a:avLst/>
          </a:prstGeom>
        </p:spPr>
      </p:pic>
      <p:sp>
        <p:nvSpPr>
          <p:cNvPr id="17" name="フリーフォーム: 図形 16">
            <a:extLst>
              <a:ext uri="{FF2B5EF4-FFF2-40B4-BE49-F238E27FC236}">
                <a16:creationId xmlns:a16="http://schemas.microsoft.com/office/drawing/2014/main" id="{55D43737-1D69-57ED-A902-D53AFA0C8D44}"/>
              </a:ext>
            </a:extLst>
          </p:cNvPr>
          <p:cNvSpPr/>
          <p:nvPr/>
        </p:nvSpPr>
        <p:spPr>
          <a:xfrm>
            <a:off x="4273420" y="3312367"/>
            <a:ext cx="2714755" cy="783361"/>
          </a:xfrm>
          <a:custGeom>
            <a:avLst/>
            <a:gdLst>
              <a:gd name="connsiteX0" fmla="*/ 1093044 w 2714755"/>
              <a:gd name="connsiteY0" fmla="*/ 0 h 783361"/>
              <a:gd name="connsiteX1" fmla="*/ 2666740 w 2714755"/>
              <a:gd name="connsiteY1" fmla="*/ 0 h 783361"/>
              <a:gd name="connsiteX2" fmla="*/ 2714755 w 2714755"/>
              <a:gd name="connsiteY2" fmla="*/ 48015 h 783361"/>
              <a:gd name="connsiteX3" fmla="*/ 2714755 w 2714755"/>
              <a:gd name="connsiteY3" fmla="*/ 240068 h 783361"/>
              <a:gd name="connsiteX4" fmla="*/ 2707456 w 2714755"/>
              <a:gd name="connsiteY4" fmla="*/ 257691 h 783361"/>
              <a:gd name="connsiteX5" fmla="*/ 2714755 w 2714755"/>
              <a:gd name="connsiteY5" fmla="*/ 293847 h 783361"/>
              <a:gd name="connsiteX6" fmla="*/ 2714755 w 2714755"/>
              <a:gd name="connsiteY6" fmla="*/ 685456 h 783361"/>
              <a:gd name="connsiteX7" fmla="*/ 2616850 w 2714755"/>
              <a:gd name="connsiteY7" fmla="*/ 783361 h 783361"/>
              <a:gd name="connsiteX8" fmla="*/ 97905 w 2714755"/>
              <a:gd name="connsiteY8" fmla="*/ 783361 h 783361"/>
              <a:gd name="connsiteX9" fmla="*/ 0 w 2714755"/>
              <a:gd name="connsiteY9" fmla="*/ 685456 h 783361"/>
              <a:gd name="connsiteX10" fmla="*/ 0 w 2714755"/>
              <a:gd name="connsiteY10" fmla="*/ 293847 h 783361"/>
              <a:gd name="connsiteX11" fmla="*/ 97905 w 2714755"/>
              <a:gd name="connsiteY11" fmla="*/ 195942 h 783361"/>
              <a:gd name="connsiteX12" fmla="*/ 1045029 w 2714755"/>
              <a:gd name="connsiteY12" fmla="*/ 195942 h 783361"/>
              <a:gd name="connsiteX13" fmla="*/ 1045029 w 2714755"/>
              <a:gd name="connsiteY13" fmla="*/ 48015 h 783361"/>
              <a:gd name="connsiteX14" fmla="*/ 1093044 w 2714755"/>
              <a:gd name="connsiteY14" fmla="*/ 0 h 78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4755" h="783361">
                <a:moveTo>
                  <a:pt x="1093044" y="0"/>
                </a:moveTo>
                <a:lnTo>
                  <a:pt x="2666740" y="0"/>
                </a:lnTo>
                <a:cubicBezTo>
                  <a:pt x="2693258" y="0"/>
                  <a:pt x="2714755" y="21497"/>
                  <a:pt x="2714755" y="48015"/>
                </a:cubicBezTo>
                <a:lnTo>
                  <a:pt x="2714755" y="240068"/>
                </a:lnTo>
                <a:lnTo>
                  <a:pt x="2707456" y="257691"/>
                </a:lnTo>
                <a:lnTo>
                  <a:pt x="2714755" y="293847"/>
                </a:lnTo>
                <a:lnTo>
                  <a:pt x="2714755" y="685456"/>
                </a:lnTo>
                <a:cubicBezTo>
                  <a:pt x="2714755" y="739527"/>
                  <a:pt x="2670921" y="783361"/>
                  <a:pt x="2616850" y="783361"/>
                </a:cubicBezTo>
                <a:lnTo>
                  <a:pt x="97905" y="783361"/>
                </a:lnTo>
                <a:cubicBezTo>
                  <a:pt x="43834" y="783361"/>
                  <a:pt x="0" y="739527"/>
                  <a:pt x="0" y="685456"/>
                </a:cubicBezTo>
                <a:lnTo>
                  <a:pt x="0" y="293847"/>
                </a:lnTo>
                <a:cubicBezTo>
                  <a:pt x="0" y="239776"/>
                  <a:pt x="43834" y="195942"/>
                  <a:pt x="97905" y="195942"/>
                </a:cubicBezTo>
                <a:lnTo>
                  <a:pt x="1045029" y="195942"/>
                </a:lnTo>
                <a:lnTo>
                  <a:pt x="1045029" y="48015"/>
                </a:lnTo>
                <a:cubicBezTo>
                  <a:pt x="1045029" y="21497"/>
                  <a:pt x="1066526" y="0"/>
                  <a:pt x="1093044"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　　　　①</a:t>
            </a:r>
          </a:p>
        </p:txBody>
      </p:sp>
      <p:sp>
        <p:nvSpPr>
          <p:cNvPr id="19" name="四角形: 角を丸くする 18">
            <a:extLst>
              <a:ext uri="{FF2B5EF4-FFF2-40B4-BE49-F238E27FC236}">
                <a16:creationId xmlns:a16="http://schemas.microsoft.com/office/drawing/2014/main" id="{7FC14F1A-24B1-23D5-F31D-178B51BFA8E0}"/>
              </a:ext>
            </a:extLst>
          </p:cNvPr>
          <p:cNvSpPr/>
          <p:nvPr/>
        </p:nvSpPr>
        <p:spPr>
          <a:xfrm>
            <a:off x="10245005" y="3395933"/>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Tree>
    <p:extLst>
      <p:ext uri="{BB962C8B-B14F-4D97-AF65-F5344CB8AC3E}">
        <p14:creationId xmlns:p14="http://schemas.microsoft.com/office/powerpoint/2010/main" val="99702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請求日、伝票区分（選択）、発行日、売上日入力</a:t>
            </a:r>
            <a:endParaRPr kumimoji="1" lang="ja-JP" altLang="en-US" sz="1200" dirty="0">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1615827"/>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①：各項目の設定を行います。</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請求月「</a:t>
            </a:r>
            <a:r>
              <a:rPr lang="en-US" altLang="ja-JP" sz="900" dirty="0">
                <a:latin typeface="Meiryo UI" panose="020B0604030504040204" pitchFamily="50" charset="-128"/>
                <a:ea typeface="Meiryo UI" panose="020B0604030504040204" pitchFamily="50" charset="-128"/>
              </a:rPr>
              <a:t>2023.11</a:t>
            </a:r>
            <a:r>
              <a:rPr lang="ja-JP" altLang="en-US" sz="900" dirty="0">
                <a:latin typeface="Meiryo UI" panose="020B0604030504040204" pitchFamily="50" charset="-128"/>
                <a:ea typeface="Meiryo UI" panose="020B0604030504040204" pitchFamily="50" charset="-128"/>
              </a:rPr>
              <a:t>」を入力します。</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（何でも良い）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伝票区分「１：売上」を選択します。</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発行日「</a:t>
            </a:r>
            <a:r>
              <a:rPr lang="en-US" altLang="ja-JP" sz="900" dirty="0">
                <a:latin typeface="Meiryo UI" panose="020B0604030504040204" pitchFamily="50" charset="-128"/>
                <a:ea typeface="Meiryo UI" panose="020B0604030504040204" pitchFamily="50" charset="-128"/>
              </a:rPr>
              <a:t>2023.11.19</a:t>
            </a:r>
            <a:r>
              <a:rPr lang="ja-JP" altLang="en-US" sz="900" dirty="0">
                <a:latin typeface="Meiryo UI" panose="020B0604030504040204" pitchFamily="50" charset="-128"/>
                <a:ea typeface="Meiryo UI" panose="020B0604030504040204" pitchFamily="50" charset="-128"/>
              </a:rPr>
              <a:t>」を入力します。</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（何でも良い）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売上日「</a:t>
            </a:r>
            <a:r>
              <a:rPr lang="en-US" altLang="ja-JP" sz="900" dirty="0">
                <a:latin typeface="Meiryo UI" panose="020B0604030504040204" pitchFamily="50" charset="-128"/>
                <a:ea typeface="Meiryo UI" panose="020B0604030504040204" pitchFamily="50" charset="-128"/>
              </a:rPr>
              <a:t>2023.11.19</a:t>
            </a:r>
            <a:r>
              <a:rPr lang="ja-JP" altLang="en-US" sz="900" dirty="0">
                <a:latin typeface="Meiryo UI" panose="020B0604030504040204" pitchFamily="50" charset="-128"/>
                <a:ea typeface="Meiryo UI" panose="020B0604030504040204" pitchFamily="50" charset="-128"/>
              </a:rPr>
              <a:t>」を入力します。</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（何でも良い）</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6</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D0F41FB4-C4C3-BEF3-4C5E-AB5D6F79459A}"/>
              </a:ext>
            </a:extLst>
          </p:cNvPr>
          <p:cNvPicPr>
            <a:picLocks noChangeAspect="1"/>
          </p:cNvPicPr>
          <p:nvPr/>
        </p:nvPicPr>
        <p:blipFill>
          <a:blip r:embed="rId2"/>
          <a:stretch>
            <a:fillRect/>
          </a:stretch>
        </p:blipFill>
        <p:spPr>
          <a:xfrm>
            <a:off x="4190400" y="1774800"/>
            <a:ext cx="7126986" cy="4518000"/>
          </a:xfrm>
          <a:prstGeom prst="rect">
            <a:avLst/>
          </a:prstGeom>
        </p:spPr>
      </p:pic>
      <p:sp>
        <p:nvSpPr>
          <p:cNvPr id="6" name="フリーフォーム: 図形 5">
            <a:extLst>
              <a:ext uri="{FF2B5EF4-FFF2-40B4-BE49-F238E27FC236}">
                <a16:creationId xmlns:a16="http://schemas.microsoft.com/office/drawing/2014/main" id="{33C2EFB3-DE7E-B522-6C9B-F1B2698ACD64}"/>
              </a:ext>
            </a:extLst>
          </p:cNvPr>
          <p:cNvSpPr/>
          <p:nvPr/>
        </p:nvSpPr>
        <p:spPr>
          <a:xfrm>
            <a:off x="7781724" y="3322621"/>
            <a:ext cx="2360644" cy="670878"/>
          </a:xfrm>
          <a:custGeom>
            <a:avLst/>
            <a:gdLst>
              <a:gd name="connsiteX0" fmla="*/ 1723285 w 2360644"/>
              <a:gd name="connsiteY0" fmla="*/ 0 h 670878"/>
              <a:gd name="connsiteX1" fmla="*/ 2328604 w 2360644"/>
              <a:gd name="connsiteY1" fmla="*/ 0 h 670878"/>
              <a:gd name="connsiteX2" fmla="*/ 2360644 w 2360644"/>
              <a:gd name="connsiteY2" fmla="*/ 32040 h 670878"/>
              <a:gd name="connsiteX3" fmla="*/ 2360644 w 2360644"/>
              <a:gd name="connsiteY3" fmla="*/ 313745 h 670878"/>
              <a:gd name="connsiteX4" fmla="*/ 2351260 w 2360644"/>
              <a:gd name="connsiteY4" fmla="*/ 336401 h 670878"/>
              <a:gd name="connsiteX5" fmla="*/ 2333333 w 2360644"/>
              <a:gd name="connsiteY5" fmla="*/ 343826 h 670878"/>
              <a:gd name="connsiteX6" fmla="*/ 2344236 w 2360644"/>
              <a:gd name="connsiteY6" fmla="*/ 351178 h 670878"/>
              <a:gd name="connsiteX7" fmla="*/ 2360644 w 2360644"/>
              <a:gd name="connsiteY7" fmla="*/ 390789 h 670878"/>
              <a:gd name="connsiteX8" fmla="*/ 2360644 w 2360644"/>
              <a:gd name="connsiteY8" fmla="*/ 614859 h 670878"/>
              <a:gd name="connsiteX9" fmla="*/ 2304625 w 2360644"/>
              <a:gd name="connsiteY9" fmla="*/ 670878 h 670878"/>
              <a:gd name="connsiteX10" fmla="*/ 56019 w 2360644"/>
              <a:gd name="connsiteY10" fmla="*/ 670878 h 670878"/>
              <a:gd name="connsiteX11" fmla="*/ 0 w 2360644"/>
              <a:gd name="connsiteY11" fmla="*/ 614859 h 670878"/>
              <a:gd name="connsiteX12" fmla="*/ 0 w 2360644"/>
              <a:gd name="connsiteY12" fmla="*/ 390789 h 670878"/>
              <a:gd name="connsiteX13" fmla="*/ 56019 w 2360644"/>
              <a:gd name="connsiteY13" fmla="*/ 334770 h 670878"/>
              <a:gd name="connsiteX14" fmla="*/ 1699954 w 2360644"/>
              <a:gd name="connsiteY14" fmla="*/ 334770 h 670878"/>
              <a:gd name="connsiteX15" fmla="*/ 1691245 w 2360644"/>
              <a:gd name="connsiteY15" fmla="*/ 313745 h 670878"/>
              <a:gd name="connsiteX16" fmla="*/ 1691245 w 2360644"/>
              <a:gd name="connsiteY16" fmla="*/ 32040 h 670878"/>
              <a:gd name="connsiteX17" fmla="*/ 1723285 w 2360644"/>
              <a:gd name="connsiteY17" fmla="*/ 0 h 67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60644" h="670878">
                <a:moveTo>
                  <a:pt x="1723285" y="0"/>
                </a:moveTo>
                <a:lnTo>
                  <a:pt x="2328604" y="0"/>
                </a:lnTo>
                <a:cubicBezTo>
                  <a:pt x="2346299" y="0"/>
                  <a:pt x="2360644" y="14345"/>
                  <a:pt x="2360644" y="32040"/>
                </a:cubicBezTo>
                <a:lnTo>
                  <a:pt x="2360644" y="313745"/>
                </a:lnTo>
                <a:cubicBezTo>
                  <a:pt x="2360644" y="322593"/>
                  <a:pt x="2357058" y="330603"/>
                  <a:pt x="2351260" y="336401"/>
                </a:cubicBezTo>
                <a:lnTo>
                  <a:pt x="2333333" y="343826"/>
                </a:lnTo>
                <a:lnTo>
                  <a:pt x="2344236" y="351178"/>
                </a:lnTo>
                <a:cubicBezTo>
                  <a:pt x="2354374" y="361315"/>
                  <a:pt x="2360644" y="375320"/>
                  <a:pt x="2360644" y="390789"/>
                </a:cubicBezTo>
                <a:lnTo>
                  <a:pt x="2360644" y="614859"/>
                </a:lnTo>
                <a:cubicBezTo>
                  <a:pt x="2360644" y="645797"/>
                  <a:pt x="2335563" y="670878"/>
                  <a:pt x="2304625" y="670878"/>
                </a:cubicBezTo>
                <a:lnTo>
                  <a:pt x="56019" y="670878"/>
                </a:lnTo>
                <a:cubicBezTo>
                  <a:pt x="25081" y="670878"/>
                  <a:pt x="0" y="645797"/>
                  <a:pt x="0" y="614859"/>
                </a:cubicBezTo>
                <a:lnTo>
                  <a:pt x="0" y="390789"/>
                </a:lnTo>
                <a:cubicBezTo>
                  <a:pt x="0" y="359851"/>
                  <a:pt x="25081" y="334770"/>
                  <a:pt x="56019" y="334770"/>
                </a:cubicBezTo>
                <a:lnTo>
                  <a:pt x="1699954" y="334770"/>
                </a:lnTo>
                <a:lnTo>
                  <a:pt x="1691245" y="313745"/>
                </a:lnTo>
                <a:lnTo>
                  <a:pt x="1691245" y="32040"/>
                </a:lnTo>
                <a:cubicBezTo>
                  <a:pt x="1691245" y="14345"/>
                  <a:pt x="1705590" y="0"/>
                  <a:pt x="1723285"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423263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22" name="図 21">
            <a:extLst>
              <a:ext uri="{FF2B5EF4-FFF2-40B4-BE49-F238E27FC236}">
                <a16:creationId xmlns:a16="http://schemas.microsoft.com/office/drawing/2014/main" id="{7B030257-FBFA-D5C0-5729-B0FF19B7E747}"/>
              </a:ext>
            </a:extLst>
          </p:cNvPr>
          <p:cNvPicPr>
            <a:picLocks noChangeAspect="1"/>
          </p:cNvPicPr>
          <p:nvPr/>
        </p:nvPicPr>
        <p:blipFill>
          <a:blip r:embed="rId2"/>
          <a:stretch>
            <a:fillRect/>
          </a:stretch>
        </p:blipFill>
        <p:spPr>
          <a:xfrm>
            <a:off x="4190400" y="1774800"/>
            <a:ext cx="7156170"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受注伝票選択</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5600"/>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①：受注番号「</a:t>
            </a:r>
            <a:r>
              <a:rPr lang="en-US" altLang="ja-JP" sz="900" dirty="0">
                <a:latin typeface="Meiryo UI" panose="020B0604030504040204" pitchFamily="50" charset="-128"/>
                <a:ea typeface="Meiryo UI" panose="020B0604030504040204" pitchFamily="50" charset="-128"/>
              </a:rPr>
              <a:t>760448</a:t>
            </a:r>
            <a:r>
              <a:rPr lang="ja-JP" altLang="en-US" sz="900" dirty="0">
                <a:latin typeface="Meiryo UI" panose="020B0604030504040204" pitchFamily="50" charset="-128"/>
                <a:ea typeface="Meiryo UI" panose="020B0604030504040204" pitchFamily="50" charset="-128"/>
              </a:rPr>
              <a:t>」を入力し、「表示」ボタンを押下すると、受注伝票より情報を取得し表示する。</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7</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3" name="フリーフォーム: 図形 12">
            <a:extLst>
              <a:ext uri="{FF2B5EF4-FFF2-40B4-BE49-F238E27FC236}">
                <a16:creationId xmlns:a16="http://schemas.microsoft.com/office/drawing/2014/main" id="{68ADA3E8-9A5F-97B9-A231-ADCC0697A8D3}"/>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　　　　　　　　　　　　　　　①</a:t>
            </a:r>
          </a:p>
        </p:txBody>
      </p:sp>
      <p:sp>
        <p:nvSpPr>
          <p:cNvPr id="17" name="四角形: 角を丸くする 16">
            <a:extLst>
              <a:ext uri="{FF2B5EF4-FFF2-40B4-BE49-F238E27FC236}">
                <a16:creationId xmlns:a16="http://schemas.microsoft.com/office/drawing/2014/main" id="{6BE2EA05-E9C1-E45C-FAF9-A39A8A1B4816}"/>
              </a:ext>
            </a:extLst>
          </p:cNvPr>
          <p:cNvSpPr/>
          <p:nvPr/>
        </p:nvSpPr>
        <p:spPr>
          <a:xfrm>
            <a:off x="10319653" y="3663175"/>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Tree>
    <p:extLst>
      <p:ext uri="{BB962C8B-B14F-4D97-AF65-F5344CB8AC3E}">
        <p14:creationId xmlns:p14="http://schemas.microsoft.com/office/powerpoint/2010/main" val="426935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14" name="図 13">
            <a:extLst>
              <a:ext uri="{FF2B5EF4-FFF2-40B4-BE49-F238E27FC236}">
                <a16:creationId xmlns:a16="http://schemas.microsoft.com/office/drawing/2014/main" id="{DCEC9C5F-CD78-6B99-56A1-8FE63F7551C4}"/>
              </a:ext>
            </a:extLst>
          </p:cNvPr>
          <p:cNvPicPr>
            <a:picLocks noChangeAspect="1"/>
          </p:cNvPicPr>
          <p:nvPr/>
        </p:nvPicPr>
        <p:blipFill>
          <a:blip r:embed="rId2"/>
          <a:stretch>
            <a:fillRect/>
          </a:stretch>
        </p:blipFill>
        <p:spPr>
          <a:xfrm>
            <a:off x="4190400" y="1774800"/>
            <a:ext cx="7078200"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受注伝票より取得した情報を修正</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2446824"/>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①数量を「</a:t>
            </a:r>
            <a:r>
              <a:rPr lang="en-US" altLang="ja-JP" sz="900" dirty="0">
                <a:latin typeface="Meiryo UI" panose="020B0604030504040204" pitchFamily="50" charset="-128"/>
                <a:ea typeface="Meiryo UI" panose="020B0604030504040204" pitchFamily="50" charset="-128"/>
              </a:rPr>
              <a:t>1400</a:t>
            </a:r>
            <a:r>
              <a:rPr lang="ja-JP" altLang="en-US" sz="900" dirty="0">
                <a:latin typeface="Meiryo UI" panose="020B0604030504040204" pitchFamily="50" charset="-128"/>
                <a:ea typeface="Meiryo UI" panose="020B0604030504040204" pitchFamily="50" charset="-128"/>
              </a:rPr>
              <a:t>」に修正する。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②備考に「ロット</a:t>
            </a:r>
            <a:r>
              <a:rPr lang="en-US" altLang="ja-JP" sz="900" dirty="0">
                <a:latin typeface="Meiryo UI" panose="020B0604030504040204" pitchFamily="50" charset="-128"/>
                <a:ea typeface="Meiryo UI" panose="020B0604030504040204" pitchFamily="50" charset="-128"/>
              </a:rPr>
              <a:t>No.182</a:t>
            </a:r>
            <a:r>
              <a:rPr lang="ja-JP" altLang="en-US" sz="900" dirty="0">
                <a:latin typeface="Meiryo UI" panose="020B0604030504040204" pitchFamily="50" charset="-128"/>
                <a:ea typeface="Meiryo UI" panose="020B0604030504040204" pitchFamily="50" charset="-128"/>
              </a:rPr>
              <a:t>」を入力する。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修正可能項目</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担当者（受注伝票と異なる場合修正）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受注</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（運用で修正することは無い）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品名・規格</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数量</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単位（受注伝票に誤りがある場合修正）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単価（受注伝票に誤りがある場合修正）</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金額（修正しても反映されない　追加ボタン押下すると数量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単金の計算結果となる。）</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900" dirty="0">
                <a:latin typeface="Meiryo UI" panose="020B0604030504040204" pitchFamily="50" charset="-128"/>
                <a:ea typeface="Meiryo UI" panose="020B0604030504040204" pitchFamily="50" charset="-128"/>
              </a:rPr>
              <a:t>備考（表示ボタン押下直後は未設定でロット</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等入力可能）</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グラビアの場合、ロット</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を必ず入力するのであれば受注伝票で入力しているロット</a:t>
            </a:r>
            <a:r>
              <a:rPr lang="en-US" altLang="ja-JP" sz="900" dirty="0">
                <a:latin typeface="Meiryo UI" panose="020B0604030504040204" pitchFamily="50" charset="-128"/>
                <a:ea typeface="Meiryo UI" panose="020B0604030504040204" pitchFamily="50" charset="-128"/>
              </a:rPr>
              <a:t>NO</a:t>
            </a:r>
            <a:r>
              <a:rPr lang="ja-JP" altLang="en-US" sz="900" dirty="0">
                <a:latin typeface="Meiryo UI" panose="020B0604030504040204" pitchFamily="50" charset="-128"/>
                <a:ea typeface="Meiryo UI" panose="020B0604030504040204" pitchFamily="50" charset="-128"/>
              </a:rPr>
              <a:t>を取得し表示することも可能）</a:t>
            </a:r>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8</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6" name="四角形: 角を丸くする 5">
            <a:extLst>
              <a:ext uri="{FF2B5EF4-FFF2-40B4-BE49-F238E27FC236}">
                <a16:creationId xmlns:a16="http://schemas.microsoft.com/office/drawing/2014/main" id="{8C638578-0BA6-251F-E757-33AE9AEB3818}"/>
              </a:ext>
            </a:extLst>
          </p:cNvPr>
          <p:cNvSpPr/>
          <p:nvPr/>
        </p:nvSpPr>
        <p:spPr>
          <a:xfrm>
            <a:off x="6954674" y="2998329"/>
            <a:ext cx="715090"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9156696" y="2998329"/>
            <a:ext cx="957686"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②</a:t>
            </a:r>
            <a:endParaRPr kumimoji="1" lang="ja-JP" altLang="en-US" sz="1100" dirty="0">
              <a:solidFill>
                <a:schemeClr val="tx1"/>
              </a:solidFill>
            </a:endParaRPr>
          </a:p>
        </p:txBody>
      </p:sp>
    </p:spTree>
    <p:extLst>
      <p:ext uri="{BB962C8B-B14F-4D97-AF65-F5344CB8AC3E}">
        <p14:creationId xmlns:p14="http://schemas.microsoft.com/office/powerpoint/2010/main" val="267834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086AFF4B-F4F3-72B6-7E2C-FC083CA5961A}"/>
              </a:ext>
            </a:extLst>
          </p:cNvPr>
          <p:cNvPicPr>
            <a:picLocks noChangeAspect="1"/>
          </p:cNvPicPr>
          <p:nvPr/>
        </p:nvPicPr>
        <p:blipFill>
          <a:blip r:embed="rId2"/>
          <a:stretch>
            <a:fillRect/>
          </a:stretch>
        </p:blipFill>
        <p:spPr>
          <a:xfrm>
            <a:off x="4190400" y="1774800"/>
            <a:ext cx="7094053" cy="4518000"/>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シナリオ１</a:t>
            </a:r>
            <a:r>
              <a:rPr lang="ja-JP" altLang="en-US" sz="1800" b="1" dirty="0">
                <a:latin typeface="Meiryo UI" panose="020B0604030504040204" pitchFamily="50" charset="-128"/>
                <a:ea typeface="Meiryo UI" panose="020B0604030504040204" pitchFamily="50" charset="-128"/>
              </a:rPr>
              <a:t> （グラビア業務／基本操作）</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行目の明細追加</a:t>
            </a: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800" y="1516246"/>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操作</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①「追加」ボタンを押下し、明細行に情報を追加する。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金額は数量</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単価で計算した値を表示する。</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9</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CFD4A516-228F-957B-D344-E628B496EDAF}"/>
              </a:ext>
            </a:extLst>
          </p:cNvPr>
          <p:cNvSpPr/>
          <p:nvPr/>
        </p:nvSpPr>
        <p:spPr>
          <a:xfrm>
            <a:off x="10326767" y="2892490"/>
            <a:ext cx="813984" cy="3172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①</a:t>
            </a:r>
            <a:endParaRPr kumimoji="1" lang="ja-JP" altLang="en-US" sz="1100" dirty="0">
              <a:solidFill>
                <a:schemeClr val="tx1"/>
              </a:solidFill>
            </a:endParaRPr>
          </a:p>
        </p:txBody>
      </p:sp>
      <p:sp>
        <p:nvSpPr>
          <p:cNvPr id="12" name="四角形: 角を丸くする 11">
            <a:extLst>
              <a:ext uri="{FF2B5EF4-FFF2-40B4-BE49-F238E27FC236}">
                <a16:creationId xmlns:a16="http://schemas.microsoft.com/office/drawing/2014/main" id="{9CF1F29D-0677-BDB8-8532-72AE8EAE5748}"/>
              </a:ext>
            </a:extLst>
          </p:cNvPr>
          <p:cNvSpPr/>
          <p:nvPr/>
        </p:nvSpPr>
        <p:spPr>
          <a:xfrm>
            <a:off x="3987538" y="4276623"/>
            <a:ext cx="5727881"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13" name="四角形: 角を丸くする 12">
            <a:extLst>
              <a:ext uri="{FF2B5EF4-FFF2-40B4-BE49-F238E27FC236}">
                <a16:creationId xmlns:a16="http://schemas.microsoft.com/office/drawing/2014/main" id="{2C13A55D-676D-1648-98BD-EE0667A19DDA}"/>
              </a:ext>
            </a:extLst>
          </p:cNvPr>
          <p:cNvSpPr/>
          <p:nvPr/>
        </p:nvSpPr>
        <p:spPr>
          <a:xfrm>
            <a:off x="8531693" y="2985667"/>
            <a:ext cx="587870" cy="2673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Tree>
    <p:extLst>
      <p:ext uri="{BB962C8B-B14F-4D97-AF65-F5344CB8AC3E}">
        <p14:creationId xmlns:p14="http://schemas.microsoft.com/office/powerpoint/2010/main" val="22364823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3093</Words>
  <Application>Microsoft Office PowerPoint</Application>
  <PresentationFormat>ワイド画面</PresentationFormat>
  <Paragraphs>483</Paragraphs>
  <Slides>39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Meiryo UI</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Yoshifumi Matsumoto (松本 義文)</dc:creator>
  <cp:lastModifiedBy>Yoshifumi Matsumoto (松本 義文)</cp:lastModifiedBy>
  <cp:revision>7</cp:revision>
  <dcterms:created xsi:type="dcterms:W3CDTF">2023-11-20T01:43:06Z</dcterms:created>
  <dcterms:modified xsi:type="dcterms:W3CDTF">2023-11-21T09:15:05Z</dcterms:modified>
</cp:coreProperties>
</file>