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30" r:id="rId3"/>
    <p:sldId id="293" r:id="rId4"/>
    <p:sldId id="332" r:id="rId5"/>
    <p:sldId id="331"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1F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6" autoAdjust="0"/>
    <p:restoredTop sz="94660"/>
  </p:normalViewPr>
  <p:slideViewPr>
    <p:cSldViewPr snapToGrid="0">
      <p:cViewPr varScale="1">
        <p:scale>
          <a:sx n="114" d="100"/>
          <a:sy n="114" d="100"/>
        </p:scale>
        <p:origin x="504"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B512DA-677D-819D-F36B-D3B3C86EB69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E5D65ED-031C-008E-8C1E-534DA908F4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36766E7-23F1-759E-FFE2-D5D9215D1C5F}"/>
              </a:ext>
            </a:extLst>
          </p:cNvPr>
          <p:cNvSpPr>
            <a:spLocks noGrp="1"/>
          </p:cNvSpPr>
          <p:nvPr>
            <p:ph type="dt" sz="half" idx="10"/>
          </p:nvPr>
        </p:nvSpPr>
        <p:spPr/>
        <p:txBody>
          <a:bodyPr/>
          <a:lstStyle/>
          <a:p>
            <a:fld id="{8679A078-F1ED-435B-8C42-9C88519B2BB4}" type="datetimeFigureOut">
              <a:rPr kumimoji="1" lang="ja-JP" altLang="en-US" smtClean="0"/>
              <a:t>2023/11/30</a:t>
            </a:fld>
            <a:endParaRPr kumimoji="1" lang="ja-JP" altLang="en-US"/>
          </a:p>
        </p:txBody>
      </p:sp>
      <p:sp>
        <p:nvSpPr>
          <p:cNvPr id="5" name="フッター プレースホルダー 4">
            <a:extLst>
              <a:ext uri="{FF2B5EF4-FFF2-40B4-BE49-F238E27FC236}">
                <a16:creationId xmlns:a16="http://schemas.microsoft.com/office/drawing/2014/main" id="{98EA9802-1573-5F51-EECC-98E97851EA0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E04C58E-1DB5-C030-BC47-C51E36C316DD}"/>
              </a:ext>
            </a:extLst>
          </p:cNvPr>
          <p:cNvSpPr>
            <a:spLocks noGrp="1"/>
          </p:cNvSpPr>
          <p:nvPr>
            <p:ph type="sldNum" sz="quarter" idx="12"/>
          </p:nvPr>
        </p:nvSpPr>
        <p:spPr/>
        <p:txBody>
          <a:bodyPr/>
          <a:lstStyle/>
          <a:p>
            <a:fld id="{1096CE0E-DF50-4BC7-A05A-B3D3A5959803}" type="slidenum">
              <a:rPr kumimoji="1" lang="ja-JP" altLang="en-US" smtClean="0"/>
              <a:t>‹#›</a:t>
            </a:fld>
            <a:endParaRPr kumimoji="1" lang="ja-JP" altLang="en-US"/>
          </a:p>
        </p:txBody>
      </p:sp>
    </p:spTree>
    <p:extLst>
      <p:ext uri="{BB962C8B-B14F-4D97-AF65-F5344CB8AC3E}">
        <p14:creationId xmlns:p14="http://schemas.microsoft.com/office/powerpoint/2010/main" val="132091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D2174C-C721-992C-C252-0F1ACC3AD6C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37B34F5-46CA-351C-07A8-A71C57EC687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86A3870-F613-A696-933B-7751221163C2}"/>
              </a:ext>
            </a:extLst>
          </p:cNvPr>
          <p:cNvSpPr>
            <a:spLocks noGrp="1"/>
          </p:cNvSpPr>
          <p:nvPr>
            <p:ph type="dt" sz="half" idx="10"/>
          </p:nvPr>
        </p:nvSpPr>
        <p:spPr/>
        <p:txBody>
          <a:bodyPr/>
          <a:lstStyle/>
          <a:p>
            <a:fld id="{8679A078-F1ED-435B-8C42-9C88519B2BB4}" type="datetimeFigureOut">
              <a:rPr kumimoji="1" lang="ja-JP" altLang="en-US" smtClean="0"/>
              <a:t>2023/11/30</a:t>
            </a:fld>
            <a:endParaRPr kumimoji="1" lang="ja-JP" altLang="en-US"/>
          </a:p>
        </p:txBody>
      </p:sp>
      <p:sp>
        <p:nvSpPr>
          <p:cNvPr id="5" name="フッター プレースホルダー 4">
            <a:extLst>
              <a:ext uri="{FF2B5EF4-FFF2-40B4-BE49-F238E27FC236}">
                <a16:creationId xmlns:a16="http://schemas.microsoft.com/office/drawing/2014/main" id="{3C8B351C-FDA6-F5E9-0E2E-FD233ED9222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267548-6125-36F6-6A7D-F26F107BAABE}"/>
              </a:ext>
            </a:extLst>
          </p:cNvPr>
          <p:cNvSpPr>
            <a:spLocks noGrp="1"/>
          </p:cNvSpPr>
          <p:nvPr>
            <p:ph type="sldNum" sz="quarter" idx="12"/>
          </p:nvPr>
        </p:nvSpPr>
        <p:spPr/>
        <p:txBody>
          <a:bodyPr/>
          <a:lstStyle/>
          <a:p>
            <a:fld id="{1096CE0E-DF50-4BC7-A05A-B3D3A5959803}" type="slidenum">
              <a:rPr kumimoji="1" lang="ja-JP" altLang="en-US" smtClean="0"/>
              <a:t>‹#›</a:t>
            </a:fld>
            <a:endParaRPr kumimoji="1" lang="ja-JP" altLang="en-US"/>
          </a:p>
        </p:txBody>
      </p:sp>
    </p:spTree>
    <p:extLst>
      <p:ext uri="{BB962C8B-B14F-4D97-AF65-F5344CB8AC3E}">
        <p14:creationId xmlns:p14="http://schemas.microsoft.com/office/powerpoint/2010/main" val="502923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F90735B-9E6D-B024-C521-D115CCD9B86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FEC16B3-25CC-4AB8-5CBF-10FE877A91A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48D206-9D8C-92FB-672F-70F6E9669EEA}"/>
              </a:ext>
            </a:extLst>
          </p:cNvPr>
          <p:cNvSpPr>
            <a:spLocks noGrp="1"/>
          </p:cNvSpPr>
          <p:nvPr>
            <p:ph type="dt" sz="half" idx="10"/>
          </p:nvPr>
        </p:nvSpPr>
        <p:spPr/>
        <p:txBody>
          <a:bodyPr/>
          <a:lstStyle/>
          <a:p>
            <a:fld id="{8679A078-F1ED-435B-8C42-9C88519B2BB4}" type="datetimeFigureOut">
              <a:rPr kumimoji="1" lang="ja-JP" altLang="en-US" smtClean="0"/>
              <a:t>2023/11/30</a:t>
            </a:fld>
            <a:endParaRPr kumimoji="1" lang="ja-JP" altLang="en-US"/>
          </a:p>
        </p:txBody>
      </p:sp>
      <p:sp>
        <p:nvSpPr>
          <p:cNvPr id="5" name="フッター プレースホルダー 4">
            <a:extLst>
              <a:ext uri="{FF2B5EF4-FFF2-40B4-BE49-F238E27FC236}">
                <a16:creationId xmlns:a16="http://schemas.microsoft.com/office/drawing/2014/main" id="{1A0FFDE4-86B0-D91C-09EE-0EFD3169BF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2497F1A-3E10-5E67-DF5D-ED8488B91D23}"/>
              </a:ext>
            </a:extLst>
          </p:cNvPr>
          <p:cNvSpPr>
            <a:spLocks noGrp="1"/>
          </p:cNvSpPr>
          <p:nvPr>
            <p:ph type="sldNum" sz="quarter" idx="12"/>
          </p:nvPr>
        </p:nvSpPr>
        <p:spPr/>
        <p:txBody>
          <a:bodyPr/>
          <a:lstStyle/>
          <a:p>
            <a:fld id="{1096CE0E-DF50-4BC7-A05A-B3D3A5959803}" type="slidenum">
              <a:rPr kumimoji="1" lang="ja-JP" altLang="en-US" smtClean="0"/>
              <a:t>‹#›</a:t>
            </a:fld>
            <a:endParaRPr kumimoji="1" lang="ja-JP" altLang="en-US"/>
          </a:p>
        </p:txBody>
      </p:sp>
    </p:spTree>
    <p:extLst>
      <p:ext uri="{BB962C8B-B14F-4D97-AF65-F5344CB8AC3E}">
        <p14:creationId xmlns:p14="http://schemas.microsoft.com/office/powerpoint/2010/main" val="170416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B8A35A-92C2-6CDF-E9FB-00D5C4736CF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61BDA29-575F-37EE-3D4D-0061754D95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7210B26-4087-13B4-B977-D62C37C0260E}"/>
              </a:ext>
            </a:extLst>
          </p:cNvPr>
          <p:cNvSpPr>
            <a:spLocks noGrp="1"/>
          </p:cNvSpPr>
          <p:nvPr>
            <p:ph type="dt" sz="half" idx="10"/>
          </p:nvPr>
        </p:nvSpPr>
        <p:spPr/>
        <p:txBody>
          <a:bodyPr/>
          <a:lstStyle/>
          <a:p>
            <a:fld id="{8679A078-F1ED-435B-8C42-9C88519B2BB4}" type="datetimeFigureOut">
              <a:rPr kumimoji="1" lang="ja-JP" altLang="en-US" smtClean="0"/>
              <a:t>2023/11/30</a:t>
            </a:fld>
            <a:endParaRPr kumimoji="1" lang="ja-JP" altLang="en-US"/>
          </a:p>
        </p:txBody>
      </p:sp>
      <p:sp>
        <p:nvSpPr>
          <p:cNvPr id="5" name="フッター プレースホルダー 4">
            <a:extLst>
              <a:ext uri="{FF2B5EF4-FFF2-40B4-BE49-F238E27FC236}">
                <a16:creationId xmlns:a16="http://schemas.microsoft.com/office/drawing/2014/main" id="{2F16B539-6CFC-C046-9EDC-DD90D3F970B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9A016C-5097-AC88-EE15-437CD0EB40BF}"/>
              </a:ext>
            </a:extLst>
          </p:cNvPr>
          <p:cNvSpPr>
            <a:spLocks noGrp="1"/>
          </p:cNvSpPr>
          <p:nvPr>
            <p:ph type="sldNum" sz="quarter" idx="12"/>
          </p:nvPr>
        </p:nvSpPr>
        <p:spPr/>
        <p:txBody>
          <a:bodyPr/>
          <a:lstStyle/>
          <a:p>
            <a:fld id="{1096CE0E-DF50-4BC7-A05A-B3D3A5959803}" type="slidenum">
              <a:rPr kumimoji="1" lang="ja-JP" altLang="en-US" smtClean="0"/>
              <a:t>‹#›</a:t>
            </a:fld>
            <a:endParaRPr kumimoji="1" lang="ja-JP" altLang="en-US"/>
          </a:p>
        </p:txBody>
      </p:sp>
    </p:spTree>
    <p:extLst>
      <p:ext uri="{BB962C8B-B14F-4D97-AF65-F5344CB8AC3E}">
        <p14:creationId xmlns:p14="http://schemas.microsoft.com/office/powerpoint/2010/main" val="704616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0AA1FA-6CC3-A457-D668-674142F9D3D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6DDD9E7-FA5F-7BCD-0041-179455A6BD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4CF744A-2124-7DCE-A1D3-FA541CAC4537}"/>
              </a:ext>
            </a:extLst>
          </p:cNvPr>
          <p:cNvSpPr>
            <a:spLocks noGrp="1"/>
          </p:cNvSpPr>
          <p:nvPr>
            <p:ph type="dt" sz="half" idx="10"/>
          </p:nvPr>
        </p:nvSpPr>
        <p:spPr/>
        <p:txBody>
          <a:bodyPr/>
          <a:lstStyle/>
          <a:p>
            <a:fld id="{8679A078-F1ED-435B-8C42-9C88519B2BB4}" type="datetimeFigureOut">
              <a:rPr kumimoji="1" lang="ja-JP" altLang="en-US" smtClean="0"/>
              <a:t>2023/11/30</a:t>
            </a:fld>
            <a:endParaRPr kumimoji="1" lang="ja-JP" altLang="en-US"/>
          </a:p>
        </p:txBody>
      </p:sp>
      <p:sp>
        <p:nvSpPr>
          <p:cNvPr id="5" name="フッター プレースホルダー 4">
            <a:extLst>
              <a:ext uri="{FF2B5EF4-FFF2-40B4-BE49-F238E27FC236}">
                <a16:creationId xmlns:a16="http://schemas.microsoft.com/office/drawing/2014/main" id="{0C978E4D-E08F-3EFB-E55C-216A705F6F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D4E832-A7A8-298D-B469-C58C1FBED973}"/>
              </a:ext>
            </a:extLst>
          </p:cNvPr>
          <p:cNvSpPr>
            <a:spLocks noGrp="1"/>
          </p:cNvSpPr>
          <p:nvPr>
            <p:ph type="sldNum" sz="quarter" idx="12"/>
          </p:nvPr>
        </p:nvSpPr>
        <p:spPr/>
        <p:txBody>
          <a:bodyPr/>
          <a:lstStyle/>
          <a:p>
            <a:fld id="{1096CE0E-DF50-4BC7-A05A-B3D3A5959803}" type="slidenum">
              <a:rPr kumimoji="1" lang="ja-JP" altLang="en-US" smtClean="0"/>
              <a:t>‹#›</a:t>
            </a:fld>
            <a:endParaRPr kumimoji="1" lang="ja-JP" altLang="en-US"/>
          </a:p>
        </p:txBody>
      </p:sp>
    </p:spTree>
    <p:extLst>
      <p:ext uri="{BB962C8B-B14F-4D97-AF65-F5344CB8AC3E}">
        <p14:creationId xmlns:p14="http://schemas.microsoft.com/office/powerpoint/2010/main" val="26897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AB167B-8B05-EFDD-1010-ECC71CA4D41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9151E82-B5B6-5AF8-74ED-76465913EFA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3715902-8844-28BB-C6F4-ED14484DCA0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245E767-BA6B-60EF-7139-19E00B22FC8F}"/>
              </a:ext>
            </a:extLst>
          </p:cNvPr>
          <p:cNvSpPr>
            <a:spLocks noGrp="1"/>
          </p:cNvSpPr>
          <p:nvPr>
            <p:ph type="dt" sz="half" idx="10"/>
          </p:nvPr>
        </p:nvSpPr>
        <p:spPr/>
        <p:txBody>
          <a:bodyPr/>
          <a:lstStyle/>
          <a:p>
            <a:fld id="{8679A078-F1ED-435B-8C42-9C88519B2BB4}" type="datetimeFigureOut">
              <a:rPr kumimoji="1" lang="ja-JP" altLang="en-US" smtClean="0"/>
              <a:t>2023/11/30</a:t>
            </a:fld>
            <a:endParaRPr kumimoji="1" lang="ja-JP" altLang="en-US"/>
          </a:p>
        </p:txBody>
      </p:sp>
      <p:sp>
        <p:nvSpPr>
          <p:cNvPr id="6" name="フッター プレースホルダー 5">
            <a:extLst>
              <a:ext uri="{FF2B5EF4-FFF2-40B4-BE49-F238E27FC236}">
                <a16:creationId xmlns:a16="http://schemas.microsoft.com/office/drawing/2014/main" id="{14D446F6-03B7-AE9A-861D-1C727C152E5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39FCA31-7502-491A-45C5-61449CB96FDF}"/>
              </a:ext>
            </a:extLst>
          </p:cNvPr>
          <p:cNvSpPr>
            <a:spLocks noGrp="1"/>
          </p:cNvSpPr>
          <p:nvPr>
            <p:ph type="sldNum" sz="quarter" idx="12"/>
          </p:nvPr>
        </p:nvSpPr>
        <p:spPr/>
        <p:txBody>
          <a:bodyPr/>
          <a:lstStyle/>
          <a:p>
            <a:fld id="{1096CE0E-DF50-4BC7-A05A-B3D3A5959803}" type="slidenum">
              <a:rPr kumimoji="1" lang="ja-JP" altLang="en-US" smtClean="0"/>
              <a:t>‹#›</a:t>
            </a:fld>
            <a:endParaRPr kumimoji="1" lang="ja-JP" altLang="en-US"/>
          </a:p>
        </p:txBody>
      </p:sp>
    </p:spTree>
    <p:extLst>
      <p:ext uri="{BB962C8B-B14F-4D97-AF65-F5344CB8AC3E}">
        <p14:creationId xmlns:p14="http://schemas.microsoft.com/office/powerpoint/2010/main" val="3631882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D45131-CBDE-A378-EC12-50C600EDB9A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BAFEA5-B546-86B9-5722-ADFA26A970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66CF8EB-267C-985A-E535-EE703E83883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72ABFE7-B6D4-6B49-97CE-BECB460541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2DCC090-4C5B-1CD0-6E8A-40AA9DBB65D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BC5E013-8049-5758-7520-6D96CA8E0ED9}"/>
              </a:ext>
            </a:extLst>
          </p:cNvPr>
          <p:cNvSpPr>
            <a:spLocks noGrp="1"/>
          </p:cNvSpPr>
          <p:nvPr>
            <p:ph type="dt" sz="half" idx="10"/>
          </p:nvPr>
        </p:nvSpPr>
        <p:spPr/>
        <p:txBody>
          <a:bodyPr/>
          <a:lstStyle/>
          <a:p>
            <a:fld id="{8679A078-F1ED-435B-8C42-9C88519B2BB4}" type="datetimeFigureOut">
              <a:rPr kumimoji="1" lang="ja-JP" altLang="en-US" smtClean="0"/>
              <a:t>2023/11/30</a:t>
            </a:fld>
            <a:endParaRPr kumimoji="1" lang="ja-JP" altLang="en-US"/>
          </a:p>
        </p:txBody>
      </p:sp>
      <p:sp>
        <p:nvSpPr>
          <p:cNvPr id="8" name="フッター プレースホルダー 7">
            <a:extLst>
              <a:ext uri="{FF2B5EF4-FFF2-40B4-BE49-F238E27FC236}">
                <a16:creationId xmlns:a16="http://schemas.microsoft.com/office/drawing/2014/main" id="{AC5BBF4D-7B76-97B9-7DDC-B82C080B3AF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6217C62-3C7A-6936-7559-0F2EA1D5F1A4}"/>
              </a:ext>
            </a:extLst>
          </p:cNvPr>
          <p:cNvSpPr>
            <a:spLocks noGrp="1"/>
          </p:cNvSpPr>
          <p:nvPr>
            <p:ph type="sldNum" sz="quarter" idx="12"/>
          </p:nvPr>
        </p:nvSpPr>
        <p:spPr/>
        <p:txBody>
          <a:bodyPr/>
          <a:lstStyle/>
          <a:p>
            <a:fld id="{1096CE0E-DF50-4BC7-A05A-B3D3A5959803}" type="slidenum">
              <a:rPr kumimoji="1" lang="ja-JP" altLang="en-US" smtClean="0"/>
              <a:t>‹#›</a:t>
            </a:fld>
            <a:endParaRPr kumimoji="1" lang="ja-JP" altLang="en-US"/>
          </a:p>
        </p:txBody>
      </p:sp>
    </p:spTree>
    <p:extLst>
      <p:ext uri="{BB962C8B-B14F-4D97-AF65-F5344CB8AC3E}">
        <p14:creationId xmlns:p14="http://schemas.microsoft.com/office/powerpoint/2010/main" val="793511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3BF9B3-309F-302F-55B4-16221970C2F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9E6B939-21E6-5BAE-B6C0-633DE561B74F}"/>
              </a:ext>
            </a:extLst>
          </p:cNvPr>
          <p:cNvSpPr>
            <a:spLocks noGrp="1"/>
          </p:cNvSpPr>
          <p:nvPr>
            <p:ph type="dt" sz="half" idx="10"/>
          </p:nvPr>
        </p:nvSpPr>
        <p:spPr/>
        <p:txBody>
          <a:bodyPr/>
          <a:lstStyle/>
          <a:p>
            <a:fld id="{8679A078-F1ED-435B-8C42-9C88519B2BB4}" type="datetimeFigureOut">
              <a:rPr kumimoji="1" lang="ja-JP" altLang="en-US" smtClean="0"/>
              <a:t>2023/11/30</a:t>
            </a:fld>
            <a:endParaRPr kumimoji="1" lang="ja-JP" altLang="en-US"/>
          </a:p>
        </p:txBody>
      </p:sp>
      <p:sp>
        <p:nvSpPr>
          <p:cNvPr id="4" name="フッター プレースホルダー 3">
            <a:extLst>
              <a:ext uri="{FF2B5EF4-FFF2-40B4-BE49-F238E27FC236}">
                <a16:creationId xmlns:a16="http://schemas.microsoft.com/office/drawing/2014/main" id="{CBABFB21-4AE5-4DA2-978F-4E5A017D3AC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806D157-12F2-506C-4C44-8B2FE9349645}"/>
              </a:ext>
            </a:extLst>
          </p:cNvPr>
          <p:cNvSpPr>
            <a:spLocks noGrp="1"/>
          </p:cNvSpPr>
          <p:nvPr>
            <p:ph type="sldNum" sz="quarter" idx="12"/>
          </p:nvPr>
        </p:nvSpPr>
        <p:spPr/>
        <p:txBody>
          <a:bodyPr/>
          <a:lstStyle/>
          <a:p>
            <a:fld id="{1096CE0E-DF50-4BC7-A05A-B3D3A5959803}" type="slidenum">
              <a:rPr kumimoji="1" lang="ja-JP" altLang="en-US" smtClean="0"/>
              <a:t>‹#›</a:t>
            </a:fld>
            <a:endParaRPr kumimoji="1" lang="ja-JP" altLang="en-US"/>
          </a:p>
        </p:txBody>
      </p:sp>
    </p:spTree>
    <p:extLst>
      <p:ext uri="{BB962C8B-B14F-4D97-AF65-F5344CB8AC3E}">
        <p14:creationId xmlns:p14="http://schemas.microsoft.com/office/powerpoint/2010/main" val="598285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264DD04-9A45-57FA-2594-B1EC75C3D463}"/>
              </a:ext>
            </a:extLst>
          </p:cNvPr>
          <p:cNvSpPr>
            <a:spLocks noGrp="1"/>
          </p:cNvSpPr>
          <p:nvPr>
            <p:ph type="dt" sz="half" idx="10"/>
          </p:nvPr>
        </p:nvSpPr>
        <p:spPr/>
        <p:txBody>
          <a:bodyPr/>
          <a:lstStyle/>
          <a:p>
            <a:fld id="{8679A078-F1ED-435B-8C42-9C88519B2BB4}" type="datetimeFigureOut">
              <a:rPr kumimoji="1" lang="ja-JP" altLang="en-US" smtClean="0"/>
              <a:t>2023/11/30</a:t>
            </a:fld>
            <a:endParaRPr kumimoji="1" lang="ja-JP" altLang="en-US"/>
          </a:p>
        </p:txBody>
      </p:sp>
      <p:sp>
        <p:nvSpPr>
          <p:cNvPr id="3" name="フッター プレースホルダー 2">
            <a:extLst>
              <a:ext uri="{FF2B5EF4-FFF2-40B4-BE49-F238E27FC236}">
                <a16:creationId xmlns:a16="http://schemas.microsoft.com/office/drawing/2014/main" id="{E893F199-BEB2-DFF2-28BA-216669BB71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BAE6523-846F-881D-FC6D-1256B65523FF}"/>
              </a:ext>
            </a:extLst>
          </p:cNvPr>
          <p:cNvSpPr>
            <a:spLocks noGrp="1"/>
          </p:cNvSpPr>
          <p:nvPr>
            <p:ph type="sldNum" sz="quarter" idx="12"/>
          </p:nvPr>
        </p:nvSpPr>
        <p:spPr/>
        <p:txBody>
          <a:bodyPr/>
          <a:lstStyle/>
          <a:p>
            <a:fld id="{1096CE0E-DF50-4BC7-A05A-B3D3A5959803}" type="slidenum">
              <a:rPr kumimoji="1" lang="ja-JP" altLang="en-US" smtClean="0"/>
              <a:t>‹#›</a:t>
            </a:fld>
            <a:endParaRPr kumimoji="1" lang="ja-JP" altLang="en-US"/>
          </a:p>
        </p:txBody>
      </p:sp>
    </p:spTree>
    <p:extLst>
      <p:ext uri="{BB962C8B-B14F-4D97-AF65-F5344CB8AC3E}">
        <p14:creationId xmlns:p14="http://schemas.microsoft.com/office/powerpoint/2010/main" val="1305149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8AD1E2-6F03-CFE9-1E6F-72406A4D68F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E33A998-56A6-F173-592F-13A799A5A0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DF05205-6F46-6847-BAC0-35B3B15216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F1C39CC-5278-3681-7240-EC8EE962EE17}"/>
              </a:ext>
            </a:extLst>
          </p:cNvPr>
          <p:cNvSpPr>
            <a:spLocks noGrp="1"/>
          </p:cNvSpPr>
          <p:nvPr>
            <p:ph type="dt" sz="half" idx="10"/>
          </p:nvPr>
        </p:nvSpPr>
        <p:spPr/>
        <p:txBody>
          <a:bodyPr/>
          <a:lstStyle/>
          <a:p>
            <a:fld id="{8679A078-F1ED-435B-8C42-9C88519B2BB4}" type="datetimeFigureOut">
              <a:rPr kumimoji="1" lang="ja-JP" altLang="en-US" smtClean="0"/>
              <a:t>2023/11/30</a:t>
            </a:fld>
            <a:endParaRPr kumimoji="1" lang="ja-JP" altLang="en-US"/>
          </a:p>
        </p:txBody>
      </p:sp>
      <p:sp>
        <p:nvSpPr>
          <p:cNvPr id="6" name="フッター プレースホルダー 5">
            <a:extLst>
              <a:ext uri="{FF2B5EF4-FFF2-40B4-BE49-F238E27FC236}">
                <a16:creationId xmlns:a16="http://schemas.microsoft.com/office/drawing/2014/main" id="{426DC86A-501B-8F7C-6AE8-D86B1EC7675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B3FADB0-4533-FDAA-61E3-DC08E140F4A5}"/>
              </a:ext>
            </a:extLst>
          </p:cNvPr>
          <p:cNvSpPr>
            <a:spLocks noGrp="1"/>
          </p:cNvSpPr>
          <p:nvPr>
            <p:ph type="sldNum" sz="quarter" idx="12"/>
          </p:nvPr>
        </p:nvSpPr>
        <p:spPr/>
        <p:txBody>
          <a:bodyPr/>
          <a:lstStyle/>
          <a:p>
            <a:fld id="{1096CE0E-DF50-4BC7-A05A-B3D3A5959803}" type="slidenum">
              <a:rPr kumimoji="1" lang="ja-JP" altLang="en-US" smtClean="0"/>
              <a:t>‹#›</a:t>
            </a:fld>
            <a:endParaRPr kumimoji="1" lang="ja-JP" altLang="en-US"/>
          </a:p>
        </p:txBody>
      </p:sp>
    </p:spTree>
    <p:extLst>
      <p:ext uri="{BB962C8B-B14F-4D97-AF65-F5344CB8AC3E}">
        <p14:creationId xmlns:p14="http://schemas.microsoft.com/office/powerpoint/2010/main" val="986547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3ECDB8-E231-21B2-082C-11138D685B7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E04FF18-D231-7488-30E9-06F54C1B5A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6A514EF-D02E-A5E1-924D-E8F8F533F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397BFEA-6995-C3C1-19E8-CA0F651A4AB5}"/>
              </a:ext>
            </a:extLst>
          </p:cNvPr>
          <p:cNvSpPr>
            <a:spLocks noGrp="1"/>
          </p:cNvSpPr>
          <p:nvPr>
            <p:ph type="dt" sz="half" idx="10"/>
          </p:nvPr>
        </p:nvSpPr>
        <p:spPr/>
        <p:txBody>
          <a:bodyPr/>
          <a:lstStyle/>
          <a:p>
            <a:fld id="{8679A078-F1ED-435B-8C42-9C88519B2BB4}" type="datetimeFigureOut">
              <a:rPr kumimoji="1" lang="ja-JP" altLang="en-US" smtClean="0"/>
              <a:t>2023/11/30</a:t>
            </a:fld>
            <a:endParaRPr kumimoji="1" lang="ja-JP" altLang="en-US"/>
          </a:p>
        </p:txBody>
      </p:sp>
      <p:sp>
        <p:nvSpPr>
          <p:cNvPr id="6" name="フッター プレースホルダー 5">
            <a:extLst>
              <a:ext uri="{FF2B5EF4-FFF2-40B4-BE49-F238E27FC236}">
                <a16:creationId xmlns:a16="http://schemas.microsoft.com/office/drawing/2014/main" id="{56D44E5B-F40F-6C04-78B6-8F4DA2210B5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F9EC8A9-3640-7E42-EE7F-17D6716FA425}"/>
              </a:ext>
            </a:extLst>
          </p:cNvPr>
          <p:cNvSpPr>
            <a:spLocks noGrp="1"/>
          </p:cNvSpPr>
          <p:nvPr>
            <p:ph type="sldNum" sz="quarter" idx="12"/>
          </p:nvPr>
        </p:nvSpPr>
        <p:spPr/>
        <p:txBody>
          <a:bodyPr/>
          <a:lstStyle/>
          <a:p>
            <a:fld id="{1096CE0E-DF50-4BC7-A05A-B3D3A5959803}" type="slidenum">
              <a:rPr kumimoji="1" lang="ja-JP" altLang="en-US" smtClean="0"/>
              <a:t>‹#›</a:t>
            </a:fld>
            <a:endParaRPr kumimoji="1" lang="ja-JP" altLang="en-US"/>
          </a:p>
        </p:txBody>
      </p:sp>
    </p:spTree>
    <p:extLst>
      <p:ext uri="{BB962C8B-B14F-4D97-AF65-F5344CB8AC3E}">
        <p14:creationId xmlns:p14="http://schemas.microsoft.com/office/powerpoint/2010/main" val="1352514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1C9D1CD-A8EC-0C43-EBF6-D8588775CF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1068314-AF00-B3EA-FE6B-5D5A3CB2BD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2823EC1-FD09-FFC4-292D-9A8F841D24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79A078-F1ED-435B-8C42-9C88519B2BB4}" type="datetimeFigureOut">
              <a:rPr kumimoji="1" lang="ja-JP" altLang="en-US" smtClean="0"/>
              <a:t>2023/11/30</a:t>
            </a:fld>
            <a:endParaRPr kumimoji="1" lang="ja-JP" altLang="en-US"/>
          </a:p>
        </p:txBody>
      </p:sp>
      <p:sp>
        <p:nvSpPr>
          <p:cNvPr id="5" name="フッター プレースホルダー 4">
            <a:extLst>
              <a:ext uri="{FF2B5EF4-FFF2-40B4-BE49-F238E27FC236}">
                <a16:creationId xmlns:a16="http://schemas.microsoft.com/office/drawing/2014/main" id="{56A04EA2-FF8A-297C-B6DE-44C939357B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0B8E429-F11C-02E3-C655-6832F5A6BD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96CE0E-DF50-4BC7-A05A-B3D3A5959803}" type="slidenum">
              <a:rPr kumimoji="1" lang="ja-JP" altLang="en-US" smtClean="0"/>
              <a:t>‹#›</a:t>
            </a:fld>
            <a:endParaRPr kumimoji="1" lang="ja-JP" altLang="en-US"/>
          </a:p>
        </p:txBody>
      </p:sp>
    </p:spTree>
    <p:extLst>
      <p:ext uri="{BB962C8B-B14F-4D97-AF65-F5344CB8AC3E}">
        <p14:creationId xmlns:p14="http://schemas.microsoft.com/office/powerpoint/2010/main" val="1428682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428206" y="2878184"/>
            <a:ext cx="9222377" cy="1015663"/>
          </a:xfrm>
          <a:prstGeom prst="rect">
            <a:avLst/>
          </a:prstGeom>
          <a:noFill/>
        </p:spPr>
        <p:txBody>
          <a:bodyPr wrap="square" rtlCol="0">
            <a:spAutoFit/>
          </a:bodyPr>
          <a:lstStyle/>
          <a:p>
            <a:pPr algn="ctr"/>
            <a:r>
              <a:rPr lang="ja-JP" altLang="en-US" sz="3000" b="1" dirty="0">
                <a:latin typeface="Meiryo UI" panose="020B0604030504040204" pitchFamily="50" charset="-128"/>
                <a:ea typeface="Meiryo UI" panose="020B0604030504040204" pitchFamily="50" charset="-128"/>
              </a:rPr>
              <a:t>受注管理システム　請求処理機能改修の確認</a:t>
            </a:r>
            <a:endParaRPr lang="en-US" altLang="ja-JP" sz="3000" b="1" dirty="0">
              <a:latin typeface="Meiryo UI" panose="020B0604030504040204" pitchFamily="50" charset="-128"/>
              <a:ea typeface="Meiryo UI" panose="020B0604030504040204" pitchFamily="50" charset="-128"/>
            </a:endParaRPr>
          </a:p>
          <a:p>
            <a:pPr algn="ctr"/>
            <a:r>
              <a:rPr lang="en-US" altLang="ja-JP" sz="3000" b="1" dirty="0">
                <a:latin typeface="Meiryo UI" panose="020B0604030504040204" pitchFamily="50" charset="-128"/>
                <a:ea typeface="Meiryo UI" panose="020B0604030504040204" pitchFamily="50" charset="-128"/>
              </a:rPr>
              <a:t>(</a:t>
            </a:r>
            <a:r>
              <a:rPr lang="ja-JP" altLang="en-US" sz="3000" b="1" dirty="0">
                <a:latin typeface="Meiryo UI" panose="020B0604030504040204" pitchFamily="50" charset="-128"/>
                <a:ea typeface="Meiryo UI" panose="020B0604030504040204" pitchFamily="50" charset="-128"/>
              </a:rPr>
              <a:t>モックアップシナリオ</a:t>
            </a:r>
            <a:r>
              <a:rPr lang="en-US" altLang="ja-JP" sz="3000" b="1" dirty="0">
                <a:latin typeface="Meiryo UI" panose="020B0604030504040204" pitchFamily="50" charset="-128"/>
                <a:ea typeface="Meiryo UI" panose="020B0604030504040204" pitchFamily="50" charset="-128"/>
              </a:rPr>
              <a:t>)</a:t>
            </a:r>
          </a:p>
        </p:txBody>
      </p:sp>
      <p:sp>
        <p:nvSpPr>
          <p:cNvPr id="5" name="テキスト ボックス 4"/>
          <p:cNvSpPr txBox="1"/>
          <p:nvPr/>
        </p:nvSpPr>
        <p:spPr>
          <a:xfrm>
            <a:off x="3809999" y="4768093"/>
            <a:ext cx="4572000" cy="1323439"/>
          </a:xfrm>
          <a:prstGeom prst="rect">
            <a:avLst/>
          </a:prstGeom>
          <a:noFill/>
        </p:spPr>
        <p:txBody>
          <a:bodyPr wrap="square" rtlCol="0">
            <a:spAutoFit/>
          </a:bodyPr>
          <a:lstStyle/>
          <a:p>
            <a:pPr algn="ctr"/>
            <a:r>
              <a:rPr kumimoji="1" lang="en-US" altLang="ja-JP" sz="2000" b="1" dirty="0">
                <a:latin typeface="Meiryo UI" panose="020B0604030504040204" pitchFamily="50" charset="-128"/>
                <a:ea typeface="Meiryo UI" panose="020B0604030504040204" pitchFamily="50" charset="-128"/>
              </a:rPr>
              <a:t>2023</a:t>
            </a:r>
            <a:r>
              <a:rPr kumimoji="1" lang="ja-JP" altLang="en-US" sz="2000" b="1" dirty="0">
                <a:latin typeface="Meiryo UI" panose="020B0604030504040204" pitchFamily="50" charset="-128"/>
                <a:ea typeface="Meiryo UI" panose="020B0604030504040204" pitchFamily="50" charset="-128"/>
              </a:rPr>
              <a:t>年</a:t>
            </a:r>
            <a:r>
              <a:rPr lang="en-US" altLang="ja-JP" sz="2000" b="1" dirty="0">
                <a:latin typeface="Meiryo UI" panose="020B0604030504040204" pitchFamily="50" charset="-128"/>
                <a:ea typeface="Meiryo UI" panose="020B0604030504040204" pitchFamily="50" charset="-128"/>
              </a:rPr>
              <a:t>11</a:t>
            </a:r>
            <a:r>
              <a:rPr kumimoji="1" lang="ja-JP" altLang="en-US" sz="2000" b="1" dirty="0">
                <a:latin typeface="Meiryo UI" panose="020B0604030504040204" pitchFamily="50" charset="-128"/>
                <a:ea typeface="Meiryo UI" panose="020B0604030504040204" pitchFamily="50" charset="-128"/>
              </a:rPr>
              <a:t>月</a:t>
            </a:r>
            <a:r>
              <a:rPr kumimoji="1" lang="en-US" altLang="ja-JP" sz="2000" b="1" dirty="0">
                <a:latin typeface="Meiryo UI" panose="020B0604030504040204" pitchFamily="50" charset="-128"/>
                <a:ea typeface="Meiryo UI" panose="020B0604030504040204" pitchFamily="50" charset="-128"/>
              </a:rPr>
              <a:t>22</a:t>
            </a:r>
            <a:r>
              <a:rPr kumimoji="1" lang="ja-JP" altLang="en-US" sz="2000" b="1" dirty="0">
                <a:latin typeface="Meiryo UI" panose="020B0604030504040204" pitchFamily="50" charset="-128"/>
                <a:ea typeface="Meiryo UI" panose="020B0604030504040204" pitchFamily="50" charset="-128"/>
              </a:rPr>
              <a:t>日</a:t>
            </a:r>
            <a:endParaRPr kumimoji="1" lang="en-US" altLang="ja-JP" sz="2000" b="1" dirty="0">
              <a:latin typeface="Meiryo UI" panose="020B0604030504040204" pitchFamily="50" charset="-128"/>
              <a:ea typeface="Meiryo UI" panose="020B0604030504040204" pitchFamily="50" charset="-128"/>
            </a:endParaRPr>
          </a:p>
          <a:p>
            <a:pPr algn="ctr"/>
            <a:endParaRPr lang="ja-JP" altLang="en-US" sz="2000" b="1" dirty="0">
              <a:latin typeface="Meiryo UI" panose="020B0604030504040204" pitchFamily="50" charset="-128"/>
              <a:ea typeface="Meiryo UI" panose="020B0604030504040204" pitchFamily="50" charset="-128"/>
            </a:endParaRPr>
          </a:p>
          <a:p>
            <a:pPr algn="ctr"/>
            <a:r>
              <a:rPr kumimoji="1" lang="en-US" altLang="ja-JP" sz="2000" b="1" dirty="0">
                <a:latin typeface="Meiryo UI" panose="020B0604030504040204" pitchFamily="50" charset="-128"/>
                <a:ea typeface="Meiryo UI" panose="020B0604030504040204" pitchFamily="50" charset="-128"/>
              </a:rPr>
              <a:t>NTT</a:t>
            </a:r>
            <a:r>
              <a:rPr kumimoji="1" lang="ja-JP" altLang="en-US" sz="2000" b="1" dirty="0">
                <a:latin typeface="Meiryo UI" panose="020B0604030504040204" pitchFamily="50" charset="-128"/>
                <a:ea typeface="Meiryo UI" panose="020B0604030504040204" pitchFamily="50" charset="-128"/>
              </a:rPr>
              <a:t>ビジネスソリューションズ株式会社</a:t>
            </a:r>
            <a:endParaRPr kumimoji="1" lang="en-US" altLang="ja-JP" sz="2000" b="1" dirty="0">
              <a:latin typeface="Meiryo UI" panose="020B0604030504040204" pitchFamily="50" charset="-128"/>
              <a:ea typeface="Meiryo UI" panose="020B0604030504040204" pitchFamily="50" charset="-128"/>
            </a:endParaRPr>
          </a:p>
          <a:p>
            <a:pPr algn="ctr"/>
            <a:r>
              <a:rPr lang="ja-JP" altLang="en-US" sz="2000" b="1" dirty="0">
                <a:latin typeface="Meiryo UI" panose="020B0604030504040204" pitchFamily="50" charset="-128"/>
                <a:ea typeface="Meiryo UI" panose="020B0604030504040204" pitchFamily="50" charset="-128"/>
              </a:rPr>
              <a:t>バリューデザイン部　システム開発部門</a:t>
            </a:r>
            <a:endParaRPr kumimoji="1" lang="ja-JP" altLang="en-US" sz="2000" b="1" dirty="0">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336013" y="974363"/>
            <a:ext cx="4065224" cy="400110"/>
          </a:xfrm>
          <a:prstGeom prst="rect">
            <a:avLst/>
          </a:prstGeom>
          <a:noFill/>
        </p:spPr>
        <p:txBody>
          <a:bodyPr wrap="square" rtlCol="0">
            <a:spAutoFit/>
          </a:bodyPr>
          <a:lstStyle/>
          <a:p>
            <a:r>
              <a:rPr kumimoji="1" lang="ja-JP" altLang="en-US" sz="2000" b="1" dirty="0">
                <a:latin typeface="Meiryo UI" panose="020B0604030504040204" pitchFamily="50" charset="-128"/>
                <a:ea typeface="Meiryo UI" panose="020B0604030504040204" pitchFamily="50" charset="-128"/>
              </a:rPr>
              <a:t>瀬戸内海印刷株式会社　様</a:t>
            </a:r>
          </a:p>
        </p:txBody>
      </p:sp>
      <p:cxnSp>
        <p:nvCxnSpPr>
          <p:cNvPr id="8" name="直線コネクタ 7"/>
          <p:cNvCxnSpPr/>
          <p:nvPr/>
        </p:nvCxnSpPr>
        <p:spPr>
          <a:xfrm>
            <a:off x="0" y="539826"/>
            <a:ext cx="12192000" cy="0"/>
          </a:xfrm>
          <a:prstGeom prst="line">
            <a:avLst/>
          </a:prstGeom>
          <a:ln w="88900" cmpd="thickThi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4584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p:cNvCxnSpPr/>
          <p:nvPr/>
        </p:nvCxnSpPr>
        <p:spPr>
          <a:xfrm>
            <a:off x="0" y="539826"/>
            <a:ext cx="12192000" cy="0"/>
          </a:xfrm>
          <a:prstGeom prst="line">
            <a:avLst/>
          </a:prstGeom>
          <a:ln w="88900" cmpd="thickThin"/>
        </p:spPr>
        <p:style>
          <a:lnRef idx="3">
            <a:schemeClr val="accent1"/>
          </a:lnRef>
          <a:fillRef idx="0">
            <a:schemeClr val="accent1"/>
          </a:fillRef>
          <a:effectRef idx="2">
            <a:schemeClr val="accent1"/>
          </a:effectRef>
          <a:fontRef idx="minor">
            <a:schemeClr val="tx1"/>
          </a:fontRef>
        </p:style>
      </p:cxnSp>
      <p:sp>
        <p:nvSpPr>
          <p:cNvPr id="7" name="タイトル 4">
            <a:extLst>
              <a:ext uri="{FF2B5EF4-FFF2-40B4-BE49-F238E27FC236}">
                <a16:creationId xmlns:a16="http://schemas.microsoft.com/office/drawing/2014/main" id="{658DDE6C-CBAD-4D12-8629-6E69175B62D6}"/>
              </a:ext>
            </a:extLst>
          </p:cNvPr>
          <p:cNvSpPr txBox="1">
            <a:spLocks/>
          </p:cNvSpPr>
          <p:nvPr/>
        </p:nvSpPr>
        <p:spPr>
          <a:xfrm>
            <a:off x="180000" y="71999"/>
            <a:ext cx="8830436" cy="468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fontAlgn="t">
              <a:spcBef>
                <a:spcPts val="0"/>
              </a:spcBef>
            </a:pPr>
            <a:r>
              <a:rPr lang="ja-JP" altLang="en-US" sz="1800" b="1" dirty="0">
                <a:latin typeface="Meiryo UI" panose="020B0604030504040204" pitchFamily="50" charset="-128"/>
                <a:ea typeface="Meiryo UI" panose="020B0604030504040204" pitchFamily="50" charset="-128"/>
              </a:rPr>
              <a:t>現状の課題</a:t>
            </a:r>
            <a:endParaRPr kumimoji="1" lang="ja-JP" altLang="en-US" sz="1800" b="1" dirty="0">
              <a:latin typeface="Meiryo UI" panose="020B0604030504040204" pitchFamily="50" charset="-128"/>
              <a:ea typeface="Meiryo UI" panose="020B0604030504040204" pitchFamily="50" charset="-128"/>
            </a:endParaRPr>
          </a:p>
        </p:txBody>
      </p:sp>
      <p:sp>
        <p:nvSpPr>
          <p:cNvPr id="9" name="四角形: 角を丸くする 8">
            <a:extLst>
              <a:ext uri="{FF2B5EF4-FFF2-40B4-BE49-F238E27FC236}">
                <a16:creationId xmlns:a16="http://schemas.microsoft.com/office/drawing/2014/main" id="{8FB55C70-98F0-4453-BE47-85333412B3CC}"/>
              </a:ext>
            </a:extLst>
          </p:cNvPr>
          <p:cNvSpPr/>
          <p:nvPr/>
        </p:nvSpPr>
        <p:spPr>
          <a:xfrm>
            <a:off x="316337" y="731337"/>
            <a:ext cx="1017142" cy="5753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1200" dirty="0">
                <a:solidFill>
                  <a:schemeClr val="bg1"/>
                </a:solidFill>
                <a:latin typeface="Meiryo UI" panose="020B0604030504040204" pitchFamily="50" charset="-128"/>
                <a:ea typeface="Meiryo UI" panose="020B0604030504040204" pitchFamily="50" charset="-128"/>
              </a:rPr>
              <a:t>課題</a:t>
            </a:r>
          </a:p>
        </p:txBody>
      </p:sp>
      <p:sp>
        <p:nvSpPr>
          <p:cNvPr id="11" name="四角形: 角を丸くする 10">
            <a:extLst>
              <a:ext uri="{FF2B5EF4-FFF2-40B4-BE49-F238E27FC236}">
                <a16:creationId xmlns:a16="http://schemas.microsoft.com/office/drawing/2014/main" id="{8855F1A5-B24C-4763-9667-3DBDF6D374D7}"/>
              </a:ext>
            </a:extLst>
          </p:cNvPr>
          <p:cNvSpPr/>
          <p:nvPr/>
        </p:nvSpPr>
        <p:spPr>
          <a:xfrm>
            <a:off x="1394442" y="738720"/>
            <a:ext cx="8320978" cy="567965"/>
          </a:xfrm>
          <a:prstGeom prst="roundRect">
            <a:avLst>
              <a:gd name="adj" fmla="val 2196"/>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複数端末で処理を出来ない。</a:t>
            </a:r>
            <a:endParaRPr kumimoji="1" lang="en-US" altLang="ja-JP" sz="120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登録した情報の修正が出来ない。</a:t>
            </a:r>
          </a:p>
        </p:txBody>
      </p:sp>
      <p:sp>
        <p:nvSpPr>
          <p:cNvPr id="15" name="四角形: 角を丸くする 14">
            <a:extLst>
              <a:ext uri="{FF2B5EF4-FFF2-40B4-BE49-F238E27FC236}">
                <a16:creationId xmlns:a16="http://schemas.microsoft.com/office/drawing/2014/main" id="{41A1D3CE-BE85-44E2-8455-8621D85532F9}"/>
              </a:ext>
            </a:extLst>
          </p:cNvPr>
          <p:cNvSpPr/>
          <p:nvPr/>
        </p:nvSpPr>
        <p:spPr>
          <a:xfrm>
            <a:off x="3181350" y="1514007"/>
            <a:ext cx="8664786" cy="5143968"/>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432EFCB3-6770-492A-8A3C-F7494B828239}" type="slidenum">
              <a:rPr kumimoji="1" lang="ja-JP" altLang="en-US" smtClean="0"/>
              <a:t>2</a:t>
            </a:fld>
            <a:endParaRPr kumimoji="1" lang="ja-JP" altLang="en-US"/>
          </a:p>
        </p:txBody>
      </p:sp>
      <p:grpSp>
        <p:nvGrpSpPr>
          <p:cNvPr id="47" name="グループ化 46">
            <a:extLst>
              <a:ext uri="{FF2B5EF4-FFF2-40B4-BE49-F238E27FC236}">
                <a16:creationId xmlns:a16="http://schemas.microsoft.com/office/drawing/2014/main" id="{7AF003D8-518B-CF5C-9E0A-CE39464DB9AA}"/>
              </a:ext>
            </a:extLst>
          </p:cNvPr>
          <p:cNvGrpSpPr/>
          <p:nvPr/>
        </p:nvGrpSpPr>
        <p:grpSpPr>
          <a:xfrm>
            <a:off x="3276600" y="1695450"/>
            <a:ext cx="8515350" cy="4660900"/>
            <a:chOff x="1394442" y="1513835"/>
            <a:chExt cx="8721108" cy="4871871"/>
          </a:xfrm>
        </p:grpSpPr>
        <p:pic>
          <p:nvPicPr>
            <p:cNvPr id="38" name="図 37">
              <a:extLst>
                <a:ext uri="{FF2B5EF4-FFF2-40B4-BE49-F238E27FC236}">
                  <a16:creationId xmlns:a16="http://schemas.microsoft.com/office/drawing/2014/main" id="{9A24491E-675B-E7D5-661D-4E8D3B18B72D}"/>
                </a:ext>
              </a:extLst>
            </p:cNvPr>
            <p:cNvPicPr>
              <a:picLocks noChangeAspect="1"/>
            </p:cNvPicPr>
            <p:nvPr/>
          </p:nvPicPr>
          <p:blipFill>
            <a:blip r:embed="rId2"/>
            <a:stretch>
              <a:fillRect/>
            </a:stretch>
          </p:blipFill>
          <p:spPr>
            <a:xfrm>
              <a:off x="1394442" y="1513835"/>
              <a:ext cx="8721108" cy="4871871"/>
            </a:xfrm>
            <a:prstGeom prst="rect">
              <a:avLst/>
            </a:prstGeom>
          </p:spPr>
        </p:pic>
        <p:pic>
          <p:nvPicPr>
            <p:cNvPr id="45" name="図 44">
              <a:extLst>
                <a:ext uri="{FF2B5EF4-FFF2-40B4-BE49-F238E27FC236}">
                  <a16:creationId xmlns:a16="http://schemas.microsoft.com/office/drawing/2014/main" id="{ED65C421-4FE4-F061-00AE-ADA60227A461}"/>
                </a:ext>
              </a:extLst>
            </p:cNvPr>
            <p:cNvPicPr>
              <a:picLocks noChangeAspect="1"/>
            </p:cNvPicPr>
            <p:nvPr/>
          </p:nvPicPr>
          <p:blipFill>
            <a:blip r:embed="rId3"/>
            <a:stretch>
              <a:fillRect/>
            </a:stretch>
          </p:blipFill>
          <p:spPr>
            <a:xfrm>
              <a:off x="1557337" y="5880014"/>
              <a:ext cx="8434388" cy="438160"/>
            </a:xfrm>
            <a:prstGeom prst="rect">
              <a:avLst/>
            </a:prstGeom>
          </p:spPr>
        </p:pic>
      </p:grpSp>
      <p:sp>
        <p:nvSpPr>
          <p:cNvPr id="49" name="四角形: 角を丸くする 48">
            <a:extLst>
              <a:ext uri="{FF2B5EF4-FFF2-40B4-BE49-F238E27FC236}">
                <a16:creationId xmlns:a16="http://schemas.microsoft.com/office/drawing/2014/main" id="{166B7923-D7A5-A1B1-F749-09F8D7F8075F}"/>
              </a:ext>
            </a:extLst>
          </p:cNvPr>
          <p:cNvSpPr/>
          <p:nvPr/>
        </p:nvSpPr>
        <p:spPr>
          <a:xfrm>
            <a:off x="316337" y="1516246"/>
            <a:ext cx="2807862" cy="5141729"/>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t"/>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50" name="四角形: 角を丸くする 49">
            <a:extLst>
              <a:ext uri="{FF2B5EF4-FFF2-40B4-BE49-F238E27FC236}">
                <a16:creationId xmlns:a16="http://schemas.microsoft.com/office/drawing/2014/main" id="{8F4ECEE8-5FDF-35E9-CE5B-A818B4E1548A}"/>
              </a:ext>
            </a:extLst>
          </p:cNvPr>
          <p:cNvSpPr/>
          <p:nvPr/>
        </p:nvSpPr>
        <p:spPr>
          <a:xfrm>
            <a:off x="422064" y="1611904"/>
            <a:ext cx="1017142" cy="2987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1200" dirty="0">
                <a:solidFill>
                  <a:schemeClr val="bg1"/>
                </a:solidFill>
                <a:latin typeface="Meiryo UI" panose="020B0604030504040204" pitchFamily="50" charset="-128"/>
                <a:ea typeface="Meiryo UI" panose="020B0604030504040204" pitchFamily="50" charset="-128"/>
              </a:rPr>
              <a:t>原因と対処</a:t>
            </a:r>
          </a:p>
        </p:txBody>
      </p:sp>
      <p:sp>
        <p:nvSpPr>
          <p:cNvPr id="52" name="テキスト ボックス 51">
            <a:extLst>
              <a:ext uri="{FF2B5EF4-FFF2-40B4-BE49-F238E27FC236}">
                <a16:creationId xmlns:a16="http://schemas.microsoft.com/office/drawing/2014/main" id="{C5DAA5C0-814D-BFF1-0336-4FC60F0D524C}"/>
              </a:ext>
            </a:extLst>
          </p:cNvPr>
          <p:cNvSpPr txBox="1"/>
          <p:nvPr/>
        </p:nvSpPr>
        <p:spPr>
          <a:xfrm>
            <a:off x="316338" y="1916491"/>
            <a:ext cx="2744110" cy="4616648"/>
          </a:xfrm>
          <a:prstGeom prst="rect">
            <a:avLst/>
          </a:prstGeom>
          <a:noFill/>
        </p:spPr>
        <p:txBody>
          <a:bodyPr wrap="square" rtlCol="0">
            <a:spAutoFit/>
          </a:bodyPr>
          <a:lstStyle/>
          <a:p>
            <a:r>
              <a:rPr lang="ja-JP" altLang="en-US" sz="1050" dirty="0">
                <a:latin typeface="Meiryo UI" panose="020B0604030504040204" pitchFamily="50" charset="-128"/>
                <a:ea typeface="Meiryo UI" panose="020B0604030504040204" pitchFamily="50" charset="-128"/>
              </a:rPr>
              <a:t>①複数端末で処理が出来ない。</a:t>
            </a:r>
            <a:endParaRPr lang="en-US" altLang="ja-JP" sz="1050" dirty="0">
              <a:latin typeface="Meiryo UI" panose="020B0604030504040204" pitchFamily="50" charset="-128"/>
              <a:ea typeface="Meiryo UI" panose="020B0604030504040204" pitchFamily="50" charset="-128"/>
            </a:endParaRPr>
          </a:p>
          <a:p>
            <a:r>
              <a:rPr lang="en-US" altLang="ja-JP" sz="1050" dirty="0">
                <a:latin typeface="Meiryo UI" panose="020B0604030504040204" pitchFamily="50" charset="-128"/>
                <a:ea typeface="Meiryo UI" panose="020B0604030504040204" pitchFamily="50" charset="-128"/>
              </a:rPr>
              <a:t>【</a:t>
            </a:r>
            <a:r>
              <a:rPr lang="ja-JP" altLang="en-US" sz="1050" dirty="0">
                <a:latin typeface="Meiryo UI" panose="020B0604030504040204" pitchFamily="50" charset="-128"/>
                <a:ea typeface="Meiryo UI" panose="020B0604030504040204" pitchFamily="50" charset="-128"/>
              </a:rPr>
              <a:t>原因</a:t>
            </a:r>
            <a:r>
              <a:rPr lang="en-US" altLang="ja-JP" sz="1050" dirty="0">
                <a:latin typeface="Meiryo UI" panose="020B0604030504040204" pitchFamily="50" charset="-128"/>
                <a:ea typeface="Meiryo UI" panose="020B0604030504040204" pitchFamily="50" charset="-128"/>
              </a:rPr>
              <a:t>】</a:t>
            </a:r>
          </a:p>
          <a:p>
            <a:r>
              <a:rPr lang="ja-JP" altLang="en-US" sz="1050" dirty="0">
                <a:latin typeface="Meiryo UI" panose="020B0604030504040204" pitchFamily="50" charset="-128"/>
                <a:ea typeface="Meiryo UI" panose="020B0604030504040204" pitchFamily="50" charset="-128"/>
              </a:rPr>
              <a:t>伝票管理番号を現在登録されている伝票管理番号の最大値＋１で画面表示時に取得している為、複数端末で同時に画面を起動すると、同じ番号で表示されます。</a:t>
            </a:r>
            <a:endParaRPr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同一伝票管理番号が複数端末で表示されている状態で、異なる取引先の情報をそれぞれ登録が出来てしまう。</a:t>
            </a:r>
            <a:endParaRPr lang="en-US" altLang="ja-JP" sz="1050" dirty="0">
              <a:latin typeface="Meiryo UI" panose="020B0604030504040204" pitchFamily="50" charset="-128"/>
              <a:ea typeface="Meiryo UI" panose="020B0604030504040204" pitchFamily="50" charset="-128"/>
            </a:endParaRPr>
          </a:p>
          <a:p>
            <a:r>
              <a:rPr lang="en-US" altLang="ja-JP" sz="1050" dirty="0">
                <a:latin typeface="Meiryo UI" panose="020B0604030504040204" pitchFamily="50" charset="-128"/>
                <a:ea typeface="Meiryo UI" panose="020B0604030504040204" pitchFamily="50" charset="-128"/>
              </a:rPr>
              <a:t>【</a:t>
            </a:r>
            <a:r>
              <a:rPr lang="ja-JP" altLang="en-US" sz="1050" dirty="0">
                <a:latin typeface="Meiryo UI" panose="020B0604030504040204" pitchFamily="50" charset="-128"/>
                <a:ea typeface="Meiryo UI" panose="020B0604030504040204" pitchFamily="50" charset="-128"/>
              </a:rPr>
              <a:t>対処方法</a:t>
            </a:r>
            <a:r>
              <a:rPr lang="en-US" altLang="ja-JP" sz="1050" dirty="0">
                <a:latin typeface="Meiryo UI" panose="020B0604030504040204" pitchFamily="50" charset="-128"/>
                <a:ea typeface="Meiryo UI" panose="020B0604030504040204" pitchFamily="50" charset="-128"/>
              </a:rPr>
              <a:t>】</a:t>
            </a:r>
          </a:p>
          <a:p>
            <a:r>
              <a:rPr lang="ja-JP" altLang="en-US" sz="1050" dirty="0">
                <a:latin typeface="Meiryo UI" panose="020B0604030504040204" pitchFamily="50" charset="-128"/>
                <a:ea typeface="Meiryo UI" panose="020B0604030504040204" pitchFamily="50" charset="-128"/>
              </a:rPr>
              <a:t>請求情報を登録する時、必ず重複しない伝票管理番号を取得し登録する。</a:t>
            </a:r>
            <a:endParaRPr lang="en-US" altLang="ja-JP" sz="1050" dirty="0">
              <a:latin typeface="Meiryo UI" panose="020B0604030504040204" pitchFamily="50" charset="-128"/>
              <a:ea typeface="Meiryo UI" panose="020B0604030504040204" pitchFamily="50" charset="-128"/>
            </a:endParaRPr>
          </a:p>
          <a:p>
            <a:r>
              <a:rPr lang="en-US" altLang="ja-JP" sz="1050" dirty="0">
                <a:latin typeface="Meiryo UI" panose="020B0604030504040204" pitchFamily="50" charset="-128"/>
                <a:ea typeface="Meiryo UI" panose="020B0604030504040204" pitchFamily="50" charset="-128"/>
              </a:rPr>
              <a:t>※</a:t>
            </a:r>
            <a:r>
              <a:rPr lang="ja-JP" altLang="en-US" sz="1050" dirty="0">
                <a:latin typeface="Meiryo UI" panose="020B0604030504040204" pitchFamily="50" charset="-128"/>
                <a:ea typeface="Meiryo UI" panose="020B0604030504040204" pitchFamily="50" charset="-128"/>
              </a:rPr>
              <a:t>現在想定している仕組みでは、伝票管理番号の欠番が発生する可能性がありますが、</a:t>
            </a:r>
            <a:r>
              <a:rPr lang="en-US" altLang="ja-JP" sz="1050" dirty="0">
                <a:latin typeface="Meiryo UI" panose="020B0604030504040204" pitchFamily="50" charset="-128"/>
                <a:ea typeface="Meiryo UI" panose="020B0604030504040204" pitchFamily="50" charset="-128"/>
              </a:rPr>
              <a:t>2023/11/08</a:t>
            </a:r>
            <a:r>
              <a:rPr lang="ja-JP" altLang="en-US" sz="1050" dirty="0">
                <a:latin typeface="Meiryo UI" panose="020B0604030504040204" pitchFamily="50" charset="-128"/>
                <a:ea typeface="Meiryo UI" panose="020B0604030504040204" pitchFamily="50" charset="-128"/>
              </a:rPr>
              <a:t>打ち合わで現在も欠番を管理していないので問題無いと回答を頂きました。</a:t>
            </a:r>
            <a:endParaRPr lang="en-US" altLang="ja-JP" sz="1050" dirty="0">
              <a:latin typeface="Meiryo UI" panose="020B0604030504040204" pitchFamily="50" charset="-128"/>
              <a:ea typeface="Meiryo UI" panose="020B0604030504040204" pitchFamily="50" charset="-128"/>
            </a:endParaRPr>
          </a:p>
          <a:p>
            <a:endParaRPr lang="en-US" altLang="ja-JP" sz="1050" dirty="0">
              <a:latin typeface="Meiryo UI" panose="020B0604030504040204" pitchFamily="50" charset="-128"/>
              <a:ea typeface="Meiryo UI" panose="020B0604030504040204" pitchFamily="50" charset="-128"/>
            </a:endParaRPr>
          </a:p>
          <a:p>
            <a:endParaRPr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②登録した情報の修正が出来ない。</a:t>
            </a:r>
            <a:endParaRPr lang="en-US" altLang="ja-JP" sz="1050" dirty="0">
              <a:latin typeface="Meiryo UI" panose="020B0604030504040204" pitchFamily="50" charset="-128"/>
              <a:ea typeface="Meiryo UI" panose="020B0604030504040204" pitchFamily="50" charset="-128"/>
            </a:endParaRPr>
          </a:p>
          <a:p>
            <a:r>
              <a:rPr lang="en-US" altLang="ja-JP" sz="1050" dirty="0">
                <a:latin typeface="Meiryo UI" panose="020B0604030504040204" pitchFamily="50" charset="-128"/>
                <a:ea typeface="Meiryo UI" panose="020B0604030504040204" pitchFamily="50" charset="-128"/>
              </a:rPr>
              <a:t>【</a:t>
            </a:r>
            <a:r>
              <a:rPr lang="ja-JP" altLang="en-US" sz="1050" dirty="0">
                <a:latin typeface="Meiryo UI" panose="020B0604030504040204" pitchFamily="50" charset="-128"/>
                <a:ea typeface="Meiryo UI" panose="020B0604030504040204" pitchFamily="50" charset="-128"/>
              </a:rPr>
              <a:t>原因</a:t>
            </a:r>
            <a:r>
              <a:rPr lang="en-US" altLang="ja-JP" sz="1050" dirty="0">
                <a:latin typeface="Meiryo UI" panose="020B0604030504040204" pitchFamily="50" charset="-128"/>
                <a:ea typeface="Meiryo UI" panose="020B0604030504040204" pitchFamily="50" charset="-128"/>
              </a:rPr>
              <a:t>】</a:t>
            </a:r>
          </a:p>
          <a:p>
            <a:r>
              <a:rPr lang="ja-JP" altLang="en-US" sz="1050" dirty="0">
                <a:latin typeface="Meiryo UI" panose="020B0604030504040204" pitchFamily="50" charset="-128"/>
                <a:ea typeface="Meiryo UI" panose="020B0604030504040204" pitchFamily="50" charset="-128"/>
              </a:rPr>
              <a:t>「更新」ボタン押下時は該当の明細行を追加もしくは全ての明細行を削除する機能しか実装されていない為、１度登録した情報を修正することが出来ない。</a:t>
            </a:r>
            <a:endParaRPr lang="en-US" altLang="ja-JP" sz="1050" dirty="0">
              <a:latin typeface="Meiryo UI" panose="020B0604030504040204" pitchFamily="50" charset="-128"/>
              <a:ea typeface="Meiryo UI" panose="020B0604030504040204" pitchFamily="50" charset="-128"/>
            </a:endParaRPr>
          </a:p>
          <a:p>
            <a:r>
              <a:rPr lang="en-US" altLang="ja-JP" sz="1050" dirty="0">
                <a:latin typeface="Meiryo UI" panose="020B0604030504040204" pitchFamily="50" charset="-128"/>
                <a:ea typeface="Meiryo UI" panose="020B0604030504040204" pitchFamily="50" charset="-128"/>
              </a:rPr>
              <a:t>【</a:t>
            </a:r>
            <a:r>
              <a:rPr lang="ja-JP" altLang="en-US" sz="1050" dirty="0">
                <a:latin typeface="Meiryo UI" panose="020B0604030504040204" pitchFamily="50" charset="-128"/>
                <a:ea typeface="Meiryo UI" panose="020B0604030504040204" pitchFamily="50" charset="-128"/>
              </a:rPr>
              <a:t>対処方法</a:t>
            </a:r>
            <a:r>
              <a:rPr lang="en-US" altLang="ja-JP" sz="1050" dirty="0">
                <a:latin typeface="Meiryo UI" panose="020B0604030504040204" pitchFamily="50" charset="-128"/>
                <a:ea typeface="Meiryo UI" panose="020B0604030504040204" pitchFamily="50" charset="-128"/>
              </a:rPr>
              <a:t>】</a:t>
            </a:r>
          </a:p>
          <a:p>
            <a:r>
              <a:rPr lang="ja-JP" altLang="en-US" sz="1050" dirty="0">
                <a:latin typeface="Meiryo UI" panose="020B0604030504040204" pitchFamily="50" charset="-128"/>
                <a:ea typeface="Meiryo UI" panose="020B0604030504040204" pitchFamily="50" charset="-128"/>
              </a:rPr>
              <a:t>全明細を</a:t>
            </a:r>
            <a:r>
              <a:rPr lang="en-US" altLang="ja-JP" sz="1050" dirty="0">
                <a:latin typeface="Meiryo UI" panose="020B0604030504040204" pitchFamily="50" charset="-128"/>
                <a:ea typeface="Meiryo UI" panose="020B0604030504040204" pitchFamily="50" charset="-128"/>
              </a:rPr>
              <a:t>1</a:t>
            </a:r>
            <a:r>
              <a:rPr lang="ja-JP" altLang="en-US" sz="1050" dirty="0">
                <a:latin typeface="Meiryo UI" panose="020B0604030504040204" pitchFamily="50" charset="-128"/>
                <a:ea typeface="Meiryo UI" panose="020B0604030504040204" pitchFamily="50" charset="-128"/>
              </a:rPr>
              <a:t>度に登録する機能に変更して、修正の反映は</a:t>
            </a:r>
            <a:r>
              <a:rPr lang="en-US" altLang="ja-JP" sz="1050" dirty="0">
                <a:latin typeface="Meiryo UI" panose="020B0604030504040204" pitchFamily="50" charset="-128"/>
                <a:ea typeface="Meiryo UI" panose="020B0604030504040204" pitchFamily="50" charset="-128"/>
              </a:rPr>
              <a:t>1</a:t>
            </a:r>
            <a:r>
              <a:rPr lang="ja-JP" altLang="en-US" sz="1050" dirty="0">
                <a:latin typeface="Meiryo UI" panose="020B0604030504040204" pitchFamily="50" charset="-128"/>
                <a:ea typeface="Meiryo UI" panose="020B0604030504040204" pitchFamily="50" charset="-128"/>
              </a:rPr>
              <a:t>度登録した情報を一旦削除して新たに登録する。</a:t>
            </a:r>
            <a:endParaRPr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00594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p:cNvCxnSpPr/>
          <p:nvPr/>
        </p:nvCxnSpPr>
        <p:spPr>
          <a:xfrm>
            <a:off x="0" y="539826"/>
            <a:ext cx="12192000" cy="0"/>
          </a:xfrm>
          <a:prstGeom prst="line">
            <a:avLst/>
          </a:prstGeom>
          <a:ln w="88900" cmpd="thickThin"/>
        </p:spPr>
        <p:style>
          <a:lnRef idx="3">
            <a:schemeClr val="accent1"/>
          </a:lnRef>
          <a:fillRef idx="0">
            <a:schemeClr val="accent1"/>
          </a:fillRef>
          <a:effectRef idx="2">
            <a:schemeClr val="accent1"/>
          </a:effectRef>
          <a:fontRef idx="minor">
            <a:schemeClr val="tx1"/>
          </a:fontRef>
        </p:style>
      </p:cxnSp>
      <p:sp>
        <p:nvSpPr>
          <p:cNvPr id="7" name="タイトル 4">
            <a:extLst>
              <a:ext uri="{FF2B5EF4-FFF2-40B4-BE49-F238E27FC236}">
                <a16:creationId xmlns:a16="http://schemas.microsoft.com/office/drawing/2014/main" id="{658DDE6C-CBAD-4D12-8629-6E69175B62D6}"/>
              </a:ext>
            </a:extLst>
          </p:cNvPr>
          <p:cNvSpPr txBox="1">
            <a:spLocks/>
          </p:cNvSpPr>
          <p:nvPr/>
        </p:nvSpPr>
        <p:spPr>
          <a:xfrm>
            <a:off x="180000" y="71999"/>
            <a:ext cx="8830436" cy="468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fontAlgn="t">
              <a:spcBef>
                <a:spcPts val="0"/>
              </a:spcBef>
            </a:pPr>
            <a:r>
              <a:rPr kumimoji="1" lang="ja-JP" altLang="en-US" sz="1800" b="1" dirty="0">
                <a:latin typeface="Meiryo UI" panose="020B0604030504040204" pitchFamily="50" charset="-128"/>
                <a:ea typeface="Meiryo UI" panose="020B0604030504040204" pitchFamily="50" charset="-128"/>
              </a:rPr>
              <a:t>機能概要</a:t>
            </a:r>
          </a:p>
        </p:txBody>
      </p:sp>
      <p:sp>
        <p:nvSpPr>
          <p:cNvPr id="9" name="四角形: 角を丸くする 8">
            <a:extLst>
              <a:ext uri="{FF2B5EF4-FFF2-40B4-BE49-F238E27FC236}">
                <a16:creationId xmlns:a16="http://schemas.microsoft.com/office/drawing/2014/main" id="{8FB55C70-98F0-4453-BE47-85333412B3CC}"/>
              </a:ext>
            </a:extLst>
          </p:cNvPr>
          <p:cNvSpPr/>
          <p:nvPr/>
        </p:nvSpPr>
        <p:spPr>
          <a:xfrm>
            <a:off x="316337" y="731337"/>
            <a:ext cx="1017142" cy="5753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要望概要</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10" name="四角形: 角を丸くする 9">
            <a:extLst>
              <a:ext uri="{FF2B5EF4-FFF2-40B4-BE49-F238E27FC236}">
                <a16:creationId xmlns:a16="http://schemas.microsoft.com/office/drawing/2014/main" id="{5345C3E7-7BB4-4FA6-8AA3-A1983DF67AB0}"/>
              </a:ext>
            </a:extLst>
          </p:cNvPr>
          <p:cNvSpPr/>
          <p:nvPr/>
        </p:nvSpPr>
        <p:spPr>
          <a:xfrm>
            <a:off x="9840385" y="719980"/>
            <a:ext cx="914400" cy="298748"/>
          </a:xfrm>
          <a:prstGeom prst="roundRect">
            <a:avLst>
              <a:gd name="adj" fmla="val 1515"/>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1200" dirty="0">
                <a:solidFill>
                  <a:schemeClr val="bg1"/>
                </a:solidFill>
                <a:latin typeface="Meiryo UI" panose="020B0604030504040204" pitchFamily="50" charset="-128"/>
                <a:ea typeface="Meiryo UI" panose="020B0604030504040204" pitchFamily="50" charset="-128"/>
              </a:rPr>
              <a:t>優先順位</a:t>
            </a:r>
          </a:p>
        </p:txBody>
      </p:sp>
      <p:sp>
        <p:nvSpPr>
          <p:cNvPr id="11" name="四角形: 角を丸くする 10">
            <a:extLst>
              <a:ext uri="{FF2B5EF4-FFF2-40B4-BE49-F238E27FC236}">
                <a16:creationId xmlns:a16="http://schemas.microsoft.com/office/drawing/2014/main" id="{8855F1A5-B24C-4763-9667-3DBDF6D374D7}"/>
              </a:ext>
            </a:extLst>
          </p:cNvPr>
          <p:cNvSpPr/>
          <p:nvPr/>
        </p:nvSpPr>
        <p:spPr>
          <a:xfrm>
            <a:off x="1394442" y="738720"/>
            <a:ext cx="8320978" cy="567965"/>
          </a:xfrm>
          <a:prstGeom prst="roundRect">
            <a:avLst>
              <a:gd name="adj" fmla="val 2196"/>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複数端末で処理を実施できるようにしてほしい。</a:t>
            </a:r>
            <a:endParaRPr kumimoji="1" lang="en-US" altLang="ja-JP" sz="120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登録した情報の修正を出来るようにしてほしい。</a:t>
            </a:r>
          </a:p>
        </p:txBody>
      </p:sp>
      <p:sp>
        <p:nvSpPr>
          <p:cNvPr id="12" name="四角形: 角を丸くする 11">
            <a:extLst>
              <a:ext uri="{FF2B5EF4-FFF2-40B4-BE49-F238E27FC236}">
                <a16:creationId xmlns:a16="http://schemas.microsoft.com/office/drawing/2014/main" id="{8FDB9E31-ABDE-420A-9BD1-C7FCF4CD1AB8}"/>
              </a:ext>
            </a:extLst>
          </p:cNvPr>
          <p:cNvSpPr/>
          <p:nvPr/>
        </p:nvSpPr>
        <p:spPr>
          <a:xfrm>
            <a:off x="9840385" y="1048291"/>
            <a:ext cx="914400" cy="298747"/>
          </a:xfrm>
          <a:prstGeom prst="roundRect">
            <a:avLst>
              <a:gd name="adj" fmla="val 1515"/>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1200" dirty="0">
                <a:solidFill>
                  <a:schemeClr val="bg1"/>
                </a:solidFill>
                <a:latin typeface="Meiryo UI" panose="020B0604030504040204" pitchFamily="50" charset="-128"/>
                <a:ea typeface="Meiryo UI" panose="020B0604030504040204" pitchFamily="50" charset="-128"/>
              </a:rPr>
              <a:t>必要工数</a:t>
            </a:r>
          </a:p>
        </p:txBody>
      </p:sp>
      <p:sp>
        <p:nvSpPr>
          <p:cNvPr id="13" name="四角形: 角を丸くする 12">
            <a:extLst>
              <a:ext uri="{FF2B5EF4-FFF2-40B4-BE49-F238E27FC236}">
                <a16:creationId xmlns:a16="http://schemas.microsoft.com/office/drawing/2014/main" id="{9558C156-788B-4728-8256-715F4A68C64E}"/>
              </a:ext>
            </a:extLst>
          </p:cNvPr>
          <p:cNvSpPr/>
          <p:nvPr/>
        </p:nvSpPr>
        <p:spPr>
          <a:xfrm>
            <a:off x="10799133" y="719978"/>
            <a:ext cx="1017142" cy="287673"/>
          </a:xfrm>
          <a:prstGeom prst="roundRect">
            <a:avLst>
              <a:gd name="adj" fmla="val 2381"/>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dirty="0">
              <a:latin typeface="Meiryo UI" panose="020B0604030504040204" pitchFamily="50" charset="-128"/>
              <a:ea typeface="Meiryo UI" panose="020B0604030504040204" pitchFamily="50" charset="-128"/>
            </a:endParaRPr>
          </a:p>
        </p:txBody>
      </p:sp>
      <p:sp>
        <p:nvSpPr>
          <p:cNvPr id="14" name="四角形: 角を丸くする 13">
            <a:extLst>
              <a:ext uri="{FF2B5EF4-FFF2-40B4-BE49-F238E27FC236}">
                <a16:creationId xmlns:a16="http://schemas.microsoft.com/office/drawing/2014/main" id="{4DEF7D57-DD3C-4761-9936-02B16BBFEAAD}"/>
              </a:ext>
            </a:extLst>
          </p:cNvPr>
          <p:cNvSpPr/>
          <p:nvPr/>
        </p:nvSpPr>
        <p:spPr>
          <a:xfrm>
            <a:off x="10793625" y="1048291"/>
            <a:ext cx="1017142" cy="287672"/>
          </a:xfrm>
          <a:prstGeom prst="roundRect">
            <a:avLst>
              <a:gd name="adj" fmla="val 2381"/>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latin typeface="Meiryo UI" panose="020B0604030504040204" pitchFamily="50" charset="-128"/>
                <a:ea typeface="Meiryo UI" panose="020B0604030504040204" pitchFamily="50" charset="-128"/>
              </a:rPr>
              <a:t>人日～</a:t>
            </a:r>
          </a:p>
        </p:txBody>
      </p:sp>
      <p:sp>
        <p:nvSpPr>
          <p:cNvPr id="15" name="四角形: 角を丸くする 14">
            <a:extLst>
              <a:ext uri="{FF2B5EF4-FFF2-40B4-BE49-F238E27FC236}">
                <a16:creationId xmlns:a16="http://schemas.microsoft.com/office/drawing/2014/main" id="{41A1D3CE-BE85-44E2-8455-8621D85532F9}"/>
              </a:ext>
            </a:extLst>
          </p:cNvPr>
          <p:cNvSpPr/>
          <p:nvPr/>
        </p:nvSpPr>
        <p:spPr>
          <a:xfrm>
            <a:off x="3328471" y="1514007"/>
            <a:ext cx="8517665" cy="5143968"/>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16" name="四角形: 角を丸くする 15">
            <a:extLst>
              <a:ext uri="{FF2B5EF4-FFF2-40B4-BE49-F238E27FC236}">
                <a16:creationId xmlns:a16="http://schemas.microsoft.com/office/drawing/2014/main" id="{8F3C7EED-25D1-4DF4-B648-3FC9D240D194}"/>
              </a:ext>
            </a:extLst>
          </p:cNvPr>
          <p:cNvSpPr/>
          <p:nvPr/>
        </p:nvSpPr>
        <p:spPr>
          <a:xfrm>
            <a:off x="316337" y="1516115"/>
            <a:ext cx="2874025" cy="5141729"/>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t"/>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23" name="四角形: 角を丸くする 22">
            <a:extLst>
              <a:ext uri="{FF2B5EF4-FFF2-40B4-BE49-F238E27FC236}">
                <a16:creationId xmlns:a16="http://schemas.microsoft.com/office/drawing/2014/main" id="{CDA419DF-D8CB-4820-BED7-19B9467A4825}"/>
              </a:ext>
            </a:extLst>
          </p:cNvPr>
          <p:cNvSpPr/>
          <p:nvPr/>
        </p:nvSpPr>
        <p:spPr>
          <a:xfrm>
            <a:off x="422064" y="1611904"/>
            <a:ext cx="1017142" cy="2987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1200" dirty="0">
                <a:solidFill>
                  <a:schemeClr val="bg1"/>
                </a:solidFill>
                <a:latin typeface="Meiryo UI" panose="020B0604030504040204" pitchFamily="50" charset="-128"/>
                <a:ea typeface="Meiryo UI" panose="020B0604030504040204" pitchFamily="50" charset="-128"/>
              </a:rPr>
              <a:t>仕様概要</a:t>
            </a:r>
          </a:p>
        </p:txBody>
      </p:sp>
      <p:sp>
        <p:nvSpPr>
          <p:cNvPr id="24" name="テキスト ボックス 23">
            <a:extLst>
              <a:ext uri="{FF2B5EF4-FFF2-40B4-BE49-F238E27FC236}">
                <a16:creationId xmlns:a16="http://schemas.microsoft.com/office/drawing/2014/main" id="{B56093BF-FE44-4A0A-83A7-53D91CB26464}"/>
              </a:ext>
            </a:extLst>
          </p:cNvPr>
          <p:cNvSpPr txBox="1"/>
          <p:nvPr/>
        </p:nvSpPr>
        <p:spPr>
          <a:xfrm>
            <a:off x="316337" y="1916491"/>
            <a:ext cx="2846595" cy="4939814"/>
          </a:xfrm>
          <a:prstGeom prst="rect">
            <a:avLst/>
          </a:prstGeom>
          <a:noFill/>
        </p:spPr>
        <p:txBody>
          <a:bodyPr wrap="square" rtlCol="0">
            <a:spAutoFit/>
          </a:bodyPr>
          <a:lstStyle/>
          <a:p>
            <a:r>
              <a:rPr lang="ja-JP" altLang="en-US" sz="1050" dirty="0">
                <a:latin typeface="Meiryo UI" panose="020B0604030504040204" pitchFamily="50" charset="-128"/>
                <a:ea typeface="Meiryo UI" panose="020B0604030504040204" pitchFamily="50" charset="-128"/>
              </a:rPr>
              <a:t>①：取引先番号を入力し、「表示」ボタンを押下すると、取引先の情報が表示される。</a:t>
            </a:r>
            <a:endParaRPr lang="en-US" altLang="ja-JP" sz="1050" dirty="0">
              <a:latin typeface="Meiryo UI" panose="020B0604030504040204" pitchFamily="50" charset="-128"/>
              <a:ea typeface="Meiryo UI" panose="020B0604030504040204" pitchFamily="50" charset="-128"/>
            </a:endParaRPr>
          </a:p>
          <a:p>
            <a:endParaRPr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②：請求月、伝票区分（選択　デフォルト１：売上）、発行日（デフォルトシステム日付、売上日（既存を踏襲）を入力する。（全項目修正可能）</a:t>
            </a:r>
            <a:endParaRPr lang="en-US" altLang="ja-JP" sz="1050" dirty="0">
              <a:latin typeface="Meiryo UI" panose="020B0604030504040204" pitchFamily="50" charset="-128"/>
              <a:ea typeface="Meiryo UI" panose="020B0604030504040204" pitchFamily="50" charset="-128"/>
            </a:endParaRPr>
          </a:p>
          <a:p>
            <a:endParaRPr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③：受注番号を入力し、「表示」ボタンを押下すると、受注伝票より情報を取得して表示する。（各項目は修正可能、但し修正した内容は受注伝票には反映されない）</a:t>
            </a:r>
            <a:endParaRPr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備考欄</a:t>
            </a:r>
            <a:endParaRPr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　グラビアの場合：ロット</a:t>
            </a:r>
            <a:r>
              <a:rPr lang="en-US" altLang="ja-JP" sz="1050" dirty="0">
                <a:latin typeface="Meiryo UI" panose="020B0604030504040204" pitchFamily="50" charset="-128"/>
                <a:ea typeface="Meiryo UI" panose="020B0604030504040204" pitchFamily="50" charset="-128"/>
              </a:rPr>
              <a:t>No</a:t>
            </a:r>
            <a:r>
              <a:rPr lang="ja-JP" altLang="en-US" sz="1050" dirty="0">
                <a:latin typeface="Meiryo UI" panose="020B0604030504040204" pitchFamily="50" charset="-128"/>
                <a:ea typeface="Meiryo UI" panose="020B0604030504040204" pitchFamily="50" charset="-128"/>
              </a:rPr>
              <a:t>を「ロット</a:t>
            </a:r>
            <a:r>
              <a:rPr lang="en-US" altLang="ja-JP" sz="1050" dirty="0" err="1">
                <a:latin typeface="Meiryo UI" panose="020B0604030504040204" pitchFamily="50" charset="-128"/>
                <a:ea typeface="Meiryo UI" panose="020B0604030504040204" pitchFamily="50" charset="-128"/>
              </a:rPr>
              <a:t>No.XXX</a:t>
            </a:r>
            <a:r>
              <a:rPr lang="ja-JP" altLang="en-US" sz="1050" dirty="0">
                <a:latin typeface="Meiryo UI" panose="020B0604030504040204" pitchFamily="50" charset="-128"/>
                <a:ea typeface="Meiryo UI" panose="020B0604030504040204" pitchFamily="50" charset="-128"/>
              </a:rPr>
              <a:t>」の形式で表示（ロット</a:t>
            </a:r>
            <a:r>
              <a:rPr lang="en-US" altLang="ja-JP" sz="1050" dirty="0">
                <a:latin typeface="Meiryo UI" panose="020B0604030504040204" pitchFamily="50" charset="-128"/>
                <a:ea typeface="Meiryo UI" panose="020B0604030504040204" pitchFamily="50" charset="-128"/>
              </a:rPr>
              <a:t>No</a:t>
            </a:r>
            <a:r>
              <a:rPr lang="ja-JP" altLang="en-US" sz="1050" dirty="0">
                <a:latin typeface="Meiryo UI" panose="020B0604030504040204" pitchFamily="50" charset="-128"/>
                <a:ea typeface="Meiryo UI" panose="020B0604030504040204" pitchFamily="50" charset="-128"/>
              </a:rPr>
              <a:t>の文言部分は設定ファイルで変更可能とする。）</a:t>
            </a:r>
            <a:endParaRPr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　オフセットの場合：</a:t>
            </a:r>
            <a:r>
              <a:rPr lang="ja-JP" altLang="en-US" sz="1050" u="sng" dirty="0">
                <a:solidFill>
                  <a:srgbClr val="FF0000"/>
                </a:solidFill>
                <a:latin typeface="Meiryo UI" panose="020B0604030504040204" pitchFamily="50" charset="-128"/>
                <a:ea typeface="Meiryo UI" panose="020B0604030504040204" pitchFamily="50" charset="-128"/>
              </a:rPr>
              <a:t>空欄←</a:t>
            </a:r>
            <a:r>
              <a:rPr lang="en-US" altLang="ja-JP" sz="1050" u="sng" dirty="0">
                <a:solidFill>
                  <a:srgbClr val="FF0000"/>
                </a:solidFill>
                <a:latin typeface="Meiryo UI" panose="020B0604030504040204" pitchFamily="50" charset="-128"/>
                <a:ea typeface="Meiryo UI" panose="020B0604030504040204" pitchFamily="50" charset="-128"/>
              </a:rPr>
              <a:t>2023.11.22</a:t>
            </a:r>
            <a:r>
              <a:rPr lang="ja-JP" altLang="en-US" sz="1050" u="sng" dirty="0">
                <a:solidFill>
                  <a:srgbClr val="FF0000"/>
                </a:solidFill>
                <a:latin typeface="Meiryo UI" panose="020B0604030504040204" pitchFamily="50" charset="-128"/>
                <a:ea typeface="Meiryo UI" panose="020B0604030504040204" pitchFamily="50" charset="-128"/>
              </a:rPr>
              <a:t>　瀬戸内海印刷の山内さんメールにて決定（受注伝票の納入場所を備考欄に記入する場合としない場合がありシステムでは判定出来ない）</a:t>
            </a:r>
            <a:endParaRPr lang="en-US" altLang="ja-JP" sz="1050" u="sng" dirty="0">
              <a:solidFill>
                <a:srgbClr val="FF0000"/>
              </a:solidFill>
              <a:latin typeface="Meiryo UI" panose="020B0604030504040204" pitchFamily="50" charset="-128"/>
              <a:ea typeface="Meiryo UI" panose="020B0604030504040204" pitchFamily="50" charset="-128"/>
            </a:endParaRPr>
          </a:p>
          <a:p>
            <a:endParaRPr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④：「追加」ボタンを押下すると、③で表示されている受注</a:t>
            </a:r>
            <a:r>
              <a:rPr lang="en-US" altLang="ja-JP" sz="1050" dirty="0">
                <a:latin typeface="Meiryo UI" panose="020B0604030504040204" pitchFamily="50" charset="-128"/>
                <a:ea typeface="Meiryo UI" panose="020B0604030504040204" pitchFamily="50" charset="-128"/>
              </a:rPr>
              <a:t>NO</a:t>
            </a:r>
            <a:r>
              <a:rPr lang="ja-JP" altLang="en-US" sz="1050" dirty="0">
                <a:latin typeface="Meiryo UI" panose="020B0604030504040204" pitchFamily="50" charset="-128"/>
                <a:ea typeface="Meiryo UI" panose="020B0604030504040204" pitchFamily="50" charset="-128"/>
              </a:rPr>
              <a:t>、品名・規格、数量、単位、単価、備考欄を④の最終行に追加する。</a:t>
            </a:r>
            <a:endParaRPr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金額については数量</a:t>
            </a:r>
            <a:r>
              <a:rPr lang="en-US" altLang="ja-JP" sz="1050" dirty="0">
                <a:latin typeface="Meiryo UI" panose="020B0604030504040204" pitchFamily="50" charset="-128"/>
                <a:ea typeface="Meiryo UI" panose="020B0604030504040204" pitchFamily="50" charset="-128"/>
              </a:rPr>
              <a:t>×</a:t>
            </a:r>
            <a:r>
              <a:rPr lang="ja-JP" altLang="en-US" sz="1050" dirty="0">
                <a:latin typeface="Meiryo UI" panose="020B0604030504040204" pitchFamily="50" charset="-128"/>
                <a:ea typeface="Meiryo UI" panose="020B0604030504040204" pitchFamily="50" charset="-128"/>
              </a:rPr>
              <a:t>単価で計算した値を表示する。</a:t>
            </a:r>
            <a:endParaRPr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伝票区分が４：仮伝の場合は単価と金額は表示対象外とする。</a:t>
            </a:r>
            <a:endParaRPr lang="en-US" altLang="ja-JP" sz="1050" dirty="0">
              <a:latin typeface="Meiryo UI" panose="020B0604030504040204" pitchFamily="50" charset="-128"/>
              <a:ea typeface="Meiryo UI" panose="020B0604030504040204" pitchFamily="50" charset="-128"/>
            </a:endParaRPr>
          </a:p>
          <a:p>
            <a:endParaRPr lang="en-US" altLang="ja-JP" sz="1050" dirty="0">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432EFCB3-6770-492A-8A3C-F7494B828239}" type="slidenum">
              <a:rPr kumimoji="1" lang="ja-JP" altLang="en-US" smtClean="0"/>
              <a:t>3</a:t>
            </a:fld>
            <a:endParaRPr kumimoji="1" lang="ja-JP" altLang="en-US"/>
          </a:p>
        </p:txBody>
      </p:sp>
      <p:sp>
        <p:nvSpPr>
          <p:cNvPr id="18" name="テキスト ボックス 17">
            <a:extLst>
              <a:ext uri="{FF2B5EF4-FFF2-40B4-BE49-F238E27FC236}">
                <a16:creationId xmlns:a16="http://schemas.microsoft.com/office/drawing/2014/main" id="{A23517B5-6EE6-4AA0-B0CF-FEA7CEF301C3}"/>
              </a:ext>
            </a:extLst>
          </p:cNvPr>
          <p:cNvSpPr txBox="1"/>
          <p:nvPr/>
        </p:nvSpPr>
        <p:spPr>
          <a:xfrm>
            <a:off x="3355319" y="1502254"/>
            <a:ext cx="2479797" cy="261610"/>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請求処理</a:t>
            </a: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p:txBody>
      </p:sp>
      <p:pic>
        <p:nvPicPr>
          <p:cNvPr id="30" name="図 29">
            <a:extLst>
              <a:ext uri="{FF2B5EF4-FFF2-40B4-BE49-F238E27FC236}">
                <a16:creationId xmlns:a16="http://schemas.microsoft.com/office/drawing/2014/main" id="{27C80439-0E34-1FAF-E3F9-D37C880EEE93}"/>
              </a:ext>
            </a:extLst>
          </p:cNvPr>
          <p:cNvPicPr>
            <a:picLocks noChangeAspect="1"/>
          </p:cNvPicPr>
          <p:nvPr/>
        </p:nvPicPr>
        <p:blipFill>
          <a:blip r:embed="rId2"/>
          <a:stretch>
            <a:fillRect/>
          </a:stretch>
        </p:blipFill>
        <p:spPr>
          <a:xfrm>
            <a:off x="4189444" y="1775617"/>
            <a:ext cx="7264273" cy="4517233"/>
          </a:xfrm>
          <a:prstGeom prst="rect">
            <a:avLst/>
          </a:prstGeom>
        </p:spPr>
      </p:pic>
      <p:sp>
        <p:nvSpPr>
          <p:cNvPr id="33" name="フリーフォーム: 図形 32">
            <a:extLst>
              <a:ext uri="{FF2B5EF4-FFF2-40B4-BE49-F238E27FC236}">
                <a16:creationId xmlns:a16="http://schemas.microsoft.com/office/drawing/2014/main" id="{FBD50E11-4023-6157-D497-8378E8854996}"/>
              </a:ext>
            </a:extLst>
          </p:cNvPr>
          <p:cNvSpPr/>
          <p:nvPr/>
        </p:nvSpPr>
        <p:spPr>
          <a:xfrm>
            <a:off x="4273420" y="3312367"/>
            <a:ext cx="2714755" cy="783361"/>
          </a:xfrm>
          <a:custGeom>
            <a:avLst/>
            <a:gdLst>
              <a:gd name="connsiteX0" fmla="*/ 1093044 w 2714755"/>
              <a:gd name="connsiteY0" fmla="*/ 0 h 783361"/>
              <a:gd name="connsiteX1" fmla="*/ 2666740 w 2714755"/>
              <a:gd name="connsiteY1" fmla="*/ 0 h 783361"/>
              <a:gd name="connsiteX2" fmla="*/ 2714755 w 2714755"/>
              <a:gd name="connsiteY2" fmla="*/ 48015 h 783361"/>
              <a:gd name="connsiteX3" fmla="*/ 2714755 w 2714755"/>
              <a:gd name="connsiteY3" fmla="*/ 240068 h 783361"/>
              <a:gd name="connsiteX4" fmla="*/ 2707456 w 2714755"/>
              <a:gd name="connsiteY4" fmla="*/ 257691 h 783361"/>
              <a:gd name="connsiteX5" fmla="*/ 2714755 w 2714755"/>
              <a:gd name="connsiteY5" fmla="*/ 293847 h 783361"/>
              <a:gd name="connsiteX6" fmla="*/ 2714755 w 2714755"/>
              <a:gd name="connsiteY6" fmla="*/ 685456 h 783361"/>
              <a:gd name="connsiteX7" fmla="*/ 2616850 w 2714755"/>
              <a:gd name="connsiteY7" fmla="*/ 783361 h 783361"/>
              <a:gd name="connsiteX8" fmla="*/ 97905 w 2714755"/>
              <a:gd name="connsiteY8" fmla="*/ 783361 h 783361"/>
              <a:gd name="connsiteX9" fmla="*/ 0 w 2714755"/>
              <a:gd name="connsiteY9" fmla="*/ 685456 h 783361"/>
              <a:gd name="connsiteX10" fmla="*/ 0 w 2714755"/>
              <a:gd name="connsiteY10" fmla="*/ 293847 h 783361"/>
              <a:gd name="connsiteX11" fmla="*/ 97905 w 2714755"/>
              <a:gd name="connsiteY11" fmla="*/ 195942 h 783361"/>
              <a:gd name="connsiteX12" fmla="*/ 1045029 w 2714755"/>
              <a:gd name="connsiteY12" fmla="*/ 195942 h 783361"/>
              <a:gd name="connsiteX13" fmla="*/ 1045029 w 2714755"/>
              <a:gd name="connsiteY13" fmla="*/ 48015 h 783361"/>
              <a:gd name="connsiteX14" fmla="*/ 1093044 w 2714755"/>
              <a:gd name="connsiteY14" fmla="*/ 0 h 78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14755" h="783361">
                <a:moveTo>
                  <a:pt x="1093044" y="0"/>
                </a:moveTo>
                <a:lnTo>
                  <a:pt x="2666740" y="0"/>
                </a:lnTo>
                <a:cubicBezTo>
                  <a:pt x="2693258" y="0"/>
                  <a:pt x="2714755" y="21497"/>
                  <a:pt x="2714755" y="48015"/>
                </a:cubicBezTo>
                <a:lnTo>
                  <a:pt x="2714755" y="240068"/>
                </a:lnTo>
                <a:lnTo>
                  <a:pt x="2707456" y="257691"/>
                </a:lnTo>
                <a:lnTo>
                  <a:pt x="2714755" y="293847"/>
                </a:lnTo>
                <a:lnTo>
                  <a:pt x="2714755" y="685456"/>
                </a:lnTo>
                <a:cubicBezTo>
                  <a:pt x="2714755" y="739527"/>
                  <a:pt x="2670921" y="783361"/>
                  <a:pt x="2616850" y="783361"/>
                </a:cubicBezTo>
                <a:lnTo>
                  <a:pt x="97905" y="783361"/>
                </a:lnTo>
                <a:cubicBezTo>
                  <a:pt x="43834" y="783361"/>
                  <a:pt x="0" y="739527"/>
                  <a:pt x="0" y="685456"/>
                </a:cubicBezTo>
                <a:lnTo>
                  <a:pt x="0" y="293847"/>
                </a:lnTo>
                <a:cubicBezTo>
                  <a:pt x="0" y="239776"/>
                  <a:pt x="43834" y="195942"/>
                  <a:pt x="97905" y="195942"/>
                </a:cubicBezTo>
                <a:lnTo>
                  <a:pt x="1045029" y="195942"/>
                </a:lnTo>
                <a:lnTo>
                  <a:pt x="1045029" y="48015"/>
                </a:lnTo>
                <a:cubicBezTo>
                  <a:pt x="1045029" y="21497"/>
                  <a:pt x="1066526" y="0"/>
                  <a:pt x="1093044" y="0"/>
                </a:cubicBezTo>
                <a:close/>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tx1"/>
                </a:solidFill>
              </a:rPr>
              <a:t>①</a:t>
            </a:r>
          </a:p>
        </p:txBody>
      </p:sp>
      <p:sp>
        <p:nvSpPr>
          <p:cNvPr id="37" name="フリーフォーム: 図形 36">
            <a:extLst>
              <a:ext uri="{FF2B5EF4-FFF2-40B4-BE49-F238E27FC236}">
                <a16:creationId xmlns:a16="http://schemas.microsoft.com/office/drawing/2014/main" id="{A2E9F3D3-E654-8D31-B0C1-EB87F7DF29C6}"/>
              </a:ext>
            </a:extLst>
          </p:cNvPr>
          <p:cNvSpPr/>
          <p:nvPr/>
        </p:nvSpPr>
        <p:spPr>
          <a:xfrm>
            <a:off x="4273420" y="2482719"/>
            <a:ext cx="6120881" cy="725987"/>
          </a:xfrm>
          <a:custGeom>
            <a:avLst/>
            <a:gdLst>
              <a:gd name="connsiteX0" fmla="*/ 820759 w 6120881"/>
              <a:gd name="connsiteY0" fmla="*/ 0 h 725987"/>
              <a:gd name="connsiteX1" fmla="*/ 1830242 w 6120881"/>
              <a:gd name="connsiteY1" fmla="*/ 0 h 725987"/>
              <a:gd name="connsiteX2" fmla="*/ 1907664 w 6120881"/>
              <a:gd name="connsiteY2" fmla="*/ 77422 h 725987"/>
              <a:gd name="connsiteX3" fmla="*/ 1907664 w 6120881"/>
              <a:gd name="connsiteY3" fmla="*/ 387101 h 725987"/>
              <a:gd name="connsiteX4" fmla="*/ 1904971 w 6120881"/>
              <a:gd name="connsiteY4" fmla="*/ 400440 h 725987"/>
              <a:gd name="connsiteX5" fmla="*/ 6066622 w 6120881"/>
              <a:gd name="connsiteY5" fmla="*/ 400440 h 725987"/>
              <a:gd name="connsiteX6" fmla="*/ 6120881 w 6120881"/>
              <a:gd name="connsiteY6" fmla="*/ 454699 h 725987"/>
              <a:gd name="connsiteX7" fmla="*/ 6120881 w 6120881"/>
              <a:gd name="connsiteY7" fmla="*/ 671728 h 725987"/>
              <a:gd name="connsiteX8" fmla="*/ 6066622 w 6120881"/>
              <a:gd name="connsiteY8" fmla="*/ 725987 h 725987"/>
              <a:gd name="connsiteX9" fmla="*/ 54259 w 6120881"/>
              <a:gd name="connsiteY9" fmla="*/ 725987 h 725987"/>
              <a:gd name="connsiteX10" fmla="*/ 0 w 6120881"/>
              <a:gd name="connsiteY10" fmla="*/ 671728 h 725987"/>
              <a:gd name="connsiteX11" fmla="*/ 0 w 6120881"/>
              <a:gd name="connsiteY11" fmla="*/ 454699 h 725987"/>
              <a:gd name="connsiteX12" fmla="*/ 54259 w 6120881"/>
              <a:gd name="connsiteY12" fmla="*/ 400440 h 725987"/>
              <a:gd name="connsiteX13" fmla="*/ 746030 w 6120881"/>
              <a:gd name="connsiteY13" fmla="*/ 400440 h 725987"/>
              <a:gd name="connsiteX14" fmla="*/ 743337 w 6120881"/>
              <a:gd name="connsiteY14" fmla="*/ 387101 h 725987"/>
              <a:gd name="connsiteX15" fmla="*/ 743337 w 6120881"/>
              <a:gd name="connsiteY15" fmla="*/ 77422 h 725987"/>
              <a:gd name="connsiteX16" fmla="*/ 820759 w 6120881"/>
              <a:gd name="connsiteY16" fmla="*/ 0 h 72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120881" h="725987">
                <a:moveTo>
                  <a:pt x="820759" y="0"/>
                </a:moveTo>
                <a:lnTo>
                  <a:pt x="1830242" y="0"/>
                </a:lnTo>
                <a:cubicBezTo>
                  <a:pt x="1873001" y="0"/>
                  <a:pt x="1907664" y="34663"/>
                  <a:pt x="1907664" y="77422"/>
                </a:cubicBezTo>
                <a:lnTo>
                  <a:pt x="1907664" y="387101"/>
                </a:lnTo>
                <a:lnTo>
                  <a:pt x="1904971" y="400440"/>
                </a:lnTo>
                <a:lnTo>
                  <a:pt x="6066622" y="400440"/>
                </a:lnTo>
                <a:cubicBezTo>
                  <a:pt x="6096588" y="400440"/>
                  <a:pt x="6120881" y="424733"/>
                  <a:pt x="6120881" y="454699"/>
                </a:cubicBezTo>
                <a:lnTo>
                  <a:pt x="6120881" y="671728"/>
                </a:lnTo>
                <a:cubicBezTo>
                  <a:pt x="6120881" y="701694"/>
                  <a:pt x="6096588" y="725987"/>
                  <a:pt x="6066622" y="725987"/>
                </a:cubicBezTo>
                <a:lnTo>
                  <a:pt x="54259" y="725987"/>
                </a:lnTo>
                <a:cubicBezTo>
                  <a:pt x="24293" y="725987"/>
                  <a:pt x="0" y="701694"/>
                  <a:pt x="0" y="671728"/>
                </a:cubicBezTo>
                <a:lnTo>
                  <a:pt x="0" y="454699"/>
                </a:lnTo>
                <a:cubicBezTo>
                  <a:pt x="0" y="424733"/>
                  <a:pt x="24293" y="400440"/>
                  <a:pt x="54259" y="400440"/>
                </a:cubicBezTo>
                <a:lnTo>
                  <a:pt x="746030" y="400440"/>
                </a:lnTo>
                <a:lnTo>
                  <a:pt x="743337" y="387101"/>
                </a:lnTo>
                <a:lnTo>
                  <a:pt x="743337" y="77422"/>
                </a:lnTo>
                <a:cubicBezTo>
                  <a:pt x="743337" y="34663"/>
                  <a:pt x="778000" y="0"/>
                  <a:pt x="820759" y="0"/>
                </a:cubicBezTo>
                <a:close/>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tx1"/>
                </a:solidFill>
              </a:rPr>
              <a:t>③</a:t>
            </a:r>
          </a:p>
        </p:txBody>
      </p:sp>
      <p:sp>
        <p:nvSpPr>
          <p:cNvPr id="39" name="四角形: 角を丸くする 38">
            <a:extLst>
              <a:ext uri="{FF2B5EF4-FFF2-40B4-BE49-F238E27FC236}">
                <a16:creationId xmlns:a16="http://schemas.microsoft.com/office/drawing/2014/main" id="{0A40DBCB-55F6-BB3E-4F4E-88CE9FF3AD0E}"/>
              </a:ext>
            </a:extLst>
          </p:cNvPr>
          <p:cNvSpPr/>
          <p:nvPr/>
        </p:nvSpPr>
        <p:spPr>
          <a:xfrm>
            <a:off x="4273420" y="4176964"/>
            <a:ext cx="5566965" cy="1001526"/>
          </a:xfrm>
          <a:prstGeom prst="roundRect">
            <a:avLst>
              <a:gd name="adj" fmla="val 10146"/>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dirty="0">
                <a:solidFill>
                  <a:schemeClr val="tx1"/>
                </a:solidFill>
              </a:rPr>
              <a:t>④</a:t>
            </a:r>
            <a:endParaRPr kumimoji="1" lang="ja-JP" altLang="en-US" sz="1100" dirty="0">
              <a:solidFill>
                <a:schemeClr val="tx1"/>
              </a:solidFill>
            </a:endParaRPr>
          </a:p>
        </p:txBody>
      </p:sp>
      <p:sp>
        <p:nvSpPr>
          <p:cNvPr id="40" name="四角形: 角を丸くする 39">
            <a:extLst>
              <a:ext uri="{FF2B5EF4-FFF2-40B4-BE49-F238E27FC236}">
                <a16:creationId xmlns:a16="http://schemas.microsoft.com/office/drawing/2014/main" id="{02C1A0BF-B7F5-A531-E5B4-DCE1C250A2A9}"/>
              </a:ext>
            </a:extLst>
          </p:cNvPr>
          <p:cNvSpPr/>
          <p:nvPr/>
        </p:nvSpPr>
        <p:spPr>
          <a:xfrm>
            <a:off x="10418843" y="2881929"/>
            <a:ext cx="740569" cy="32677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lang="ja-JP" altLang="en-US" dirty="0">
                <a:solidFill>
                  <a:schemeClr val="tx1"/>
                </a:solidFill>
              </a:rPr>
              <a:t>④</a:t>
            </a:r>
            <a:endParaRPr kumimoji="1" lang="ja-JP" altLang="en-US" sz="1100" dirty="0">
              <a:solidFill>
                <a:schemeClr val="tx1"/>
              </a:solidFill>
            </a:endParaRPr>
          </a:p>
        </p:txBody>
      </p:sp>
      <p:sp>
        <p:nvSpPr>
          <p:cNvPr id="41" name="四角形: 角を丸くする 40">
            <a:extLst>
              <a:ext uri="{FF2B5EF4-FFF2-40B4-BE49-F238E27FC236}">
                <a16:creationId xmlns:a16="http://schemas.microsoft.com/office/drawing/2014/main" id="{458B9DD6-8CC4-AE83-75EA-55D4B82AD706}"/>
              </a:ext>
            </a:extLst>
          </p:cNvPr>
          <p:cNvSpPr/>
          <p:nvPr/>
        </p:nvSpPr>
        <p:spPr>
          <a:xfrm>
            <a:off x="9840385" y="4176964"/>
            <a:ext cx="1319027" cy="1001526"/>
          </a:xfrm>
          <a:prstGeom prst="roundRect">
            <a:avLst>
              <a:gd name="adj" fmla="val 10146"/>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kumimoji="1" lang="ja-JP" altLang="en-US" sz="1100" dirty="0">
                <a:solidFill>
                  <a:schemeClr val="tx1"/>
                </a:solidFill>
              </a:rPr>
              <a:t>⑤</a:t>
            </a:r>
          </a:p>
        </p:txBody>
      </p:sp>
      <p:sp>
        <p:nvSpPr>
          <p:cNvPr id="42" name="四角形: 角を丸くする 41">
            <a:extLst>
              <a:ext uri="{FF2B5EF4-FFF2-40B4-BE49-F238E27FC236}">
                <a16:creationId xmlns:a16="http://schemas.microsoft.com/office/drawing/2014/main" id="{6852FB87-65F5-0B3B-71FC-65E4B3000516}"/>
              </a:ext>
            </a:extLst>
          </p:cNvPr>
          <p:cNvSpPr/>
          <p:nvPr/>
        </p:nvSpPr>
        <p:spPr>
          <a:xfrm>
            <a:off x="9946432" y="5343994"/>
            <a:ext cx="472411" cy="46571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lang="ja-JP" altLang="en-US" dirty="0">
                <a:solidFill>
                  <a:schemeClr val="tx1"/>
                </a:solidFill>
              </a:rPr>
              <a:t>⑥</a:t>
            </a:r>
            <a:endParaRPr kumimoji="1" lang="ja-JP" altLang="en-US" sz="1100" dirty="0">
              <a:solidFill>
                <a:schemeClr val="tx1"/>
              </a:solidFill>
            </a:endParaRPr>
          </a:p>
        </p:txBody>
      </p:sp>
      <p:sp>
        <p:nvSpPr>
          <p:cNvPr id="43" name="四角形: 角を丸くする 42">
            <a:extLst>
              <a:ext uri="{FF2B5EF4-FFF2-40B4-BE49-F238E27FC236}">
                <a16:creationId xmlns:a16="http://schemas.microsoft.com/office/drawing/2014/main" id="{BC5F5150-F971-EE4C-AC67-FE0E30D53891}"/>
              </a:ext>
            </a:extLst>
          </p:cNvPr>
          <p:cNvSpPr/>
          <p:nvPr/>
        </p:nvSpPr>
        <p:spPr>
          <a:xfrm>
            <a:off x="7940353" y="3375675"/>
            <a:ext cx="1595533" cy="308052"/>
          </a:xfrm>
          <a:prstGeom prst="roundRect">
            <a:avLst>
              <a:gd name="adj" fmla="val 14663"/>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ja-JP" altLang="en-US" dirty="0">
                <a:solidFill>
                  <a:schemeClr val="tx1"/>
                </a:solidFill>
              </a:rPr>
              <a:t>⑥</a:t>
            </a:r>
            <a:endParaRPr kumimoji="1" lang="ja-JP" altLang="en-US" sz="1100" dirty="0">
              <a:solidFill>
                <a:schemeClr val="tx1"/>
              </a:solidFill>
            </a:endParaRPr>
          </a:p>
        </p:txBody>
      </p:sp>
      <p:sp>
        <p:nvSpPr>
          <p:cNvPr id="44" name="四角形: 角を丸くする 43">
            <a:extLst>
              <a:ext uri="{FF2B5EF4-FFF2-40B4-BE49-F238E27FC236}">
                <a16:creationId xmlns:a16="http://schemas.microsoft.com/office/drawing/2014/main" id="{F3036C66-BD13-191C-5111-4B13221843FF}"/>
              </a:ext>
            </a:extLst>
          </p:cNvPr>
          <p:cNvSpPr/>
          <p:nvPr/>
        </p:nvSpPr>
        <p:spPr>
          <a:xfrm>
            <a:off x="10394301" y="3395933"/>
            <a:ext cx="740569" cy="297891"/>
          </a:xfrm>
          <a:prstGeom prst="roundRect">
            <a:avLst>
              <a:gd name="adj" fmla="val 14663"/>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kumimoji="1" lang="ja-JP" altLang="en-US" sz="1100" dirty="0">
                <a:solidFill>
                  <a:schemeClr val="tx1"/>
                </a:solidFill>
              </a:rPr>
              <a:t>①</a:t>
            </a:r>
          </a:p>
        </p:txBody>
      </p:sp>
      <p:sp>
        <p:nvSpPr>
          <p:cNvPr id="46" name="四角形: 角を丸くする 45">
            <a:extLst>
              <a:ext uri="{FF2B5EF4-FFF2-40B4-BE49-F238E27FC236}">
                <a16:creationId xmlns:a16="http://schemas.microsoft.com/office/drawing/2014/main" id="{C3ACF525-C840-E359-F1A9-9D81F9A9CF65}"/>
              </a:ext>
            </a:extLst>
          </p:cNvPr>
          <p:cNvSpPr/>
          <p:nvPr/>
        </p:nvSpPr>
        <p:spPr>
          <a:xfrm>
            <a:off x="10394301" y="3683727"/>
            <a:ext cx="740569" cy="297891"/>
          </a:xfrm>
          <a:prstGeom prst="roundRect">
            <a:avLst>
              <a:gd name="adj" fmla="val 14663"/>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lang="ja-JP" altLang="en-US" dirty="0">
                <a:solidFill>
                  <a:schemeClr val="tx1"/>
                </a:solidFill>
              </a:rPr>
              <a:t>③⑥</a:t>
            </a:r>
            <a:endParaRPr lang="en-US" altLang="ja-JP" dirty="0">
              <a:solidFill>
                <a:schemeClr val="tx1"/>
              </a:solidFill>
            </a:endParaRPr>
          </a:p>
        </p:txBody>
      </p:sp>
      <p:sp>
        <p:nvSpPr>
          <p:cNvPr id="48" name="フリーフォーム: 図形 47">
            <a:extLst>
              <a:ext uri="{FF2B5EF4-FFF2-40B4-BE49-F238E27FC236}">
                <a16:creationId xmlns:a16="http://schemas.microsoft.com/office/drawing/2014/main" id="{5B817B21-B7B5-2F53-CFCE-00E6DDE64DEA}"/>
              </a:ext>
            </a:extLst>
          </p:cNvPr>
          <p:cNvSpPr/>
          <p:nvPr/>
        </p:nvSpPr>
        <p:spPr>
          <a:xfrm>
            <a:off x="7940351" y="3369276"/>
            <a:ext cx="2360644" cy="670878"/>
          </a:xfrm>
          <a:custGeom>
            <a:avLst/>
            <a:gdLst>
              <a:gd name="connsiteX0" fmla="*/ 1723285 w 2360644"/>
              <a:gd name="connsiteY0" fmla="*/ 0 h 670878"/>
              <a:gd name="connsiteX1" fmla="*/ 2328604 w 2360644"/>
              <a:gd name="connsiteY1" fmla="*/ 0 h 670878"/>
              <a:gd name="connsiteX2" fmla="*/ 2360644 w 2360644"/>
              <a:gd name="connsiteY2" fmla="*/ 32040 h 670878"/>
              <a:gd name="connsiteX3" fmla="*/ 2360644 w 2360644"/>
              <a:gd name="connsiteY3" fmla="*/ 313745 h 670878"/>
              <a:gd name="connsiteX4" fmla="*/ 2351260 w 2360644"/>
              <a:gd name="connsiteY4" fmla="*/ 336401 h 670878"/>
              <a:gd name="connsiteX5" fmla="*/ 2333333 w 2360644"/>
              <a:gd name="connsiteY5" fmla="*/ 343826 h 670878"/>
              <a:gd name="connsiteX6" fmla="*/ 2344236 w 2360644"/>
              <a:gd name="connsiteY6" fmla="*/ 351178 h 670878"/>
              <a:gd name="connsiteX7" fmla="*/ 2360644 w 2360644"/>
              <a:gd name="connsiteY7" fmla="*/ 390789 h 670878"/>
              <a:gd name="connsiteX8" fmla="*/ 2360644 w 2360644"/>
              <a:gd name="connsiteY8" fmla="*/ 614859 h 670878"/>
              <a:gd name="connsiteX9" fmla="*/ 2304625 w 2360644"/>
              <a:gd name="connsiteY9" fmla="*/ 670878 h 670878"/>
              <a:gd name="connsiteX10" fmla="*/ 56019 w 2360644"/>
              <a:gd name="connsiteY10" fmla="*/ 670878 h 670878"/>
              <a:gd name="connsiteX11" fmla="*/ 0 w 2360644"/>
              <a:gd name="connsiteY11" fmla="*/ 614859 h 670878"/>
              <a:gd name="connsiteX12" fmla="*/ 0 w 2360644"/>
              <a:gd name="connsiteY12" fmla="*/ 390789 h 670878"/>
              <a:gd name="connsiteX13" fmla="*/ 56019 w 2360644"/>
              <a:gd name="connsiteY13" fmla="*/ 334770 h 670878"/>
              <a:gd name="connsiteX14" fmla="*/ 1699954 w 2360644"/>
              <a:gd name="connsiteY14" fmla="*/ 334770 h 670878"/>
              <a:gd name="connsiteX15" fmla="*/ 1691245 w 2360644"/>
              <a:gd name="connsiteY15" fmla="*/ 313745 h 670878"/>
              <a:gd name="connsiteX16" fmla="*/ 1691245 w 2360644"/>
              <a:gd name="connsiteY16" fmla="*/ 32040 h 670878"/>
              <a:gd name="connsiteX17" fmla="*/ 1723285 w 2360644"/>
              <a:gd name="connsiteY17" fmla="*/ 0 h 67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60644" h="670878">
                <a:moveTo>
                  <a:pt x="1723285" y="0"/>
                </a:moveTo>
                <a:lnTo>
                  <a:pt x="2328604" y="0"/>
                </a:lnTo>
                <a:cubicBezTo>
                  <a:pt x="2346299" y="0"/>
                  <a:pt x="2360644" y="14345"/>
                  <a:pt x="2360644" y="32040"/>
                </a:cubicBezTo>
                <a:lnTo>
                  <a:pt x="2360644" y="313745"/>
                </a:lnTo>
                <a:cubicBezTo>
                  <a:pt x="2360644" y="322593"/>
                  <a:pt x="2357058" y="330603"/>
                  <a:pt x="2351260" y="336401"/>
                </a:cubicBezTo>
                <a:lnTo>
                  <a:pt x="2333333" y="343826"/>
                </a:lnTo>
                <a:lnTo>
                  <a:pt x="2344236" y="351178"/>
                </a:lnTo>
                <a:cubicBezTo>
                  <a:pt x="2354374" y="361315"/>
                  <a:pt x="2360644" y="375320"/>
                  <a:pt x="2360644" y="390789"/>
                </a:cubicBezTo>
                <a:lnTo>
                  <a:pt x="2360644" y="614859"/>
                </a:lnTo>
                <a:cubicBezTo>
                  <a:pt x="2360644" y="645797"/>
                  <a:pt x="2335563" y="670878"/>
                  <a:pt x="2304625" y="670878"/>
                </a:cubicBezTo>
                <a:lnTo>
                  <a:pt x="56019" y="670878"/>
                </a:lnTo>
                <a:cubicBezTo>
                  <a:pt x="25081" y="670878"/>
                  <a:pt x="0" y="645797"/>
                  <a:pt x="0" y="614859"/>
                </a:cubicBezTo>
                <a:lnTo>
                  <a:pt x="0" y="390789"/>
                </a:lnTo>
                <a:cubicBezTo>
                  <a:pt x="0" y="359851"/>
                  <a:pt x="25081" y="334770"/>
                  <a:pt x="56019" y="334770"/>
                </a:cubicBezTo>
                <a:lnTo>
                  <a:pt x="1699954" y="334770"/>
                </a:lnTo>
                <a:lnTo>
                  <a:pt x="1691245" y="313745"/>
                </a:lnTo>
                <a:lnTo>
                  <a:pt x="1691245" y="32040"/>
                </a:lnTo>
                <a:cubicBezTo>
                  <a:pt x="1691245" y="14345"/>
                  <a:pt x="1705590" y="0"/>
                  <a:pt x="1723285" y="0"/>
                </a:cubicBezTo>
                <a:close/>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ja-JP" altLang="en-US" dirty="0">
                <a:solidFill>
                  <a:schemeClr val="tx1"/>
                </a:solidFill>
              </a:rPr>
              <a:t>②</a:t>
            </a:r>
            <a:endParaRPr kumimoji="1" lang="ja-JP" altLang="en-US" sz="1100" dirty="0">
              <a:solidFill>
                <a:schemeClr val="tx1"/>
              </a:solidFill>
            </a:endParaRPr>
          </a:p>
        </p:txBody>
      </p:sp>
      <p:sp>
        <p:nvSpPr>
          <p:cNvPr id="51" name="四角形: 角を丸くする 50">
            <a:extLst>
              <a:ext uri="{FF2B5EF4-FFF2-40B4-BE49-F238E27FC236}">
                <a16:creationId xmlns:a16="http://schemas.microsoft.com/office/drawing/2014/main" id="{C5F4ACDF-6203-A074-06F8-3BDB5C50356D}"/>
              </a:ext>
            </a:extLst>
          </p:cNvPr>
          <p:cNvSpPr/>
          <p:nvPr/>
        </p:nvSpPr>
        <p:spPr>
          <a:xfrm>
            <a:off x="6537308" y="2518035"/>
            <a:ext cx="1403043" cy="32677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kumimoji="1" lang="ja-JP" altLang="en-US" sz="1100" dirty="0">
                <a:solidFill>
                  <a:schemeClr val="tx1"/>
                </a:solidFill>
              </a:rPr>
              <a:t>⑦</a:t>
            </a:r>
          </a:p>
        </p:txBody>
      </p:sp>
    </p:spTree>
    <p:extLst>
      <p:ext uri="{BB962C8B-B14F-4D97-AF65-F5344CB8AC3E}">
        <p14:creationId xmlns:p14="http://schemas.microsoft.com/office/powerpoint/2010/main" val="2041897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p:cNvCxnSpPr/>
          <p:nvPr/>
        </p:nvCxnSpPr>
        <p:spPr>
          <a:xfrm>
            <a:off x="0" y="539826"/>
            <a:ext cx="12192000" cy="0"/>
          </a:xfrm>
          <a:prstGeom prst="line">
            <a:avLst/>
          </a:prstGeom>
          <a:ln w="88900" cmpd="thickThin"/>
        </p:spPr>
        <p:style>
          <a:lnRef idx="3">
            <a:schemeClr val="accent1"/>
          </a:lnRef>
          <a:fillRef idx="0">
            <a:schemeClr val="accent1"/>
          </a:fillRef>
          <a:effectRef idx="2">
            <a:schemeClr val="accent1"/>
          </a:effectRef>
          <a:fontRef idx="minor">
            <a:schemeClr val="tx1"/>
          </a:fontRef>
        </p:style>
      </p:cxnSp>
      <p:sp>
        <p:nvSpPr>
          <p:cNvPr id="7" name="タイトル 4">
            <a:extLst>
              <a:ext uri="{FF2B5EF4-FFF2-40B4-BE49-F238E27FC236}">
                <a16:creationId xmlns:a16="http://schemas.microsoft.com/office/drawing/2014/main" id="{658DDE6C-CBAD-4D12-8629-6E69175B62D6}"/>
              </a:ext>
            </a:extLst>
          </p:cNvPr>
          <p:cNvSpPr txBox="1">
            <a:spLocks/>
          </p:cNvSpPr>
          <p:nvPr/>
        </p:nvSpPr>
        <p:spPr>
          <a:xfrm>
            <a:off x="180000" y="71999"/>
            <a:ext cx="8830436" cy="468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fontAlgn="t">
              <a:spcBef>
                <a:spcPts val="0"/>
              </a:spcBef>
            </a:pPr>
            <a:r>
              <a:rPr kumimoji="1" lang="ja-JP" altLang="en-US" sz="1800" b="1" dirty="0">
                <a:latin typeface="Meiryo UI" panose="020B0604030504040204" pitchFamily="50" charset="-128"/>
                <a:ea typeface="Meiryo UI" panose="020B0604030504040204" pitchFamily="50" charset="-128"/>
              </a:rPr>
              <a:t>機能概要</a:t>
            </a:r>
          </a:p>
        </p:txBody>
      </p:sp>
      <p:sp>
        <p:nvSpPr>
          <p:cNvPr id="9" name="四角形: 角を丸くする 8">
            <a:extLst>
              <a:ext uri="{FF2B5EF4-FFF2-40B4-BE49-F238E27FC236}">
                <a16:creationId xmlns:a16="http://schemas.microsoft.com/office/drawing/2014/main" id="{8FB55C70-98F0-4453-BE47-85333412B3CC}"/>
              </a:ext>
            </a:extLst>
          </p:cNvPr>
          <p:cNvSpPr/>
          <p:nvPr/>
        </p:nvSpPr>
        <p:spPr>
          <a:xfrm>
            <a:off x="316337" y="731337"/>
            <a:ext cx="1017142" cy="5753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要望概要</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10" name="四角形: 角を丸くする 9">
            <a:extLst>
              <a:ext uri="{FF2B5EF4-FFF2-40B4-BE49-F238E27FC236}">
                <a16:creationId xmlns:a16="http://schemas.microsoft.com/office/drawing/2014/main" id="{5345C3E7-7BB4-4FA6-8AA3-A1983DF67AB0}"/>
              </a:ext>
            </a:extLst>
          </p:cNvPr>
          <p:cNvSpPr/>
          <p:nvPr/>
        </p:nvSpPr>
        <p:spPr>
          <a:xfrm>
            <a:off x="9840385" y="719980"/>
            <a:ext cx="914400" cy="298748"/>
          </a:xfrm>
          <a:prstGeom prst="roundRect">
            <a:avLst>
              <a:gd name="adj" fmla="val 1515"/>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1200" dirty="0">
                <a:solidFill>
                  <a:schemeClr val="bg1"/>
                </a:solidFill>
                <a:latin typeface="Meiryo UI" panose="020B0604030504040204" pitchFamily="50" charset="-128"/>
                <a:ea typeface="Meiryo UI" panose="020B0604030504040204" pitchFamily="50" charset="-128"/>
              </a:rPr>
              <a:t>優先順位</a:t>
            </a:r>
          </a:p>
        </p:txBody>
      </p:sp>
      <p:sp>
        <p:nvSpPr>
          <p:cNvPr id="11" name="四角形: 角を丸くする 10">
            <a:extLst>
              <a:ext uri="{FF2B5EF4-FFF2-40B4-BE49-F238E27FC236}">
                <a16:creationId xmlns:a16="http://schemas.microsoft.com/office/drawing/2014/main" id="{8855F1A5-B24C-4763-9667-3DBDF6D374D7}"/>
              </a:ext>
            </a:extLst>
          </p:cNvPr>
          <p:cNvSpPr/>
          <p:nvPr/>
        </p:nvSpPr>
        <p:spPr>
          <a:xfrm>
            <a:off x="1394442" y="738720"/>
            <a:ext cx="8320978" cy="567965"/>
          </a:xfrm>
          <a:prstGeom prst="roundRect">
            <a:avLst>
              <a:gd name="adj" fmla="val 2196"/>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複数端末で処理を実施できるようにしてほしい。</a:t>
            </a:r>
            <a:endParaRPr kumimoji="1" lang="en-US" altLang="ja-JP" sz="120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登録した情報の修正を出来るようにしてほしい。</a:t>
            </a:r>
          </a:p>
        </p:txBody>
      </p:sp>
      <p:sp>
        <p:nvSpPr>
          <p:cNvPr id="12" name="四角形: 角を丸くする 11">
            <a:extLst>
              <a:ext uri="{FF2B5EF4-FFF2-40B4-BE49-F238E27FC236}">
                <a16:creationId xmlns:a16="http://schemas.microsoft.com/office/drawing/2014/main" id="{8FDB9E31-ABDE-420A-9BD1-C7FCF4CD1AB8}"/>
              </a:ext>
            </a:extLst>
          </p:cNvPr>
          <p:cNvSpPr/>
          <p:nvPr/>
        </p:nvSpPr>
        <p:spPr>
          <a:xfrm>
            <a:off x="9840385" y="1048291"/>
            <a:ext cx="914400" cy="298747"/>
          </a:xfrm>
          <a:prstGeom prst="roundRect">
            <a:avLst>
              <a:gd name="adj" fmla="val 1515"/>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1200" dirty="0">
                <a:solidFill>
                  <a:schemeClr val="bg1"/>
                </a:solidFill>
                <a:latin typeface="Meiryo UI" panose="020B0604030504040204" pitchFamily="50" charset="-128"/>
                <a:ea typeface="Meiryo UI" panose="020B0604030504040204" pitchFamily="50" charset="-128"/>
              </a:rPr>
              <a:t>必要工数</a:t>
            </a:r>
          </a:p>
        </p:txBody>
      </p:sp>
      <p:sp>
        <p:nvSpPr>
          <p:cNvPr id="13" name="四角形: 角を丸くする 12">
            <a:extLst>
              <a:ext uri="{FF2B5EF4-FFF2-40B4-BE49-F238E27FC236}">
                <a16:creationId xmlns:a16="http://schemas.microsoft.com/office/drawing/2014/main" id="{9558C156-788B-4728-8256-715F4A68C64E}"/>
              </a:ext>
            </a:extLst>
          </p:cNvPr>
          <p:cNvSpPr/>
          <p:nvPr/>
        </p:nvSpPr>
        <p:spPr>
          <a:xfrm>
            <a:off x="10799133" y="719978"/>
            <a:ext cx="1017142" cy="287673"/>
          </a:xfrm>
          <a:prstGeom prst="roundRect">
            <a:avLst>
              <a:gd name="adj" fmla="val 2381"/>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dirty="0">
              <a:latin typeface="Meiryo UI" panose="020B0604030504040204" pitchFamily="50" charset="-128"/>
              <a:ea typeface="Meiryo UI" panose="020B0604030504040204" pitchFamily="50" charset="-128"/>
            </a:endParaRPr>
          </a:p>
        </p:txBody>
      </p:sp>
      <p:sp>
        <p:nvSpPr>
          <p:cNvPr id="14" name="四角形: 角を丸くする 13">
            <a:extLst>
              <a:ext uri="{FF2B5EF4-FFF2-40B4-BE49-F238E27FC236}">
                <a16:creationId xmlns:a16="http://schemas.microsoft.com/office/drawing/2014/main" id="{4DEF7D57-DD3C-4761-9936-02B16BBFEAAD}"/>
              </a:ext>
            </a:extLst>
          </p:cNvPr>
          <p:cNvSpPr/>
          <p:nvPr/>
        </p:nvSpPr>
        <p:spPr>
          <a:xfrm>
            <a:off x="10793625" y="1048291"/>
            <a:ext cx="1017142" cy="287672"/>
          </a:xfrm>
          <a:prstGeom prst="roundRect">
            <a:avLst>
              <a:gd name="adj" fmla="val 2381"/>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latin typeface="Meiryo UI" panose="020B0604030504040204" pitchFamily="50" charset="-128"/>
                <a:ea typeface="Meiryo UI" panose="020B0604030504040204" pitchFamily="50" charset="-128"/>
              </a:rPr>
              <a:t>人日～</a:t>
            </a:r>
          </a:p>
        </p:txBody>
      </p:sp>
      <p:sp>
        <p:nvSpPr>
          <p:cNvPr id="15" name="四角形: 角を丸くする 14">
            <a:extLst>
              <a:ext uri="{FF2B5EF4-FFF2-40B4-BE49-F238E27FC236}">
                <a16:creationId xmlns:a16="http://schemas.microsoft.com/office/drawing/2014/main" id="{41A1D3CE-BE85-44E2-8455-8621D85532F9}"/>
              </a:ext>
            </a:extLst>
          </p:cNvPr>
          <p:cNvSpPr/>
          <p:nvPr/>
        </p:nvSpPr>
        <p:spPr>
          <a:xfrm>
            <a:off x="3328471" y="1514007"/>
            <a:ext cx="8517665" cy="5143968"/>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16" name="四角形: 角を丸くする 15">
            <a:extLst>
              <a:ext uri="{FF2B5EF4-FFF2-40B4-BE49-F238E27FC236}">
                <a16:creationId xmlns:a16="http://schemas.microsoft.com/office/drawing/2014/main" id="{8F3C7EED-25D1-4DF4-B648-3FC9D240D194}"/>
              </a:ext>
            </a:extLst>
          </p:cNvPr>
          <p:cNvSpPr/>
          <p:nvPr/>
        </p:nvSpPr>
        <p:spPr>
          <a:xfrm>
            <a:off x="316337" y="1516115"/>
            <a:ext cx="2874025" cy="5141729"/>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t"/>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23" name="四角形: 角を丸くする 22">
            <a:extLst>
              <a:ext uri="{FF2B5EF4-FFF2-40B4-BE49-F238E27FC236}">
                <a16:creationId xmlns:a16="http://schemas.microsoft.com/office/drawing/2014/main" id="{CDA419DF-D8CB-4820-BED7-19B9467A4825}"/>
              </a:ext>
            </a:extLst>
          </p:cNvPr>
          <p:cNvSpPr/>
          <p:nvPr/>
        </p:nvSpPr>
        <p:spPr>
          <a:xfrm>
            <a:off x="422064" y="1611904"/>
            <a:ext cx="1017142" cy="2987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1200" dirty="0">
                <a:solidFill>
                  <a:schemeClr val="bg1"/>
                </a:solidFill>
                <a:latin typeface="Meiryo UI" panose="020B0604030504040204" pitchFamily="50" charset="-128"/>
                <a:ea typeface="Meiryo UI" panose="020B0604030504040204" pitchFamily="50" charset="-128"/>
              </a:rPr>
              <a:t>仕様概要</a:t>
            </a:r>
          </a:p>
        </p:txBody>
      </p:sp>
      <p:sp>
        <p:nvSpPr>
          <p:cNvPr id="24" name="テキスト ボックス 23">
            <a:extLst>
              <a:ext uri="{FF2B5EF4-FFF2-40B4-BE49-F238E27FC236}">
                <a16:creationId xmlns:a16="http://schemas.microsoft.com/office/drawing/2014/main" id="{B56093BF-FE44-4A0A-83A7-53D91CB26464}"/>
              </a:ext>
            </a:extLst>
          </p:cNvPr>
          <p:cNvSpPr txBox="1"/>
          <p:nvPr/>
        </p:nvSpPr>
        <p:spPr>
          <a:xfrm>
            <a:off x="316337" y="1916491"/>
            <a:ext cx="2846595" cy="2354491"/>
          </a:xfrm>
          <a:prstGeom prst="rect">
            <a:avLst/>
          </a:prstGeom>
          <a:noFill/>
        </p:spPr>
        <p:txBody>
          <a:bodyPr wrap="square" rtlCol="0">
            <a:spAutoFit/>
          </a:bodyPr>
          <a:lstStyle/>
          <a:p>
            <a:r>
              <a:rPr lang="ja-JP" altLang="en-US" sz="1050" dirty="0">
                <a:latin typeface="Meiryo UI" panose="020B0604030504040204" pitchFamily="50" charset="-128"/>
                <a:ea typeface="Meiryo UI" panose="020B0604030504040204" pitchFamily="50" charset="-128"/>
              </a:rPr>
              <a:t>⑤：操作ボタンで一覧表の表示を操作する。</a:t>
            </a:r>
            <a:endParaRPr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「削除」ボタン：</a:t>
            </a:r>
            <a:r>
              <a:rPr lang="en-US" altLang="ja-JP" sz="1050" dirty="0">
                <a:latin typeface="Meiryo UI" panose="020B0604030504040204" pitchFamily="50" charset="-128"/>
                <a:ea typeface="Meiryo UI" panose="020B0604030504040204" pitchFamily="50" charset="-128"/>
              </a:rPr>
              <a:t>1</a:t>
            </a:r>
            <a:r>
              <a:rPr lang="ja-JP" altLang="en-US" sz="1050" dirty="0">
                <a:latin typeface="Meiryo UI" panose="020B0604030504040204" pitchFamily="50" charset="-128"/>
                <a:ea typeface="Meiryo UI" panose="020B0604030504040204" pitchFamily="50" charset="-128"/>
              </a:rPr>
              <a:t>行削除し、上に詰める</a:t>
            </a:r>
            <a:endParaRPr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「↑↓」ボタン：表示位置を上下させる。</a:t>
            </a:r>
            <a:endParaRPr lang="en-US" altLang="ja-JP" sz="1050" dirty="0">
              <a:latin typeface="Meiryo UI" panose="020B0604030504040204" pitchFamily="50" charset="-128"/>
              <a:ea typeface="Meiryo UI" panose="020B0604030504040204" pitchFamily="50" charset="-128"/>
            </a:endParaRPr>
          </a:p>
          <a:p>
            <a:endParaRPr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⑥：「登録」ボタン押下すると、伝票番号を取得し、①②④⑥に表示されている内容を</a:t>
            </a:r>
            <a:r>
              <a:rPr lang="en-US" altLang="ja-JP" sz="1050" dirty="0">
                <a:latin typeface="Meiryo UI" panose="020B0604030504040204" pitchFamily="50" charset="-128"/>
                <a:ea typeface="Meiryo UI" panose="020B0604030504040204" pitchFamily="50" charset="-128"/>
              </a:rPr>
              <a:t>DB</a:t>
            </a:r>
            <a:r>
              <a:rPr lang="ja-JP" altLang="en-US" sz="1050" dirty="0">
                <a:latin typeface="Meiryo UI" panose="020B0604030504040204" pitchFamily="50" charset="-128"/>
                <a:ea typeface="Meiryo UI" panose="020B0604030504040204" pitchFamily="50" charset="-128"/>
              </a:rPr>
              <a:t>に登録する。</a:t>
            </a:r>
            <a:r>
              <a:rPr lang="en-US" altLang="ja-JP" sz="1050" dirty="0">
                <a:latin typeface="Meiryo UI" panose="020B0604030504040204" pitchFamily="50" charset="-128"/>
                <a:ea typeface="Meiryo UI" panose="020B0604030504040204" pitchFamily="50" charset="-128"/>
              </a:rPr>
              <a:t>DB</a:t>
            </a:r>
            <a:r>
              <a:rPr lang="ja-JP" altLang="en-US" sz="1050" dirty="0">
                <a:latin typeface="Meiryo UI" panose="020B0604030504040204" pitchFamily="50" charset="-128"/>
                <a:ea typeface="Meiryo UI" panose="020B0604030504040204" pitchFamily="50" charset="-128"/>
              </a:rPr>
              <a:t>登録後は登録した内容を画面に表示する。</a:t>
            </a:r>
            <a:endParaRPr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伝票区分「４：仮伝」以外で④の単価が表示されていない場合は、受注伝票より単価を取得し、数量</a:t>
            </a:r>
            <a:r>
              <a:rPr lang="en-US" altLang="ja-JP" sz="1050" dirty="0">
                <a:latin typeface="Meiryo UI" panose="020B0604030504040204" pitchFamily="50" charset="-128"/>
                <a:ea typeface="Meiryo UI" panose="020B0604030504040204" pitchFamily="50" charset="-128"/>
              </a:rPr>
              <a:t>×</a:t>
            </a:r>
            <a:r>
              <a:rPr lang="ja-JP" altLang="en-US" sz="1050" dirty="0">
                <a:latin typeface="Meiryo UI" panose="020B0604030504040204" pitchFamily="50" charset="-128"/>
                <a:ea typeface="Meiryo UI" panose="020B0604030504040204" pitchFamily="50" charset="-128"/>
              </a:rPr>
              <a:t>単価で金額を算出して</a:t>
            </a:r>
            <a:r>
              <a:rPr lang="en-US" altLang="ja-JP" sz="1050" dirty="0">
                <a:latin typeface="Meiryo UI" panose="020B0604030504040204" pitchFamily="50" charset="-128"/>
                <a:ea typeface="Meiryo UI" panose="020B0604030504040204" pitchFamily="50" charset="-128"/>
              </a:rPr>
              <a:t>DB</a:t>
            </a:r>
            <a:r>
              <a:rPr lang="ja-JP" altLang="en-US" sz="1050" dirty="0">
                <a:latin typeface="Meiryo UI" panose="020B0604030504040204" pitchFamily="50" charset="-128"/>
                <a:ea typeface="Meiryo UI" panose="020B0604030504040204" pitchFamily="50" charset="-128"/>
              </a:rPr>
              <a:t>に登録する。</a:t>
            </a:r>
            <a:endParaRPr lang="en-US" altLang="ja-JP" sz="1050" dirty="0">
              <a:latin typeface="Meiryo UI" panose="020B0604030504040204" pitchFamily="50" charset="-128"/>
              <a:ea typeface="Meiryo UI" panose="020B0604030504040204" pitchFamily="50" charset="-128"/>
            </a:endParaRPr>
          </a:p>
          <a:p>
            <a:r>
              <a:rPr lang="en-US" altLang="ja-JP" sz="1050" dirty="0">
                <a:latin typeface="Meiryo UI" panose="020B0604030504040204" pitchFamily="50" charset="-128"/>
                <a:ea typeface="Meiryo UI" panose="020B0604030504040204" pitchFamily="50" charset="-128"/>
              </a:rPr>
              <a:t>※</a:t>
            </a:r>
            <a:r>
              <a:rPr lang="ja-JP" altLang="en-US" sz="1050" dirty="0">
                <a:latin typeface="Meiryo UI" panose="020B0604030504040204" pitchFamily="50" charset="-128"/>
                <a:ea typeface="Meiryo UI" panose="020B0604030504040204" pitchFamily="50" charset="-128"/>
              </a:rPr>
              <a:t>伝票番号は編集不可に変更する。</a:t>
            </a:r>
            <a:endParaRPr lang="en-US" altLang="ja-JP" sz="1050" dirty="0">
              <a:latin typeface="Meiryo UI" panose="020B0604030504040204" pitchFamily="50" charset="-128"/>
              <a:ea typeface="Meiryo UI" panose="020B0604030504040204" pitchFamily="50" charset="-128"/>
            </a:endParaRPr>
          </a:p>
          <a:p>
            <a:endParaRPr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⑦：伝票番号を入力し、「検索」ボタンを押下すると、登録されている伝票（①②④⑥）を表示する。</a:t>
            </a:r>
            <a:endParaRPr lang="en-US" altLang="ja-JP" sz="1050" dirty="0">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432EFCB3-6770-492A-8A3C-F7494B828239}" type="slidenum">
              <a:rPr kumimoji="1" lang="ja-JP" altLang="en-US" smtClean="0"/>
              <a:t>4</a:t>
            </a:fld>
            <a:endParaRPr kumimoji="1" lang="ja-JP" altLang="en-US"/>
          </a:p>
        </p:txBody>
      </p:sp>
      <p:sp>
        <p:nvSpPr>
          <p:cNvPr id="18" name="テキスト ボックス 17">
            <a:extLst>
              <a:ext uri="{FF2B5EF4-FFF2-40B4-BE49-F238E27FC236}">
                <a16:creationId xmlns:a16="http://schemas.microsoft.com/office/drawing/2014/main" id="{A23517B5-6EE6-4AA0-B0CF-FEA7CEF301C3}"/>
              </a:ext>
            </a:extLst>
          </p:cNvPr>
          <p:cNvSpPr txBox="1"/>
          <p:nvPr/>
        </p:nvSpPr>
        <p:spPr>
          <a:xfrm>
            <a:off x="3355319" y="1502254"/>
            <a:ext cx="2479797" cy="261610"/>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請求処理</a:t>
            </a: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p:txBody>
      </p:sp>
      <p:pic>
        <p:nvPicPr>
          <p:cNvPr id="30" name="図 29">
            <a:extLst>
              <a:ext uri="{FF2B5EF4-FFF2-40B4-BE49-F238E27FC236}">
                <a16:creationId xmlns:a16="http://schemas.microsoft.com/office/drawing/2014/main" id="{27C80439-0E34-1FAF-E3F9-D37C880EEE93}"/>
              </a:ext>
            </a:extLst>
          </p:cNvPr>
          <p:cNvPicPr>
            <a:picLocks noChangeAspect="1"/>
          </p:cNvPicPr>
          <p:nvPr/>
        </p:nvPicPr>
        <p:blipFill>
          <a:blip r:embed="rId2"/>
          <a:stretch>
            <a:fillRect/>
          </a:stretch>
        </p:blipFill>
        <p:spPr>
          <a:xfrm>
            <a:off x="4189444" y="1775617"/>
            <a:ext cx="7264273" cy="4517233"/>
          </a:xfrm>
          <a:prstGeom prst="rect">
            <a:avLst/>
          </a:prstGeom>
        </p:spPr>
      </p:pic>
      <p:sp>
        <p:nvSpPr>
          <p:cNvPr id="33" name="フリーフォーム: 図形 32">
            <a:extLst>
              <a:ext uri="{FF2B5EF4-FFF2-40B4-BE49-F238E27FC236}">
                <a16:creationId xmlns:a16="http://schemas.microsoft.com/office/drawing/2014/main" id="{FBD50E11-4023-6157-D497-8378E8854996}"/>
              </a:ext>
            </a:extLst>
          </p:cNvPr>
          <p:cNvSpPr/>
          <p:nvPr/>
        </p:nvSpPr>
        <p:spPr>
          <a:xfrm>
            <a:off x="4273420" y="3312367"/>
            <a:ext cx="2714755" cy="783361"/>
          </a:xfrm>
          <a:custGeom>
            <a:avLst/>
            <a:gdLst>
              <a:gd name="connsiteX0" fmla="*/ 1093044 w 2714755"/>
              <a:gd name="connsiteY0" fmla="*/ 0 h 783361"/>
              <a:gd name="connsiteX1" fmla="*/ 2666740 w 2714755"/>
              <a:gd name="connsiteY1" fmla="*/ 0 h 783361"/>
              <a:gd name="connsiteX2" fmla="*/ 2714755 w 2714755"/>
              <a:gd name="connsiteY2" fmla="*/ 48015 h 783361"/>
              <a:gd name="connsiteX3" fmla="*/ 2714755 w 2714755"/>
              <a:gd name="connsiteY3" fmla="*/ 240068 h 783361"/>
              <a:gd name="connsiteX4" fmla="*/ 2707456 w 2714755"/>
              <a:gd name="connsiteY4" fmla="*/ 257691 h 783361"/>
              <a:gd name="connsiteX5" fmla="*/ 2714755 w 2714755"/>
              <a:gd name="connsiteY5" fmla="*/ 293847 h 783361"/>
              <a:gd name="connsiteX6" fmla="*/ 2714755 w 2714755"/>
              <a:gd name="connsiteY6" fmla="*/ 685456 h 783361"/>
              <a:gd name="connsiteX7" fmla="*/ 2616850 w 2714755"/>
              <a:gd name="connsiteY7" fmla="*/ 783361 h 783361"/>
              <a:gd name="connsiteX8" fmla="*/ 97905 w 2714755"/>
              <a:gd name="connsiteY8" fmla="*/ 783361 h 783361"/>
              <a:gd name="connsiteX9" fmla="*/ 0 w 2714755"/>
              <a:gd name="connsiteY9" fmla="*/ 685456 h 783361"/>
              <a:gd name="connsiteX10" fmla="*/ 0 w 2714755"/>
              <a:gd name="connsiteY10" fmla="*/ 293847 h 783361"/>
              <a:gd name="connsiteX11" fmla="*/ 97905 w 2714755"/>
              <a:gd name="connsiteY11" fmla="*/ 195942 h 783361"/>
              <a:gd name="connsiteX12" fmla="*/ 1045029 w 2714755"/>
              <a:gd name="connsiteY12" fmla="*/ 195942 h 783361"/>
              <a:gd name="connsiteX13" fmla="*/ 1045029 w 2714755"/>
              <a:gd name="connsiteY13" fmla="*/ 48015 h 783361"/>
              <a:gd name="connsiteX14" fmla="*/ 1093044 w 2714755"/>
              <a:gd name="connsiteY14" fmla="*/ 0 h 78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14755" h="783361">
                <a:moveTo>
                  <a:pt x="1093044" y="0"/>
                </a:moveTo>
                <a:lnTo>
                  <a:pt x="2666740" y="0"/>
                </a:lnTo>
                <a:cubicBezTo>
                  <a:pt x="2693258" y="0"/>
                  <a:pt x="2714755" y="21497"/>
                  <a:pt x="2714755" y="48015"/>
                </a:cubicBezTo>
                <a:lnTo>
                  <a:pt x="2714755" y="240068"/>
                </a:lnTo>
                <a:lnTo>
                  <a:pt x="2707456" y="257691"/>
                </a:lnTo>
                <a:lnTo>
                  <a:pt x="2714755" y="293847"/>
                </a:lnTo>
                <a:lnTo>
                  <a:pt x="2714755" y="685456"/>
                </a:lnTo>
                <a:cubicBezTo>
                  <a:pt x="2714755" y="739527"/>
                  <a:pt x="2670921" y="783361"/>
                  <a:pt x="2616850" y="783361"/>
                </a:cubicBezTo>
                <a:lnTo>
                  <a:pt x="97905" y="783361"/>
                </a:lnTo>
                <a:cubicBezTo>
                  <a:pt x="43834" y="783361"/>
                  <a:pt x="0" y="739527"/>
                  <a:pt x="0" y="685456"/>
                </a:cubicBezTo>
                <a:lnTo>
                  <a:pt x="0" y="293847"/>
                </a:lnTo>
                <a:cubicBezTo>
                  <a:pt x="0" y="239776"/>
                  <a:pt x="43834" y="195942"/>
                  <a:pt x="97905" y="195942"/>
                </a:cubicBezTo>
                <a:lnTo>
                  <a:pt x="1045029" y="195942"/>
                </a:lnTo>
                <a:lnTo>
                  <a:pt x="1045029" y="48015"/>
                </a:lnTo>
                <a:cubicBezTo>
                  <a:pt x="1045029" y="21497"/>
                  <a:pt x="1066526" y="0"/>
                  <a:pt x="1093044" y="0"/>
                </a:cubicBezTo>
                <a:close/>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tx1"/>
                </a:solidFill>
              </a:rPr>
              <a:t>①</a:t>
            </a:r>
          </a:p>
        </p:txBody>
      </p:sp>
      <p:sp>
        <p:nvSpPr>
          <p:cNvPr id="37" name="フリーフォーム: 図形 36">
            <a:extLst>
              <a:ext uri="{FF2B5EF4-FFF2-40B4-BE49-F238E27FC236}">
                <a16:creationId xmlns:a16="http://schemas.microsoft.com/office/drawing/2014/main" id="{A2E9F3D3-E654-8D31-B0C1-EB87F7DF29C6}"/>
              </a:ext>
            </a:extLst>
          </p:cNvPr>
          <p:cNvSpPr/>
          <p:nvPr/>
        </p:nvSpPr>
        <p:spPr>
          <a:xfrm>
            <a:off x="4273420" y="2482719"/>
            <a:ext cx="6120881" cy="725987"/>
          </a:xfrm>
          <a:custGeom>
            <a:avLst/>
            <a:gdLst>
              <a:gd name="connsiteX0" fmla="*/ 820759 w 6120881"/>
              <a:gd name="connsiteY0" fmla="*/ 0 h 725987"/>
              <a:gd name="connsiteX1" fmla="*/ 1830242 w 6120881"/>
              <a:gd name="connsiteY1" fmla="*/ 0 h 725987"/>
              <a:gd name="connsiteX2" fmla="*/ 1907664 w 6120881"/>
              <a:gd name="connsiteY2" fmla="*/ 77422 h 725987"/>
              <a:gd name="connsiteX3" fmla="*/ 1907664 w 6120881"/>
              <a:gd name="connsiteY3" fmla="*/ 387101 h 725987"/>
              <a:gd name="connsiteX4" fmla="*/ 1904971 w 6120881"/>
              <a:gd name="connsiteY4" fmla="*/ 400440 h 725987"/>
              <a:gd name="connsiteX5" fmla="*/ 6066622 w 6120881"/>
              <a:gd name="connsiteY5" fmla="*/ 400440 h 725987"/>
              <a:gd name="connsiteX6" fmla="*/ 6120881 w 6120881"/>
              <a:gd name="connsiteY6" fmla="*/ 454699 h 725987"/>
              <a:gd name="connsiteX7" fmla="*/ 6120881 w 6120881"/>
              <a:gd name="connsiteY7" fmla="*/ 671728 h 725987"/>
              <a:gd name="connsiteX8" fmla="*/ 6066622 w 6120881"/>
              <a:gd name="connsiteY8" fmla="*/ 725987 h 725987"/>
              <a:gd name="connsiteX9" fmla="*/ 54259 w 6120881"/>
              <a:gd name="connsiteY9" fmla="*/ 725987 h 725987"/>
              <a:gd name="connsiteX10" fmla="*/ 0 w 6120881"/>
              <a:gd name="connsiteY10" fmla="*/ 671728 h 725987"/>
              <a:gd name="connsiteX11" fmla="*/ 0 w 6120881"/>
              <a:gd name="connsiteY11" fmla="*/ 454699 h 725987"/>
              <a:gd name="connsiteX12" fmla="*/ 54259 w 6120881"/>
              <a:gd name="connsiteY12" fmla="*/ 400440 h 725987"/>
              <a:gd name="connsiteX13" fmla="*/ 746030 w 6120881"/>
              <a:gd name="connsiteY13" fmla="*/ 400440 h 725987"/>
              <a:gd name="connsiteX14" fmla="*/ 743337 w 6120881"/>
              <a:gd name="connsiteY14" fmla="*/ 387101 h 725987"/>
              <a:gd name="connsiteX15" fmla="*/ 743337 w 6120881"/>
              <a:gd name="connsiteY15" fmla="*/ 77422 h 725987"/>
              <a:gd name="connsiteX16" fmla="*/ 820759 w 6120881"/>
              <a:gd name="connsiteY16" fmla="*/ 0 h 72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120881" h="725987">
                <a:moveTo>
                  <a:pt x="820759" y="0"/>
                </a:moveTo>
                <a:lnTo>
                  <a:pt x="1830242" y="0"/>
                </a:lnTo>
                <a:cubicBezTo>
                  <a:pt x="1873001" y="0"/>
                  <a:pt x="1907664" y="34663"/>
                  <a:pt x="1907664" y="77422"/>
                </a:cubicBezTo>
                <a:lnTo>
                  <a:pt x="1907664" y="387101"/>
                </a:lnTo>
                <a:lnTo>
                  <a:pt x="1904971" y="400440"/>
                </a:lnTo>
                <a:lnTo>
                  <a:pt x="6066622" y="400440"/>
                </a:lnTo>
                <a:cubicBezTo>
                  <a:pt x="6096588" y="400440"/>
                  <a:pt x="6120881" y="424733"/>
                  <a:pt x="6120881" y="454699"/>
                </a:cubicBezTo>
                <a:lnTo>
                  <a:pt x="6120881" y="671728"/>
                </a:lnTo>
                <a:cubicBezTo>
                  <a:pt x="6120881" y="701694"/>
                  <a:pt x="6096588" y="725987"/>
                  <a:pt x="6066622" y="725987"/>
                </a:cubicBezTo>
                <a:lnTo>
                  <a:pt x="54259" y="725987"/>
                </a:lnTo>
                <a:cubicBezTo>
                  <a:pt x="24293" y="725987"/>
                  <a:pt x="0" y="701694"/>
                  <a:pt x="0" y="671728"/>
                </a:cubicBezTo>
                <a:lnTo>
                  <a:pt x="0" y="454699"/>
                </a:lnTo>
                <a:cubicBezTo>
                  <a:pt x="0" y="424733"/>
                  <a:pt x="24293" y="400440"/>
                  <a:pt x="54259" y="400440"/>
                </a:cubicBezTo>
                <a:lnTo>
                  <a:pt x="746030" y="400440"/>
                </a:lnTo>
                <a:lnTo>
                  <a:pt x="743337" y="387101"/>
                </a:lnTo>
                <a:lnTo>
                  <a:pt x="743337" y="77422"/>
                </a:lnTo>
                <a:cubicBezTo>
                  <a:pt x="743337" y="34663"/>
                  <a:pt x="778000" y="0"/>
                  <a:pt x="820759" y="0"/>
                </a:cubicBezTo>
                <a:close/>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tx1"/>
                </a:solidFill>
              </a:rPr>
              <a:t>③</a:t>
            </a:r>
          </a:p>
        </p:txBody>
      </p:sp>
      <p:sp>
        <p:nvSpPr>
          <p:cNvPr id="39" name="四角形: 角を丸くする 38">
            <a:extLst>
              <a:ext uri="{FF2B5EF4-FFF2-40B4-BE49-F238E27FC236}">
                <a16:creationId xmlns:a16="http://schemas.microsoft.com/office/drawing/2014/main" id="{0A40DBCB-55F6-BB3E-4F4E-88CE9FF3AD0E}"/>
              </a:ext>
            </a:extLst>
          </p:cNvPr>
          <p:cNvSpPr/>
          <p:nvPr/>
        </p:nvSpPr>
        <p:spPr>
          <a:xfrm>
            <a:off x="4273420" y="4176964"/>
            <a:ext cx="5566965" cy="1001526"/>
          </a:xfrm>
          <a:prstGeom prst="roundRect">
            <a:avLst>
              <a:gd name="adj" fmla="val 10146"/>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dirty="0">
                <a:solidFill>
                  <a:schemeClr val="tx1"/>
                </a:solidFill>
              </a:rPr>
              <a:t>④</a:t>
            </a:r>
            <a:endParaRPr kumimoji="1" lang="ja-JP" altLang="en-US" sz="1100" dirty="0">
              <a:solidFill>
                <a:schemeClr val="tx1"/>
              </a:solidFill>
            </a:endParaRPr>
          </a:p>
        </p:txBody>
      </p:sp>
      <p:sp>
        <p:nvSpPr>
          <p:cNvPr id="40" name="四角形: 角を丸くする 39">
            <a:extLst>
              <a:ext uri="{FF2B5EF4-FFF2-40B4-BE49-F238E27FC236}">
                <a16:creationId xmlns:a16="http://schemas.microsoft.com/office/drawing/2014/main" id="{02C1A0BF-B7F5-A531-E5B4-DCE1C250A2A9}"/>
              </a:ext>
            </a:extLst>
          </p:cNvPr>
          <p:cNvSpPr/>
          <p:nvPr/>
        </p:nvSpPr>
        <p:spPr>
          <a:xfrm>
            <a:off x="10418843" y="2881929"/>
            <a:ext cx="740569" cy="32677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lang="ja-JP" altLang="en-US" dirty="0">
                <a:solidFill>
                  <a:schemeClr val="tx1"/>
                </a:solidFill>
              </a:rPr>
              <a:t>④</a:t>
            </a:r>
            <a:endParaRPr kumimoji="1" lang="ja-JP" altLang="en-US" sz="1100" dirty="0">
              <a:solidFill>
                <a:schemeClr val="tx1"/>
              </a:solidFill>
            </a:endParaRPr>
          </a:p>
        </p:txBody>
      </p:sp>
      <p:sp>
        <p:nvSpPr>
          <p:cNvPr id="41" name="四角形: 角を丸くする 40">
            <a:extLst>
              <a:ext uri="{FF2B5EF4-FFF2-40B4-BE49-F238E27FC236}">
                <a16:creationId xmlns:a16="http://schemas.microsoft.com/office/drawing/2014/main" id="{458B9DD6-8CC4-AE83-75EA-55D4B82AD706}"/>
              </a:ext>
            </a:extLst>
          </p:cNvPr>
          <p:cNvSpPr/>
          <p:nvPr/>
        </p:nvSpPr>
        <p:spPr>
          <a:xfrm>
            <a:off x="9840385" y="4176964"/>
            <a:ext cx="1319027" cy="1001526"/>
          </a:xfrm>
          <a:prstGeom prst="roundRect">
            <a:avLst>
              <a:gd name="adj" fmla="val 10146"/>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kumimoji="1" lang="ja-JP" altLang="en-US" sz="1100" dirty="0">
                <a:solidFill>
                  <a:schemeClr val="tx1"/>
                </a:solidFill>
              </a:rPr>
              <a:t>⑤</a:t>
            </a:r>
          </a:p>
        </p:txBody>
      </p:sp>
      <p:sp>
        <p:nvSpPr>
          <p:cNvPr id="42" name="四角形: 角を丸くする 41">
            <a:extLst>
              <a:ext uri="{FF2B5EF4-FFF2-40B4-BE49-F238E27FC236}">
                <a16:creationId xmlns:a16="http://schemas.microsoft.com/office/drawing/2014/main" id="{6852FB87-65F5-0B3B-71FC-65E4B3000516}"/>
              </a:ext>
            </a:extLst>
          </p:cNvPr>
          <p:cNvSpPr/>
          <p:nvPr/>
        </p:nvSpPr>
        <p:spPr>
          <a:xfrm>
            <a:off x="9946432" y="5343994"/>
            <a:ext cx="472411" cy="46571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lang="ja-JP" altLang="en-US" dirty="0">
                <a:solidFill>
                  <a:schemeClr val="tx1"/>
                </a:solidFill>
              </a:rPr>
              <a:t>⑥</a:t>
            </a:r>
            <a:endParaRPr kumimoji="1" lang="ja-JP" altLang="en-US" sz="1100" dirty="0">
              <a:solidFill>
                <a:schemeClr val="tx1"/>
              </a:solidFill>
            </a:endParaRPr>
          </a:p>
        </p:txBody>
      </p:sp>
      <p:sp>
        <p:nvSpPr>
          <p:cNvPr id="43" name="四角形: 角を丸くする 42">
            <a:extLst>
              <a:ext uri="{FF2B5EF4-FFF2-40B4-BE49-F238E27FC236}">
                <a16:creationId xmlns:a16="http://schemas.microsoft.com/office/drawing/2014/main" id="{BC5F5150-F971-EE4C-AC67-FE0E30D53891}"/>
              </a:ext>
            </a:extLst>
          </p:cNvPr>
          <p:cNvSpPr/>
          <p:nvPr/>
        </p:nvSpPr>
        <p:spPr>
          <a:xfrm>
            <a:off x="7940353" y="3375675"/>
            <a:ext cx="1595533" cy="308052"/>
          </a:xfrm>
          <a:prstGeom prst="roundRect">
            <a:avLst>
              <a:gd name="adj" fmla="val 14663"/>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ja-JP" altLang="en-US" dirty="0">
                <a:solidFill>
                  <a:schemeClr val="tx1"/>
                </a:solidFill>
              </a:rPr>
              <a:t>⑥</a:t>
            </a:r>
            <a:endParaRPr kumimoji="1" lang="ja-JP" altLang="en-US" sz="1100" dirty="0">
              <a:solidFill>
                <a:schemeClr val="tx1"/>
              </a:solidFill>
            </a:endParaRPr>
          </a:p>
        </p:txBody>
      </p:sp>
      <p:sp>
        <p:nvSpPr>
          <p:cNvPr id="44" name="四角形: 角を丸くする 43">
            <a:extLst>
              <a:ext uri="{FF2B5EF4-FFF2-40B4-BE49-F238E27FC236}">
                <a16:creationId xmlns:a16="http://schemas.microsoft.com/office/drawing/2014/main" id="{F3036C66-BD13-191C-5111-4B13221843FF}"/>
              </a:ext>
            </a:extLst>
          </p:cNvPr>
          <p:cNvSpPr/>
          <p:nvPr/>
        </p:nvSpPr>
        <p:spPr>
          <a:xfrm>
            <a:off x="10394301" y="3395933"/>
            <a:ext cx="740569" cy="297891"/>
          </a:xfrm>
          <a:prstGeom prst="roundRect">
            <a:avLst>
              <a:gd name="adj" fmla="val 14663"/>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kumimoji="1" lang="ja-JP" altLang="en-US" sz="1100" dirty="0">
                <a:solidFill>
                  <a:schemeClr val="tx1"/>
                </a:solidFill>
              </a:rPr>
              <a:t>①</a:t>
            </a:r>
          </a:p>
        </p:txBody>
      </p:sp>
      <p:sp>
        <p:nvSpPr>
          <p:cNvPr id="46" name="四角形: 角を丸くする 45">
            <a:extLst>
              <a:ext uri="{FF2B5EF4-FFF2-40B4-BE49-F238E27FC236}">
                <a16:creationId xmlns:a16="http://schemas.microsoft.com/office/drawing/2014/main" id="{C3ACF525-C840-E359-F1A9-9D81F9A9CF65}"/>
              </a:ext>
            </a:extLst>
          </p:cNvPr>
          <p:cNvSpPr/>
          <p:nvPr/>
        </p:nvSpPr>
        <p:spPr>
          <a:xfrm>
            <a:off x="10394301" y="3683727"/>
            <a:ext cx="740569" cy="297891"/>
          </a:xfrm>
          <a:prstGeom prst="roundRect">
            <a:avLst>
              <a:gd name="adj" fmla="val 14663"/>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lang="ja-JP" altLang="en-US" dirty="0">
                <a:solidFill>
                  <a:schemeClr val="tx1"/>
                </a:solidFill>
              </a:rPr>
              <a:t>③⑥</a:t>
            </a:r>
            <a:endParaRPr lang="en-US" altLang="ja-JP" dirty="0">
              <a:solidFill>
                <a:schemeClr val="tx1"/>
              </a:solidFill>
            </a:endParaRPr>
          </a:p>
        </p:txBody>
      </p:sp>
      <p:sp>
        <p:nvSpPr>
          <p:cNvPr id="48" name="フリーフォーム: 図形 47">
            <a:extLst>
              <a:ext uri="{FF2B5EF4-FFF2-40B4-BE49-F238E27FC236}">
                <a16:creationId xmlns:a16="http://schemas.microsoft.com/office/drawing/2014/main" id="{5B817B21-B7B5-2F53-CFCE-00E6DDE64DEA}"/>
              </a:ext>
            </a:extLst>
          </p:cNvPr>
          <p:cNvSpPr/>
          <p:nvPr/>
        </p:nvSpPr>
        <p:spPr>
          <a:xfrm>
            <a:off x="7940351" y="3369276"/>
            <a:ext cx="2360644" cy="670878"/>
          </a:xfrm>
          <a:custGeom>
            <a:avLst/>
            <a:gdLst>
              <a:gd name="connsiteX0" fmla="*/ 1723285 w 2360644"/>
              <a:gd name="connsiteY0" fmla="*/ 0 h 670878"/>
              <a:gd name="connsiteX1" fmla="*/ 2328604 w 2360644"/>
              <a:gd name="connsiteY1" fmla="*/ 0 h 670878"/>
              <a:gd name="connsiteX2" fmla="*/ 2360644 w 2360644"/>
              <a:gd name="connsiteY2" fmla="*/ 32040 h 670878"/>
              <a:gd name="connsiteX3" fmla="*/ 2360644 w 2360644"/>
              <a:gd name="connsiteY3" fmla="*/ 313745 h 670878"/>
              <a:gd name="connsiteX4" fmla="*/ 2351260 w 2360644"/>
              <a:gd name="connsiteY4" fmla="*/ 336401 h 670878"/>
              <a:gd name="connsiteX5" fmla="*/ 2333333 w 2360644"/>
              <a:gd name="connsiteY5" fmla="*/ 343826 h 670878"/>
              <a:gd name="connsiteX6" fmla="*/ 2344236 w 2360644"/>
              <a:gd name="connsiteY6" fmla="*/ 351178 h 670878"/>
              <a:gd name="connsiteX7" fmla="*/ 2360644 w 2360644"/>
              <a:gd name="connsiteY7" fmla="*/ 390789 h 670878"/>
              <a:gd name="connsiteX8" fmla="*/ 2360644 w 2360644"/>
              <a:gd name="connsiteY8" fmla="*/ 614859 h 670878"/>
              <a:gd name="connsiteX9" fmla="*/ 2304625 w 2360644"/>
              <a:gd name="connsiteY9" fmla="*/ 670878 h 670878"/>
              <a:gd name="connsiteX10" fmla="*/ 56019 w 2360644"/>
              <a:gd name="connsiteY10" fmla="*/ 670878 h 670878"/>
              <a:gd name="connsiteX11" fmla="*/ 0 w 2360644"/>
              <a:gd name="connsiteY11" fmla="*/ 614859 h 670878"/>
              <a:gd name="connsiteX12" fmla="*/ 0 w 2360644"/>
              <a:gd name="connsiteY12" fmla="*/ 390789 h 670878"/>
              <a:gd name="connsiteX13" fmla="*/ 56019 w 2360644"/>
              <a:gd name="connsiteY13" fmla="*/ 334770 h 670878"/>
              <a:gd name="connsiteX14" fmla="*/ 1699954 w 2360644"/>
              <a:gd name="connsiteY14" fmla="*/ 334770 h 670878"/>
              <a:gd name="connsiteX15" fmla="*/ 1691245 w 2360644"/>
              <a:gd name="connsiteY15" fmla="*/ 313745 h 670878"/>
              <a:gd name="connsiteX16" fmla="*/ 1691245 w 2360644"/>
              <a:gd name="connsiteY16" fmla="*/ 32040 h 670878"/>
              <a:gd name="connsiteX17" fmla="*/ 1723285 w 2360644"/>
              <a:gd name="connsiteY17" fmla="*/ 0 h 67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60644" h="670878">
                <a:moveTo>
                  <a:pt x="1723285" y="0"/>
                </a:moveTo>
                <a:lnTo>
                  <a:pt x="2328604" y="0"/>
                </a:lnTo>
                <a:cubicBezTo>
                  <a:pt x="2346299" y="0"/>
                  <a:pt x="2360644" y="14345"/>
                  <a:pt x="2360644" y="32040"/>
                </a:cubicBezTo>
                <a:lnTo>
                  <a:pt x="2360644" y="313745"/>
                </a:lnTo>
                <a:cubicBezTo>
                  <a:pt x="2360644" y="322593"/>
                  <a:pt x="2357058" y="330603"/>
                  <a:pt x="2351260" y="336401"/>
                </a:cubicBezTo>
                <a:lnTo>
                  <a:pt x="2333333" y="343826"/>
                </a:lnTo>
                <a:lnTo>
                  <a:pt x="2344236" y="351178"/>
                </a:lnTo>
                <a:cubicBezTo>
                  <a:pt x="2354374" y="361315"/>
                  <a:pt x="2360644" y="375320"/>
                  <a:pt x="2360644" y="390789"/>
                </a:cubicBezTo>
                <a:lnTo>
                  <a:pt x="2360644" y="614859"/>
                </a:lnTo>
                <a:cubicBezTo>
                  <a:pt x="2360644" y="645797"/>
                  <a:pt x="2335563" y="670878"/>
                  <a:pt x="2304625" y="670878"/>
                </a:cubicBezTo>
                <a:lnTo>
                  <a:pt x="56019" y="670878"/>
                </a:lnTo>
                <a:cubicBezTo>
                  <a:pt x="25081" y="670878"/>
                  <a:pt x="0" y="645797"/>
                  <a:pt x="0" y="614859"/>
                </a:cubicBezTo>
                <a:lnTo>
                  <a:pt x="0" y="390789"/>
                </a:lnTo>
                <a:cubicBezTo>
                  <a:pt x="0" y="359851"/>
                  <a:pt x="25081" y="334770"/>
                  <a:pt x="56019" y="334770"/>
                </a:cubicBezTo>
                <a:lnTo>
                  <a:pt x="1699954" y="334770"/>
                </a:lnTo>
                <a:lnTo>
                  <a:pt x="1691245" y="313745"/>
                </a:lnTo>
                <a:lnTo>
                  <a:pt x="1691245" y="32040"/>
                </a:lnTo>
                <a:cubicBezTo>
                  <a:pt x="1691245" y="14345"/>
                  <a:pt x="1705590" y="0"/>
                  <a:pt x="1723285" y="0"/>
                </a:cubicBezTo>
                <a:close/>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ja-JP" altLang="en-US" dirty="0">
                <a:solidFill>
                  <a:schemeClr val="tx1"/>
                </a:solidFill>
              </a:rPr>
              <a:t>②</a:t>
            </a:r>
            <a:endParaRPr kumimoji="1" lang="ja-JP" altLang="en-US" sz="1100" dirty="0">
              <a:solidFill>
                <a:schemeClr val="tx1"/>
              </a:solidFill>
            </a:endParaRPr>
          </a:p>
        </p:txBody>
      </p:sp>
      <p:sp>
        <p:nvSpPr>
          <p:cNvPr id="51" name="四角形: 角を丸くする 50">
            <a:extLst>
              <a:ext uri="{FF2B5EF4-FFF2-40B4-BE49-F238E27FC236}">
                <a16:creationId xmlns:a16="http://schemas.microsoft.com/office/drawing/2014/main" id="{C5F4ACDF-6203-A074-06F8-3BDB5C50356D}"/>
              </a:ext>
            </a:extLst>
          </p:cNvPr>
          <p:cNvSpPr/>
          <p:nvPr/>
        </p:nvSpPr>
        <p:spPr>
          <a:xfrm>
            <a:off x="6537308" y="2518035"/>
            <a:ext cx="1403043" cy="32677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kumimoji="1" lang="ja-JP" altLang="en-US" sz="1100" dirty="0">
                <a:solidFill>
                  <a:schemeClr val="tx1"/>
                </a:solidFill>
              </a:rPr>
              <a:t>⑦</a:t>
            </a:r>
          </a:p>
        </p:txBody>
      </p:sp>
    </p:spTree>
    <p:extLst>
      <p:ext uri="{BB962C8B-B14F-4D97-AF65-F5344CB8AC3E}">
        <p14:creationId xmlns:p14="http://schemas.microsoft.com/office/powerpoint/2010/main" val="1621595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41A1D3CE-BE85-44E2-8455-8621D85532F9}"/>
              </a:ext>
            </a:extLst>
          </p:cNvPr>
          <p:cNvSpPr/>
          <p:nvPr/>
        </p:nvSpPr>
        <p:spPr>
          <a:xfrm>
            <a:off x="3296089" y="1537575"/>
            <a:ext cx="8517665" cy="5143968"/>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pic>
        <p:nvPicPr>
          <p:cNvPr id="4" name="図 3">
            <a:extLst>
              <a:ext uri="{FF2B5EF4-FFF2-40B4-BE49-F238E27FC236}">
                <a16:creationId xmlns:a16="http://schemas.microsoft.com/office/drawing/2014/main" id="{D579948B-A6B9-C84F-07B0-D85E454A85A1}"/>
              </a:ext>
            </a:extLst>
          </p:cNvPr>
          <p:cNvPicPr>
            <a:picLocks noChangeAspect="1"/>
          </p:cNvPicPr>
          <p:nvPr/>
        </p:nvPicPr>
        <p:blipFill>
          <a:blip r:embed="rId2"/>
          <a:stretch>
            <a:fillRect/>
          </a:stretch>
        </p:blipFill>
        <p:spPr>
          <a:xfrm>
            <a:off x="5804156" y="3650957"/>
            <a:ext cx="2048528" cy="3006887"/>
          </a:xfrm>
          <a:prstGeom prst="rect">
            <a:avLst/>
          </a:prstGeom>
        </p:spPr>
      </p:pic>
      <p:cxnSp>
        <p:nvCxnSpPr>
          <p:cNvPr id="2" name="直線コネクタ 1"/>
          <p:cNvCxnSpPr/>
          <p:nvPr/>
        </p:nvCxnSpPr>
        <p:spPr>
          <a:xfrm>
            <a:off x="0" y="539826"/>
            <a:ext cx="12192000" cy="0"/>
          </a:xfrm>
          <a:prstGeom prst="line">
            <a:avLst/>
          </a:prstGeom>
          <a:ln w="88900" cmpd="thickThin"/>
        </p:spPr>
        <p:style>
          <a:lnRef idx="3">
            <a:schemeClr val="accent1"/>
          </a:lnRef>
          <a:fillRef idx="0">
            <a:schemeClr val="accent1"/>
          </a:fillRef>
          <a:effectRef idx="2">
            <a:schemeClr val="accent1"/>
          </a:effectRef>
          <a:fontRef idx="minor">
            <a:schemeClr val="tx1"/>
          </a:fontRef>
        </p:style>
      </p:cxnSp>
      <p:sp>
        <p:nvSpPr>
          <p:cNvPr id="7" name="タイトル 4">
            <a:extLst>
              <a:ext uri="{FF2B5EF4-FFF2-40B4-BE49-F238E27FC236}">
                <a16:creationId xmlns:a16="http://schemas.microsoft.com/office/drawing/2014/main" id="{658DDE6C-CBAD-4D12-8629-6E69175B62D6}"/>
              </a:ext>
            </a:extLst>
          </p:cNvPr>
          <p:cNvSpPr txBox="1">
            <a:spLocks/>
          </p:cNvSpPr>
          <p:nvPr/>
        </p:nvSpPr>
        <p:spPr>
          <a:xfrm>
            <a:off x="180000" y="71999"/>
            <a:ext cx="8830436" cy="468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fontAlgn="t">
              <a:spcBef>
                <a:spcPts val="0"/>
              </a:spcBef>
            </a:pPr>
            <a:r>
              <a:rPr kumimoji="1" lang="ja-JP" altLang="en-US" sz="1800" b="1" dirty="0">
                <a:latin typeface="Meiryo UI" panose="020B0604030504040204" pitchFamily="50" charset="-128"/>
                <a:ea typeface="Meiryo UI" panose="020B0604030504040204" pitchFamily="50" charset="-128"/>
              </a:rPr>
              <a:t>機能概要</a:t>
            </a:r>
          </a:p>
        </p:txBody>
      </p:sp>
      <p:sp>
        <p:nvSpPr>
          <p:cNvPr id="9" name="四角形: 角を丸くする 8">
            <a:extLst>
              <a:ext uri="{FF2B5EF4-FFF2-40B4-BE49-F238E27FC236}">
                <a16:creationId xmlns:a16="http://schemas.microsoft.com/office/drawing/2014/main" id="{8FB55C70-98F0-4453-BE47-85333412B3CC}"/>
              </a:ext>
            </a:extLst>
          </p:cNvPr>
          <p:cNvSpPr/>
          <p:nvPr/>
        </p:nvSpPr>
        <p:spPr>
          <a:xfrm>
            <a:off x="316337" y="731337"/>
            <a:ext cx="1017142" cy="5753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200" dirty="0">
                <a:solidFill>
                  <a:schemeClr val="bg1"/>
                </a:solidFill>
                <a:latin typeface="Meiryo UI" panose="020B0604030504040204" pitchFamily="50" charset="-128"/>
                <a:ea typeface="Meiryo UI" panose="020B0604030504040204" pitchFamily="50" charset="-128"/>
              </a:rPr>
              <a:t>要望概要</a:t>
            </a:r>
            <a:endParaRPr kumimoji="1" lang="ja-JP" altLang="en-US" sz="1200" dirty="0">
              <a:solidFill>
                <a:schemeClr val="bg1"/>
              </a:solidFill>
              <a:latin typeface="Meiryo UI" panose="020B0604030504040204" pitchFamily="50" charset="-128"/>
              <a:ea typeface="Meiryo UI" panose="020B0604030504040204" pitchFamily="50" charset="-128"/>
            </a:endParaRPr>
          </a:p>
        </p:txBody>
      </p:sp>
      <p:sp>
        <p:nvSpPr>
          <p:cNvPr id="10" name="四角形: 角を丸くする 9">
            <a:extLst>
              <a:ext uri="{FF2B5EF4-FFF2-40B4-BE49-F238E27FC236}">
                <a16:creationId xmlns:a16="http://schemas.microsoft.com/office/drawing/2014/main" id="{5345C3E7-7BB4-4FA6-8AA3-A1983DF67AB0}"/>
              </a:ext>
            </a:extLst>
          </p:cNvPr>
          <p:cNvSpPr/>
          <p:nvPr/>
        </p:nvSpPr>
        <p:spPr>
          <a:xfrm>
            <a:off x="9840385" y="719980"/>
            <a:ext cx="914400" cy="298748"/>
          </a:xfrm>
          <a:prstGeom prst="roundRect">
            <a:avLst>
              <a:gd name="adj" fmla="val 1515"/>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1200" dirty="0">
                <a:solidFill>
                  <a:schemeClr val="bg1"/>
                </a:solidFill>
                <a:latin typeface="Meiryo UI" panose="020B0604030504040204" pitchFamily="50" charset="-128"/>
                <a:ea typeface="Meiryo UI" panose="020B0604030504040204" pitchFamily="50" charset="-128"/>
              </a:rPr>
              <a:t>優先順位</a:t>
            </a:r>
          </a:p>
        </p:txBody>
      </p:sp>
      <p:sp>
        <p:nvSpPr>
          <p:cNvPr id="11" name="四角形: 角を丸くする 10">
            <a:extLst>
              <a:ext uri="{FF2B5EF4-FFF2-40B4-BE49-F238E27FC236}">
                <a16:creationId xmlns:a16="http://schemas.microsoft.com/office/drawing/2014/main" id="{8855F1A5-B24C-4763-9667-3DBDF6D374D7}"/>
              </a:ext>
            </a:extLst>
          </p:cNvPr>
          <p:cNvSpPr/>
          <p:nvPr/>
        </p:nvSpPr>
        <p:spPr>
          <a:xfrm>
            <a:off x="1394442" y="738720"/>
            <a:ext cx="8320978" cy="567965"/>
          </a:xfrm>
          <a:prstGeom prst="roundRect">
            <a:avLst>
              <a:gd name="adj" fmla="val 2196"/>
            </a:avLst>
          </a:prstGeom>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事業期が変わるときに伝票番号先頭２桁（期）を</a:t>
            </a:r>
            <a:r>
              <a:rPr lang="ja-JP" altLang="en-US" sz="1200" dirty="0">
                <a:latin typeface="Meiryo UI" panose="020B0604030504040204" pitchFamily="50" charset="-128"/>
                <a:ea typeface="Meiryo UI" panose="020B0604030504040204" pitchFamily="50" charset="-128"/>
              </a:rPr>
              <a:t>変更する機能が欲しい</a:t>
            </a:r>
            <a:endParaRPr kumimoji="1" lang="ja-JP" altLang="en-US" sz="1200" dirty="0">
              <a:latin typeface="Meiryo UI" panose="020B0604030504040204" pitchFamily="50" charset="-128"/>
              <a:ea typeface="Meiryo UI" panose="020B0604030504040204" pitchFamily="50" charset="-128"/>
            </a:endParaRPr>
          </a:p>
        </p:txBody>
      </p:sp>
      <p:sp>
        <p:nvSpPr>
          <p:cNvPr id="12" name="四角形: 角を丸くする 11">
            <a:extLst>
              <a:ext uri="{FF2B5EF4-FFF2-40B4-BE49-F238E27FC236}">
                <a16:creationId xmlns:a16="http://schemas.microsoft.com/office/drawing/2014/main" id="{8FDB9E31-ABDE-420A-9BD1-C7FCF4CD1AB8}"/>
              </a:ext>
            </a:extLst>
          </p:cNvPr>
          <p:cNvSpPr/>
          <p:nvPr/>
        </p:nvSpPr>
        <p:spPr>
          <a:xfrm>
            <a:off x="9840385" y="1048291"/>
            <a:ext cx="914400" cy="298747"/>
          </a:xfrm>
          <a:prstGeom prst="roundRect">
            <a:avLst>
              <a:gd name="adj" fmla="val 1515"/>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1200" dirty="0">
                <a:solidFill>
                  <a:schemeClr val="bg1"/>
                </a:solidFill>
                <a:latin typeface="Meiryo UI" panose="020B0604030504040204" pitchFamily="50" charset="-128"/>
                <a:ea typeface="Meiryo UI" panose="020B0604030504040204" pitchFamily="50" charset="-128"/>
              </a:rPr>
              <a:t>必要工数</a:t>
            </a:r>
          </a:p>
        </p:txBody>
      </p:sp>
      <p:sp>
        <p:nvSpPr>
          <p:cNvPr id="13" name="四角形: 角を丸くする 12">
            <a:extLst>
              <a:ext uri="{FF2B5EF4-FFF2-40B4-BE49-F238E27FC236}">
                <a16:creationId xmlns:a16="http://schemas.microsoft.com/office/drawing/2014/main" id="{9558C156-788B-4728-8256-715F4A68C64E}"/>
              </a:ext>
            </a:extLst>
          </p:cNvPr>
          <p:cNvSpPr/>
          <p:nvPr/>
        </p:nvSpPr>
        <p:spPr>
          <a:xfrm>
            <a:off x="10799133" y="719978"/>
            <a:ext cx="1017142" cy="287673"/>
          </a:xfrm>
          <a:prstGeom prst="roundRect">
            <a:avLst>
              <a:gd name="adj" fmla="val 2381"/>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dirty="0">
              <a:latin typeface="Meiryo UI" panose="020B0604030504040204" pitchFamily="50" charset="-128"/>
              <a:ea typeface="Meiryo UI" panose="020B0604030504040204" pitchFamily="50" charset="-128"/>
            </a:endParaRPr>
          </a:p>
        </p:txBody>
      </p:sp>
      <p:sp>
        <p:nvSpPr>
          <p:cNvPr id="14" name="四角形: 角を丸くする 13">
            <a:extLst>
              <a:ext uri="{FF2B5EF4-FFF2-40B4-BE49-F238E27FC236}">
                <a16:creationId xmlns:a16="http://schemas.microsoft.com/office/drawing/2014/main" id="{4DEF7D57-DD3C-4761-9936-02B16BBFEAAD}"/>
              </a:ext>
            </a:extLst>
          </p:cNvPr>
          <p:cNvSpPr/>
          <p:nvPr/>
        </p:nvSpPr>
        <p:spPr>
          <a:xfrm>
            <a:off x="10793625" y="1048291"/>
            <a:ext cx="1017142" cy="287672"/>
          </a:xfrm>
          <a:prstGeom prst="roundRect">
            <a:avLst>
              <a:gd name="adj" fmla="val 2381"/>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latin typeface="Meiryo UI" panose="020B0604030504040204" pitchFamily="50" charset="-128"/>
                <a:ea typeface="Meiryo UI" panose="020B0604030504040204" pitchFamily="50" charset="-128"/>
              </a:rPr>
              <a:t>人日～</a:t>
            </a:r>
          </a:p>
        </p:txBody>
      </p:sp>
      <p:sp>
        <p:nvSpPr>
          <p:cNvPr id="16" name="四角形: 角を丸くする 15">
            <a:extLst>
              <a:ext uri="{FF2B5EF4-FFF2-40B4-BE49-F238E27FC236}">
                <a16:creationId xmlns:a16="http://schemas.microsoft.com/office/drawing/2014/main" id="{8F3C7EED-25D1-4DF4-B648-3FC9D240D194}"/>
              </a:ext>
            </a:extLst>
          </p:cNvPr>
          <p:cNvSpPr/>
          <p:nvPr/>
        </p:nvSpPr>
        <p:spPr>
          <a:xfrm>
            <a:off x="316337" y="1516115"/>
            <a:ext cx="2874025" cy="5141729"/>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t"/>
          <a:lstStyle/>
          <a:p>
            <a:pPr marL="171450" indent="-171450">
              <a:buFont typeface="Arial" panose="020B0604020202020204" pitchFamily="34" charset="0"/>
              <a:buChar char="•"/>
            </a:pPr>
            <a:endParaRPr kumimoji="1" lang="ja-JP" altLang="en-US" sz="1200" dirty="0">
              <a:latin typeface="Meiryo UI" panose="020B0604030504040204" pitchFamily="50" charset="-128"/>
              <a:ea typeface="Meiryo UI" panose="020B0604030504040204" pitchFamily="50" charset="-128"/>
            </a:endParaRPr>
          </a:p>
        </p:txBody>
      </p:sp>
      <p:sp>
        <p:nvSpPr>
          <p:cNvPr id="23" name="四角形: 角を丸くする 22">
            <a:extLst>
              <a:ext uri="{FF2B5EF4-FFF2-40B4-BE49-F238E27FC236}">
                <a16:creationId xmlns:a16="http://schemas.microsoft.com/office/drawing/2014/main" id="{CDA419DF-D8CB-4820-BED7-19B9467A4825}"/>
              </a:ext>
            </a:extLst>
          </p:cNvPr>
          <p:cNvSpPr/>
          <p:nvPr/>
        </p:nvSpPr>
        <p:spPr>
          <a:xfrm>
            <a:off x="422064" y="1611904"/>
            <a:ext cx="1017142" cy="298748"/>
          </a:xfrm>
          <a:prstGeom prst="roundRect">
            <a:avLst>
              <a:gd name="adj" fmla="val 41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1200" dirty="0">
                <a:solidFill>
                  <a:schemeClr val="bg1"/>
                </a:solidFill>
                <a:latin typeface="Meiryo UI" panose="020B0604030504040204" pitchFamily="50" charset="-128"/>
                <a:ea typeface="Meiryo UI" panose="020B0604030504040204" pitchFamily="50" charset="-128"/>
              </a:rPr>
              <a:t>仕様概要</a:t>
            </a:r>
          </a:p>
        </p:txBody>
      </p:sp>
      <p:sp>
        <p:nvSpPr>
          <p:cNvPr id="24" name="テキスト ボックス 23">
            <a:extLst>
              <a:ext uri="{FF2B5EF4-FFF2-40B4-BE49-F238E27FC236}">
                <a16:creationId xmlns:a16="http://schemas.microsoft.com/office/drawing/2014/main" id="{B56093BF-FE44-4A0A-83A7-53D91CB26464}"/>
              </a:ext>
            </a:extLst>
          </p:cNvPr>
          <p:cNvSpPr txBox="1"/>
          <p:nvPr/>
        </p:nvSpPr>
        <p:spPr>
          <a:xfrm>
            <a:off x="316337" y="1916491"/>
            <a:ext cx="2846595" cy="5009064"/>
          </a:xfrm>
          <a:prstGeom prst="rect">
            <a:avLst/>
          </a:prstGeom>
          <a:noFill/>
        </p:spPr>
        <p:txBody>
          <a:bodyPr wrap="square" rtlCol="0">
            <a:spAutoFit/>
          </a:bodyPr>
          <a:lstStyle/>
          <a:p>
            <a:r>
              <a:rPr lang="ja-JP" altLang="en-US" sz="1050" dirty="0">
                <a:latin typeface="Meiryo UI" panose="020B0604030504040204" pitchFamily="50" charset="-128"/>
                <a:ea typeface="Meiryo UI" panose="020B0604030504040204" pitchFamily="50" charset="-128"/>
              </a:rPr>
              <a:t>①：「事業期更新」メニューを追加する。</a:t>
            </a:r>
            <a:endParaRPr lang="en-US" altLang="ja-JP" sz="1050" dirty="0">
              <a:latin typeface="Meiryo UI" panose="020B0604030504040204" pitchFamily="50" charset="-128"/>
              <a:ea typeface="Meiryo UI" panose="020B0604030504040204" pitchFamily="50" charset="-128"/>
            </a:endParaRPr>
          </a:p>
          <a:p>
            <a:endParaRPr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②：「事業期更新」メニューの権限を設定可能と</a:t>
            </a:r>
            <a:endParaRPr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する。　</a:t>
            </a:r>
            <a:r>
              <a:rPr lang="en-US" altLang="ja-JP" sz="1050" dirty="0">
                <a:latin typeface="Meiryo UI" panose="020B0604030504040204" pitchFamily="50" charset="-128"/>
                <a:ea typeface="Meiryo UI" panose="020B0604030504040204" pitchFamily="50" charset="-128"/>
              </a:rPr>
              <a:t>※</a:t>
            </a:r>
            <a:r>
              <a:rPr lang="ja-JP" altLang="en-US" sz="1050" dirty="0">
                <a:latin typeface="Meiryo UI" panose="020B0604030504040204" pitchFamily="50" charset="-128"/>
                <a:ea typeface="Meiryo UI" panose="020B0604030504040204" pitchFamily="50" charset="-128"/>
              </a:rPr>
              <a:t>参照、更新共にチェック</a:t>
            </a:r>
            <a:r>
              <a:rPr lang="en-US" altLang="ja-JP" sz="1050" dirty="0">
                <a:latin typeface="Meiryo UI" panose="020B0604030504040204" pitchFamily="50" charset="-128"/>
                <a:ea typeface="Meiryo UI" panose="020B0604030504040204" pitchFamily="50" charset="-128"/>
              </a:rPr>
              <a:t>OFF</a:t>
            </a:r>
            <a:r>
              <a:rPr lang="ja-JP" altLang="en-US" sz="1050" dirty="0">
                <a:latin typeface="Meiryo UI" panose="020B0604030504040204" pitchFamily="50" charset="-128"/>
                <a:ea typeface="Meiryo UI" panose="020B0604030504040204" pitchFamily="50" charset="-128"/>
              </a:rPr>
              <a:t>でメニューも</a:t>
            </a:r>
            <a:endParaRPr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　　　非表示とする。</a:t>
            </a:r>
            <a:endParaRPr lang="en-US" altLang="ja-JP" sz="1050" dirty="0">
              <a:latin typeface="Meiryo UI" panose="020B0604030504040204" pitchFamily="50" charset="-128"/>
              <a:ea typeface="Meiryo UI" panose="020B0604030504040204" pitchFamily="50" charset="-128"/>
            </a:endParaRPr>
          </a:p>
          <a:p>
            <a:endParaRPr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③：「事業期更新」処理画面</a:t>
            </a:r>
            <a:endParaRPr lang="en-US" altLang="ja-JP" sz="105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ü"/>
            </a:pPr>
            <a:r>
              <a:rPr lang="ja-JP" altLang="en-US" sz="1050" dirty="0">
                <a:latin typeface="Meiryo UI" panose="020B0604030504040204" pitchFamily="50" charset="-128"/>
                <a:ea typeface="Meiryo UI" panose="020B0604030504040204" pitchFamily="50" charset="-128"/>
              </a:rPr>
              <a:t>受注管理番号</a:t>
            </a:r>
            <a:endParaRPr lang="en-US" altLang="ja-JP" sz="105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　（現在は</a:t>
            </a:r>
            <a:r>
              <a:rPr lang="en-US" altLang="ja-JP" sz="900" dirty="0">
                <a:latin typeface="Meiryo UI" panose="020B0604030504040204" pitchFamily="50" charset="-128"/>
                <a:ea typeface="Meiryo UI" panose="020B0604030504040204" pitchFamily="50" charset="-128"/>
              </a:rPr>
              <a:t>DB</a:t>
            </a:r>
            <a:r>
              <a:rPr lang="ja-JP" altLang="en-US" sz="900" dirty="0">
                <a:latin typeface="Meiryo UI" panose="020B0604030504040204" pitchFamily="50" charset="-128"/>
                <a:ea typeface="Meiryo UI" panose="020B0604030504040204" pitchFamily="50" charset="-128"/>
              </a:rPr>
              <a:t>を直接修正して変更）</a:t>
            </a:r>
            <a:endParaRPr lang="en-US" altLang="ja-JP" sz="90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　　左表示：現在受注管理番号の最大値</a:t>
            </a:r>
            <a:endParaRPr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　　右表示：更新後の初期値</a:t>
            </a:r>
            <a:endParaRPr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　　</a:t>
            </a:r>
            <a:r>
              <a:rPr lang="en-US" altLang="ja-JP" sz="1050" dirty="0">
                <a:latin typeface="Meiryo UI" panose="020B0604030504040204" pitchFamily="50" charset="-128"/>
                <a:ea typeface="Meiryo UI" panose="020B0604030504040204" pitchFamily="50" charset="-128"/>
              </a:rPr>
              <a:t>※</a:t>
            </a:r>
            <a:r>
              <a:rPr lang="ja-JP" altLang="en-US" sz="1050" dirty="0">
                <a:latin typeface="Meiryo UI" panose="020B0604030504040204" pitchFamily="50" charset="-128"/>
                <a:ea typeface="Meiryo UI" panose="020B0604030504040204" pitchFamily="50" charset="-128"/>
              </a:rPr>
              <a:t>受注番号の取得をシーケンスより取得する</a:t>
            </a:r>
            <a:endParaRPr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　　　ように受注伝票も修正する。</a:t>
            </a:r>
            <a:endParaRPr lang="en-US" altLang="ja-JP" sz="1050" dirty="0">
              <a:latin typeface="Meiryo UI" panose="020B0604030504040204" pitchFamily="50" charset="-128"/>
              <a:ea typeface="Meiryo UI" panose="020B0604030504040204" pitchFamily="50" charset="-128"/>
            </a:endParaRPr>
          </a:p>
          <a:p>
            <a:endParaRPr lang="en-US" altLang="ja-JP" sz="105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ü"/>
            </a:pPr>
            <a:r>
              <a:rPr lang="ja-JP" altLang="en-US" sz="1050" dirty="0">
                <a:latin typeface="Meiryo UI" panose="020B0604030504040204" pitchFamily="50" charset="-128"/>
                <a:ea typeface="Meiryo UI" panose="020B0604030504040204" pitchFamily="50" charset="-128"/>
              </a:rPr>
              <a:t>伝票管理番号</a:t>
            </a:r>
            <a:endParaRPr lang="en-US" altLang="ja-JP" sz="105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　（現在は存在しない伝票区分、伝票番号を指定して</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　　検索を行い、伝票番号を修正して変更）</a:t>
            </a:r>
            <a:endParaRPr lang="en-US" altLang="ja-JP" sz="90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　　左表示：現在の伝票番号の最大値</a:t>
            </a:r>
            <a:endParaRPr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　　右表示：更新後の初期値</a:t>
            </a:r>
            <a:endParaRPr lang="en-US" altLang="ja-JP" sz="1050" dirty="0">
              <a:latin typeface="Meiryo UI" panose="020B0604030504040204" pitchFamily="50" charset="-128"/>
              <a:ea typeface="Meiryo UI" panose="020B0604030504040204" pitchFamily="50" charset="-128"/>
            </a:endParaRPr>
          </a:p>
          <a:p>
            <a:endParaRPr lang="en-US" altLang="ja-JP" sz="105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ü"/>
            </a:pPr>
            <a:r>
              <a:rPr lang="ja-JP" altLang="en-US" sz="1050" dirty="0">
                <a:latin typeface="Meiryo UI" panose="020B0604030504040204" pitchFamily="50" charset="-128"/>
                <a:ea typeface="Meiryo UI" panose="020B0604030504040204" pitchFamily="50" charset="-128"/>
              </a:rPr>
              <a:t>「キャンセル」押下</a:t>
            </a:r>
            <a:endParaRPr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　　ホームに戻る</a:t>
            </a:r>
            <a:endParaRPr lang="en-US" altLang="ja-JP" sz="1050" dirty="0">
              <a:latin typeface="Meiryo UI" panose="020B0604030504040204" pitchFamily="50" charset="-128"/>
              <a:ea typeface="Meiryo UI" panose="020B0604030504040204" pitchFamily="50" charset="-128"/>
            </a:endParaRPr>
          </a:p>
          <a:p>
            <a:pPr marL="171450" indent="-171450">
              <a:buFont typeface="Wingdings" panose="05000000000000000000" pitchFamily="2" charset="2"/>
              <a:buChar char="ü"/>
            </a:pPr>
            <a:r>
              <a:rPr lang="ja-JP" altLang="en-US" sz="1050" dirty="0">
                <a:latin typeface="Meiryo UI" panose="020B0604030504040204" pitchFamily="50" charset="-128"/>
                <a:ea typeface="Meiryo UI" panose="020B0604030504040204" pitchFamily="50" charset="-128"/>
              </a:rPr>
              <a:t>「登録」ボタン押下</a:t>
            </a:r>
            <a:endParaRPr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　　・受注管理番号</a:t>
            </a:r>
            <a:endParaRPr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　　　シーケンスを画面に表示されている初期値</a:t>
            </a:r>
            <a:endParaRPr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　　　で更新する。</a:t>
            </a:r>
            <a:endParaRPr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　　・伝票管理番号</a:t>
            </a:r>
            <a:endParaRPr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　　　シーケンスを画面に表示されている初期値</a:t>
            </a:r>
            <a:endParaRPr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　　　で更新する。</a:t>
            </a:r>
            <a:endParaRPr lang="en-US" altLang="ja-JP" sz="1050" dirty="0">
              <a:latin typeface="Meiryo UI" panose="020B0604030504040204" pitchFamily="50" charset="-128"/>
              <a:ea typeface="Meiryo UI" panose="020B0604030504040204" pitchFamily="50" charset="-128"/>
            </a:endParaRPr>
          </a:p>
          <a:p>
            <a:r>
              <a:rPr lang="ja-JP" altLang="en-US" sz="1050" dirty="0">
                <a:latin typeface="Meiryo UI" panose="020B0604030504040204" pitchFamily="50" charset="-128"/>
                <a:ea typeface="Meiryo UI" panose="020B0604030504040204" pitchFamily="50" charset="-128"/>
              </a:rPr>
              <a:t>　　</a:t>
            </a:r>
            <a:endParaRPr lang="en-US" altLang="ja-JP" sz="1050" dirty="0">
              <a:latin typeface="Meiryo UI" panose="020B0604030504040204" pitchFamily="50" charset="-128"/>
              <a:ea typeface="Meiryo UI" panose="020B0604030504040204" pitchFamily="50" charset="-128"/>
            </a:endParaRPr>
          </a:p>
        </p:txBody>
      </p:sp>
      <p:sp>
        <p:nvSpPr>
          <p:cNvPr id="18" name="テキスト ボックス 17">
            <a:extLst>
              <a:ext uri="{FF2B5EF4-FFF2-40B4-BE49-F238E27FC236}">
                <a16:creationId xmlns:a16="http://schemas.microsoft.com/office/drawing/2014/main" id="{A23517B5-6EE6-4AA0-B0CF-FEA7CEF301C3}"/>
              </a:ext>
            </a:extLst>
          </p:cNvPr>
          <p:cNvSpPr txBox="1"/>
          <p:nvPr/>
        </p:nvSpPr>
        <p:spPr>
          <a:xfrm>
            <a:off x="3355319" y="1502254"/>
            <a:ext cx="2479797" cy="261610"/>
          </a:xfrm>
          <a:prstGeom prst="rect">
            <a:avLst/>
          </a:prstGeom>
          <a:noFill/>
        </p:spPr>
        <p:txBody>
          <a:bodyPr wrap="square" rtlCol="0">
            <a:spAutoFit/>
          </a:bodyPr>
          <a:lstStyle/>
          <a:p>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請求処理</a:t>
            </a:r>
            <a:r>
              <a:rPr kumimoji="1" lang="en-US" altLang="ja-JP" sz="1100" dirty="0">
                <a:latin typeface="Meiryo UI" panose="020B0604030504040204" pitchFamily="50" charset="-128"/>
                <a:ea typeface="Meiryo UI" panose="020B0604030504040204" pitchFamily="50" charset="-128"/>
              </a:rPr>
              <a:t>】</a:t>
            </a:r>
            <a:endParaRPr kumimoji="1" lang="ja-JP" altLang="en-US" sz="1100" dirty="0">
              <a:latin typeface="Meiryo UI" panose="020B0604030504040204" pitchFamily="50" charset="-128"/>
              <a:ea typeface="Meiryo UI" panose="020B0604030504040204" pitchFamily="50" charset="-128"/>
            </a:endParaRPr>
          </a:p>
        </p:txBody>
      </p:sp>
      <p:sp>
        <p:nvSpPr>
          <p:cNvPr id="21" name="矢印: 右 20">
            <a:extLst>
              <a:ext uri="{FF2B5EF4-FFF2-40B4-BE49-F238E27FC236}">
                <a16:creationId xmlns:a16="http://schemas.microsoft.com/office/drawing/2014/main" id="{8ACD0378-4B9E-23EF-C829-B2402C56594F}"/>
              </a:ext>
            </a:extLst>
          </p:cNvPr>
          <p:cNvSpPr/>
          <p:nvPr/>
        </p:nvSpPr>
        <p:spPr>
          <a:xfrm>
            <a:off x="5563848" y="2059448"/>
            <a:ext cx="233450" cy="10334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a:extLst>
              <a:ext uri="{FF2B5EF4-FFF2-40B4-BE49-F238E27FC236}">
                <a16:creationId xmlns:a16="http://schemas.microsoft.com/office/drawing/2014/main" id="{6BC7E480-2D0F-172B-A758-2B9F29AC1E32}"/>
              </a:ext>
            </a:extLst>
          </p:cNvPr>
          <p:cNvGrpSpPr/>
          <p:nvPr/>
        </p:nvGrpSpPr>
        <p:grpSpPr>
          <a:xfrm>
            <a:off x="3670673" y="1761278"/>
            <a:ext cx="1461604" cy="4509824"/>
            <a:chOff x="3542657" y="1761278"/>
            <a:chExt cx="1461604" cy="4509824"/>
          </a:xfrm>
        </p:grpSpPr>
        <p:pic>
          <p:nvPicPr>
            <p:cNvPr id="22" name="図 21">
              <a:extLst>
                <a:ext uri="{FF2B5EF4-FFF2-40B4-BE49-F238E27FC236}">
                  <a16:creationId xmlns:a16="http://schemas.microsoft.com/office/drawing/2014/main" id="{7023967C-25BD-38E6-F664-004F626F9AC5}"/>
                </a:ext>
              </a:extLst>
            </p:cNvPr>
            <p:cNvPicPr>
              <a:picLocks noChangeAspect="1"/>
            </p:cNvPicPr>
            <p:nvPr/>
          </p:nvPicPr>
          <p:blipFill>
            <a:blip r:embed="rId3"/>
            <a:stretch>
              <a:fillRect/>
            </a:stretch>
          </p:blipFill>
          <p:spPr>
            <a:xfrm>
              <a:off x="3542657" y="1761278"/>
              <a:ext cx="1461604" cy="4172072"/>
            </a:xfrm>
            <a:prstGeom prst="rect">
              <a:avLst/>
            </a:prstGeom>
          </p:spPr>
        </p:pic>
        <p:pic>
          <p:nvPicPr>
            <p:cNvPr id="30" name="図 29">
              <a:extLst>
                <a:ext uri="{FF2B5EF4-FFF2-40B4-BE49-F238E27FC236}">
                  <a16:creationId xmlns:a16="http://schemas.microsoft.com/office/drawing/2014/main" id="{C24337EE-54FF-D183-6A6B-0DAE68017276}"/>
                </a:ext>
              </a:extLst>
            </p:cNvPr>
            <p:cNvPicPr>
              <a:picLocks noChangeAspect="1"/>
            </p:cNvPicPr>
            <p:nvPr/>
          </p:nvPicPr>
          <p:blipFill>
            <a:blip r:embed="rId4"/>
            <a:stretch>
              <a:fillRect/>
            </a:stretch>
          </p:blipFill>
          <p:spPr>
            <a:xfrm>
              <a:off x="3542657" y="5836571"/>
              <a:ext cx="1461604" cy="434531"/>
            </a:xfrm>
            <a:prstGeom prst="rect">
              <a:avLst/>
            </a:prstGeom>
          </p:spPr>
        </p:pic>
        <p:sp>
          <p:nvSpPr>
            <p:cNvPr id="31" name="テキスト ボックス 30">
              <a:extLst>
                <a:ext uri="{FF2B5EF4-FFF2-40B4-BE49-F238E27FC236}">
                  <a16:creationId xmlns:a16="http://schemas.microsoft.com/office/drawing/2014/main" id="{08125241-3787-20D2-F972-1DBF899F1F1C}"/>
                </a:ext>
              </a:extLst>
            </p:cNvPr>
            <p:cNvSpPr txBox="1"/>
            <p:nvPr/>
          </p:nvSpPr>
          <p:spPr>
            <a:xfrm>
              <a:off x="3913398" y="5948796"/>
              <a:ext cx="1090863" cy="215444"/>
            </a:xfrm>
            <a:prstGeom prst="rect">
              <a:avLst/>
            </a:prstGeom>
            <a:solidFill>
              <a:srgbClr val="1F1F1F"/>
            </a:solidFill>
          </p:spPr>
          <p:txBody>
            <a:bodyPr wrap="square" rtlCol="0">
              <a:spAutoFit/>
            </a:bodyPr>
            <a:lstStyle/>
            <a:p>
              <a:r>
                <a:rPr kumimoji="1" lang="ja-JP" altLang="en-US" sz="800" dirty="0">
                  <a:solidFill>
                    <a:schemeClr val="bg1"/>
                  </a:solidFill>
                </a:rPr>
                <a:t>事業期更新</a:t>
              </a:r>
            </a:p>
          </p:txBody>
        </p:sp>
      </p:grpSp>
      <p:sp>
        <p:nvSpPr>
          <p:cNvPr id="20" name="四角形: 角を丸くする 19">
            <a:extLst>
              <a:ext uri="{FF2B5EF4-FFF2-40B4-BE49-F238E27FC236}">
                <a16:creationId xmlns:a16="http://schemas.microsoft.com/office/drawing/2014/main" id="{2C7BDF6F-C977-F1AB-3BC6-48EECFD6CBCF}"/>
              </a:ext>
            </a:extLst>
          </p:cNvPr>
          <p:cNvSpPr/>
          <p:nvPr/>
        </p:nvSpPr>
        <p:spPr>
          <a:xfrm>
            <a:off x="3378385" y="5890447"/>
            <a:ext cx="1661400" cy="32677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100" dirty="0">
                <a:solidFill>
                  <a:schemeClr val="tx1"/>
                </a:solidFill>
              </a:rPr>
              <a:t>①</a:t>
            </a:r>
          </a:p>
        </p:txBody>
      </p:sp>
      <p:sp>
        <p:nvSpPr>
          <p:cNvPr id="36" name="テキスト ボックス 35">
            <a:extLst>
              <a:ext uri="{FF2B5EF4-FFF2-40B4-BE49-F238E27FC236}">
                <a16:creationId xmlns:a16="http://schemas.microsoft.com/office/drawing/2014/main" id="{2B0BE5C5-23C2-C80C-7B2D-BE845AA86A6A}"/>
              </a:ext>
            </a:extLst>
          </p:cNvPr>
          <p:cNvSpPr txBox="1"/>
          <p:nvPr/>
        </p:nvSpPr>
        <p:spPr>
          <a:xfrm>
            <a:off x="6356885" y="2418165"/>
            <a:ext cx="3483500" cy="507831"/>
          </a:xfrm>
          <a:prstGeom prst="rect">
            <a:avLst/>
          </a:prstGeom>
          <a:noFill/>
        </p:spPr>
        <p:txBody>
          <a:bodyPr wrap="square" rtlCol="0">
            <a:spAutoFit/>
          </a:bodyPr>
          <a:lstStyle/>
          <a:p>
            <a:r>
              <a:rPr kumimoji="1" lang="ja-JP" altLang="en-US" sz="900" dirty="0"/>
              <a:t>受注番号　</a:t>
            </a:r>
            <a:r>
              <a:rPr kumimoji="1" lang="en-US" altLang="ja-JP" sz="900" dirty="0"/>
              <a:t>764569</a:t>
            </a:r>
            <a:r>
              <a:rPr kumimoji="1" lang="ja-JP" altLang="en-US" sz="900" dirty="0"/>
              <a:t>　　⇒　</a:t>
            </a:r>
            <a:r>
              <a:rPr kumimoji="1" lang="en-US" altLang="ja-JP" sz="900" dirty="0"/>
              <a:t>770001</a:t>
            </a:r>
          </a:p>
          <a:p>
            <a:endParaRPr lang="en-US" altLang="ja-JP" sz="900" dirty="0"/>
          </a:p>
          <a:p>
            <a:r>
              <a:rPr kumimoji="1" lang="ja-JP" altLang="en-US" sz="900" dirty="0"/>
              <a:t>伝票番号　</a:t>
            </a:r>
            <a:r>
              <a:rPr kumimoji="1" lang="en-US" altLang="ja-JP" sz="900" dirty="0"/>
              <a:t>76008000</a:t>
            </a:r>
            <a:r>
              <a:rPr kumimoji="1" lang="ja-JP" altLang="en-US" sz="900" dirty="0"/>
              <a:t>　⇒　</a:t>
            </a:r>
            <a:r>
              <a:rPr kumimoji="1" lang="en-US" altLang="ja-JP" sz="900" dirty="0"/>
              <a:t>77000001</a:t>
            </a:r>
            <a:endParaRPr kumimoji="1" lang="ja-JP" altLang="en-US" sz="900" dirty="0"/>
          </a:p>
        </p:txBody>
      </p:sp>
      <p:pic>
        <p:nvPicPr>
          <p:cNvPr id="38" name="図 37">
            <a:extLst>
              <a:ext uri="{FF2B5EF4-FFF2-40B4-BE49-F238E27FC236}">
                <a16:creationId xmlns:a16="http://schemas.microsoft.com/office/drawing/2014/main" id="{100884C9-88DB-2DD5-F1B0-98A19438B7FA}"/>
              </a:ext>
            </a:extLst>
          </p:cNvPr>
          <p:cNvPicPr>
            <a:picLocks noChangeAspect="1"/>
          </p:cNvPicPr>
          <p:nvPr/>
        </p:nvPicPr>
        <p:blipFill>
          <a:blip r:embed="rId5"/>
          <a:stretch>
            <a:fillRect/>
          </a:stretch>
        </p:blipFill>
        <p:spPr>
          <a:xfrm>
            <a:off x="8253662" y="3118944"/>
            <a:ext cx="1271179" cy="404682"/>
          </a:xfrm>
          <a:prstGeom prst="rect">
            <a:avLst/>
          </a:prstGeom>
        </p:spPr>
      </p:pic>
      <p:pic>
        <p:nvPicPr>
          <p:cNvPr id="44" name="図 43">
            <a:extLst>
              <a:ext uri="{FF2B5EF4-FFF2-40B4-BE49-F238E27FC236}">
                <a16:creationId xmlns:a16="http://schemas.microsoft.com/office/drawing/2014/main" id="{ACB66AEF-49A8-BE4F-F205-95784AF314F7}"/>
              </a:ext>
            </a:extLst>
          </p:cNvPr>
          <p:cNvPicPr>
            <a:picLocks noChangeAspect="1"/>
          </p:cNvPicPr>
          <p:nvPr/>
        </p:nvPicPr>
        <p:blipFill>
          <a:blip r:embed="rId6"/>
          <a:stretch>
            <a:fillRect/>
          </a:stretch>
        </p:blipFill>
        <p:spPr>
          <a:xfrm>
            <a:off x="6083942" y="1742288"/>
            <a:ext cx="5462337" cy="381003"/>
          </a:xfrm>
          <a:prstGeom prst="rect">
            <a:avLst/>
          </a:prstGeom>
        </p:spPr>
      </p:pic>
      <p:sp>
        <p:nvSpPr>
          <p:cNvPr id="54" name="四角形: 角を丸くする 53">
            <a:extLst>
              <a:ext uri="{FF2B5EF4-FFF2-40B4-BE49-F238E27FC236}">
                <a16:creationId xmlns:a16="http://schemas.microsoft.com/office/drawing/2014/main" id="{6018EA26-83A2-BDF5-3992-E95DB21BF240}"/>
              </a:ext>
            </a:extLst>
          </p:cNvPr>
          <p:cNvSpPr/>
          <p:nvPr/>
        </p:nvSpPr>
        <p:spPr>
          <a:xfrm>
            <a:off x="5420721" y="6067668"/>
            <a:ext cx="2479797" cy="20343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ja-JP" altLang="en-US" dirty="0">
                <a:solidFill>
                  <a:schemeClr val="tx1"/>
                </a:solidFill>
              </a:rPr>
              <a:t>②</a:t>
            </a:r>
            <a:endParaRPr kumimoji="1" lang="ja-JP" altLang="en-US" sz="1100" dirty="0">
              <a:solidFill>
                <a:schemeClr val="tx1"/>
              </a:solidFill>
            </a:endParaRPr>
          </a:p>
        </p:txBody>
      </p:sp>
      <p:sp>
        <p:nvSpPr>
          <p:cNvPr id="57" name="四角形: 角を丸くする 56">
            <a:extLst>
              <a:ext uri="{FF2B5EF4-FFF2-40B4-BE49-F238E27FC236}">
                <a16:creationId xmlns:a16="http://schemas.microsoft.com/office/drawing/2014/main" id="{FE9826BA-4409-798D-90BB-5531ECD6BDE2}"/>
              </a:ext>
            </a:extLst>
          </p:cNvPr>
          <p:cNvSpPr/>
          <p:nvPr/>
        </p:nvSpPr>
        <p:spPr>
          <a:xfrm>
            <a:off x="5795335" y="1624562"/>
            <a:ext cx="5908985" cy="1872658"/>
          </a:xfrm>
          <a:prstGeom prst="roundRect">
            <a:avLst>
              <a:gd name="adj" fmla="val 8706"/>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kumimoji="1" lang="ja-JP" altLang="en-US" sz="1100" dirty="0">
                <a:solidFill>
                  <a:schemeClr val="tx1"/>
                </a:solidFill>
              </a:rPr>
              <a:t>③</a:t>
            </a:r>
          </a:p>
        </p:txBody>
      </p:sp>
    </p:spTree>
    <p:extLst>
      <p:ext uri="{BB962C8B-B14F-4D97-AF65-F5344CB8AC3E}">
        <p14:creationId xmlns:p14="http://schemas.microsoft.com/office/powerpoint/2010/main" val="342803837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1248</TotalTime>
  <Words>1052</Words>
  <Application>Microsoft Office PowerPoint</Application>
  <PresentationFormat>ワイド画面</PresentationFormat>
  <Paragraphs>135</Paragraphs>
  <Slides>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vt:i4>
      </vt:variant>
    </vt:vector>
  </HeadingPairs>
  <TitlesOfParts>
    <vt:vector size="11" baseType="lpstr">
      <vt:lpstr>Meiryo UI</vt:lpstr>
      <vt:lpstr>游ゴシック</vt:lpstr>
      <vt:lpstr>游ゴシック Light</vt:lpstr>
      <vt:lpstr>Arial</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Yoshifumi Matsumoto (松本 義文)</dc:creator>
  <cp:lastModifiedBy>Yoshifumi Matsumoto (松本 義文)</cp:lastModifiedBy>
  <cp:revision>20</cp:revision>
  <dcterms:created xsi:type="dcterms:W3CDTF">2023-11-20T01:43:06Z</dcterms:created>
  <dcterms:modified xsi:type="dcterms:W3CDTF">2023-11-30T04:34:51Z</dcterms:modified>
</cp:coreProperties>
</file>