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4dbaad9a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44dbaad9a3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4dbaad9a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44dbaad9a3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45ae735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445ae7355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45ae7355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445ae7355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45ae7355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445ae7355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45ae7355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445ae7355d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45ae735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445ae7355d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45ae7355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445ae7355d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45ae7355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445ae7355d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45ae7355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445ae7355d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4dbaad9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44dbaad9a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4dbaad9a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44dbaad9a3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4dbaad9a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44dbaad9a3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4dbaad9a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44dbaad9a3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4dbaad9a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44dbaad9a3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4dbaad9a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44dbaad9a3_0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4dbaad9a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44dbaad9a3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showMasterSp="0"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8" name="Google Shape;88;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2" name="Shape 92"/>
        <p:cNvGrpSpPr/>
        <p:nvPr/>
      </p:nvGrpSpPr>
      <p:grpSpPr>
        <a:xfrm>
          <a:off x="0" y="0"/>
          <a:ext cx="0" cy="0"/>
          <a:chOff x="0" y="0"/>
          <a:chExt cx="0" cy="0"/>
        </a:xfrm>
      </p:grpSpPr>
      <p:sp>
        <p:nvSpPr>
          <p:cNvPr id="93" name="Google Shape;93;p1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p1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95" name="Google Shape;95;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Google Shape;97;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8" name="Shape 98"/>
        <p:cNvGrpSpPr/>
        <p:nvPr/>
      </p:nvGrpSpPr>
      <p:grpSpPr>
        <a:xfrm>
          <a:off x="0" y="0"/>
          <a:ext cx="0" cy="0"/>
          <a:chOff x="0" y="0"/>
          <a:chExt cx="0" cy="0"/>
        </a:xfrm>
      </p:grpSpPr>
      <p:sp>
        <p:nvSpPr>
          <p:cNvPr id="99" name="Google Shape;99;p1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0" name="Google Shape;100;p1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101" name="Google Shape;101;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4" name="Shape 104"/>
        <p:cNvGrpSpPr/>
        <p:nvPr/>
      </p:nvGrpSpPr>
      <p:grpSpPr>
        <a:xfrm>
          <a:off x="0" y="0"/>
          <a:ext cx="0" cy="0"/>
          <a:chOff x="0" y="0"/>
          <a:chExt cx="0" cy="0"/>
        </a:xfrm>
      </p:grpSpPr>
      <p:sp>
        <p:nvSpPr>
          <p:cNvPr id="105" name="Google Shape;105;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6" name="Google Shape;106;p1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7" name="Google Shape;107;p1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8" name="Google Shape;108;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1" name="Shape 111"/>
        <p:cNvGrpSpPr/>
        <p:nvPr/>
      </p:nvGrpSpPr>
      <p:grpSpPr>
        <a:xfrm>
          <a:off x="0" y="0"/>
          <a:ext cx="0" cy="0"/>
          <a:chOff x="0" y="0"/>
          <a:chExt cx="0" cy="0"/>
        </a:xfrm>
      </p:grpSpPr>
      <p:sp>
        <p:nvSpPr>
          <p:cNvPr id="112" name="Google Shape;112;p1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3" name="Google Shape;113;p1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14" name="Google Shape;114;p1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5" name="Google Shape;115;p1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16" name="Google Shape;116;p1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7" name="Google Shape;117;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Google Shape;118;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9" name="Google Shape;119;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2" name="Google Shape;122;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 name="Google Shape;124;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5" name="Shape 125"/>
        <p:cNvGrpSpPr/>
        <p:nvPr/>
      </p:nvGrpSpPr>
      <p:grpSpPr>
        <a:xfrm>
          <a:off x="0" y="0"/>
          <a:ext cx="0" cy="0"/>
          <a:chOff x="0" y="0"/>
          <a:chExt cx="0" cy="0"/>
        </a:xfrm>
      </p:grpSpPr>
      <p:sp>
        <p:nvSpPr>
          <p:cNvPr id="126" name="Google Shape;126;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7" name="Google Shape;127;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8" name="Google Shape;128;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1" name="Google Shape;131;p2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2" name="Google Shape;132;p2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33" name="Google Shape;133;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4" name="Google Shape;134;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5" name="Google Shape;135;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8" name="Google Shape;138;p22"/>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39" name="Google Shape;139;p2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40" name="Google Shape;140;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1" name="Google Shape;141;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2" name="Google Shape;142;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5" name="Google Shape;145;p2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6" name="Google Shape;146;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7" name="Google Shape;147;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8" name="Google Shape;148;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1" name="Google Shape;151;p2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2" name="Google Shape;152;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3" name="Google Shape;153;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4" name="Google Shape;154;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githowto.com/" TargetMode="External"/><Relationship Id="rId4" Type="http://schemas.openxmlformats.org/officeDocument/2006/relationships/hyperlink" Target="https://www.codecademy.com/learn/learn-git" TargetMode="External"/><Relationship Id="rId5" Type="http://schemas.openxmlformats.org/officeDocument/2006/relationships/hyperlink" Target="https://git-scm.com/doc" TargetMode="External"/><Relationship Id="rId6" Type="http://schemas.openxmlformats.org/officeDocument/2006/relationships/hyperlink" Target="https://www.syntevo.com/smartgit/" TargetMode="External"/><Relationship Id="rId7" Type="http://schemas.openxmlformats.org/officeDocument/2006/relationships/hyperlink" Target="https://www.codecademy.com/learn/learn-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blipFill>
          <a:blip r:embed="rId3">
            <a:alphaModFix/>
          </a:blip>
          <a:stretch>
            <a:fillRect/>
          </a:stretch>
        </a:blipFill>
      </p:bgPr>
    </p:bg>
    <p:spTree>
      <p:nvGrpSpPr>
        <p:cNvPr id="158" name="Shape 15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239" name="Google Shape;239;p34"/>
          <p:cNvSpPr txBox="1"/>
          <p:nvPr/>
        </p:nvSpPr>
        <p:spPr>
          <a:xfrm>
            <a:off x="663600" y="1216625"/>
            <a:ext cx="100902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Git flow - Luồng hoạt động của Git</a:t>
            </a:r>
            <a:endParaRPr b="1" sz="2600">
              <a:latin typeface="Verdana"/>
              <a:ea typeface="Verdana"/>
              <a:cs typeface="Verdana"/>
              <a:sym typeface="Verdana"/>
            </a:endParaRPr>
          </a:p>
        </p:txBody>
      </p:sp>
      <p:sp>
        <p:nvSpPr>
          <p:cNvPr id="240" name="Google Shape;240;p34"/>
          <p:cNvSpPr txBox="1"/>
          <p:nvPr/>
        </p:nvSpPr>
        <p:spPr>
          <a:xfrm>
            <a:off x="1846375" y="1987275"/>
            <a:ext cx="7943400" cy="35610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B0F0"/>
              </a:buClr>
              <a:buSzPts val="2200"/>
              <a:buFont typeface="Verdana"/>
              <a:buChar char="●"/>
            </a:pPr>
            <a:r>
              <a:rPr lang="en-US" sz="2200">
                <a:solidFill>
                  <a:srgbClr val="00B0F0"/>
                </a:solidFill>
                <a:latin typeface="Verdana"/>
                <a:ea typeface="Verdana"/>
                <a:cs typeface="Verdana"/>
                <a:sym typeface="Verdana"/>
              </a:rPr>
              <a:t>Khi source code trên nhánh develop hoàn thành việc phát triển cho feature nào đó và sẵn sàng để release thì sẽ được merge sang nhánh master</a:t>
            </a:r>
            <a:endParaRPr sz="2200">
              <a:solidFill>
                <a:srgbClr val="00B0F0"/>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5"/>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246" name="Google Shape;246;p35"/>
          <p:cNvSpPr txBox="1"/>
          <p:nvPr/>
        </p:nvSpPr>
        <p:spPr>
          <a:xfrm>
            <a:off x="663600" y="1216625"/>
            <a:ext cx="100902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Git flow - Luồng hoạt động của Git</a:t>
            </a:r>
            <a:endParaRPr b="1" sz="2600">
              <a:latin typeface="Verdana"/>
              <a:ea typeface="Verdana"/>
              <a:cs typeface="Verdana"/>
              <a:sym typeface="Verdana"/>
            </a:endParaRPr>
          </a:p>
        </p:txBody>
      </p:sp>
      <p:sp>
        <p:nvSpPr>
          <p:cNvPr id="247" name="Google Shape;247;p35"/>
          <p:cNvSpPr txBox="1"/>
          <p:nvPr/>
        </p:nvSpPr>
        <p:spPr>
          <a:xfrm>
            <a:off x="1278275" y="1881775"/>
            <a:ext cx="6492900" cy="4499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Các branch phụ</a:t>
            </a:r>
            <a:endParaRPr sz="2400">
              <a:solidFill>
                <a:srgbClr val="00B0F0"/>
              </a:solidFill>
              <a:latin typeface="Verdana"/>
              <a:ea typeface="Verdana"/>
              <a:cs typeface="Verdana"/>
              <a:sym typeface="Verdana"/>
            </a:endParaRPr>
          </a:p>
        </p:txBody>
      </p:sp>
      <p:sp>
        <p:nvSpPr>
          <p:cNvPr id="248" name="Google Shape;248;p35"/>
          <p:cNvSpPr txBox="1"/>
          <p:nvPr/>
        </p:nvSpPr>
        <p:spPr>
          <a:xfrm>
            <a:off x="1846375" y="2444475"/>
            <a:ext cx="9008700" cy="3754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B0F0"/>
              </a:buClr>
              <a:buSzPts val="2200"/>
              <a:buFont typeface="Verdana"/>
              <a:buChar char="●"/>
            </a:pPr>
            <a:r>
              <a:rPr lang="en-US" sz="2200">
                <a:solidFill>
                  <a:srgbClr val="00B0F0"/>
                </a:solidFill>
                <a:latin typeface="Verdana"/>
                <a:ea typeface="Verdana"/>
                <a:cs typeface="Verdana"/>
                <a:sym typeface="Verdana"/>
              </a:rPr>
              <a:t>Feature branches</a:t>
            </a:r>
            <a:endParaRPr sz="2200">
              <a:solidFill>
                <a:srgbClr val="00B0F0"/>
              </a:solidFill>
              <a:latin typeface="Verdana"/>
              <a:ea typeface="Verdana"/>
              <a:cs typeface="Verdana"/>
              <a:sym typeface="Verdana"/>
            </a:endParaRPr>
          </a:p>
          <a:p>
            <a:pPr indent="-368300" lvl="0" marL="457200" rtl="0" algn="l">
              <a:lnSpc>
                <a:spcPct val="150000"/>
              </a:lnSpc>
              <a:spcBef>
                <a:spcPts val="0"/>
              </a:spcBef>
              <a:spcAft>
                <a:spcPts val="0"/>
              </a:spcAft>
              <a:buClr>
                <a:srgbClr val="00B0F0"/>
              </a:buClr>
              <a:buSzPts val="2200"/>
              <a:buFont typeface="Verdana"/>
              <a:buChar char="●"/>
            </a:pPr>
            <a:r>
              <a:rPr lang="en-US" sz="2200">
                <a:solidFill>
                  <a:srgbClr val="00B0F0"/>
                </a:solidFill>
                <a:latin typeface="Verdana"/>
                <a:ea typeface="Verdana"/>
                <a:cs typeface="Verdana"/>
                <a:sym typeface="Verdana"/>
              </a:rPr>
              <a:t>Release branches</a:t>
            </a:r>
            <a:endParaRPr sz="2200">
              <a:solidFill>
                <a:srgbClr val="00B0F0"/>
              </a:solidFill>
              <a:latin typeface="Verdana"/>
              <a:ea typeface="Verdana"/>
              <a:cs typeface="Verdana"/>
              <a:sym typeface="Verdana"/>
            </a:endParaRPr>
          </a:p>
          <a:p>
            <a:pPr indent="-368300" lvl="0" marL="457200" rtl="0" algn="l">
              <a:lnSpc>
                <a:spcPct val="150000"/>
              </a:lnSpc>
              <a:spcBef>
                <a:spcPts val="0"/>
              </a:spcBef>
              <a:spcAft>
                <a:spcPts val="0"/>
              </a:spcAft>
              <a:buClr>
                <a:srgbClr val="00B0F0"/>
              </a:buClr>
              <a:buSzPts val="2200"/>
              <a:buFont typeface="Verdana"/>
              <a:buChar char="●"/>
            </a:pPr>
            <a:r>
              <a:rPr lang="en-US" sz="2200">
                <a:solidFill>
                  <a:srgbClr val="00B0F0"/>
                </a:solidFill>
                <a:latin typeface="Verdana"/>
                <a:ea typeface="Verdana"/>
                <a:cs typeface="Verdana"/>
                <a:sym typeface="Verdana"/>
              </a:rPr>
              <a:t>Hotfix branches</a:t>
            </a:r>
            <a:endParaRPr sz="2200">
              <a:solidFill>
                <a:srgbClr val="00B0F0"/>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6"/>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254" name="Google Shape;254;p36"/>
          <p:cNvSpPr txBox="1"/>
          <p:nvPr/>
        </p:nvSpPr>
        <p:spPr>
          <a:xfrm>
            <a:off x="663600" y="1216625"/>
            <a:ext cx="100902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Git flow - Luồng hoạt động của Git</a:t>
            </a:r>
            <a:endParaRPr b="1" sz="2600">
              <a:latin typeface="Verdana"/>
              <a:ea typeface="Verdana"/>
              <a:cs typeface="Verdana"/>
              <a:sym typeface="Verdana"/>
            </a:endParaRPr>
          </a:p>
        </p:txBody>
      </p:sp>
      <p:sp>
        <p:nvSpPr>
          <p:cNvPr id="255" name="Google Shape;255;p36"/>
          <p:cNvSpPr txBox="1"/>
          <p:nvPr/>
        </p:nvSpPr>
        <p:spPr>
          <a:xfrm>
            <a:off x="1278275" y="1881775"/>
            <a:ext cx="6492900" cy="4499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Các branch phụ</a:t>
            </a:r>
            <a:endParaRPr sz="2400">
              <a:solidFill>
                <a:srgbClr val="00B0F0"/>
              </a:solidFill>
              <a:latin typeface="Verdana"/>
              <a:ea typeface="Verdana"/>
              <a:cs typeface="Verdana"/>
              <a:sym typeface="Verdana"/>
            </a:endParaRPr>
          </a:p>
        </p:txBody>
      </p:sp>
      <p:sp>
        <p:nvSpPr>
          <p:cNvPr id="256" name="Google Shape;256;p36"/>
          <p:cNvSpPr txBox="1"/>
          <p:nvPr/>
        </p:nvSpPr>
        <p:spPr>
          <a:xfrm>
            <a:off x="1693975" y="2444475"/>
            <a:ext cx="7084200" cy="3754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B0F0"/>
              </a:buClr>
              <a:buSzPts val="2200"/>
              <a:buFont typeface="Verdana"/>
              <a:buChar char="●"/>
            </a:pPr>
            <a:r>
              <a:rPr lang="en-US" sz="2200">
                <a:solidFill>
                  <a:srgbClr val="00B0F0"/>
                </a:solidFill>
                <a:latin typeface="Verdana"/>
                <a:ea typeface="Verdana"/>
                <a:cs typeface="Verdana"/>
                <a:sym typeface="Verdana"/>
              </a:rPr>
              <a:t>Feature branches</a:t>
            </a:r>
            <a:endParaRPr sz="2200">
              <a:solidFill>
                <a:srgbClr val="00B0F0"/>
              </a:solidFill>
              <a:latin typeface="Verdana"/>
              <a:ea typeface="Verdana"/>
              <a:cs typeface="Verdana"/>
              <a:sym typeface="Verdana"/>
            </a:endParaRPr>
          </a:p>
        </p:txBody>
      </p:sp>
      <p:sp>
        <p:nvSpPr>
          <p:cNvPr id="257" name="Google Shape;257;p36"/>
          <p:cNvSpPr txBox="1"/>
          <p:nvPr/>
        </p:nvSpPr>
        <p:spPr>
          <a:xfrm>
            <a:off x="2164075" y="3017525"/>
            <a:ext cx="4833600" cy="2790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B0F0"/>
              </a:buClr>
              <a:buSzPts val="2000"/>
              <a:buFont typeface="Verdana"/>
              <a:buChar char="❏"/>
            </a:pPr>
            <a:r>
              <a:rPr lang="en-US" sz="2000">
                <a:solidFill>
                  <a:srgbClr val="00B0F0"/>
                </a:solidFill>
                <a:latin typeface="Verdana"/>
                <a:ea typeface="Verdana"/>
                <a:cs typeface="Verdana"/>
                <a:sym typeface="Verdana"/>
              </a:rPr>
              <a:t>Được tách từ branch develop khi cần phát triển feature mới</a:t>
            </a:r>
            <a:endParaRPr sz="2000">
              <a:solidFill>
                <a:srgbClr val="00B0F0"/>
              </a:solidFill>
              <a:latin typeface="Verdana"/>
              <a:ea typeface="Verdana"/>
              <a:cs typeface="Verdana"/>
              <a:sym typeface="Verdana"/>
            </a:endParaRPr>
          </a:p>
          <a:p>
            <a:pPr indent="-355600" lvl="0" marL="457200" rtl="0" algn="l">
              <a:lnSpc>
                <a:spcPct val="115000"/>
              </a:lnSpc>
              <a:spcBef>
                <a:spcPts val="0"/>
              </a:spcBef>
              <a:spcAft>
                <a:spcPts val="0"/>
              </a:spcAft>
              <a:buClr>
                <a:srgbClr val="00B0F0"/>
              </a:buClr>
              <a:buSzPts val="2000"/>
              <a:buFont typeface="Verdana"/>
              <a:buChar char="❏"/>
            </a:pPr>
            <a:r>
              <a:rPr lang="en-US" sz="2000">
                <a:solidFill>
                  <a:srgbClr val="00B0F0"/>
                </a:solidFill>
                <a:latin typeface="Verdana"/>
                <a:ea typeface="Verdana"/>
                <a:cs typeface="Verdana"/>
                <a:sym typeface="Verdana"/>
              </a:rPr>
              <a:t>Được merge vào develop khi việc phát triển feature kết thúc</a:t>
            </a:r>
            <a:endParaRPr sz="2000">
              <a:solidFill>
                <a:srgbClr val="00B0F0"/>
              </a:solidFill>
              <a:latin typeface="Verdana"/>
              <a:ea typeface="Verdana"/>
              <a:cs typeface="Verdana"/>
              <a:sym typeface="Verdana"/>
            </a:endParaRPr>
          </a:p>
        </p:txBody>
      </p:sp>
      <p:pic>
        <p:nvPicPr>
          <p:cNvPr id="258" name="Google Shape;258;p36"/>
          <p:cNvPicPr preferRelativeResize="0"/>
          <p:nvPr/>
        </p:nvPicPr>
        <p:blipFill>
          <a:blip r:embed="rId3">
            <a:alphaModFix/>
          </a:blip>
          <a:stretch>
            <a:fillRect/>
          </a:stretch>
        </p:blipFill>
        <p:spPr>
          <a:xfrm>
            <a:off x="8554375" y="947125"/>
            <a:ext cx="2199425" cy="5501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7"/>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264" name="Google Shape;264;p37"/>
          <p:cNvSpPr txBox="1"/>
          <p:nvPr/>
        </p:nvSpPr>
        <p:spPr>
          <a:xfrm>
            <a:off x="663600" y="1216625"/>
            <a:ext cx="100902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Git flow - Luồng hoạt động của Git</a:t>
            </a:r>
            <a:endParaRPr b="1" sz="2600">
              <a:latin typeface="Verdana"/>
              <a:ea typeface="Verdana"/>
              <a:cs typeface="Verdana"/>
              <a:sym typeface="Verdana"/>
            </a:endParaRPr>
          </a:p>
        </p:txBody>
      </p:sp>
      <p:sp>
        <p:nvSpPr>
          <p:cNvPr id="265" name="Google Shape;265;p37"/>
          <p:cNvSpPr txBox="1"/>
          <p:nvPr/>
        </p:nvSpPr>
        <p:spPr>
          <a:xfrm>
            <a:off x="1278275" y="1881775"/>
            <a:ext cx="6492900" cy="4499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Các branch phụ</a:t>
            </a:r>
            <a:endParaRPr sz="2400">
              <a:solidFill>
                <a:srgbClr val="00B0F0"/>
              </a:solidFill>
              <a:latin typeface="Verdana"/>
              <a:ea typeface="Verdana"/>
              <a:cs typeface="Verdana"/>
              <a:sym typeface="Verdana"/>
            </a:endParaRPr>
          </a:p>
        </p:txBody>
      </p:sp>
      <p:sp>
        <p:nvSpPr>
          <p:cNvPr id="266" name="Google Shape;266;p37"/>
          <p:cNvSpPr txBox="1"/>
          <p:nvPr/>
        </p:nvSpPr>
        <p:spPr>
          <a:xfrm>
            <a:off x="1693975" y="2444475"/>
            <a:ext cx="6384900" cy="3754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B0F0"/>
              </a:buClr>
              <a:buSzPts val="2200"/>
              <a:buFont typeface="Verdana"/>
              <a:buChar char="●"/>
            </a:pPr>
            <a:r>
              <a:rPr lang="en-US" sz="2200">
                <a:solidFill>
                  <a:srgbClr val="00B0F0"/>
                </a:solidFill>
                <a:latin typeface="Verdana"/>
                <a:ea typeface="Verdana"/>
                <a:cs typeface="Verdana"/>
                <a:sym typeface="Verdana"/>
              </a:rPr>
              <a:t>Release</a:t>
            </a:r>
            <a:r>
              <a:rPr lang="en-US" sz="2200">
                <a:solidFill>
                  <a:srgbClr val="00B0F0"/>
                </a:solidFill>
                <a:latin typeface="Verdana"/>
                <a:ea typeface="Verdana"/>
                <a:cs typeface="Verdana"/>
                <a:sym typeface="Verdana"/>
              </a:rPr>
              <a:t> branches</a:t>
            </a:r>
            <a:endParaRPr sz="2200">
              <a:solidFill>
                <a:srgbClr val="00B0F0"/>
              </a:solidFill>
              <a:latin typeface="Verdana"/>
              <a:ea typeface="Verdana"/>
              <a:cs typeface="Verdana"/>
              <a:sym typeface="Verdana"/>
            </a:endParaRPr>
          </a:p>
        </p:txBody>
      </p:sp>
      <p:sp>
        <p:nvSpPr>
          <p:cNvPr id="267" name="Google Shape;267;p37"/>
          <p:cNvSpPr txBox="1"/>
          <p:nvPr/>
        </p:nvSpPr>
        <p:spPr>
          <a:xfrm>
            <a:off x="2137800" y="2941325"/>
            <a:ext cx="5633400" cy="3349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B0F0"/>
              </a:buClr>
              <a:buSzPts val="2000"/>
              <a:buFont typeface="Verdana"/>
              <a:buChar char="❏"/>
            </a:pPr>
            <a:r>
              <a:rPr lang="en-US" sz="2000">
                <a:solidFill>
                  <a:srgbClr val="00B0F0"/>
                </a:solidFill>
                <a:latin typeface="Verdana"/>
                <a:ea typeface="Verdana"/>
                <a:cs typeface="Verdana"/>
                <a:sym typeface="Verdana"/>
              </a:rPr>
              <a:t>Được tách từ branch develop khi ch</a:t>
            </a:r>
            <a:r>
              <a:rPr lang="en-US" sz="2000">
                <a:solidFill>
                  <a:srgbClr val="00B0F0"/>
                </a:solidFill>
                <a:latin typeface="Verdana"/>
                <a:ea typeface="Verdana"/>
                <a:cs typeface="Verdana"/>
                <a:sym typeface="Verdana"/>
              </a:rPr>
              <a:t>uẩn bị release bản production mới</a:t>
            </a:r>
            <a:endParaRPr sz="2000">
              <a:solidFill>
                <a:srgbClr val="00B0F0"/>
              </a:solidFill>
              <a:latin typeface="Verdana"/>
              <a:ea typeface="Verdana"/>
              <a:cs typeface="Verdana"/>
              <a:sym typeface="Verdana"/>
            </a:endParaRPr>
          </a:p>
          <a:p>
            <a:pPr indent="-355600" lvl="0" marL="457200" rtl="0" algn="l">
              <a:lnSpc>
                <a:spcPct val="115000"/>
              </a:lnSpc>
              <a:spcBef>
                <a:spcPts val="0"/>
              </a:spcBef>
              <a:spcAft>
                <a:spcPts val="0"/>
              </a:spcAft>
              <a:buClr>
                <a:srgbClr val="00B0F0"/>
              </a:buClr>
              <a:buSzPts val="2000"/>
              <a:buFont typeface="Verdana"/>
              <a:buChar char="❏"/>
            </a:pPr>
            <a:r>
              <a:rPr lang="en-US" sz="2000">
                <a:solidFill>
                  <a:srgbClr val="00B0F0"/>
                </a:solidFill>
                <a:latin typeface="Verdana"/>
                <a:ea typeface="Verdana"/>
                <a:cs typeface="Verdana"/>
                <a:sym typeface="Verdana"/>
              </a:rPr>
              <a:t>Được merge vào m</a:t>
            </a:r>
            <a:r>
              <a:rPr lang="en-US" sz="2000">
                <a:solidFill>
                  <a:srgbClr val="00B0F0"/>
                </a:solidFill>
                <a:latin typeface="Verdana"/>
                <a:ea typeface="Verdana"/>
                <a:cs typeface="Verdana"/>
                <a:sym typeface="Verdana"/>
              </a:rPr>
              <a:t>aster</a:t>
            </a:r>
            <a:r>
              <a:rPr lang="en-US" sz="2000">
                <a:solidFill>
                  <a:srgbClr val="00B0F0"/>
                </a:solidFill>
                <a:latin typeface="Verdana"/>
                <a:ea typeface="Verdana"/>
                <a:cs typeface="Verdana"/>
                <a:sym typeface="Verdana"/>
              </a:rPr>
              <a:t> v</a:t>
            </a:r>
            <a:r>
              <a:rPr lang="en-US" sz="2000">
                <a:solidFill>
                  <a:srgbClr val="00B0F0"/>
                </a:solidFill>
                <a:latin typeface="Verdana"/>
                <a:ea typeface="Verdana"/>
                <a:cs typeface="Verdana"/>
                <a:sym typeface="Verdana"/>
              </a:rPr>
              <a:t>à develop</a:t>
            </a:r>
            <a:r>
              <a:rPr lang="en-US" sz="2000">
                <a:solidFill>
                  <a:srgbClr val="00B0F0"/>
                </a:solidFill>
                <a:latin typeface="Verdana"/>
                <a:ea typeface="Verdana"/>
                <a:cs typeface="Verdana"/>
                <a:sym typeface="Verdana"/>
              </a:rPr>
              <a:t> kh</a:t>
            </a:r>
            <a:r>
              <a:rPr lang="en-US" sz="2000">
                <a:solidFill>
                  <a:srgbClr val="00B0F0"/>
                </a:solidFill>
                <a:latin typeface="Verdana"/>
                <a:ea typeface="Verdana"/>
                <a:cs typeface="Verdana"/>
                <a:sym typeface="Verdana"/>
              </a:rPr>
              <a:t>i việc release hoàn thành</a:t>
            </a:r>
            <a:endParaRPr sz="2000">
              <a:solidFill>
                <a:srgbClr val="00B0F0"/>
              </a:solidFill>
              <a:latin typeface="Verdana"/>
              <a:ea typeface="Verdana"/>
              <a:cs typeface="Verdana"/>
              <a:sym typeface="Verdana"/>
            </a:endParaRPr>
          </a:p>
          <a:p>
            <a:pPr indent="-355600" lvl="0" marL="457200" rtl="0" algn="l">
              <a:lnSpc>
                <a:spcPct val="115000"/>
              </a:lnSpc>
              <a:spcBef>
                <a:spcPts val="0"/>
              </a:spcBef>
              <a:spcAft>
                <a:spcPts val="0"/>
              </a:spcAft>
              <a:buClr>
                <a:srgbClr val="00B0F0"/>
              </a:buClr>
              <a:buSzPts val="2000"/>
              <a:buFont typeface="Verdana"/>
              <a:buChar char="❏"/>
            </a:pPr>
            <a:r>
              <a:rPr lang="en-US" sz="2000">
                <a:solidFill>
                  <a:srgbClr val="00B0F0"/>
                </a:solidFill>
                <a:latin typeface="Verdana"/>
                <a:ea typeface="Verdana"/>
                <a:cs typeface="Verdana"/>
                <a:sym typeface="Verdana"/>
              </a:rPr>
              <a:t>Có thể thực hiện fix bug trên branch này nhưng ko được phép code thêm tính năng mới</a:t>
            </a:r>
            <a:endParaRPr sz="2000">
              <a:solidFill>
                <a:srgbClr val="00B0F0"/>
              </a:solidFill>
              <a:latin typeface="Verdana"/>
              <a:ea typeface="Verdana"/>
              <a:cs typeface="Verdana"/>
              <a:sym typeface="Verdana"/>
            </a:endParaRPr>
          </a:p>
        </p:txBody>
      </p:sp>
      <p:pic>
        <p:nvPicPr>
          <p:cNvPr id="268" name="Google Shape;268;p37"/>
          <p:cNvPicPr preferRelativeResize="0"/>
          <p:nvPr/>
        </p:nvPicPr>
        <p:blipFill>
          <a:blip r:embed="rId3">
            <a:alphaModFix/>
          </a:blip>
          <a:stretch>
            <a:fillRect/>
          </a:stretch>
        </p:blipFill>
        <p:spPr>
          <a:xfrm>
            <a:off x="8155075" y="1046825"/>
            <a:ext cx="3375825" cy="5408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8"/>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274" name="Google Shape;274;p38"/>
          <p:cNvSpPr txBox="1"/>
          <p:nvPr/>
        </p:nvSpPr>
        <p:spPr>
          <a:xfrm>
            <a:off x="663600" y="1216625"/>
            <a:ext cx="100902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Git flow - Luồng hoạt động của Git</a:t>
            </a:r>
            <a:endParaRPr b="1" sz="2600">
              <a:latin typeface="Verdana"/>
              <a:ea typeface="Verdana"/>
              <a:cs typeface="Verdana"/>
              <a:sym typeface="Verdana"/>
            </a:endParaRPr>
          </a:p>
        </p:txBody>
      </p:sp>
      <p:sp>
        <p:nvSpPr>
          <p:cNvPr id="275" name="Google Shape;275;p38"/>
          <p:cNvSpPr txBox="1"/>
          <p:nvPr/>
        </p:nvSpPr>
        <p:spPr>
          <a:xfrm>
            <a:off x="1278275" y="1881775"/>
            <a:ext cx="6492900" cy="4499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Các branch phụ</a:t>
            </a:r>
            <a:endParaRPr sz="2400">
              <a:solidFill>
                <a:srgbClr val="00B0F0"/>
              </a:solidFill>
              <a:latin typeface="Verdana"/>
              <a:ea typeface="Verdana"/>
              <a:cs typeface="Verdana"/>
              <a:sym typeface="Verdana"/>
            </a:endParaRPr>
          </a:p>
        </p:txBody>
      </p:sp>
      <p:sp>
        <p:nvSpPr>
          <p:cNvPr id="276" name="Google Shape;276;p38"/>
          <p:cNvSpPr txBox="1"/>
          <p:nvPr/>
        </p:nvSpPr>
        <p:spPr>
          <a:xfrm>
            <a:off x="1693975" y="2444475"/>
            <a:ext cx="6384900" cy="3754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B0F0"/>
              </a:buClr>
              <a:buSzPts val="2200"/>
              <a:buFont typeface="Verdana"/>
              <a:buChar char="●"/>
            </a:pPr>
            <a:r>
              <a:rPr lang="en-US" sz="2200">
                <a:solidFill>
                  <a:srgbClr val="00B0F0"/>
                </a:solidFill>
                <a:latin typeface="Verdana"/>
                <a:ea typeface="Verdana"/>
                <a:cs typeface="Verdana"/>
                <a:sym typeface="Verdana"/>
              </a:rPr>
              <a:t>Hotfix</a:t>
            </a:r>
            <a:r>
              <a:rPr lang="en-US" sz="2200">
                <a:solidFill>
                  <a:srgbClr val="00B0F0"/>
                </a:solidFill>
                <a:latin typeface="Verdana"/>
                <a:ea typeface="Verdana"/>
                <a:cs typeface="Verdana"/>
                <a:sym typeface="Verdana"/>
              </a:rPr>
              <a:t> branches</a:t>
            </a:r>
            <a:endParaRPr sz="2200">
              <a:solidFill>
                <a:srgbClr val="00B0F0"/>
              </a:solidFill>
              <a:latin typeface="Verdana"/>
              <a:ea typeface="Verdana"/>
              <a:cs typeface="Verdana"/>
              <a:sym typeface="Verdana"/>
            </a:endParaRPr>
          </a:p>
        </p:txBody>
      </p:sp>
      <p:sp>
        <p:nvSpPr>
          <p:cNvPr id="277" name="Google Shape;277;p38"/>
          <p:cNvSpPr txBox="1"/>
          <p:nvPr/>
        </p:nvSpPr>
        <p:spPr>
          <a:xfrm>
            <a:off x="2137800" y="2941325"/>
            <a:ext cx="5633400" cy="3349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B0F0"/>
              </a:buClr>
              <a:buSzPts val="2000"/>
              <a:buFont typeface="Verdana"/>
              <a:buChar char="❏"/>
            </a:pPr>
            <a:r>
              <a:rPr lang="en-US" sz="2000">
                <a:solidFill>
                  <a:srgbClr val="00B0F0"/>
                </a:solidFill>
                <a:latin typeface="Verdana"/>
                <a:ea typeface="Verdana"/>
                <a:cs typeface="Verdana"/>
                <a:sym typeface="Verdana"/>
              </a:rPr>
              <a:t>T</a:t>
            </a:r>
            <a:r>
              <a:rPr lang="en-US" sz="2000">
                <a:solidFill>
                  <a:srgbClr val="00B0F0"/>
                </a:solidFill>
                <a:latin typeface="Verdana"/>
                <a:ea typeface="Verdana"/>
                <a:cs typeface="Verdana"/>
                <a:sym typeface="Verdana"/>
              </a:rPr>
              <a:t>ách từ branch m</a:t>
            </a:r>
            <a:r>
              <a:rPr lang="en-US" sz="2000">
                <a:solidFill>
                  <a:srgbClr val="00B0F0"/>
                </a:solidFill>
                <a:latin typeface="Verdana"/>
                <a:ea typeface="Verdana"/>
                <a:cs typeface="Verdana"/>
                <a:sym typeface="Verdana"/>
              </a:rPr>
              <a:t>aster</a:t>
            </a:r>
            <a:r>
              <a:rPr lang="en-US" sz="2000">
                <a:solidFill>
                  <a:srgbClr val="00B0F0"/>
                </a:solidFill>
                <a:latin typeface="Verdana"/>
                <a:ea typeface="Verdana"/>
                <a:cs typeface="Verdana"/>
                <a:sym typeface="Verdana"/>
              </a:rPr>
              <a:t> khi c</a:t>
            </a:r>
            <a:r>
              <a:rPr lang="en-US" sz="2000">
                <a:solidFill>
                  <a:srgbClr val="00B0F0"/>
                </a:solidFill>
                <a:latin typeface="Verdana"/>
                <a:ea typeface="Verdana"/>
                <a:cs typeface="Verdana"/>
                <a:sym typeface="Verdana"/>
              </a:rPr>
              <a:t>ó bug phát sinh trên bản production cần fix gấp</a:t>
            </a:r>
            <a:endParaRPr sz="2000">
              <a:solidFill>
                <a:srgbClr val="00B0F0"/>
              </a:solidFill>
              <a:latin typeface="Verdana"/>
              <a:ea typeface="Verdana"/>
              <a:cs typeface="Verdana"/>
              <a:sym typeface="Verdana"/>
            </a:endParaRPr>
          </a:p>
          <a:p>
            <a:pPr indent="-355600" lvl="0" marL="457200" rtl="0" algn="l">
              <a:lnSpc>
                <a:spcPct val="115000"/>
              </a:lnSpc>
              <a:spcBef>
                <a:spcPts val="0"/>
              </a:spcBef>
              <a:spcAft>
                <a:spcPts val="0"/>
              </a:spcAft>
              <a:buClr>
                <a:srgbClr val="00B0F0"/>
              </a:buClr>
              <a:buSzPts val="2000"/>
              <a:buFont typeface="Verdana"/>
              <a:buChar char="❏"/>
            </a:pPr>
            <a:r>
              <a:rPr lang="en-US" sz="2000">
                <a:solidFill>
                  <a:srgbClr val="00B0F0"/>
                </a:solidFill>
                <a:latin typeface="Verdana"/>
                <a:ea typeface="Verdana"/>
                <a:cs typeface="Verdana"/>
                <a:sym typeface="Verdana"/>
              </a:rPr>
              <a:t>Kh</a:t>
            </a:r>
            <a:r>
              <a:rPr lang="en-US" sz="2000">
                <a:solidFill>
                  <a:srgbClr val="00B0F0"/>
                </a:solidFill>
                <a:latin typeface="Verdana"/>
                <a:ea typeface="Verdana"/>
                <a:cs typeface="Verdana"/>
                <a:sym typeface="Verdana"/>
              </a:rPr>
              <a:t>i fix xong phải merge vào master, đồng thời phải merge vào develop để tránh lỗi xảy ra trong các lần release tiếp theo</a:t>
            </a:r>
            <a:endParaRPr sz="2000">
              <a:solidFill>
                <a:srgbClr val="00B0F0"/>
              </a:solidFill>
              <a:latin typeface="Verdana"/>
              <a:ea typeface="Verdana"/>
              <a:cs typeface="Verdana"/>
              <a:sym typeface="Verdana"/>
            </a:endParaRPr>
          </a:p>
          <a:p>
            <a:pPr indent="-355600" lvl="0" marL="457200" rtl="0" algn="l">
              <a:lnSpc>
                <a:spcPct val="115000"/>
              </a:lnSpc>
              <a:spcBef>
                <a:spcPts val="0"/>
              </a:spcBef>
              <a:spcAft>
                <a:spcPts val="0"/>
              </a:spcAft>
              <a:buClr>
                <a:srgbClr val="00B0F0"/>
              </a:buClr>
              <a:buSzPts val="2000"/>
              <a:buFont typeface="Verdana"/>
              <a:buChar char="❏"/>
            </a:pPr>
            <a:r>
              <a:rPr lang="en-US" sz="2000">
                <a:solidFill>
                  <a:srgbClr val="00B0F0"/>
                </a:solidFill>
                <a:latin typeface="Verdana"/>
                <a:ea typeface="Verdana"/>
                <a:cs typeface="Verdana"/>
                <a:sym typeface="Verdana"/>
              </a:rPr>
              <a:t>Tr</a:t>
            </a:r>
            <a:r>
              <a:rPr lang="en-US" sz="2000">
                <a:solidFill>
                  <a:srgbClr val="00B0F0"/>
                </a:solidFill>
                <a:latin typeface="Verdana"/>
                <a:ea typeface="Verdana"/>
                <a:cs typeface="Verdana"/>
                <a:sym typeface="Verdana"/>
              </a:rPr>
              <a:t>ường hợp đang tồn tại một release branch thì phải merge hotfix vào release branch thay cho develop</a:t>
            </a:r>
            <a:endParaRPr sz="2000">
              <a:solidFill>
                <a:srgbClr val="00B0F0"/>
              </a:solidFill>
              <a:latin typeface="Verdana"/>
              <a:ea typeface="Verdana"/>
              <a:cs typeface="Verdana"/>
              <a:sym typeface="Verdana"/>
            </a:endParaRPr>
          </a:p>
        </p:txBody>
      </p:sp>
      <p:pic>
        <p:nvPicPr>
          <p:cNvPr id="278" name="Google Shape;278;p38"/>
          <p:cNvPicPr preferRelativeResize="0"/>
          <p:nvPr/>
        </p:nvPicPr>
        <p:blipFill>
          <a:blip r:embed="rId3">
            <a:alphaModFix/>
          </a:blip>
          <a:stretch>
            <a:fillRect/>
          </a:stretch>
        </p:blipFill>
        <p:spPr>
          <a:xfrm>
            <a:off x="8155075" y="1064825"/>
            <a:ext cx="3819819" cy="5149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9"/>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284" name="Google Shape;284;p39"/>
          <p:cNvSpPr txBox="1"/>
          <p:nvPr/>
        </p:nvSpPr>
        <p:spPr>
          <a:xfrm>
            <a:off x="663600" y="1216625"/>
            <a:ext cx="100902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Một số lưu ý khi sử dụng Git</a:t>
            </a:r>
            <a:endParaRPr b="1" sz="2600">
              <a:latin typeface="Verdana"/>
              <a:ea typeface="Verdana"/>
              <a:cs typeface="Verdana"/>
              <a:sym typeface="Verdana"/>
            </a:endParaRPr>
          </a:p>
        </p:txBody>
      </p:sp>
      <p:sp>
        <p:nvSpPr>
          <p:cNvPr id="285" name="Google Shape;285;p39"/>
          <p:cNvSpPr txBox="1"/>
          <p:nvPr/>
        </p:nvSpPr>
        <p:spPr>
          <a:xfrm>
            <a:off x="1278275" y="1881775"/>
            <a:ext cx="6492900" cy="4499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Phân biệt git pull/git fetch</a:t>
            </a:r>
            <a:endParaRPr sz="2400">
              <a:solidFill>
                <a:srgbClr val="00B0F0"/>
              </a:solidFill>
              <a:latin typeface="Verdana"/>
              <a:ea typeface="Verdana"/>
              <a:cs typeface="Verdana"/>
              <a:sym typeface="Verdana"/>
            </a:endParaRPr>
          </a:p>
        </p:txBody>
      </p:sp>
      <p:sp>
        <p:nvSpPr>
          <p:cNvPr id="286" name="Google Shape;286;p39"/>
          <p:cNvSpPr txBox="1"/>
          <p:nvPr/>
        </p:nvSpPr>
        <p:spPr>
          <a:xfrm>
            <a:off x="1693975" y="2444475"/>
            <a:ext cx="8115300" cy="3754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B0F0"/>
              </a:buClr>
              <a:buSzPts val="2200"/>
              <a:buFont typeface="Verdana"/>
              <a:buChar char="●"/>
            </a:pPr>
            <a:r>
              <a:rPr lang="en-US" sz="2200">
                <a:solidFill>
                  <a:srgbClr val="00B0F0"/>
                </a:solidFill>
                <a:latin typeface="Verdana"/>
                <a:ea typeface="Verdana"/>
                <a:cs typeface="Verdana"/>
                <a:sym typeface="Verdana"/>
              </a:rPr>
              <a:t>git pull: cập nhật thay đổi của branch đang checkout và merge thay đổi vào working copy</a:t>
            </a:r>
            <a:endParaRPr sz="2200">
              <a:solidFill>
                <a:srgbClr val="00B0F0"/>
              </a:solidFill>
              <a:latin typeface="Verdana"/>
              <a:ea typeface="Verdana"/>
              <a:cs typeface="Verdana"/>
              <a:sym typeface="Verdana"/>
            </a:endParaRPr>
          </a:p>
          <a:p>
            <a:pPr indent="-368300" lvl="0" marL="457200" rtl="0" algn="l">
              <a:lnSpc>
                <a:spcPct val="150000"/>
              </a:lnSpc>
              <a:spcBef>
                <a:spcPts val="0"/>
              </a:spcBef>
              <a:spcAft>
                <a:spcPts val="0"/>
              </a:spcAft>
              <a:buClr>
                <a:srgbClr val="00B0F0"/>
              </a:buClr>
              <a:buSzPts val="2200"/>
              <a:buFont typeface="Verdana"/>
              <a:buChar char="●"/>
            </a:pPr>
            <a:r>
              <a:rPr lang="en-US" sz="2200">
                <a:solidFill>
                  <a:srgbClr val="00B0F0"/>
                </a:solidFill>
                <a:latin typeface="Verdana"/>
                <a:ea typeface="Verdana"/>
                <a:cs typeface="Verdana"/>
                <a:sym typeface="Verdana"/>
              </a:rPr>
              <a:t>git fetch: cập nhật thay đổi của tất cả các branch trên Git Repository nhưng không thực hiện merge thay đổi vào local</a:t>
            </a:r>
            <a:endParaRPr sz="2200">
              <a:solidFill>
                <a:srgbClr val="00B0F0"/>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0"/>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292" name="Google Shape;292;p40"/>
          <p:cNvSpPr txBox="1"/>
          <p:nvPr/>
        </p:nvSpPr>
        <p:spPr>
          <a:xfrm>
            <a:off x="663600" y="1216625"/>
            <a:ext cx="100902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Một số lưu ý khi sử dụng Git</a:t>
            </a:r>
            <a:endParaRPr b="1" sz="2600">
              <a:latin typeface="Verdana"/>
              <a:ea typeface="Verdana"/>
              <a:cs typeface="Verdana"/>
              <a:sym typeface="Verdana"/>
            </a:endParaRPr>
          </a:p>
        </p:txBody>
      </p:sp>
      <p:sp>
        <p:nvSpPr>
          <p:cNvPr id="293" name="Google Shape;293;p40"/>
          <p:cNvSpPr txBox="1"/>
          <p:nvPr/>
        </p:nvSpPr>
        <p:spPr>
          <a:xfrm>
            <a:off x="1202075" y="1881775"/>
            <a:ext cx="6492900" cy="4499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Phân biệt g</a:t>
            </a:r>
            <a:r>
              <a:rPr lang="en-US" sz="2400">
                <a:solidFill>
                  <a:srgbClr val="00B0F0"/>
                </a:solidFill>
                <a:latin typeface="Verdana"/>
                <a:ea typeface="Verdana"/>
                <a:cs typeface="Verdana"/>
                <a:sym typeface="Verdana"/>
              </a:rPr>
              <a:t>it rebase/git merge</a:t>
            </a:r>
            <a:endParaRPr sz="2400">
              <a:solidFill>
                <a:srgbClr val="00B0F0"/>
              </a:solidFill>
              <a:latin typeface="Verdana"/>
              <a:ea typeface="Verdana"/>
              <a:cs typeface="Verdana"/>
              <a:sym typeface="Verdana"/>
            </a:endParaRPr>
          </a:p>
        </p:txBody>
      </p:sp>
      <p:sp>
        <p:nvSpPr>
          <p:cNvPr id="294" name="Google Shape;294;p40"/>
          <p:cNvSpPr txBox="1"/>
          <p:nvPr/>
        </p:nvSpPr>
        <p:spPr>
          <a:xfrm>
            <a:off x="1599675" y="2444475"/>
            <a:ext cx="6631500" cy="3754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B0F0"/>
              </a:buClr>
              <a:buSzPts val="2200"/>
              <a:buFont typeface="Verdana"/>
              <a:buChar char="●"/>
            </a:pPr>
            <a:r>
              <a:rPr lang="en-US" sz="2200">
                <a:solidFill>
                  <a:srgbClr val="00B0F0"/>
                </a:solidFill>
                <a:latin typeface="Verdana"/>
                <a:ea typeface="Verdana"/>
                <a:cs typeface="Verdana"/>
                <a:sym typeface="Verdana"/>
              </a:rPr>
              <a:t>Khi sử dụng rebase thì</a:t>
            </a:r>
            <a:r>
              <a:rPr lang="en-US" sz="2200">
                <a:solidFill>
                  <a:srgbClr val="00B0F0"/>
                </a:solidFill>
                <a:highlight>
                  <a:srgbClr val="FFFFFF"/>
                </a:highlight>
                <a:latin typeface="Verdana"/>
                <a:ea typeface="Verdana"/>
                <a:cs typeface="Verdana"/>
                <a:sym typeface="Verdana"/>
              </a:rPr>
              <a:t> tất cả các change trên nhánh feature được copy và đưa lên master theo đúng thứ tự, do đó nên trên cây của master có thể thấy được tất cả các commit trên feature branch thay vì 1 merge commit duy nhất so với cách merge.</a:t>
            </a:r>
            <a:endParaRPr sz="2200">
              <a:solidFill>
                <a:srgbClr val="00B0F0"/>
              </a:solidFill>
              <a:latin typeface="Verdana"/>
              <a:ea typeface="Verdana"/>
              <a:cs typeface="Verdana"/>
              <a:sym typeface="Verdana"/>
            </a:endParaRPr>
          </a:p>
          <a:p>
            <a:pPr indent="0" lvl="0" marL="457200" rtl="0" algn="l">
              <a:lnSpc>
                <a:spcPct val="150000"/>
              </a:lnSpc>
              <a:spcBef>
                <a:spcPts val="0"/>
              </a:spcBef>
              <a:spcAft>
                <a:spcPts val="0"/>
              </a:spcAft>
              <a:buNone/>
            </a:pPr>
            <a:r>
              <a:t/>
            </a:r>
            <a:endParaRPr sz="2200">
              <a:solidFill>
                <a:srgbClr val="00B0F0"/>
              </a:solidFill>
              <a:latin typeface="Verdana"/>
              <a:ea typeface="Verdana"/>
              <a:cs typeface="Verdana"/>
              <a:sym typeface="Verdana"/>
            </a:endParaRPr>
          </a:p>
        </p:txBody>
      </p:sp>
      <p:pic>
        <p:nvPicPr>
          <p:cNvPr id="295" name="Google Shape;295;p40"/>
          <p:cNvPicPr preferRelativeResize="0"/>
          <p:nvPr/>
        </p:nvPicPr>
        <p:blipFill>
          <a:blip r:embed="rId3">
            <a:alphaModFix/>
          </a:blip>
          <a:stretch>
            <a:fillRect/>
          </a:stretch>
        </p:blipFill>
        <p:spPr>
          <a:xfrm>
            <a:off x="7892675" y="1545650"/>
            <a:ext cx="4106350" cy="4602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1"/>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301" name="Google Shape;301;p41"/>
          <p:cNvSpPr txBox="1"/>
          <p:nvPr/>
        </p:nvSpPr>
        <p:spPr>
          <a:xfrm>
            <a:off x="663600" y="1216625"/>
            <a:ext cx="100902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Một số lưu ý khi sử dụng Git</a:t>
            </a:r>
            <a:endParaRPr b="1" sz="2600">
              <a:latin typeface="Verdana"/>
              <a:ea typeface="Verdana"/>
              <a:cs typeface="Verdana"/>
              <a:sym typeface="Verdana"/>
            </a:endParaRPr>
          </a:p>
        </p:txBody>
      </p:sp>
      <p:sp>
        <p:nvSpPr>
          <p:cNvPr id="302" name="Google Shape;302;p41"/>
          <p:cNvSpPr txBox="1"/>
          <p:nvPr/>
        </p:nvSpPr>
        <p:spPr>
          <a:xfrm>
            <a:off x="1278275" y="1881775"/>
            <a:ext cx="6492900" cy="4499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Xử lý conflict</a:t>
            </a:r>
            <a:endParaRPr sz="2400">
              <a:solidFill>
                <a:srgbClr val="00B0F0"/>
              </a:solidFill>
              <a:latin typeface="Verdana"/>
              <a:ea typeface="Verdana"/>
              <a:cs typeface="Verdana"/>
              <a:sym typeface="Verdana"/>
            </a:endParaRPr>
          </a:p>
        </p:txBody>
      </p:sp>
      <p:pic>
        <p:nvPicPr>
          <p:cNvPr id="303" name="Google Shape;303;p41"/>
          <p:cNvPicPr preferRelativeResize="0"/>
          <p:nvPr/>
        </p:nvPicPr>
        <p:blipFill>
          <a:blip r:embed="rId3">
            <a:alphaModFix/>
          </a:blip>
          <a:stretch>
            <a:fillRect/>
          </a:stretch>
        </p:blipFill>
        <p:spPr>
          <a:xfrm>
            <a:off x="1948600" y="2601850"/>
            <a:ext cx="9261601" cy="1719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2"/>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309" name="Google Shape;309;p42"/>
          <p:cNvSpPr txBox="1"/>
          <p:nvPr/>
        </p:nvSpPr>
        <p:spPr>
          <a:xfrm>
            <a:off x="663600" y="1184025"/>
            <a:ext cx="4434900" cy="509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Một s</a:t>
            </a:r>
            <a:r>
              <a:rPr b="1" lang="en-US" sz="2600">
                <a:solidFill>
                  <a:srgbClr val="00B0F0"/>
                </a:solidFill>
                <a:latin typeface="Verdana"/>
                <a:ea typeface="Verdana"/>
                <a:cs typeface="Verdana"/>
                <a:sym typeface="Verdana"/>
              </a:rPr>
              <a:t>ố lưu ý khi sử dụng Git</a:t>
            </a:r>
            <a:endParaRPr b="1" sz="2600">
              <a:latin typeface="Verdana"/>
              <a:ea typeface="Verdana"/>
              <a:cs typeface="Verdana"/>
              <a:sym typeface="Verdana"/>
            </a:endParaRPr>
          </a:p>
        </p:txBody>
      </p:sp>
      <p:sp>
        <p:nvSpPr>
          <p:cNvPr id="310" name="Google Shape;310;p42"/>
          <p:cNvSpPr txBox="1"/>
          <p:nvPr/>
        </p:nvSpPr>
        <p:spPr>
          <a:xfrm>
            <a:off x="1049675" y="2071600"/>
            <a:ext cx="3973200" cy="4309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Làm việc với 2 Repo trong cùng 1 project</a:t>
            </a:r>
            <a:endParaRPr sz="2400">
              <a:solidFill>
                <a:srgbClr val="00B0F0"/>
              </a:solidFill>
              <a:latin typeface="Verdana"/>
              <a:ea typeface="Verdana"/>
              <a:cs typeface="Verdana"/>
              <a:sym typeface="Verdana"/>
            </a:endParaRPr>
          </a:p>
        </p:txBody>
      </p:sp>
      <p:pic>
        <p:nvPicPr>
          <p:cNvPr id="311" name="Google Shape;311;p42"/>
          <p:cNvPicPr preferRelativeResize="0"/>
          <p:nvPr/>
        </p:nvPicPr>
        <p:blipFill rotWithShape="1">
          <a:blip r:embed="rId3">
            <a:alphaModFix/>
          </a:blip>
          <a:srcRect b="0" l="1930" r="-1929" t="1409"/>
          <a:stretch/>
        </p:blipFill>
        <p:spPr>
          <a:xfrm>
            <a:off x="4909900" y="1258100"/>
            <a:ext cx="7334651" cy="5166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3"/>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317" name="Google Shape;317;p43"/>
          <p:cNvSpPr txBox="1"/>
          <p:nvPr/>
        </p:nvSpPr>
        <p:spPr>
          <a:xfrm>
            <a:off x="663600" y="1216625"/>
            <a:ext cx="100902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Tham khảo</a:t>
            </a:r>
            <a:endParaRPr b="1" sz="2600">
              <a:latin typeface="Verdana"/>
              <a:ea typeface="Verdana"/>
              <a:cs typeface="Verdana"/>
              <a:sym typeface="Verdana"/>
            </a:endParaRPr>
          </a:p>
        </p:txBody>
      </p:sp>
      <p:sp>
        <p:nvSpPr>
          <p:cNvPr id="318" name="Google Shape;318;p43"/>
          <p:cNvSpPr txBox="1"/>
          <p:nvPr/>
        </p:nvSpPr>
        <p:spPr>
          <a:xfrm>
            <a:off x="1278275" y="1881775"/>
            <a:ext cx="8379600" cy="4499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Git tutorial</a:t>
            </a:r>
            <a:endParaRPr sz="2400">
              <a:solidFill>
                <a:srgbClr val="00B0F0"/>
              </a:solidFill>
              <a:latin typeface="Verdana"/>
              <a:ea typeface="Verdana"/>
              <a:cs typeface="Verdana"/>
              <a:sym typeface="Verdana"/>
            </a:endParaRPr>
          </a:p>
          <a:p>
            <a:pPr indent="0" lvl="0" marL="0" rtl="0" algn="l">
              <a:spcBef>
                <a:spcPts val="0"/>
              </a:spcBef>
              <a:spcAft>
                <a:spcPts val="0"/>
              </a:spcAft>
              <a:buNone/>
            </a:pPr>
            <a:r>
              <a:t/>
            </a:r>
            <a:endParaRPr sz="2400">
              <a:solidFill>
                <a:srgbClr val="00B0F0"/>
              </a:solidFill>
              <a:latin typeface="Verdana"/>
              <a:ea typeface="Verdana"/>
              <a:cs typeface="Verdana"/>
              <a:sym typeface="Verdana"/>
            </a:endParaRPr>
          </a:p>
          <a:p>
            <a:pPr indent="0" lvl="0" marL="0" rtl="0" algn="l">
              <a:spcBef>
                <a:spcPts val="0"/>
              </a:spcBef>
              <a:spcAft>
                <a:spcPts val="0"/>
              </a:spcAft>
              <a:buNone/>
            </a:pPr>
            <a:r>
              <a:t/>
            </a:r>
            <a:endParaRPr sz="2400">
              <a:solidFill>
                <a:srgbClr val="00B0F0"/>
              </a:solidFill>
              <a:latin typeface="Verdana"/>
              <a:ea typeface="Verdana"/>
              <a:cs typeface="Verdana"/>
              <a:sym typeface="Verdana"/>
            </a:endParaRPr>
          </a:p>
          <a:p>
            <a:pPr indent="0" lvl="0" marL="0" rtl="0" algn="l">
              <a:spcBef>
                <a:spcPts val="0"/>
              </a:spcBef>
              <a:spcAft>
                <a:spcPts val="0"/>
              </a:spcAft>
              <a:buNone/>
            </a:pPr>
            <a:r>
              <a:t/>
            </a:r>
            <a:endParaRPr sz="2400">
              <a:solidFill>
                <a:srgbClr val="00B0F0"/>
              </a:solidFill>
              <a:latin typeface="Verdana"/>
              <a:ea typeface="Verdana"/>
              <a:cs typeface="Verdana"/>
              <a:sym typeface="Verdana"/>
            </a:endParaRPr>
          </a:p>
          <a:p>
            <a:pPr indent="0" lvl="0" marL="0" rtl="0" algn="l">
              <a:spcBef>
                <a:spcPts val="0"/>
              </a:spcBef>
              <a:spcAft>
                <a:spcPts val="0"/>
              </a:spcAft>
              <a:buNone/>
            </a:pPr>
            <a:r>
              <a:t/>
            </a:r>
            <a:endParaRPr sz="2400">
              <a:solidFill>
                <a:srgbClr val="00B0F0"/>
              </a:solidFill>
              <a:latin typeface="Verdana"/>
              <a:ea typeface="Verdana"/>
              <a:cs typeface="Verdana"/>
              <a:sym typeface="Verdana"/>
            </a:endParaRPr>
          </a:p>
          <a:p>
            <a:pPr indent="0" lvl="0" marL="457200" rtl="0" algn="l">
              <a:spcBef>
                <a:spcPts val="0"/>
              </a:spcBef>
              <a:spcAft>
                <a:spcPts val="0"/>
              </a:spcAft>
              <a:buNone/>
            </a:pPr>
            <a:r>
              <a:t/>
            </a:r>
            <a:endParaRPr sz="2400">
              <a:solidFill>
                <a:srgbClr val="00B0F0"/>
              </a:solidFill>
              <a:latin typeface="Verdana"/>
              <a:ea typeface="Verdana"/>
              <a:cs typeface="Verdana"/>
              <a:sym typeface="Verdana"/>
            </a:endParaRPr>
          </a:p>
          <a:p>
            <a:pPr indent="-381000" lvl="0" marL="457200" rtl="0" algn="l">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Công cụ </a:t>
            </a:r>
            <a:endParaRPr sz="2400">
              <a:solidFill>
                <a:srgbClr val="00B0F0"/>
              </a:solidFill>
              <a:latin typeface="Verdana"/>
              <a:ea typeface="Verdana"/>
              <a:cs typeface="Verdana"/>
              <a:sym typeface="Verdana"/>
            </a:endParaRPr>
          </a:p>
          <a:p>
            <a:pPr indent="0" lvl="0" marL="457200" rtl="0" algn="l">
              <a:spcBef>
                <a:spcPts val="0"/>
              </a:spcBef>
              <a:spcAft>
                <a:spcPts val="0"/>
              </a:spcAft>
              <a:buNone/>
            </a:pPr>
            <a:r>
              <a:t/>
            </a:r>
            <a:endParaRPr sz="2400">
              <a:solidFill>
                <a:srgbClr val="00B0F0"/>
              </a:solidFill>
              <a:latin typeface="Verdana"/>
              <a:ea typeface="Verdana"/>
              <a:cs typeface="Verdana"/>
              <a:sym typeface="Verdana"/>
            </a:endParaRPr>
          </a:p>
        </p:txBody>
      </p:sp>
      <p:sp>
        <p:nvSpPr>
          <p:cNvPr id="319" name="Google Shape;319;p43"/>
          <p:cNvSpPr txBox="1"/>
          <p:nvPr/>
        </p:nvSpPr>
        <p:spPr>
          <a:xfrm>
            <a:off x="1693975" y="2368275"/>
            <a:ext cx="7963800" cy="2143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B0F0"/>
              </a:buClr>
              <a:buSzPts val="2200"/>
              <a:buFont typeface="Verdana"/>
              <a:buChar char="●"/>
            </a:pPr>
            <a:r>
              <a:rPr lang="en-US" sz="2400" u="sng">
                <a:solidFill>
                  <a:srgbClr val="00B0F0"/>
                </a:solidFill>
                <a:latin typeface="Verdana"/>
                <a:ea typeface="Verdana"/>
                <a:cs typeface="Verdana"/>
                <a:sym typeface="Verdana"/>
                <a:hlinkClick r:id="rId3"/>
              </a:rPr>
              <a:t>https://githowto.com/</a:t>
            </a:r>
            <a:endParaRPr sz="2400">
              <a:solidFill>
                <a:srgbClr val="00B0F0"/>
              </a:solidFill>
              <a:latin typeface="Verdana"/>
              <a:ea typeface="Verdana"/>
              <a:cs typeface="Verdana"/>
              <a:sym typeface="Verdana"/>
            </a:endParaRPr>
          </a:p>
          <a:p>
            <a:pPr indent="-381000" lvl="0" marL="457200" rtl="0" algn="l">
              <a:lnSpc>
                <a:spcPct val="150000"/>
              </a:lnSpc>
              <a:spcBef>
                <a:spcPts val="0"/>
              </a:spcBef>
              <a:spcAft>
                <a:spcPts val="0"/>
              </a:spcAft>
              <a:buClr>
                <a:srgbClr val="00B0F0"/>
              </a:buClr>
              <a:buSzPts val="2400"/>
              <a:buFont typeface="Verdana"/>
              <a:buChar char="●"/>
            </a:pPr>
            <a:r>
              <a:rPr lang="en-US" sz="2400" u="sng">
                <a:solidFill>
                  <a:srgbClr val="00B0F0"/>
                </a:solidFill>
                <a:latin typeface="Verdana"/>
                <a:ea typeface="Verdana"/>
                <a:cs typeface="Verdana"/>
                <a:sym typeface="Verdana"/>
                <a:hlinkClick r:id="rId4"/>
              </a:rPr>
              <a:t>https://www.codecademy.com/learn/learn-git</a:t>
            </a:r>
            <a:endParaRPr sz="2400">
              <a:solidFill>
                <a:srgbClr val="00B0F0"/>
              </a:solidFill>
              <a:latin typeface="Verdana"/>
              <a:ea typeface="Verdana"/>
              <a:cs typeface="Verdana"/>
              <a:sym typeface="Verdana"/>
            </a:endParaRPr>
          </a:p>
          <a:p>
            <a:pPr indent="-381000" lvl="0" marL="457200" rtl="0" algn="l">
              <a:lnSpc>
                <a:spcPct val="150000"/>
              </a:lnSpc>
              <a:spcBef>
                <a:spcPts val="0"/>
              </a:spcBef>
              <a:spcAft>
                <a:spcPts val="0"/>
              </a:spcAft>
              <a:buClr>
                <a:srgbClr val="00B0F0"/>
              </a:buClr>
              <a:buSzPts val="2400"/>
              <a:buFont typeface="Verdana"/>
              <a:buChar char="●"/>
            </a:pPr>
            <a:r>
              <a:rPr lang="en-US" sz="2400" u="sng">
                <a:solidFill>
                  <a:srgbClr val="00B0F0"/>
                </a:solidFill>
                <a:latin typeface="Verdana"/>
                <a:ea typeface="Verdana"/>
                <a:cs typeface="Verdana"/>
                <a:sym typeface="Verdana"/>
                <a:hlinkClick r:id="rId5"/>
              </a:rPr>
              <a:t>https://git-scm.com/doc</a:t>
            </a:r>
            <a:endParaRPr sz="2400">
              <a:solidFill>
                <a:srgbClr val="00B0F0"/>
              </a:solidFill>
              <a:latin typeface="Verdana"/>
              <a:ea typeface="Verdana"/>
              <a:cs typeface="Verdana"/>
              <a:sym typeface="Verdana"/>
            </a:endParaRPr>
          </a:p>
          <a:p>
            <a:pPr indent="0" lvl="0" marL="457200" rtl="0" algn="l">
              <a:lnSpc>
                <a:spcPct val="150000"/>
              </a:lnSpc>
              <a:spcBef>
                <a:spcPts val="0"/>
              </a:spcBef>
              <a:spcAft>
                <a:spcPts val="0"/>
              </a:spcAft>
              <a:buNone/>
            </a:pPr>
            <a:r>
              <a:t/>
            </a:r>
            <a:endParaRPr sz="2200">
              <a:solidFill>
                <a:srgbClr val="00B0F0"/>
              </a:solidFill>
              <a:latin typeface="Verdana"/>
              <a:ea typeface="Verdana"/>
              <a:cs typeface="Verdana"/>
              <a:sym typeface="Verdana"/>
            </a:endParaRPr>
          </a:p>
        </p:txBody>
      </p:sp>
      <p:sp>
        <p:nvSpPr>
          <p:cNvPr id="320" name="Google Shape;320;p43"/>
          <p:cNvSpPr txBox="1"/>
          <p:nvPr/>
        </p:nvSpPr>
        <p:spPr>
          <a:xfrm>
            <a:off x="1693975" y="4501875"/>
            <a:ext cx="7963800" cy="1666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B0F0"/>
              </a:buClr>
              <a:buSzPts val="2200"/>
              <a:buFont typeface="Verdana"/>
              <a:buChar char="●"/>
            </a:pPr>
            <a:r>
              <a:rPr lang="en-US" sz="2400" u="sng">
                <a:solidFill>
                  <a:srgbClr val="00B0F0"/>
                </a:solidFill>
                <a:latin typeface="Verdana"/>
                <a:ea typeface="Verdana"/>
                <a:cs typeface="Verdana"/>
                <a:sym typeface="Verdana"/>
                <a:hlinkClick r:id="rId6"/>
              </a:rPr>
              <a:t>https://www.syntevo.com/smartgit/</a:t>
            </a:r>
            <a:endParaRPr sz="2400">
              <a:solidFill>
                <a:srgbClr val="00B0F0"/>
              </a:solidFill>
              <a:latin typeface="Verdana"/>
              <a:ea typeface="Verdana"/>
              <a:cs typeface="Verdana"/>
              <a:sym typeface="Verdana"/>
            </a:endParaRPr>
          </a:p>
          <a:p>
            <a:pPr indent="-381000" lvl="0" marL="457200" rtl="0" algn="l">
              <a:lnSpc>
                <a:spcPct val="150000"/>
              </a:lnSpc>
              <a:spcBef>
                <a:spcPts val="0"/>
              </a:spcBef>
              <a:spcAft>
                <a:spcPts val="0"/>
              </a:spcAft>
              <a:buClr>
                <a:srgbClr val="00B0F0"/>
              </a:buClr>
              <a:buSzPts val="2400"/>
              <a:buFont typeface="Verdana"/>
              <a:buChar char="●"/>
            </a:pPr>
            <a:r>
              <a:rPr lang="en-US" sz="2400" u="sng">
                <a:solidFill>
                  <a:srgbClr val="00B0F0"/>
                </a:solidFill>
                <a:latin typeface="Verdana"/>
                <a:ea typeface="Verdana"/>
                <a:cs typeface="Verdana"/>
                <a:sym typeface="Verdana"/>
                <a:hlinkClick r:id="rId7"/>
              </a:rPr>
              <a:t>https://www.codecademy.com/learn/learn-git</a:t>
            </a:r>
            <a:endParaRPr sz="2400">
              <a:solidFill>
                <a:srgbClr val="00B0F0"/>
              </a:solidFill>
              <a:latin typeface="Verdana"/>
              <a:ea typeface="Verdana"/>
              <a:cs typeface="Verdana"/>
              <a:sym typeface="Verdana"/>
            </a:endParaRPr>
          </a:p>
          <a:p>
            <a:pPr indent="0" lvl="0" marL="457200" rtl="0" algn="l">
              <a:lnSpc>
                <a:spcPct val="150000"/>
              </a:lnSpc>
              <a:spcBef>
                <a:spcPts val="0"/>
              </a:spcBef>
              <a:spcAft>
                <a:spcPts val="0"/>
              </a:spcAft>
              <a:buNone/>
            </a:pPr>
            <a:r>
              <a:t/>
            </a:r>
            <a:endParaRPr sz="2400">
              <a:solidFill>
                <a:srgbClr val="00B0F0"/>
              </a:solidFill>
              <a:latin typeface="Verdana"/>
              <a:ea typeface="Verdana"/>
              <a:cs typeface="Verdana"/>
              <a:sym typeface="Verdana"/>
            </a:endParaRPr>
          </a:p>
          <a:p>
            <a:pPr indent="0" lvl="0" marL="457200" rtl="0" algn="l">
              <a:lnSpc>
                <a:spcPct val="150000"/>
              </a:lnSpc>
              <a:spcBef>
                <a:spcPts val="0"/>
              </a:spcBef>
              <a:spcAft>
                <a:spcPts val="0"/>
              </a:spcAft>
              <a:buNone/>
            </a:pPr>
            <a:r>
              <a:t/>
            </a:r>
            <a:endParaRPr sz="2200">
              <a:solidFill>
                <a:srgbClr val="00B0F0"/>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6"/>
          <p:cNvSpPr txBox="1"/>
          <p:nvPr>
            <p:ph type="ctrTitle"/>
          </p:nvPr>
        </p:nvSpPr>
        <p:spPr>
          <a:xfrm>
            <a:off x="70025" y="1323800"/>
            <a:ext cx="6919200" cy="2160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1" lang="en-US" sz="5200">
                <a:solidFill>
                  <a:schemeClr val="accent5"/>
                </a:solidFill>
                <a:latin typeface="Arial"/>
                <a:ea typeface="Arial"/>
                <a:cs typeface="Arial"/>
                <a:sym typeface="Arial"/>
              </a:rPr>
              <a:t>Làm việc với Git</a:t>
            </a:r>
            <a:endParaRPr b="1" i="0" sz="5200" u="none" cap="none" strike="noStrike">
              <a:solidFill>
                <a:schemeClr val="accent5"/>
              </a:solidFill>
              <a:latin typeface="Arial"/>
              <a:ea typeface="Arial"/>
              <a:cs typeface="Arial"/>
              <a:sym typeface="Arial"/>
            </a:endParaRPr>
          </a:p>
        </p:txBody>
      </p:sp>
      <p:sp>
        <p:nvSpPr>
          <p:cNvPr id="164" name="Google Shape;164;p26"/>
          <p:cNvSpPr txBox="1"/>
          <p:nvPr>
            <p:ph idx="1" type="subTitle"/>
          </p:nvPr>
        </p:nvSpPr>
        <p:spPr>
          <a:xfrm>
            <a:off x="2050" y="4899125"/>
            <a:ext cx="3913800" cy="8523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2400"/>
              <a:buFont typeface="Arial"/>
              <a:buNone/>
            </a:pPr>
            <a:r>
              <a:rPr b="0" i="0" lang="en-US" sz="2200" u="none" cap="none" strike="noStrike">
                <a:solidFill>
                  <a:schemeClr val="accent5"/>
                </a:solidFill>
                <a:latin typeface="Calibri"/>
                <a:ea typeface="Calibri"/>
                <a:cs typeface="Calibri"/>
                <a:sym typeface="Calibri"/>
              </a:rPr>
              <a:t>Chainos Soluti</a:t>
            </a:r>
            <a:r>
              <a:rPr b="0" i="0" lang="en-US" sz="2200" u="none" cap="none" strike="noStrike">
                <a:solidFill>
                  <a:schemeClr val="accent5"/>
                </a:solidFill>
                <a:latin typeface="Calibri"/>
                <a:ea typeface="Calibri"/>
                <a:cs typeface="Calibri"/>
                <a:sym typeface="Calibri"/>
              </a:rPr>
              <a:t>on </a:t>
            </a:r>
            <a:endParaRPr sz="2200">
              <a:solidFill>
                <a:schemeClr val="accent5"/>
              </a:solidFill>
            </a:endParaRPr>
          </a:p>
          <a:p>
            <a:pPr indent="0" lvl="0" marL="0" marR="0" rtl="0" algn="ctr">
              <a:lnSpc>
                <a:spcPct val="115000"/>
              </a:lnSpc>
              <a:spcBef>
                <a:spcPts val="0"/>
              </a:spcBef>
              <a:spcAft>
                <a:spcPts val="0"/>
              </a:spcAft>
              <a:buClr>
                <a:schemeClr val="dk1"/>
              </a:buClr>
              <a:buSzPts val="2400"/>
              <a:buFont typeface="Arial"/>
              <a:buNone/>
            </a:pPr>
            <a:r>
              <a:rPr lang="en-US" sz="2200">
                <a:solidFill>
                  <a:schemeClr val="accent5"/>
                </a:solidFill>
              </a:rPr>
              <a:t>12/10/2018</a:t>
            </a:r>
            <a:endParaRPr sz="2200">
              <a:solidFill>
                <a:schemeClr val="accent5"/>
              </a:solidFill>
            </a:endParaRPr>
          </a:p>
        </p:txBody>
      </p:sp>
      <p:sp>
        <p:nvSpPr>
          <p:cNvPr id="165" name="Google Shape;165;p26"/>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pic>
        <p:nvPicPr>
          <p:cNvPr id="166" name="Google Shape;166;p26"/>
          <p:cNvPicPr preferRelativeResize="0"/>
          <p:nvPr/>
        </p:nvPicPr>
        <p:blipFill>
          <a:blip r:embed="rId4">
            <a:alphaModFix/>
          </a:blip>
          <a:stretch>
            <a:fillRect/>
          </a:stretch>
        </p:blipFill>
        <p:spPr>
          <a:xfrm>
            <a:off x="7334375" y="1322025"/>
            <a:ext cx="4476625" cy="4476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4"/>
          <p:cNvSpPr/>
          <p:nvPr/>
        </p:nvSpPr>
        <p:spPr>
          <a:xfrm>
            <a:off x="0" y="853461"/>
            <a:ext cx="12192000" cy="5599500"/>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44"/>
          <p:cNvSpPr txBox="1"/>
          <p:nvPr/>
        </p:nvSpPr>
        <p:spPr>
          <a:xfrm>
            <a:off x="483091" y="382555"/>
            <a:ext cx="2983061"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pic>
        <p:nvPicPr>
          <p:cNvPr id="327" name="Google Shape;327;p44"/>
          <p:cNvPicPr preferRelativeResize="0"/>
          <p:nvPr/>
        </p:nvPicPr>
        <p:blipFill rotWithShape="1">
          <a:blip r:embed="rId3">
            <a:alphaModFix/>
          </a:blip>
          <a:srcRect b="0" l="7424" r="12361" t="0"/>
          <a:stretch/>
        </p:blipFill>
        <p:spPr>
          <a:xfrm>
            <a:off x="3503023" y="853440"/>
            <a:ext cx="5442857" cy="45125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nvSpPr>
        <p:spPr>
          <a:xfrm>
            <a:off x="483091" y="382555"/>
            <a:ext cx="2983061"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172" name="Google Shape;172;p27"/>
          <p:cNvSpPr txBox="1"/>
          <p:nvPr/>
        </p:nvSpPr>
        <p:spPr>
          <a:xfrm>
            <a:off x="663600" y="1216625"/>
            <a:ext cx="22413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Nội dung</a:t>
            </a:r>
            <a:endParaRPr b="1" sz="2600">
              <a:latin typeface="Verdana"/>
              <a:ea typeface="Verdana"/>
              <a:cs typeface="Verdana"/>
              <a:sym typeface="Verdana"/>
            </a:endParaRPr>
          </a:p>
        </p:txBody>
      </p:sp>
      <p:sp>
        <p:nvSpPr>
          <p:cNvPr id="173" name="Google Shape;173;p27"/>
          <p:cNvSpPr/>
          <p:nvPr/>
        </p:nvSpPr>
        <p:spPr>
          <a:xfrm>
            <a:off x="2697600" y="2707450"/>
            <a:ext cx="283500" cy="283500"/>
          </a:xfrm>
          <a:prstGeom prst="ellipse">
            <a:avLst/>
          </a:prstGeom>
          <a:solidFill>
            <a:srgbClr val="00B0F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txBox="1"/>
          <p:nvPr/>
        </p:nvSpPr>
        <p:spPr>
          <a:xfrm>
            <a:off x="2676779" y="2680650"/>
            <a:ext cx="283500" cy="28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FFFFFF"/>
                </a:solidFill>
                <a:latin typeface="Calibri"/>
                <a:ea typeface="Calibri"/>
                <a:cs typeface="Calibri"/>
                <a:sym typeface="Calibri"/>
              </a:rPr>
              <a:t>2</a:t>
            </a:r>
            <a:endParaRPr b="1" sz="1800">
              <a:solidFill>
                <a:srgbClr val="FFFFFF"/>
              </a:solidFill>
              <a:latin typeface="Calibri"/>
              <a:ea typeface="Calibri"/>
              <a:cs typeface="Calibri"/>
              <a:sym typeface="Calibri"/>
            </a:endParaRPr>
          </a:p>
        </p:txBody>
      </p:sp>
      <p:sp>
        <p:nvSpPr>
          <p:cNvPr id="175" name="Google Shape;175;p27"/>
          <p:cNvSpPr/>
          <p:nvPr/>
        </p:nvSpPr>
        <p:spPr>
          <a:xfrm>
            <a:off x="2697600" y="2134650"/>
            <a:ext cx="283500" cy="283500"/>
          </a:xfrm>
          <a:prstGeom prst="ellipse">
            <a:avLst/>
          </a:prstGeom>
          <a:solidFill>
            <a:srgbClr val="00B0F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txBox="1"/>
          <p:nvPr/>
        </p:nvSpPr>
        <p:spPr>
          <a:xfrm>
            <a:off x="2676779" y="2107850"/>
            <a:ext cx="283500" cy="28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FFFFFF"/>
                </a:solidFill>
                <a:latin typeface="Calibri"/>
                <a:ea typeface="Calibri"/>
                <a:cs typeface="Calibri"/>
                <a:sym typeface="Calibri"/>
              </a:rPr>
              <a:t>1</a:t>
            </a:r>
            <a:endParaRPr b="1" sz="1800">
              <a:solidFill>
                <a:srgbClr val="FFFFFF"/>
              </a:solidFill>
              <a:latin typeface="Calibri"/>
              <a:ea typeface="Calibri"/>
              <a:cs typeface="Calibri"/>
              <a:sym typeface="Calibri"/>
            </a:endParaRPr>
          </a:p>
        </p:txBody>
      </p:sp>
      <p:sp>
        <p:nvSpPr>
          <p:cNvPr id="177" name="Google Shape;177;p27"/>
          <p:cNvSpPr txBox="1"/>
          <p:nvPr/>
        </p:nvSpPr>
        <p:spPr>
          <a:xfrm>
            <a:off x="3037500" y="2062650"/>
            <a:ext cx="5948700" cy="43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00B0F0"/>
                </a:solidFill>
                <a:latin typeface="Verdana"/>
                <a:ea typeface="Verdana"/>
                <a:cs typeface="Verdana"/>
                <a:sym typeface="Verdana"/>
              </a:rPr>
              <a:t>Git là gì?</a:t>
            </a:r>
            <a:endParaRPr sz="2400">
              <a:solidFill>
                <a:srgbClr val="00B0F0"/>
              </a:solidFill>
              <a:latin typeface="Verdana"/>
              <a:ea typeface="Verdana"/>
              <a:cs typeface="Verdana"/>
              <a:sym typeface="Verdana"/>
            </a:endParaRPr>
          </a:p>
        </p:txBody>
      </p:sp>
      <p:sp>
        <p:nvSpPr>
          <p:cNvPr id="178" name="Google Shape;178;p27"/>
          <p:cNvSpPr txBox="1"/>
          <p:nvPr/>
        </p:nvSpPr>
        <p:spPr>
          <a:xfrm>
            <a:off x="3037500" y="2636525"/>
            <a:ext cx="6722100" cy="43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00B0F0"/>
                </a:solidFill>
                <a:latin typeface="Verdana"/>
                <a:ea typeface="Verdana"/>
                <a:cs typeface="Verdana"/>
                <a:sym typeface="Verdana"/>
              </a:rPr>
              <a:t>Một số khái niệm cơ bản trong Git</a:t>
            </a:r>
            <a:endParaRPr sz="2400">
              <a:solidFill>
                <a:srgbClr val="00B0F0"/>
              </a:solidFill>
              <a:latin typeface="Verdana"/>
              <a:ea typeface="Verdana"/>
              <a:cs typeface="Verdana"/>
              <a:sym typeface="Verdana"/>
            </a:endParaRPr>
          </a:p>
        </p:txBody>
      </p:sp>
      <p:sp>
        <p:nvSpPr>
          <p:cNvPr id="179" name="Google Shape;179;p27"/>
          <p:cNvSpPr/>
          <p:nvPr/>
        </p:nvSpPr>
        <p:spPr>
          <a:xfrm>
            <a:off x="2697600" y="3240850"/>
            <a:ext cx="283500" cy="283500"/>
          </a:xfrm>
          <a:prstGeom prst="ellipse">
            <a:avLst/>
          </a:prstGeom>
          <a:solidFill>
            <a:srgbClr val="00B0F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txBox="1"/>
          <p:nvPr/>
        </p:nvSpPr>
        <p:spPr>
          <a:xfrm>
            <a:off x="2676779" y="3214050"/>
            <a:ext cx="283500" cy="28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FFFFFF"/>
                </a:solidFill>
                <a:latin typeface="Calibri"/>
                <a:ea typeface="Calibri"/>
                <a:cs typeface="Calibri"/>
                <a:sym typeface="Calibri"/>
              </a:rPr>
              <a:t>3</a:t>
            </a:r>
            <a:endParaRPr b="1" sz="1800">
              <a:solidFill>
                <a:srgbClr val="FFFFFF"/>
              </a:solidFill>
              <a:latin typeface="Calibri"/>
              <a:ea typeface="Calibri"/>
              <a:cs typeface="Calibri"/>
              <a:sym typeface="Calibri"/>
            </a:endParaRPr>
          </a:p>
        </p:txBody>
      </p:sp>
      <p:sp>
        <p:nvSpPr>
          <p:cNvPr id="181" name="Google Shape;181;p27"/>
          <p:cNvSpPr txBox="1"/>
          <p:nvPr/>
        </p:nvSpPr>
        <p:spPr>
          <a:xfrm>
            <a:off x="3037500" y="3169920"/>
            <a:ext cx="5948700" cy="43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00B0F0"/>
                </a:solidFill>
                <a:latin typeface="Verdana"/>
                <a:ea typeface="Verdana"/>
                <a:cs typeface="Verdana"/>
                <a:sym typeface="Verdana"/>
              </a:rPr>
              <a:t>Git flow - luồng hoạt động của Git</a:t>
            </a:r>
            <a:endParaRPr sz="2400">
              <a:solidFill>
                <a:srgbClr val="00B0F0"/>
              </a:solidFill>
              <a:latin typeface="Verdana"/>
              <a:ea typeface="Verdana"/>
              <a:cs typeface="Verdana"/>
              <a:sym typeface="Verdana"/>
            </a:endParaRPr>
          </a:p>
        </p:txBody>
      </p:sp>
      <p:sp>
        <p:nvSpPr>
          <p:cNvPr id="182" name="Google Shape;182;p27"/>
          <p:cNvSpPr/>
          <p:nvPr/>
        </p:nvSpPr>
        <p:spPr>
          <a:xfrm>
            <a:off x="2697600" y="3774250"/>
            <a:ext cx="283500" cy="283500"/>
          </a:xfrm>
          <a:prstGeom prst="ellipse">
            <a:avLst/>
          </a:prstGeom>
          <a:solidFill>
            <a:srgbClr val="00B0F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txBox="1"/>
          <p:nvPr/>
        </p:nvSpPr>
        <p:spPr>
          <a:xfrm>
            <a:off x="2676779" y="3747450"/>
            <a:ext cx="283500" cy="28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FFFFFF"/>
                </a:solidFill>
                <a:latin typeface="Calibri"/>
                <a:ea typeface="Calibri"/>
                <a:cs typeface="Calibri"/>
                <a:sym typeface="Calibri"/>
              </a:rPr>
              <a:t>4</a:t>
            </a:r>
            <a:endParaRPr b="1" sz="1800">
              <a:solidFill>
                <a:srgbClr val="FFFFFF"/>
              </a:solidFill>
              <a:latin typeface="Calibri"/>
              <a:ea typeface="Calibri"/>
              <a:cs typeface="Calibri"/>
              <a:sym typeface="Calibri"/>
            </a:endParaRPr>
          </a:p>
        </p:txBody>
      </p:sp>
      <p:sp>
        <p:nvSpPr>
          <p:cNvPr id="184" name="Google Shape;184;p27"/>
          <p:cNvSpPr txBox="1"/>
          <p:nvPr/>
        </p:nvSpPr>
        <p:spPr>
          <a:xfrm>
            <a:off x="3037500" y="3703320"/>
            <a:ext cx="5948700" cy="43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00B0F0"/>
                </a:solidFill>
                <a:latin typeface="Verdana"/>
                <a:ea typeface="Verdana"/>
                <a:cs typeface="Verdana"/>
                <a:sym typeface="Verdana"/>
              </a:rPr>
              <a:t>Một số lưu ý khi sử dụng Git</a:t>
            </a:r>
            <a:endParaRPr sz="2400">
              <a:solidFill>
                <a:srgbClr val="00B0F0"/>
              </a:solidFill>
              <a:latin typeface="Verdana"/>
              <a:ea typeface="Verdana"/>
              <a:cs typeface="Verdana"/>
              <a:sym typeface="Verdana"/>
            </a:endParaRPr>
          </a:p>
        </p:txBody>
      </p:sp>
      <p:sp>
        <p:nvSpPr>
          <p:cNvPr id="185" name="Google Shape;185;p27"/>
          <p:cNvSpPr/>
          <p:nvPr/>
        </p:nvSpPr>
        <p:spPr>
          <a:xfrm>
            <a:off x="2697600" y="4307650"/>
            <a:ext cx="283500" cy="283500"/>
          </a:xfrm>
          <a:prstGeom prst="ellipse">
            <a:avLst/>
          </a:prstGeom>
          <a:solidFill>
            <a:srgbClr val="00B0F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txBox="1"/>
          <p:nvPr/>
        </p:nvSpPr>
        <p:spPr>
          <a:xfrm>
            <a:off x="2676779" y="4280850"/>
            <a:ext cx="283500" cy="28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FFFFFF"/>
                </a:solidFill>
                <a:latin typeface="Calibri"/>
                <a:ea typeface="Calibri"/>
                <a:cs typeface="Calibri"/>
                <a:sym typeface="Calibri"/>
              </a:rPr>
              <a:t>5</a:t>
            </a:r>
            <a:endParaRPr b="1" sz="1800">
              <a:solidFill>
                <a:srgbClr val="FFFFFF"/>
              </a:solidFill>
              <a:latin typeface="Calibri"/>
              <a:ea typeface="Calibri"/>
              <a:cs typeface="Calibri"/>
              <a:sym typeface="Calibri"/>
            </a:endParaRPr>
          </a:p>
        </p:txBody>
      </p:sp>
      <p:sp>
        <p:nvSpPr>
          <p:cNvPr id="187" name="Google Shape;187;p27"/>
          <p:cNvSpPr txBox="1"/>
          <p:nvPr/>
        </p:nvSpPr>
        <p:spPr>
          <a:xfrm>
            <a:off x="3037500" y="4236720"/>
            <a:ext cx="5948700" cy="43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00B0F0"/>
                </a:solidFill>
                <a:latin typeface="Verdana"/>
                <a:ea typeface="Verdana"/>
                <a:cs typeface="Verdana"/>
                <a:sym typeface="Verdana"/>
              </a:rPr>
              <a:t>Tham khảo</a:t>
            </a:r>
            <a:endParaRPr sz="2400">
              <a:solidFill>
                <a:srgbClr val="00B0F0"/>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193" name="Google Shape;193;p28"/>
          <p:cNvSpPr txBox="1"/>
          <p:nvPr/>
        </p:nvSpPr>
        <p:spPr>
          <a:xfrm>
            <a:off x="663600" y="1216625"/>
            <a:ext cx="68436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Git là gì?</a:t>
            </a:r>
            <a:endParaRPr b="1" sz="2600">
              <a:latin typeface="Verdana"/>
              <a:ea typeface="Verdana"/>
              <a:cs typeface="Verdana"/>
              <a:sym typeface="Verdana"/>
            </a:endParaRPr>
          </a:p>
        </p:txBody>
      </p:sp>
      <p:sp>
        <p:nvSpPr>
          <p:cNvPr id="194" name="Google Shape;194;p28"/>
          <p:cNvSpPr txBox="1"/>
          <p:nvPr/>
        </p:nvSpPr>
        <p:spPr>
          <a:xfrm>
            <a:off x="1931825" y="1698050"/>
            <a:ext cx="9146400" cy="4317900"/>
          </a:xfrm>
          <a:prstGeom prst="rect">
            <a:avLst/>
          </a:prstGeom>
          <a:noFill/>
          <a:ln>
            <a:noFill/>
          </a:ln>
        </p:spPr>
        <p:txBody>
          <a:bodyPr anchorCtr="0" anchor="t" bIns="91425" lIns="91425" spcFirstLastPara="1" rIns="91425" wrap="square" tIns="91425">
            <a:noAutofit/>
          </a:bodyPr>
          <a:lstStyle/>
          <a:p>
            <a:pPr indent="-381000" lvl="0" marL="457200" rtl="0" algn="l">
              <a:lnSpc>
                <a:spcPct val="158000"/>
              </a:lnSpc>
              <a:spcBef>
                <a:spcPts val="90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Git l</a:t>
            </a:r>
            <a:r>
              <a:rPr lang="en-US" sz="2400">
                <a:solidFill>
                  <a:srgbClr val="00B0F0"/>
                </a:solidFill>
                <a:latin typeface="Verdana"/>
                <a:ea typeface="Verdana"/>
                <a:cs typeface="Verdana"/>
                <a:sym typeface="Verdana"/>
              </a:rPr>
              <a:t>à công cụ giúp quản lý source code được tổ chức theo dạng dữ liệu phân tán (distributed)</a:t>
            </a:r>
            <a:endParaRPr sz="2400">
              <a:solidFill>
                <a:srgbClr val="00B0F0"/>
              </a:solidFill>
              <a:latin typeface="Verdana"/>
              <a:ea typeface="Verdana"/>
              <a:cs typeface="Verdana"/>
              <a:sym typeface="Verdana"/>
            </a:endParaRPr>
          </a:p>
          <a:p>
            <a:pPr indent="-381000" lvl="0" marL="457200" rtl="0" algn="l">
              <a:lnSpc>
                <a:spcPct val="158000"/>
              </a:lnSpc>
              <a:spcBef>
                <a:spcPts val="0"/>
              </a:spcBef>
              <a:spcAft>
                <a:spcPts val="0"/>
              </a:spcAft>
              <a:buClr>
                <a:srgbClr val="00B0F0"/>
              </a:buClr>
              <a:buSzPts val="2400"/>
              <a:buFont typeface="Verdana"/>
              <a:buChar char="●"/>
            </a:pPr>
            <a:r>
              <a:rPr lang="en-US" sz="2400">
                <a:solidFill>
                  <a:srgbClr val="00B0F0"/>
                </a:solidFill>
                <a:highlight>
                  <a:srgbClr val="FFFFFF"/>
                </a:highlight>
                <a:latin typeface="Verdana"/>
                <a:ea typeface="Verdana"/>
                <a:cs typeface="Verdana"/>
                <a:sym typeface="Verdana"/>
              </a:rPr>
              <a:t>Git cho phép đồng bộ source code của nhóm làm việc chung với nhau lên 1 server (remote)</a:t>
            </a:r>
            <a:endParaRPr sz="2400">
              <a:solidFill>
                <a:srgbClr val="00B0F0"/>
              </a:solidFill>
              <a:highlight>
                <a:srgbClr val="FFFFFF"/>
              </a:highlight>
              <a:latin typeface="Verdana"/>
              <a:ea typeface="Verdana"/>
              <a:cs typeface="Verdana"/>
              <a:sym typeface="Verdana"/>
            </a:endParaRPr>
          </a:p>
          <a:p>
            <a:pPr indent="-381000" lvl="0" marL="457200" rtl="0" algn="l">
              <a:lnSpc>
                <a:spcPct val="158000"/>
              </a:lnSpc>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Hỗ trợ các thao tác kiểm tra source code của dev trong quá trình làm việc (Diff, Check modifications, ShowLog, …)</a:t>
            </a:r>
            <a:endParaRPr sz="2400">
              <a:solidFill>
                <a:srgbClr val="00B0F0"/>
              </a:solidFill>
              <a:latin typeface="Verdana"/>
              <a:ea typeface="Verdana"/>
              <a:cs typeface="Verdana"/>
              <a:sym typeface="Verdana"/>
            </a:endParaRPr>
          </a:p>
          <a:p>
            <a:pPr indent="0" lvl="0" marL="457200" rtl="0" algn="l">
              <a:lnSpc>
                <a:spcPct val="158000"/>
              </a:lnSpc>
              <a:spcBef>
                <a:spcPts val="900"/>
              </a:spcBef>
              <a:spcAft>
                <a:spcPts val="1100"/>
              </a:spcAft>
              <a:buNone/>
            </a:pPr>
            <a:r>
              <a:t/>
            </a:r>
            <a:endParaRPr sz="2400">
              <a:solidFill>
                <a:srgbClr val="00B0F0"/>
              </a:solidFill>
              <a:highlight>
                <a:srgbClr val="FFFF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200" name="Google Shape;200;p29"/>
          <p:cNvSpPr txBox="1"/>
          <p:nvPr/>
        </p:nvSpPr>
        <p:spPr>
          <a:xfrm>
            <a:off x="663600" y="1140425"/>
            <a:ext cx="100902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Một số khái niệm cơ bản trong Git</a:t>
            </a:r>
            <a:endParaRPr b="1" sz="2600">
              <a:latin typeface="Verdana"/>
              <a:ea typeface="Verdana"/>
              <a:cs typeface="Verdana"/>
              <a:sym typeface="Verdana"/>
            </a:endParaRPr>
          </a:p>
        </p:txBody>
      </p:sp>
      <p:sp>
        <p:nvSpPr>
          <p:cNvPr id="201" name="Google Shape;201;p29"/>
          <p:cNvSpPr txBox="1"/>
          <p:nvPr/>
        </p:nvSpPr>
        <p:spPr>
          <a:xfrm>
            <a:off x="1804900" y="1323125"/>
            <a:ext cx="10044300" cy="45297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220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Repository (repo): là nơi chứa source code.</a:t>
            </a:r>
            <a:endParaRPr sz="2400">
              <a:solidFill>
                <a:srgbClr val="00B0F0"/>
              </a:solidFill>
              <a:latin typeface="Verdana"/>
              <a:ea typeface="Verdana"/>
              <a:cs typeface="Verdana"/>
              <a:sym typeface="Verdana"/>
            </a:endParaRPr>
          </a:p>
          <a:p>
            <a:pPr indent="-381000" lvl="0" marL="457200" rtl="0" algn="l">
              <a:lnSpc>
                <a:spcPct val="150000"/>
              </a:lnSpc>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Remote repository: </a:t>
            </a:r>
            <a:r>
              <a:rPr lang="en-US" sz="2400">
                <a:solidFill>
                  <a:srgbClr val="00B0F0"/>
                </a:solidFill>
                <a:highlight>
                  <a:srgbClr val="FFFFFF"/>
                </a:highlight>
                <a:latin typeface="Verdana"/>
                <a:ea typeface="Verdana"/>
                <a:cs typeface="Verdana"/>
                <a:sym typeface="Verdana"/>
              </a:rPr>
              <a:t> là repo để chia sẻ giữa nhiều người, được lưu trữ trên server</a:t>
            </a:r>
            <a:r>
              <a:rPr lang="en-US" sz="2400">
                <a:solidFill>
                  <a:srgbClr val="00B0F0"/>
                </a:solidFill>
                <a:latin typeface="Verdana"/>
                <a:ea typeface="Verdana"/>
                <a:cs typeface="Verdana"/>
                <a:sym typeface="Verdana"/>
              </a:rPr>
              <a:t>.</a:t>
            </a:r>
            <a:endParaRPr sz="2400">
              <a:solidFill>
                <a:srgbClr val="00B0F0"/>
              </a:solidFill>
              <a:latin typeface="Verdana"/>
              <a:ea typeface="Verdana"/>
              <a:cs typeface="Verdana"/>
              <a:sym typeface="Verdana"/>
            </a:endParaRPr>
          </a:p>
          <a:p>
            <a:pPr indent="-381000" lvl="0" marL="457200" rtl="0" algn="l">
              <a:lnSpc>
                <a:spcPct val="150000"/>
              </a:lnSpc>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Local repository: là repo trên máy local.</a:t>
            </a:r>
            <a:endParaRPr sz="2400">
              <a:solidFill>
                <a:srgbClr val="00B0F0"/>
              </a:solidFill>
              <a:latin typeface="Verdana"/>
              <a:ea typeface="Verdana"/>
              <a:cs typeface="Verdana"/>
              <a:sym typeface="Verdana"/>
            </a:endParaRPr>
          </a:p>
          <a:p>
            <a:pPr indent="-381000" lvl="0" marL="457200" rtl="0" algn="l">
              <a:lnSpc>
                <a:spcPct val="150000"/>
              </a:lnSpc>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Working copy: vùng làm việc trên máy local.</a:t>
            </a:r>
            <a:endParaRPr sz="2400">
              <a:solidFill>
                <a:srgbClr val="00B0F0"/>
              </a:solidFill>
              <a:latin typeface="Verdana"/>
              <a:ea typeface="Verdana"/>
              <a:cs typeface="Verdana"/>
              <a:sym typeface="Verdana"/>
            </a:endParaRPr>
          </a:p>
          <a:p>
            <a:pPr indent="-381000" lvl="0" marL="457200" rtl="0" algn="l">
              <a:lnSpc>
                <a:spcPct val="150000"/>
              </a:lnSpc>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Branch: là nhánh trong repo, các hoạt động trên mỗi branch không gây ảnh hưởng lên branch khác nên có thể tiến hành nhiều thay đổi đồng thời trong cùng 1 repo.</a:t>
            </a:r>
            <a:endParaRPr sz="2400">
              <a:solidFill>
                <a:srgbClr val="00B0F0"/>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207" name="Google Shape;207;p30"/>
          <p:cNvSpPr txBox="1"/>
          <p:nvPr/>
        </p:nvSpPr>
        <p:spPr>
          <a:xfrm>
            <a:off x="663600" y="1216625"/>
            <a:ext cx="100902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Một số khái niệm cơ bản trong Git</a:t>
            </a:r>
            <a:endParaRPr b="1" sz="2600">
              <a:latin typeface="Verdana"/>
              <a:ea typeface="Verdana"/>
              <a:cs typeface="Verdana"/>
              <a:sym typeface="Verdana"/>
            </a:endParaRPr>
          </a:p>
        </p:txBody>
      </p:sp>
      <p:sp>
        <p:nvSpPr>
          <p:cNvPr id="208" name="Google Shape;208;p30"/>
          <p:cNvSpPr txBox="1"/>
          <p:nvPr/>
        </p:nvSpPr>
        <p:spPr>
          <a:xfrm>
            <a:off x="1779425" y="1545650"/>
            <a:ext cx="9978300" cy="46629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220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Pull: cập nhật từ server vào thư mục đang làm việc (working copy) (git pull)</a:t>
            </a:r>
            <a:endParaRPr sz="2400">
              <a:solidFill>
                <a:srgbClr val="00B0F0"/>
              </a:solidFill>
              <a:latin typeface="Verdana"/>
              <a:ea typeface="Verdana"/>
              <a:cs typeface="Verdana"/>
              <a:sym typeface="Verdana"/>
            </a:endParaRPr>
          </a:p>
          <a:p>
            <a:pPr indent="-381000" lvl="0" marL="457200" rtl="0" algn="l">
              <a:lnSpc>
                <a:spcPct val="150000"/>
              </a:lnSpc>
              <a:spcBef>
                <a:spcPts val="0"/>
              </a:spcBef>
              <a:spcAft>
                <a:spcPts val="0"/>
              </a:spcAft>
              <a:buClr>
                <a:srgbClr val="00B0F0"/>
              </a:buClr>
              <a:buSzPts val="2400"/>
              <a:buFont typeface="Verdana"/>
              <a:buChar char="●"/>
            </a:pPr>
            <a:r>
              <a:rPr lang="en-US" sz="2400">
                <a:solidFill>
                  <a:srgbClr val="00B0F0"/>
                </a:solidFill>
                <a:highlight>
                  <a:srgbClr val="FFFFFF"/>
                </a:highlight>
                <a:latin typeface="Verdana"/>
                <a:ea typeface="Verdana"/>
                <a:cs typeface="Verdana"/>
                <a:sym typeface="Verdana"/>
              </a:rPr>
              <a:t>Fetch: Đồng bộ thay đổi mới nhất từ server (remote repo) về local (local repo) ( git fetch)</a:t>
            </a:r>
            <a:endParaRPr sz="2400">
              <a:solidFill>
                <a:srgbClr val="00B0F0"/>
              </a:solidFill>
              <a:highlight>
                <a:srgbClr val="FFFFFF"/>
              </a:highlight>
              <a:latin typeface="Verdana"/>
              <a:ea typeface="Verdana"/>
              <a:cs typeface="Verdana"/>
              <a:sym typeface="Verdana"/>
            </a:endParaRPr>
          </a:p>
          <a:p>
            <a:pPr indent="-381000" lvl="0" marL="457200" rtl="0" algn="l">
              <a:lnSpc>
                <a:spcPct val="150000"/>
              </a:lnSpc>
              <a:spcBef>
                <a:spcPts val="0"/>
              </a:spcBef>
              <a:spcAft>
                <a:spcPts val="0"/>
              </a:spcAft>
              <a:buClr>
                <a:srgbClr val="00B0F0"/>
              </a:buClr>
              <a:buSzPts val="2400"/>
              <a:buFont typeface="Verdana"/>
              <a:buChar char="●"/>
            </a:pPr>
            <a:r>
              <a:rPr lang="en-US" sz="2400">
                <a:solidFill>
                  <a:srgbClr val="00B0F0"/>
                </a:solidFill>
                <a:highlight>
                  <a:srgbClr val="FFFFFF"/>
                </a:highlight>
                <a:latin typeface="Verdana"/>
                <a:ea typeface="Verdana"/>
                <a:cs typeface="Verdana"/>
                <a:sym typeface="Verdana"/>
              </a:rPr>
              <a:t>Commit: Lưu các thay đổi từ thư mục đang làm việc (working copy) vào local (local repo)</a:t>
            </a:r>
            <a:endParaRPr sz="2400">
              <a:solidFill>
                <a:srgbClr val="00B0F0"/>
              </a:solidFill>
              <a:highlight>
                <a:srgbClr val="FFFFFF"/>
              </a:highlight>
              <a:latin typeface="Verdana"/>
              <a:ea typeface="Verdana"/>
              <a:cs typeface="Verdana"/>
              <a:sym typeface="Verdana"/>
            </a:endParaRPr>
          </a:p>
          <a:p>
            <a:pPr indent="-381000" lvl="0" marL="457200" rtl="0" algn="l">
              <a:lnSpc>
                <a:spcPct val="150000"/>
              </a:lnSpc>
              <a:spcBef>
                <a:spcPts val="0"/>
              </a:spcBef>
              <a:spcAft>
                <a:spcPts val="0"/>
              </a:spcAft>
              <a:buClr>
                <a:srgbClr val="00B0F0"/>
              </a:buClr>
              <a:buSzPts val="2400"/>
              <a:buFont typeface="Verdana"/>
              <a:buChar char="●"/>
            </a:pPr>
            <a:r>
              <a:rPr lang="en-US" sz="2400">
                <a:solidFill>
                  <a:srgbClr val="00B0F0"/>
                </a:solidFill>
                <a:highlight>
                  <a:srgbClr val="FFFFFF"/>
                </a:highlight>
                <a:latin typeface="Verdana"/>
                <a:ea typeface="Verdana"/>
                <a:cs typeface="Verdana"/>
                <a:sym typeface="Verdana"/>
              </a:rPr>
              <a:t>Push: Cập nhật các thay đổi từ local (local repo) lên server (</a:t>
            </a:r>
            <a:r>
              <a:rPr lang="en-US" sz="2400">
                <a:solidFill>
                  <a:srgbClr val="00B0F0"/>
                </a:solidFill>
                <a:highlight>
                  <a:srgbClr val="FFFFFF"/>
                </a:highlight>
                <a:latin typeface="Verdana"/>
                <a:ea typeface="Verdana"/>
                <a:cs typeface="Verdana"/>
                <a:sym typeface="Verdana"/>
              </a:rPr>
              <a:t>rem</a:t>
            </a:r>
            <a:r>
              <a:rPr lang="en-US" sz="2400">
                <a:solidFill>
                  <a:srgbClr val="00B0F0"/>
                </a:solidFill>
                <a:highlight>
                  <a:srgbClr val="FFFFFF"/>
                </a:highlight>
                <a:latin typeface="Verdana"/>
                <a:ea typeface="Verdana"/>
                <a:cs typeface="Verdana"/>
                <a:sym typeface="Verdana"/>
              </a:rPr>
              <a:t>ote repo)</a:t>
            </a:r>
            <a:endParaRPr sz="2400">
              <a:solidFill>
                <a:srgbClr val="00B0F0"/>
              </a:solidFill>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214" name="Google Shape;214;p31"/>
          <p:cNvSpPr txBox="1"/>
          <p:nvPr/>
        </p:nvSpPr>
        <p:spPr>
          <a:xfrm>
            <a:off x="663600" y="1216625"/>
            <a:ext cx="100902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Một số khái niệm cơ bản trong Git</a:t>
            </a:r>
            <a:endParaRPr b="1" sz="2600">
              <a:latin typeface="Verdana"/>
              <a:ea typeface="Verdana"/>
              <a:cs typeface="Verdana"/>
              <a:sym typeface="Verdana"/>
            </a:endParaRPr>
          </a:p>
        </p:txBody>
      </p:sp>
      <p:sp>
        <p:nvSpPr>
          <p:cNvPr id="215" name="Google Shape;215;p31"/>
          <p:cNvSpPr txBox="1"/>
          <p:nvPr/>
        </p:nvSpPr>
        <p:spPr>
          <a:xfrm>
            <a:off x="1652500" y="1684075"/>
            <a:ext cx="6417600" cy="42657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220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Merge/Rebase: Tích hợp thay đổi từ một nhánh vào một nhánh khác</a:t>
            </a:r>
            <a:endParaRPr sz="2400">
              <a:solidFill>
                <a:srgbClr val="00B0F0"/>
              </a:solidFill>
              <a:highlight>
                <a:srgbClr val="FFFFFF"/>
              </a:highlight>
              <a:latin typeface="Verdana"/>
              <a:ea typeface="Verdana"/>
              <a:cs typeface="Verdana"/>
              <a:sym typeface="Verdana"/>
            </a:endParaRPr>
          </a:p>
        </p:txBody>
      </p:sp>
      <p:pic>
        <p:nvPicPr>
          <p:cNvPr id="216" name="Google Shape;216;p31"/>
          <p:cNvPicPr preferRelativeResize="0"/>
          <p:nvPr/>
        </p:nvPicPr>
        <p:blipFill>
          <a:blip r:embed="rId3">
            <a:alphaModFix/>
          </a:blip>
          <a:stretch>
            <a:fillRect/>
          </a:stretch>
        </p:blipFill>
        <p:spPr>
          <a:xfrm>
            <a:off x="7892675" y="1545650"/>
            <a:ext cx="4106350" cy="460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2"/>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222" name="Google Shape;222;p32"/>
          <p:cNvSpPr txBox="1"/>
          <p:nvPr/>
        </p:nvSpPr>
        <p:spPr>
          <a:xfrm>
            <a:off x="663600" y="1207250"/>
            <a:ext cx="5920500" cy="93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Git flow - </a:t>
            </a:r>
            <a:endParaRPr b="1" sz="2600">
              <a:solidFill>
                <a:srgbClr val="00B0F0"/>
              </a:solidFill>
              <a:latin typeface="Verdana"/>
              <a:ea typeface="Verdana"/>
              <a:cs typeface="Verdana"/>
              <a:sym typeface="Verdana"/>
            </a:endParaRPr>
          </a:p>
          <a:p>
            <a:pPr indent="0" lvl="0" marL="0" marR="0" rtl="0" algn="l">
              <a:spcBef>
                <a:spcPts val="0"/>
              </a:spcBef>
              <a:spcAft>
                <a:spcPts val="0"/>
              </a:spcAft>
              <a:buNone/>
            </a:pPr>
            <a:r>
              <a:rPr b="1" lang="en-US" sz="2600">
                <a:solidFill>
                  <a:srgbClr val="00B0F0"/>
                </a:solidFill>
                <a:latin typeface="Verdana"/>
                <a:ea typeface="Verdana"/>
                <a:cs typeface="Verdana"/>
                <a:sym typeface="Verdana"/>
              </a:rPr>
              <a:t>Luồng hoạt động của</a:t>
            </a:r>
            <a:r>
              <a:rPr b="1" lang="en-US" sz="2600">
                <a:solidFill>
                  <a:srgbClr val="00B0F0"/>
                </a:solidFill>
                <a:latin typeface="Verdana"/>
                <a:ea typeface="Verdana"/>
                <a:cs typeface="Verdana"/>
                <a:sym typeface="Verdana"/>
              </a:rPr>
              <a:t> Git</a:t>
            </a:r>
            <a:endParaRPr b="1" sz="2600">
              <a:latin typeface="Verdana"/>
              <a:ea typeface="Verdana"/>
              <a:cs typeface="Verdana"/>
              <a:sym typeface="Verdana"/>
            </a:endParaRPr>
          </a:p>
        </p:txBody>
      </p:sp>
      <p:pic>
        <p:nvPicPr>
          <p:cNvPr id="223" name="Google Shape;223;p32"/>
          <p:cNvPicPr preferRelativeResize="0"/>
          <p:nvPr/>
        </p:nvPicPr>
        <p:blipFill>
          <a:blip r:embed="rId3">
            <a:alphaModFix/>
          </a:blip>
          <a:stretch>
            <a:fillRect/>
          </a:stretch>
        </p:blipFill>
        <p:spPr>
          <a:xfrm>
            <a:off x="5822100" y="882600"/>
            <a:ext cx="5133350" cy="5579749"/>
          </a:xfrm>
          <a:prstGeom prst="rect">
            <a:avLst/>
          </a:prstGeom>
          <a:noFill/>
          <a:ln>
            <a:noFill/>
          </a:ln>
        </p:spPr>
      </p:pic>
      <p:sp>
        <p:nvSpPr>
          <p:cNvPr id="224" name="Google Shape;224;p32"/>
          <p:cNvSpPr txBox="1"/>
          <p:nvPr/>
        </p:nvSpPr>
        <p:spPr>
          <a:xfrm>
            <a:off x="1222800" y="2338075"/>
            <a:ext cx="4722000" cy="2566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Git hoạt động dựa trên cơ chế phân nhánh</a:t>
            </a:r>
            <a:endParaRPr sz="2400">
              <a:solidFill>
                <a:srgbClr val="00B0F0"/>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nvSpPr>
        <p:spPr>
          <a:xfrm>
            <a:off x="483091" y="382555"/>
            <a:ext cx="29832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Calibri"/>
                <a:ea typeface="Calibri"/>
                <a:cs typeface="Calibri"/>
                <a:sym typeface="Calibri"/>
              </a:rPr>
              <a:t>CHAINOS SOLUTION JSC</a:t>
            </a:r>
            <a:endParaRPr/>
          </a:p>
        </p:txBody>
      </p:sp>
      <p:sp>
        <p:nvSpPr>
          <p:cNvPr id="230" name="Google Shape;230;p33"/>
          <p:cNvSpPr txBox="1"/>
          <p:nvPr/>
        </p:nvSpPr>
        <p:spPr>
          <a:xfrm>
            <a:off x="663600" y="1216625"/>
            <a:ext cx="10090200" cy="5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00B0F0"/>
                </a:solidFill>
                <a:latin typeface="Verdana"/>
                <a:ea typeface="Verdana"/>
                <a:cs typeface="Verdana"/>
                <a:sym typeface="Verdana"/>
              </a:rPr>
              <a:t>Git flow - Luồng hoạt động của Git</a:t>
            </a:r>
            <a:endParaRPr b="1" sz="2600">
              <a:latin typeface="Verdana"/>
              <a:ea typeface="Verdana"/>
              <a:cs typeface="Verdana"/>
              <a:sym typeface="Verdana"/>
            </a:endParaRPr>
          </a:p>
        </p:txBody>
      </p:sp>
      <p:pic>
        <p:nvPicPr>
          <p:cNvPr id="231" name="Google Shape;231;p33"/>
          <p:cNvPicPr preferRelativeResize="0"/>
          <p:nvPr/>
        </p:nvPicPr>
        <p:blipFill>
          <a:blip r:embed="rId3">
            <a:alphaModFix/>
          </a:blip>
          <a:stretch>
            <a:fillRect/>
          </a:stretch>
        </p:blipFill>
        <p:spPr>
          <a:xfrm>
            <a:off x="8004850" y="888525"/>
            <a:ext cx="3682375" cy="5544249"/>
          </a:xfrm>
          <a:prstGeom prst="rect">
            <a:avLst/>
          </a:prstGeom>
          <a:noFill/>
          <a:ln>
            <a:noFill/>
          </a:ln>
        </p:spPr>
      </p:pic>
      <p:sp>
        <p:nvSpPr>
          <p:cNvPr id="232" name="Google Shape;232;p33"/>
          <p:cNvSpPr txBox="1"/>
          <p:nvPr/>
        </p:nvSpPr>
        <p:spPr>
          <a:xfrm>
            <a:off x="1278275" y="1881775"/>
            <a:ext cx="6492900" cy="4499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B0F0"/>
              </a:buClr>
              <a:buSzPts val="2400"/>
              <a:buFont typeface="Verdana"/>
              <a:buChar char="➢"/>
            </a:pPr>
            <a:r>
              <a:rPr lang="en-US" sz="2400">
                <a:solidFill>
                  <a:srgbClr val="00B0F0"/>
                </a:solidFill>
                <a:latin typeface="Verdana"/>
                <a:ea typeface="Verdana"/>
                <a:cs typeface="Verdana"/>
                <a:sym typeface="Verdana"/>
              </a:rPr>
              <a:t>Các branch chính:</a:t>
            </a:r>
            <a:endParaRPr sz="2400">
              <a:solidFill>
                <a:srgbClr val="00B0F0"/>
              </a:solidFill>
              <a:latin typeface="Verdana"/>
              <a:ea typeface="Verdana"/>
              <a:cs typeface="Verdana"/>
              <a:sym typeface="Verdana"/>
            </a:endParaRPr>
          </a:p>
        </p:txBody>
      </p:sp>
      <p:sp>
        <p:nvSpPr>
          <p:cNvPr id="233" name="Google Shape;233;p33"/>
          <p:cNvSpPr txBox="1"/>
          <p:nvPr/>
        </p:nvSpPr>
        <p:spPr>
          <a:xfrm>
            <a:off x="1846375" y="2368275"/>
            <a:ext cx="6563700" cy="35610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B0F0"/>
              </a:buClr>
              <a:buSzPts val="2200"/>
              <a:buFont typeface="Verdana"/>
              <a:buChar char="●"/>
            </a:pPr>
            <a:r>
              <a:rPr lang="en-US" sz="2200">
                <a:solidFill>
                  <a:srgbClr val="00B0F0"/>
                </a:solidFill>
                <a:latin typeface="Verdana"/>
                <a:ea typeface="Verdana"/>
                <a:cs typeface="Verdana"/>
                <a:sym typeface="Verdana"/>
              </a:rPr>
              <a:t>master: được sinh ra sau lần commit đầu tiên, là nhánh chính với HEAD phản ánh trạng thái production-ready.</a:t>
            </a:r>
            <a:endParaRPr sz="2200">
              <a:solidFill>
                <a:srgbClr val="00B0F0"/>
              </a:solidFill>
              <a:latin typeface="Verdana"/>
              <a:ea typeface="Verdana"/>
              <a:cs typeface="Verdana"/>
              <a:sym typeface="Verdana"/>
            </a:endParaRPr>
          </a:p>
          <a:p>
            <a:pPr indent="-368300" lvl="0" marL="457200" rtl="0" algn="l">
              <a:lnSpc>
                <a:spcPct val="150000"/>
              </a:lnSpc>
              <a:spcBef>
                <a:spcPts val="0"/>
              </a:spcBef>
              <a:spcAft>
                <a:spcPts val="0"/>
              </a:spcAft>
              <a:buClr>
                <a:srgbClr val="00B0F0"/>
              </a:buClr>
              <a:buSzPts val="2200"/>
              <a:buFont typeface="Verdana"/>
              <a:buChar char="●"/>
            </a:pPr>
            <a:r>
              <a:rPr lang="en-US" sz="2200">
                <a:solidFill>
                  <a:srgbClr val="00B0F0"/>
                </a:solidFill>
                <a:latin typeface="Verdana"/>
                <a:ea typeface="Verdana"/>
                <a:cs typeface="Verdana"/>
                <a:sym typeface="Verdana"/>
              </a:rPr>
              <a:t>develop: được tách từ nhánh master, là nhánh chính với HEAD phản ánh trạng thái thay đổi mới nhất của source code</a:t>
            </a:r>
            <a:endParaRPr sz="2200">
              <a:solidFill>
                <a:srgbClr val="00B0F0"/>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