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 id="2147483659" r:id="rId2"/>
  </p:sldMasterIdLst>
  <p:notesMasterIdLst>
    <p:notesMasterId r:id="rId25"/>
  </p:notesMasterIdLst>
  <p:handoutMasterIdLst>
    <p:handoutMasterId r:id="rId26"/>
  </p:handoutMasterIdLst>
  <p:sldIdLst>
    <p:sldId id="256" r:id="rId3"/>
    <p:sldId id="257" r:id="rId4"/>
    <p:sldId id="259" r:id="rId5"/>
    <p:sldId id="258" r:id="rId6"/>
    <p:sldId id="283" r:id="rId7"/>
    <p:sldId id="260" r:id="rId8"/>
    <p:sldId id="285" r:id="rId9"/>
    <p:sldId id="286" r:id="rId10"/>
    <p:sldId id="287" r:id="rId11"/>
    <p:sldId id="273" r:id="rId12"/>
    <p:sldId id="288" r:id="rId13"/>
    <p:sldId id="290" r:id="rId14"/>
    <p:sldId id="291" r:id="rId15"/>
    <p:sldId id="293" r:id="rId16"/>
    <p:sldId id="292" r:id="rId17"/>
    <p:sldId id="296" r:id="rId18"/>
    <p:sldId id="297" r:id="rId19"/>
    <p:sldId id="279" r:id="rId20"/>
    <p:sldId id="298" r:id="rId21"/>
    <p:sldId id="299" r:id="rId22"/>
    <p:sldId id="300" r:id="rId23"/>
    <p:sldId id="301" r:id="rId24"/>
  </p:sldIdLst>
  <p:sldSz cx="9144000" cy="5143500" type="screen16x9"/>
  <p:notesSz cx="6858000" cy="9144000"/>
  <p:embeddedFontLst>
    <p:embeddedFont>
      <p:font typeface="Dosis" panose="020B0604020202020204" charset="0"/>
      <p:regular r:id="rId27"/>
      <p:bold r:id="rId28"/>
    </p:embeddedFont>
    <p:embeddedFont>
      <p:font typeface="Footlight MT Light" panose="0204060206030A020304" pitchFamily="18" charset="0"/>
      <p:regular r:id="rId29"/>
    </p:embeddedFont>
    <p:embeddedFont>
      <p:font typeface="Calibri Light" panose="020F0302020204030204" pitchFamily="34" charset="0"/>
      <p:regular r:id="rId30"/>
      <p:italic r:id="rId31"/>
    </p:embeddedFont>
    <p:embeddedFont>
      <p:font typeface="Segoe UI Historic" panose="020B0502040204020203" pitchFamily="34" charset="0"/>
      <p:regular r:id="rId32"/>
    </p:embeddedFont>
    <p:embeddedFont>
      <p:font typeface="Calibri" panose="020F0502020204030204" pitchFamily="34" charset="0"/>
      <p:regular r:id="rId33"/>
      <p:bold r:id="rId34"/>
      <p:italic r:id="rId35"/>
      <p:boldItalic r:id="rId36"/>
    </p:embeddedFont>
    <p:embeddedFont>
      <p:font typeface="Palatino Linotype" panose="02040502050505030304" pitchFamily="18" charset="0"/>
      <p:regular r:id="rId37"/>
      <p:bold r:id="rId38"/>
      <p:italic r:id="rId39"/>
      <p:boldItalic r:id="rId40"/>
    </p:embeddedFont>
    <p:embeddedFont>
      <p:font typeface="Sniglet" panose="020B060402020202020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Nguyen" initials="QN" lastIdx="3" clrIdx="0">
    <p:extLst>
      <p:ext uri="{19B8F6BF-5375-455C-9EA6-DF929625EA0E}">
        <p15:presenceInfo xmlns:p15="http://schemas.microsoft.com/office/powerpoint/2012/main" userId="d8d1f0e6ba4116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5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05E0FE-D782-4A1A-986F-B7B9CD512967}">
  <a:tblStyle styleId="{BE05E0FE-D782-4A1A-986F-B7B9CD512967}"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97" d="100"/>
          <a:sy n="97" d="100"/>
        </p:scale>
        <p:origin x="6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D9A6E7-E234-4087-A245-3FEC3B0138B9}" type="datetimeFigureOut">
              <a:rPr lang="en-US" smtClean="0"/>
              <a:t>3/29/2019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F9DA4B-0EEA-4B8C-AB6F-E9F176844B47}" type="slidenum">
              <a:rPr lang="en-US" smtClean="0"/>
              <a:t>‹#›</a:t>
            </a:fld>
            <a:endParaRPr lang="en-US"/>
          </a:p>
        </p:txBody>
      </p:sp>
    </p:spTree>
    <p:extLst>
      <p:ext uri="{BB962C8B-B14F-4D97-AF65-F5344CB8AC3E}">
        <p14:creationId xmlns:p14="http://schemas.microsoft.com/office/powerpoint/2010/main" val="14051381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24575786"/>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85388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82224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66823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89767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97618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8" name="Shape 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81928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8" name="Shape 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53336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8" name="Shape 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82251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8" name="Shape 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58239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1" name="Shape 7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87537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2" name="Shape 5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5895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1328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8" name="Shape 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9195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8" name="Shape 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46877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8" name="Shape 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37264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16440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8" name="Shape 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64414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9" name="Shape 5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34032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40289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8070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07030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8" name="Shape 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9077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2305100" y="1161050"/>
            <a:ext cx="6153000" cy="1159799"/>
          </a:xfrm>
          <a:prstGeom prst="rect">
            <a:avLst/>
          </a:prstGeom>
        </p:spPr>
        <p:txBody>
          <a:bodyPr lIns="91425" tIns="91425" rIns="91425" bIns="91425" anchor="ctr" anchorCtr="0"/>
          <a:lstStyle>
            <a:lvl1pPr lvl="0" algn="r">
              <a:spcBef>
                <a:spcPts val="0"/>
              </a:spcBef>
              <a:buClr>
                <a:srgbClr val="1C4587"/>
              </a:buClr>
              <a:buSzPct val="100000"/>
              <a:defRPr sz="4800" b="0">
                <a:solidFill>
                  <a:srgbClr val="1C4587"/>
                </a:solidFill>
              </a:defRPr>
            </a:lvl1pPr>
            <a:lvl2pPr lvl="1" algn="r">
              <a:spcBef>
                <a:spcPts val="0"/>
              </a:spcBef>
              <a:buClr>
                <a:srgbClr val="1C4587"/>
              </a:buClr>
              <a:buSzPct val="100000"/>
              <a:defRPr sz="4800" b="0">
                <a:solidFill>
                  <a:srgbClr val="1C4587"/>
                </a:solidFill>
              </a:defRPr>
            </a:lvl2pPr>
            <a:lvl3pPr lvl="2" algn="r">
              <a:spcBef>
                <a:spcPts val="0"/>
              </a:spcBef>
              <a:buClr>
                <a:srgbClr val="1C4587"/>
              </a:buClr>
              <a:buSzPct val="100000"/>
              <a:defRPr sz="4800" b="0">
                <a:solidFill>
                  <a:srgbClr val="1C4587"/>
                </a:solidFill>
              </a:defRPr>
            </a:lvl3pPr>
            <a:lvl4pPr lvl="3" algn="r">
              <a:spcBef>
                <a:spcPts val="0"/>
              </a:spcBef>
              <a:buClr>
                <a:srgbClr val="1C4587"/>
              </a:buClr>
              <a:buSzPct val="100000"/>
              <a:defRPr sz="4800" b="0">
                <a:solidFill>
                  <a:srgbClr val="1C4587"/>
                </a:solidFill>
              </a:defRPr>
            </a:lvl4pPr>
            <a:lvl5pPr lvl="4" algn="r">
              <a:spcBef>
                <a:spcPts val="0"/>
              </a:spcBef>
              <a:buClr>
                <a:srgbClr val="1C4587"/>
              </a:buClr>
              <a:buSzPct val="100000"/>
              <a:defRPr sz="4800" b="0">
                <a:solidFill>
                  <a:srgbClr val="1C4587"/>
                </a:solidFill>
              </a:defRPr>
            </a:lvl5pPr>
            <a:lvl6pPr lvl="5" algn="r">
              <a:spcBef>
                <a:spcPts val="0"/>
              </a:spcBef>
              <a:buClr>
                <a:srgbClr val="1C4587"/>
              </a:buClr>
              <a:buSzPct val="100000"/>
              <a:defRPr sz="4800" b="0">
                <a:solidFill>
                  <a:srgbClr val="1C4587"/>
                </a:solidFill>
              </a:defRPr>
            </a:lvl6pPr>
            <a:lvl7pPr lvl="6" algn="r">
              <a:spcBef>
                <a:spcPts val="0"/>
              </a:spcBef>
              <a:buClr>
                <a:srgbClr val="1C4587"/>
              </a:buClr>
              <a:buSzPct val="100000"/>
              <a:defRPr sz="4800" b="0">
                <a:solidFill>
                  <a:srgbClr val="1C4587"/>
                </a:solidFill>
              </a:defRPr>
            </a:lvl7pPr>
            <a:lvl8pPr lvl="7" algn="r">
              <a:spcBef>
                <a:spcPts val="0"/>
              </a:spcBef>
              <a:buClr>
                <a:srgbClr val="1C4587"/>
              </a:buClr>
              <a:buSzPct val="100000"/>
              <a:defRPr sz="4800" b="0">
                <a:solidFill>
                  <a:srgbClr val="1C4587"/>
                </a:solidFill>
              </a:defRPr>
            </a:lvl8pPr>
            <a:lvl9pPr lvl="8" algn="r">
              <a:spcBef>
                <a:spcPts val="0"/>
              </a:spcBef>
              <a:buClr>
                <a:srgbClr val="1C4587"/>
              </a:buClr>
              <a:buSzPct val="100000"/>
              <a:defRPr sz="4800" b="0">
                <a:solidFill>
                  <a:srgbClr val="1C4587"/>
                </a:solidFill>
              </a:defRPr>
            </a:lvl9pPr>
          </a:lstStyle>
          <a:p>
            <a:endParaRPr/>
          </a:p>
        </p:txBody>
      </p:sp>
      <p:sp>
        <p:nvSpPr>
          <p:cNvPr id="162" name="Shape 162"/>
          <p:cNvSpPr/>
          <p:nvPr/>
        </p:nvSpPr>
        <p:spPr>
          <a:xfrm>
            <a:off x="723692" y="4220090"/>
            <a:ext cx="794875" cy="985737"/>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3" name="Shape 163"/>
          <p:cNvSpPr/>
          <p:nvPr/>
        </p:nvSpPr>
        <p:spPr>
          <a:xfrm>
            <a:off x="-58318" y="3053286"/>
            <a:ext cx="782014" cy="890356"/>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4" name="Shape 164"/>
          <p:cNvSpPr/>
          <p:nvPr/>
        </p:nvSpPr>
        <p:spPr>
          <a:xfrm>
            <a:off x="4025101" y="3422420"/>
            <a:ext cx="370864" cy="809587"/>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5" name="Shape 165"/>
          <p:cNvSpPr/>
          <p:nvPr/>
        </p:nvSpPr>
        <p:spPr>
          <a:xfrm>
            <a:off x="3078045" y="3128353"/>
            <a:ext cx="730670" cy="895810"/>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6" name="Shape 166"/>
          <p:cNvSpPr/>
          <p:nvPr/>
        </p:nvSpPr>
        <p:spPr>
          <a:xfrm>
            <a:off x="5401647" y="3285712"/>
            <a:ext cx="805934" cy="750837"/>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7" name="Shape 167"/>
          <p:cNvSpPr/>
          <p:nvPr/>
        </p:nvSpPr>
        <p:spPr>
          <a:xfrm>
            <a:off x="8364459" y="3346842"/>
            <a:ext cx="873792" cy="600259"/>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8" name="Shape 168"/>
          <p:cNvSpPr/>
          <p:nvPr/>
        </p:nvSpPr>
        <p:spPr>
          <a:xfrm>
            <a:off x="4551116" y="3125540"/>
            <a:ext cx="657208" cy="679226"/>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9" name="Shape 169"/>
          <p:cNvSpPr/>
          <p:nvPr/>
        </p:nvSpPr>
        <p:spPr>
          <a:xfrm>
            <a:off x="4419881" y="3994834"/>
            <a:ext cx="919681" cy="950907"/>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0" name="Shape 170"/>
          <p:cNvSpPr/>
          <p:nvPr/>
        </p:nvSpPr>
        <p:spPr>
          <a:xfrm>
            <a:off x="2644911" y="4036537"/>
            <a:ext cx="890356" cy="7068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1" name="Shape 171"/>
          <p:cNvSpPr/>
          <p:nvPr/>
        </p:nvSpPr>
        <p:spPr>
          <a:xfrm>
            <a:off x="2116541" y="3186156"/>
            <a:ext cx="829754" cy="780162"/>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2" name="Shape 172"/>
          <p:cNvSpPr/>
          <p:nvPr/>
        </p:nvSpPr>
        <p:spPr>
          <a:xfrm>
            <a:off x="1347360" y="3186146"/>
            <a:ext cx="599145" cy="706812"/>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3" name="Shape 173"/>
          <p:cNvSpPr/>
          <p:nvPr/>
        </p:nvSpPr>
        <p:spPr>
          <a:xfrm>
            <a:off x="2681614" y="4813558"/>
            <a:ext cx="816943" cy="313966"/>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4" name="Shape 174"/>
          <p:cNvSpPr/>
          <p:nvPr/>
        </p:nvSpPr>
        <p:spPr>
          <a:xfrm>
            <a:off x="7146421" y="4508764"/>
            <a:ext cx="1040883" cy="73062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5" name="Shape 175"/>
          <p:cNvSpPr/>
          <p:nvPr/>
        </p:nvSpPr>
        <p:spPr>
          <a:xfrm>
            <a:off x="7146430" y="3104431"/>
            <a:ext cx="684731" cy="721462"/>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6" name="Shape 176"/>
          <p:cNvSpPr/>
          <p:nvPr/>
        </p:nvSpPr>
        <p:spPr>
          <a:xfrm>
            <a:off x="5262207" y="4729516"/>
            <a:ext cx="525045" cy="372666"/>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7" name="Shape 177"/>
          <p:cNvSpPr/>
          <p:nvPr/>
        </p:nvSpPr>
        <p:spPr>
          <a:xfrm>
            <a:off x="8376371" y="4729061"/>
            <a:ext cx="508531" cy="324975"/>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8" name="Shape 178"/>
          <p:cNvSpPr/>
          <p:nvPr/>
        </p:nvSpPr>
        <p:spPr>
          <a:xfrm>
            <a:off x="3808716" y="4429326"/>
            <a:ext cx="570934" cy="567281"/>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9" name="Shape 179"/>
          <p:cNvSpPr/>
          <p:nvPr/>
        </p:nvSpPr>
        <p:spPr>
          <a:xfrm>
            <a:off x="7975390" y="3053271"/>
            <a:ext cx="541559" cy="67927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0" name="Shape 180"/>
          <p:cNvSpPr/>
          <p:nvPr/>
        </p:nvSpPr>
        <p:spPr>
          <a:xfrm>
            <a:off x="1570784" y="4028294"/>
            <a:ext cx="734323" cy="723314"/>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1" name="Shape 181"/>
          <p:cNvSpPr/>
          <p:nvPr/>
        </p:nvSpPr>
        <p:spPr>
          <a:xfrm>
            <a:off x="247060" y="4094875"/>
            <a:ext cx="275433" cy="244207"/>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2" name="Shape 182"/>
          <p:cNvSpPr/>
          <p:nvPr/>
        </p:nvSpPr>
        <p:spPr>
          <a:xfrm>
            <a:off x="8516943" y="4082883"/>
            <a:ext cx="690236" cy="510383"/>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3" name="Shape 183"/>
          <p:cNvSpPr/>
          <p:nvPr/>
        </p:nvSpPr>
        <p:spPr>
          <a:xfrm>
            <a:off x="859713" y="3417442"/>
            <a:ext cx="317619" cy="659009"/>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4" name="Shape 184"/>
          <p:cNvSpPr/>
          <p:nvPr/>
        </p:nvSpPr>
        <p:spPr>
          <a:xfrm rot="1920742">
            <a:off x="5707037" y="4213989"/>
            <a:ext cx="884796" cy="750833"/>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5" name="Shape 185"/>
          <p:cNvSpPr/>
          <p:nvPr/>
        </p:nvSpPr>
        <p:spPr>
          <a:xfrm rot="-3496844">
            <a:off x="115838" y="4509560"/>
            <a:ext cx="537852" cy="464440"/>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6" name="Shape 186"/>
          <p:cNvSpPr/>
          <p:nvPr/>
        </p:nvSpPr>
        <p:spPr>
          <a:xfrm>
            <a:off x="7518183" y="3966329"/>
            <a:ext cx="846268" cy="598458"/>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7" name="Shape 187"/>
          <p:cNvSpPr/>
          <p:nvPr/>
        </p:nvSpPr>
        <p:spPr>
          <a:xfrm rot="-5400000">
            <a:off x="6496794" y="3021440"/>
            <a:ext cx="493819" cy="63153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8" name="Shape 188"/>
          <p:cNvSpPr/>
          <p:nvPr/>
        </p:nvSpPr>
        <p:spPr>
          <a:xfrm>
            <a:off x="6453205" y="3705906"/>
            <a:ext cx="666365" cy="752689"/>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9" name="Shape 189"/>
          <p:cNvSpPr/>
          <p:nvPr/>
        </p:nvSpPr>
        <p:spPr>
          <a:xfrm>
            <a:off x="1866011" y="4742878"/>
            <a:ext cx="681078" cy="455286"/>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0" name="Shape 190"/>
          <p:cNvSpPr/>
          <p:nvPr/>
        </p:nvSpPr>
        <p:spPr>
          <a:xfrm>
            <a:off x="6669805" y="4614394"/>
            <a:ext cx="308461" cy="33048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70013"/>
            <a:ext cx="3867150" cy="32623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3867150" cy="32623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06FB64-5CB5-4BCF-A06B-64ED8809CF91}" type="slidenum">
              <a:rPr lang="en-US" smtClean="0"/>
              <a:t>‹#›</a:t>
            </a:fld>
            <a:endParaRPr lang="en-US"/>
          </a:p>
        </p:txBody>
      </p:sp>
    </p:spTree>
    <p:extLst>
      <p:ext uri="{BB962C8B-B14F-4D97-AF65-F5344CB8AC3E}">
        <p14:creationId xmlns:p14="http://schemas.microsoft.com/office/powerpoint/2010/main" val="3815711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06FB64-5CB5-4BCF-A06B-64ED8809CF91}" type="slidenum">
              <a:rPr lang="en-US" smtClean="0"/>
              <a:t>‹#›</a:t>
            </a:fld>
            <a:endParaRPr lang="en-US"/>
          </a:p>
        </p:txBody>
      </p:sp>
    </p:spTree>
    <p:extLst>
      <p:ext uri="{BB962C8B-B14F-4D97-AF65-F5344CB8AC3E}">
        <p14:creationId xmlns:p14="http://schemas.microsoft.com/office/powerpoint/2010/main" val="3677433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06FB64-5CB5-4BCF-A06B-64ED8809CF91}" type="slidenum">
              <a:rPr lang="en-US" smtClean="0"/>
              <a:t>‹#›</a:t>
            </a:fld>
            <a:endParaRPr lang="en-US"/>
          </a:p>
        </p:txBody>
      </p:sp>
    </p:spTree>
    <p:extLst>
      <p:ext uri="{BB962C8B-B14F-4D97-AF65-F5344CB8AC3E}">
        <p14:creationId xmlns:p14="http://schemas.microsoft.com/office/powerpoint/2010/main" val="4089446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06FB64-5CB5-4BCF-A06B-64ED8809CF91}" type="slidenum">
              <a:rPr lang="en-US" smtClean="0"/>
              <a:t>‹#›</a:t>
            </a:fld>
            <a:endParaRPr lang="en-US"/>
          </a:p>
        </p:txBody>
      </p:sp>
    </p:spTree>
    <p:extLst>
      <p:ext uri="{BB962C8B-B14F-4D97-AF65-F5344CB8AC3E}">
        <p14:creationId xmlns:p14="http://schemas.microsoft.com/office/powerpoint/2010/main" val="2525776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06FB64-5CB5-4BCF-A06B-64ED8809CF91}" type="slidenum">
              <a:rPr lang="en-US" smtClean="0"/>
              <a:t>‹#›</a:t>
            </a:fld>
            <a:endParaRPr lang="en-US"/>
          </a:p>
        </p:txBody>
      </p:sp>
    </p:spTree>
    <p:extLst>
      <p:ext uri="{BB962C8B-B14F-4D97-AF65-F5344CB8AC3E}">
        <p14:creationId xmlns:p14="http://schemas.microsoft.com/office/powerpoint/2010/main" val="3273641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06FB64-5CB5-4BCF-A06B-64ED8809CF91}" type="slidenum">
              <a:rPr lang="en-US" smtClean="0"/>
              <a:t>‹#›</a:t>
            </a:fld>
            <a:endParaRPr lang="en-US"/>
          </a:p>
        </p:txBody>
      </p:sp>
    </p:spTree>
    <p:extLst>
      <p:ext uri="{BB962C8B-B14F-4D97-AF65-F5344CB8AC3E}">
        <p14:creationId xmlns:p14="http://schemas.microsoft.com/office/powerpoint/2010/main" val="525667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6FB64-5CB5-4BCF-A06B-64ED8809CF91}" type="slidenum">
              <a:rPr lang="en-US" smtClean="0"/>
              <a:t>‹#›</a:t>
            </a:fld>
            <a:endParaRPr lang="en-US"/>
          </a:p>
        </p:txBody>
      </p:sp>
    </p:spTree>
    <p:extLst>
      <p:ext uri="{BB962C8B-B14F-4D97-AF65-F5344CB8AC3E}">
        <p14:creationId xmlns:p14="http://schemas.microsoft.com/office/powerpoint/2010/main" val="2273766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6FB64-5CB5-4BCF-A06B-64ED8809CF91}" type="slidenum">
              <a:rPr lang="en-US" smtClean="0"/>
              <a:t>‹#›</a:t>
            </a:fld>
            <a:endParaRPr lang="en-US"/>
          </a:p>
        </p:txBody>
      </p:sp>
    </p:spTree>
    <p:extLst>
      <p:ext uri="{BB962C8B-B14F-4D97-AF65-F5344CB8AC3E}">
        <p14:creationId xmlns:p14="http://schemas.microsoft.com/office/powerpoint/2010/main" val="274003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3210934" y="1661761"/>
            <a:ext cx="5301599" cy="1159799"/>
          </a:xfrm>
          <a:prstGeom prst="rect">
            <a:avLst/>
          </a:prstGeom>
        </p:spPr>
        <p:txBody>
          <a:bodyPr lIns="91425" tIns="91425" rIns="91425" bIns="91425" anchor="b" anchorCtr="0"/>
          <a:lstStyle>
            <a:lvl1pPr lvl="0" algn="r" rtl="0">
              <a:spcBef>
                <a:spcPts val="0"/>
              </a:spcBef>
              <a:buSzPct val="100000"/>
              <a:defRPr sz="3700" b="0"/>
            </a:lvl1pPr>
            <a:lvl2pPr lvl="1" algn="r" rtl="0">
              <a:spcBef>
                <a:spcPts val="0"/>
              </a:spcBef>
              <a:buSzPct val="100000"/>
              <a:defRPr sz="3700" b="0"/>
            </a:lvl2pPr>
            <a:lvl3pPr lvl="2" algn="r" rtl="0">
              <a:spcBef>
                <a:spcPts val="0"/>
              </a:spcBef>
              <a:buSzPct val="100000"/>
              <a:defRPr sz="3700" b="0"/>
            </a:lvl3pPr>
            <a:lvl4pPr lvl="3" algn="r" rtl="0">
              <a:spcBef>
                <a:spcPts val="0"/>
              </a:spcBef>
              <a:buSzPct val="100000"/>
              <a:defRPr sz="3700" b="0"/>
            </a:lvl4pPr>
            <a:lvl5pPr lvl="4" algn="r" rtl="0">
              <a:spcBef>
                <a:spcPts val="0"/>
              </a:spcBef>
              <a:buSzPct val="100000"/>
              <a:defRPr sz="3700" b="0"/>
            </a:lvl5pPr>
            <a:lvl6pPr lvl="5" algn="r" rtl="0">
              <a:spcBef>
                <a:spcPts val="0"/>
              </a:spcBef>
              <a:buSzPct val="100000"/>
              <a:defRPr sz="3700" b="0"/>
            </a:lvl6pPr>
            <a:lvl7pPr lvl="6" algn="r" rtl="0">
              <a:spcBef>
                <a:spcPts val="0"/>
              </a:spcBef>
              <a:buSzPct val="100000"/>
              <a:defRPr sz="3700" b="0"/>
            </a:lvl7pPr>
            <a:lvl8pPr lvl="7" algn="r" rtl="0">
              <a:spcBef>
                <a:spcPts val="0"/>
              </a:spcBef>
              <a:buSzPct val="100000"/>
              <a:defRPr sz="3700" b="0"/>
            </a:lvl8pPr>
            <a:lvl9pPr lvl="8" algn="r" rtl="0">
              <a:spcBef>
                <a:spcPts val="0"/>
              </a:spcBef>
              <a:buSzPct val="100000"/>
              <a:defRPr sz="3700" b="0"/>
            </a:lvl9pPr>
          </a:lstStyle>
          <a:p>
            <a:endParaRPr/>
          </a:p>
        </p:txBody>
      </p:sp>
      <p:sp>
        <p:nvSpPr>
          <p:cNvPr id="193" name="Shape 193"/>
          <p:cNvSpPr txBox="1">
            <a:spLocks noGrp="1"/>
          </p:cNvSpPr>
          <p:nvPr>
            <p:ph type="subTitle" idx="1"/>
          </p:nvPr>
        </p:nvSpPr>
        <p:spPr>
          <a:xfrm>
            <a:off x="3210884" y="2864176"/>
            <a:ext cx="5301599" cy="784799"/>
          </a:xfrm>
          <a:prstGeom prst="rect">
            <a:avLst/>
          </a:prstGeom>
        </p:spPr>
        <p:txBody>
          <a:bodyPr lIns="91425" tIns="91425" rIns="91425" bIns="91425" anchor="t" anchorCtr="0"/>
          <a:lstStyle>
            <a:lvl1pPr lvl="0" algn="r" rtl="0">
              <a:spcBef>
                <a:spcPts val="0"/>
              </a:spcBef>
              <a:buClr>
                <a:srgbClr val="1C4587"/>
              </a:buClr>
              <a:buNone/>
              <a:defRPr>
                <a:solidFill>
                  <a:srgbClr val="1C4587"/>
                </a:solidFill>
              </a:defRPr>
            </a:lvl1pPr>
            <a:lvl2pPr lvl="1" algn="r" rtl="0">
              <a:spcBef>
                <a:spcPts val="0"/>
              </a:spcBef>
              <a:buClr>
                <a:srgbClr val="1C4587"/>
              </a:buClr>
              <a:buSzPct val="100000"/>
              <a:buNone/>
              <a:defRPr sz="3000">
                <a:solidFill>
                  <a:srgbClr val="1C4587"/>
                </a:solidFill>
              </a:defRPr>
            </a:lvl2pPr>
            <a:lvl3pPr lvl="2" algn="r" rtl="0">
              <a:spcBef>
                <a:spcPts val="0"/>
              </a:spcBef>
              <a:buClr>
                <a:srgbClr val="1C4587"/>
              </a:buClr>
              <a:buSzPct val="100000"/>
              <a:buNone/>
              <a:defRPr sz="3000">
                <a:solidFill>
                  <a:srgbClr val="1C4587"/>
                </a:solidFill>
              </a:defRPr>
            </a:lvl3pPr>
            <a:lvl4pPr lvl="3" algn="r" rtl="0">
              <a:spcBef>
                <a:spcPts val="0"/>
              </a:spcBef>
              <a:buClr>
                <a:srgbClr val="1C4587"/>
              </a:buClr>
              <a:buSzPct val="100000"/>
              <a:buNone/>
              <a:defRPr sz="3000">
                <a:solidFill>
                  <a:srgbClr val="1C4587"/>
                </a:solidFill>
              </a:defRPr>
            </a:lvl4pPr>
            <a:lvl5pPr lvl="4" algn="r" rtl="0">
              <a:spcBef>
                <a:spcPts val="0"/>
              </a:spcBef>
              <a:buClr>
                <a:srgbClr val="1C4587"/>
              </a:buClr>
              <a:buSzPct val="100000"/>
              <a:buNone/>
              <a:defRPr sz="3000">
                <a:solidFill>
                  <a:srgbClr val="1C4587"/>
                </a:solidFill>
              </a:defRPr>
            </a:lvl5pPr>
            <a:lvl6pPr lvl="5" algn="r" rtl="0">
              <a:spcBef>
                <a:spcPts val="0"/>
              </a:spcBef>
              <a:buClr>
                <a:srgbClr val="1C4587"/>
              </a:buClr>
              <a:buSzPct val="100000"/>
              <a:buNone/>
              <a:defRPr sz="3000">
                <a:solidFill>
                  <a:srgbClr val="1C4587"/>
                </a:solidFill>
              </a:defRPr>
            </a:lvl6pPr>
            <a:lvl7pPr lvl="6" algn="r" rtl="0">
              <a:spcBef>
                <a:spcPts val="0"/>
              </a:spcBef>
              <a:buClr>
                <a:srgbClr val="1C4587"/>
              </a:buClr>
              <a:buSzPct val="100000"/>
              <a:buNone/>
              <a:defRPr sz="3000">
                <a:solidFill>
                  <a:srgbClr val="1C4587"/>
                </a:solidFill>
              </a:defRPr>
            </a:lvl7pPr>
            <a:lvl8pPr lvl="7" algn="r" rtl="0">
              <a:spcBef>
                <a:spcPts val="0"/>
              </a:spcBef>
              <a:buClr>
                <a:srgbClr val="1C4587"/>
              </a:buClr>
              <a:buSzPct val="100000"/>
              <a:buNone/>
              <a:defRPr sz="3000">
                <a:solidFill>
                  <a:srgbClr val="1C4587"/>
                </a:solidFill>
              </a:defRPr>
            </a:lvl8pPr>
            <a:lvl9pPr lvl="8" algn="r" rtl="0">
              <a:spcBef>
                <a:spcPts val="0"/>
              </a:spcBef>
              <a:buClr>
                <a:srgbClr val="1C4587"/>
              </a:buClr>
              <a:buSzPct val="100000"/>
              <a:buNone/>
              <a:defRPr sz="3000">
                <a:solidFill>
                  <a:srgbClr val="1C4587"/>
                </a:solidFill>
              </a:defRPr>
            </a:lvl9pPr>
          </a:lstStyle>
          <a:p>
            <a:endParaRPr/>
          </a:p>
        </p:txBody>
      </p:sp>
      <p:sp>
        <p:nvSpPr>
          <p:cNvPr id="194" name="Shape 194"/>
          <p:cNvSpPr/>
          <p:nvPr/>
        </p:nvSpPr>
        <p:spPr>
          <a:xfrm>
            <a:off x="4412080" y="4661638"/>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5" name="Shape 195"/>
          <p:cNvSpPr/>
          <p:nvPr/>
        </p:nvSpPr>
        <p:spPr>
          <a:xfrm>
            <a:off x="3968825" y="4000287"/>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6" name="Shape 196"/>
          <p:cNvSpPr/>
          <p:nvPr/>
        </p:nvSpPr>
        <p:spPr>
          <a:xfrm>
            <a:off x="62833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7" name="Shape 197"/>
          <p:cNvSpPr/>
          <p:nvPr/>
        </p:nvSpPr>
        <p:spPr>
          <a:xfrm>
            <a:off x="57465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8" name="Shape 198"/>
          <p:cNvSpPr/>
          <p:nvPr/>
        </p:nvSpPr>
        <p:spPr>
          <a:xfrm>
            <a:off x="70636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9" name="Shape 199"/>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0" name="Shape 200"/>
          <p:cNvSpPr/>
          <p:nvPr/>
        </p:nvSpPr>
        <p:spPr>
          <a:xfrm>
            <a:off x="65815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1" name="Shape 201"/>
          <p:cNvSpPr/>
          <p:nvPr/>
        </p:nvSpPr>
        <p:spPr>
          <a:xfrm>
            <a:off x="65071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2" name="Shape 202"/>
          <p:cNvSpPr/>
          <p:nvPr/>
        </p:nvSpPr>
        <p:spPr>
          <a:xfrm>
            <a:off x="5501053"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3" name="Shape 203"/>
          <p:cNvSpPr/>
          <p:nvPr/>
        </p:nvSpPr>
        <p:spPr>
          <a:xfrm>
            <a:off x="52015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4" name="Shape 204"/>
          <p:cNvSpPr/>
          <p:nvPr/>
        </p:nvSpPr>
        <p:spPr>
          <a:xfrm>
            <a:off x="4765584"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5" name="Shape 205"/>
          <p:cNvSpPr/>
          <p:nvPr/>
        </p:nvSpPr>
        <p:spPr>
          <a:xfrm>
            <a:off x="55218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6" name="Shape 20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7" name="Shape 207"/>
          <p:cNvSpPr/>
          <p:nvPr/>
        </p:nvSpPr>
        <p:spPr>
          <a:xfrm>
            <a:off x="80525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8" name="Shape 208"/>
          <p:cNvSpPr/>
          <p:nvPr/>
        </p:nvSpPr>
        <p:spPr>
          <a:xfrm>
            <a:off x="69845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9" name="Shape 20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0" name="Shape 210"/>
          <p:cNvSpPr/>
          <p:nvPr/>
        </p:nvSpPr>
        <p:spPr>
          <a:xfrm>
            <a:off x="61607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1" name="Shape 211"/>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2" name="Shape 212"/>
          <p:cNvSpPr/>
          <p:nvPr/>
        </p:nvSpPr>
        <p:spPr>
          <a:xfrm>
            <a:off x="48922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3" name="Shape 213"/>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4" name="Shape 214"/>
          <p:cNvSpPr/>
          <p:nvPr/>
        </p:nvSpPr>
        <p:spPr>
          <a:xfrm>
            <a:off x="4489178" y="4206693"/>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5" name="Shape 215"/>
          <p:cNvSpPr/>
          <p:nvPr/>
        </p:nvSpPr>
        <p:spPr>
          <a:xfrm rot="1920548">
            <a:off x="72367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6" name="Shape 216"/>
          <p:cNvSpPr/>
          <p:nvPr/>
        </p:nvSpPr>
        <p:spPr>
          <a:xfrm>
            <a:off x="82632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7" name="Shape 217"/>
          <p:cNvSpPr/>
          <p:nvPr/>
        </p:nvSpPr>
        <p:spPr>
          <a:xfrm rot="-5400000">
            <a:off x="7684355"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8" name="Shape 218"/>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9" name="Shape 219"/>
          <p:cNvSpPr/>
          <p:nvPr/>
        </p:nvSpPr>
        <p:spPr>
          <a:xfrm>
            <a:off x="50595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0" name="Shape 220"/>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1" name="Shape 221"/>
          <p:cNvSpPr/>
          <p:nvPr/>
        </p:nvSpPr>
        <p:spPr>
          <a:xfrm>
            <a:off x="14827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2" name="Shape 222"/>
          <p:cNvSpPr/>
          <p:nvPr/>
        </p:nvSpPr>
        <p:spPr>
          <a:xfrm>
            <a:off x="9459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3" name="Shape 223"/>
          <p:cNvSpPr/>
          <p:nvPr/>
        </p:nvSpPr>
        <p:spPr>
          <a:xfrm>
            <a:off x="22630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4" name="Shape 224"/>
          <p:cNvSpPr/>
          <p:nvPr/>
        </p:nvSpPr>
        <p:spPr>
          <a:xfrm>
            <a:off x="17809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5" name="Shape 225"/>
          <p:cNvSpPr/>
          <p:nvPr/>
        </p:nvSpPr>
        <p:spPr>
          <a:xfrm>
            <a:off x="17065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6" name="Shape 226"/>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7" name="Shape 227"/>
          <p:cNvSpPr/>
          <p:nvPr/>
        </p:nvSpPr>
        <p:spPr>
          <a:xfrm>
            <a:off x="4009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8" name="Shape 228"/>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9" name="Shape 229"/>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0" name="Shape 230"/>
          <p:cNvSpPr/>
          <p:nvPr/>
        </p:nvSpPr>
        <p:spPr>
          <a:xfrm>
            <a:off x="3251972"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1" name="Shape 231"/>
          <p:cNvSpPr/>
          <p:nvPr/>
        </p:nvSpPr>
        <p:spPr>
          <a:xfrm>
            <a:off x="32519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2" name="Shape 232"/>
          <p:cNvSpPr/>
          <p:nvPr/>
        </p:nvSpPr>
        <p:spPr>
          <a:xfrm>
            <a:off x="21839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3" name="Shape 233"/>
          <p:cNvSpPr/>
          <p:nvPr/>
        </p:nvSpPr>
        <p:spPr>
          <a:xfrm>
            <a:off x="39491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4" name="Shape 234"/>
          <p:cNvSpPr/>
          <p:nvPr/>
        </p:nvSpPr>
        <p:spPr>
          <a:xfrm>
            <a:off x="13601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5" name="Shape 235"/>
          <p:cNvSpPr/>
          <p:nvPr/>
        </p:nvSpPr>
        <p:spPr>
          <a:xfrm>
            <a:off x="37218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6" name="Shape 236"/>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7" name="Shape 237"/>
          <p:cNvSpPr/>
          <p:nvPr/>
        </p:nvSpPr>
        <p:spPr>
          <a:xfrm>
            <a:off x="40288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8" name="Shape 238"/>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9" name="Shape 239"/>
          <p:cNvSpPr/>
          <p:nvPr/>
        </p:nvSpPr>
        <p:spPr>
          <a:xfrm rot="1920548">
            <a:off x="24361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0" name="Shape 240"/>
          <p:cNvSpPr/>
          <p:nvPr/>
        </p:nvSpPr>
        <p:spPr>
          <a:xfrm>
            <a:off x="34626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1" name="Shape 241"/>
          <p:cNvSpPr/>
          <p:nvPr/>
        </p:nvSpPr>
        <p:spPr>
          <a:xfrm rot="-5400000">
            <a:off x="2883754"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2" name="Shape 242"/>
          <p:cNvSpPr/>
          <p:nvPr/>
        </p:nvSpPr>
        <p:spPr>
          <a:xfrm>
            <a:off x="28590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3" name="Shape 243"/>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4" name="Shape 244"/>
          <p:cNvSpPr/>
          <p:nvPr/>
        </p:nvSpPr>
        <p:spPr>
          <a:xfrm>
            <a:off x="2981819"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2159325" y="2161800"/>
            <a:ext cx="4825500" cy="819899"/>
          </a:xfrm>
          <a:prstGeom prst="rect">
            <a:avLst/>
          </a:prstGeom>
        </p:spPr>
        <p:txBody>
          <a:bodyPr lIns="91425" tIns="91425" rIns="91425" bIns="91425" anchor="ctr" anchorCtr="0"/>
          <a:lstStyle>
            <a:lvl1pPr lvl="0" algn="ctr" rtl="0">
              <a:spcBef>
                <a:spcPts val="0"/>
              </a:spcBef>
              <a:buClr>
                <a:srgbClr val="1C4587"/>
              </a:buClr>
              <a:buSzPct val="100000"/>
              <a:defRPr sz="2500" b="1">
                <a:solidFill>
                  <a:srgbClr val="1C4587"/>
                </a:solidFill>
              </a:defRPr>
            </a:lvl1pPr>
            <a:lvl2pPr lvl="1" algn="ctr" rtl="0">
              <a:spcBef>
                <a:spcPts val="0"/>
              </a:spcBef>
              <a:buClr>
                <a:srgbClr val="1C4587"/>
              </a:buClr>
              <a:buSzPct val="100000"/>
              <a:defRPr sz="2500" b="1">
                <a:solidFill>
                  <a:srgbClr val="1C4587"/>
                </a:solidFill>
              </a:defRPr>
            </a:lvl2pPr>
            <a:lvl3pPr lvl="2" algn="ctr" rtl="0">
              <a:spcBef>
                <a:spcPts val="0"/>
              </a:spcBef>
              <a:buClr>
                <a:srgbClr val="1C4587"/>
              </a:buClr>
              <a:buSzPct val="100000"/>
              <a:defRPr sz="2500" b="1">
                <a:solidFill>
                  <a:srgbClr val="1C4587"/>
                </a:solidFill>
              </a:defRPr>
            </a:lvl3pPr>
            <a:lvl4pPr lvl="3" algn="ctr" rtl="0">
              <a:spcBef>
                <a:spcPts val="0"/>
              </a:spcBef>
              <a:buClr>
                <a:srgbClr val="1C4587"/>
              </a:buClr>
              <a:buSzPct val="100000"/>
              <a:defRPr sz="2500" b="1">
                <a:solidFill>
                  <a:srgbClr val="1C4587"/>
                </a:solidFill>
              </a:defRPr>
            </a:lvl4pPr>
            <a:lvl5pPr lvl="4" algn="ctr" rtl="0">
              <a:spcBef>
                <a:spcPts val="0"/>
              </a:spcBef>
              <a:buClr>
                <a:srgbClr val="1C4587"/>
              </a:buClr>
              <a:buSzPct val="100000"/>
              <a:defRPr sz="2500" b="1">
                <a:solidFill>
                  <a:srgbClr val="1C4587"/>
                </a:solidFill>
              </a:defRPr>
            </a:lvl5pPr>
            <a:lvl6pPr lvl="5" algn="ctr" rtl="0">
              <a:spcBef>
                <a:spcPts val="0"/>
              </a:spcBef>
              <a:buClr>
                <a:srgbClr val="1C4587"/>
              </a:buClr>
              <a:buSzPct val="100000"/>
              <a:defRPr sz="2500" b="1">
                <a:solidFill>
                  <a:srgbClr val="1C4587"/>
                </a:solidFill>
              </a:defRPr>
            </a:lvl6pPr>
            <a:lvl7pPr lvl="6" algn="ctr" rtl="0">
              <a:spcBef>
                <a:spcPts val="0"/>
              </a:spcBef>
              <a:buClr>
                <a:srgbClr val="1C4587"/>
              </a:buClr>
              <a:buSzPct val="100000"/>
              <a:defRPr sz="2500" b="1">
                <a:solidFill>
                  <a:srgbClr val="1C4587"/>
                </a:solidFill>
              </a:defRPr>
            </a:lvl7pPr>
            <a:lvl8pPr lvl="7" algn="ctr" rtl="0">
              <a:spcBef>
                <a:spcPts val="0"/>
              </a:spcBef>
              <a:buClr>
                <a:srgbClr val="1C4587"/>
              </a:buClr>
              <a:buSzPct val="100000"/>
              <a:defRPr sz="2500" b="1">
                <a:solidFill>
                  <a:srgbClr val="1C4587"/>
                </a:solidFill>
              </a:defRPr>
            </a:lvl8pPr>
            <a:lvl9pPr lvl="8" algn="ctr">
              <a:spcBef>
                <a:spcPts val="0"/>
              </a:spcBef>
              <a:buClr>
                <a:srgbClr val="1C4587"/>
              </a:buClr>
              <a:buSzPct val="100000"/>
              <a:defRPr sz="2500" b="1">
                <a:solidFill>
                  <a:srgbClr val="1C4587"/>
                </a:solidFill>
              </a:defRPr>
            </a:lvl9pPr>
          </a:lstStyle>
          <a:p>
            <a:endParaRPr/>
          </a:p>
        </p:txBody>
      </p:sp>
      <p:sp>
        <p:nvSpPr>
          <p:cNvPr id="247" name="Shape 247"/>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8" name="Shape 248"/>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9" name="Shape 249"/>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0" name="Shape 250"/>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1" name="Shape 251"/>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2" name="Shape 252"/>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3" name="Shape 253"/>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4" name="Shape 254"/>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5" name="Shape 255"/>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6" name="Shape 256"/>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7" name="Shape 257"/>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8" name="Shape 258"/>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59" name="Shape 259"/>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0" name="Shape 260"/>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1" name="Shape 261"/>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2" name="Shape 262"/>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3" name="Shape 263"/>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4" name="Shape 264"/>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5" name="Shape 265"/>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6" name="Shape 266"/>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7" name="Shape 267"/>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8" name="Shape 268"/>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69" name="Shape 269"/>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0" name="Shape 270"/>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1" name="Shape 271"/>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2" name="Shape 272"/>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3" name="Shape 273"/>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4" name="Shape 274"/>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5" name="Shape 275"/>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6" name="Shape 276"/>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7" name="Shape 277"/>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8" name="Shape 278"/>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79" name="Shape 279"/>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0" name="Shape 280"/>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1" name="Shape 281"/>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2" name="Shape 282"/>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3" name="Shape 283"/>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4" name="Shape 284"/>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5" name="Shape 285"/>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6" name="Shape 286"/>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87" name="Shape 287"/>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4" name="Shape 324"/>
          <p:cNvSpPr txBox="1">
            <a:spLocks noGrp="1"/>
          </p:cNvSpPr>
          <p:nvPr>
            <p:ph type="body" idx="1"/>
          </p:nvPr>
        </p:nvSpPr>
        <p:spPr>
          <a:xfrm>
            <a:off x="747925"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25" name="Shape 325"/>
          <p:cNvSpPr txBox="1">
            <a:spLocks noGrp="1"/>
          </p:cNvSpPr>
          <p:nvPr>
            <p:ph type="body" idx="2"/>
          </p:nvPr>
        </p:nvSpPr>
        <p:spPr>
          <a:xfrm>
            <a:off x="4097098"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grpSp>
        <p:nvGrpSpPr>
          <p:cNvPr id="326" name="Shape 326"/>
          <p:cNvGrpSpPr/>
          <p:nvPr/>
        </p:nvGrpSpPr>
        <p:grpSpPr>
          <a:xfrm>
            <a:off x="7442902" y="-91153"/>
            <a:ext cx="1796289" cy="5330574"/>
            <a:chOff x="6023725" y="842300"/>
            <a:chExt cx="1358150" cy="4030375"/>
          </a:xfrm>
        </p:grpSpPr>
        <p:sp>
          <p:nvSpPr>
            <p:cNvPr id="327" name="Shape 327"/>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8" name="Shape 328"/>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9" name="Shape 329"/>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0" name="Shape 330"/>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1" name="Shape 331"/>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2" name="Shape 332"/>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3" name="Shape 333"/>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4" name="Shape 334"/>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5" name="Shape 335"/>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6" name="Shape 336"/>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7" name="Shape 337"/>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8" name="Shape 338"/>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9" name="Shape 339"/>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0" name="Shape 340"/>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1" name="Shape 341"/>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2" name="Shape 342"/>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3" name="Shape 343"/>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4" name="Shape 344"/>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5" name="Shape 345"/>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6" name="Shape 346"/>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7" name="Shape 347"/>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8" name="Shape 348"/>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9" name="Shape 349"/>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0" name="Shape 350"/>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1" name="Shape 351"/>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2" name="Shape 352"/>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3" name="Shape 353"/>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4" name="Shape 354"/>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5" name="Shape 355"/>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56" name="Shape 356"/>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9" name="Shape 359"/>
          <p:cNvSpPr txBox="1">
            <a:spLocks noGrp="1"/>
          </p:cNvSpPr>
          <p:nvPr>
            <p:ph type="body" idx="1"/>
          </p:nvPr>
        </p:nvSpPr>
        <p:spPr>
          <a:xfrm>
            <a:off x="747925"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0" name="Shape 360"/>
          <p:cNvSpPr txBox="1">
            <a:spLocks noGrp="1"/>
          </p:cNvSpPr>
          <p:nvPr>
            <p:ph type="body" idx="2"/>
          </p:nvPr>
        </p:nvSpPr>
        <p:spPr>
          <a:xfrm>
            <a:off x="2953086"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1" name="Shape 361"/>
          <p:cNvSpPr txBox="1">
            <a:spLocks noGrp="1"/>
          </p:cNvSpPr>
          <p:nvPr>
            <p:ph type="body" idx="3"/>
          </p:nvPr>
        </p:nvSpPr>
        <p:spPr>
          <a:xfrm>
            <a:off x="5158248" y="1308875"/>
            <a:ext cx="2097899" cy="3617100"/>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grpSp>
        <p:nvGrpSpPr>
          <p:cNvPr id="362" name="Shape 362"/>
          <p:cNvGrpSpPr/>
          <p:nvPr/>
        </p:nvGrpSpPr>
        <p:grpSpPr>
          <a:xfrm>
            <a:off x="7442902" y="-91153"/>
            <a:ext cx="1796289" cy="5330574"/>
            <a:chOff x="6023725" y="842300"/>
            <a:chExt cx="1358150" cy="4030375"/>
          </a:xfrm>
        </p:grpSpPr>
        <p:sp>
          <p:nvSpPr>
            <p:cNvPr id="363" name="Shape 363"/>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4" name="Shape 364"/>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5" name="Shape 365"/>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6" name="Shape 366"/>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7" name="Shape 367"/>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8" name="Shape 368"/>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69" name="Shape 369"/>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0" name="Shape 370"/>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1" name="Shape 371"/>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3" name="Shape 373"/>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4" name="Shape 374"/>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5" name="Shape 375"/>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6" name="Shape 376"/>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7" name="Shape 377"/>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8" name="Shape 378"/>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79" name="Shape 379"/>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92" name="Shape 392"/>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9"/>
        <p:cNvGrpSpPr/>
        <p:nvPr/>
      </p:nvGrpSpPr>
      <p:grpSpPr>
        <a:xfrm>
          <a:off x="0" y="0"/>
          <a:ext cx="0" cy="0"/>
          <a:chOff x="0" y="0"/>
          <a:chExt cx="0" cy="0"/>
        </a:xfrm>
      </p:grpSpPr>
      <p:sp>
        <p:nvSpPr>
          <p:cNvPr id="470" name="Shape 470"/>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1" name="Shape 471"/>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2" name="Shape 472"/>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3" name="Shape 473"/>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4" name="Shape 474"/>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5" name="Shape 475"/>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6" name="Shape 47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7" name="Shape 477"/>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8" name="Shape 478"/>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9" name="Shape 47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0" name="Shape 480"/>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1" name="Shape 481"/>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2" name="Shape 482"/>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3" name="Shape 483"/>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4" name="Shape 484"/>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5" name="Shape 485"/>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6" name="Shape 486"/>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7" name="Shape 487"/>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8" name="Shape 488"/>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9" name="Shape 489"/>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0" name="Shape 490"/>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1" name="Shape 491"/>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2" name="Shape 492"/>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3" name="Shape 493"/>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4" name="Shape 494"/>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5" name="Shape 495"/>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6" name="Shape 496"/>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7" name="Shape 497"/>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8" name="Shape 498"/>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9" name="Shape 499"/>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0" name="Shape 500"/>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1" name="Shape 501"/>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2" name="Shape 502"/>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3" name="Shape 503"/>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4" name="Shape 504"/>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5" name="Shape 505"/>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6" name="Shape 506"/>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7" name="Shape 507"/>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8" name="Shape 508"/>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9" name="Shape 509"/>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10" name="Shape 510"/>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6FB64-5CB5-4BCF-A06B-64ED8809CF91}" type="slidenum">
              <a:rPr lang="en-US" smtClean="0"/>
              <a:t>‹#›</a:t>
            </a:fld>
            <a:endParaRPr lang="en-US"/>
          </a:p>
        </p:txBody>
      </p:sp>
    </p:spTree>
    <p:extLst>
      <p:ext uri="{BB962C8B-B14F-4D97-AF65-F5344CB8AC3E}">
        <p14:creationId xmlns:p14="http://schemas.microsoft.com/office/powerpoint/2010/main" val="34769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6FB64-5CB5-4BCF-A06B-64ED8809CF91}" type="slidenum">
              <a:rPr lang="en-US" smtClean="0"/>
              <a:t>‹#›</a:t>
            </a:fld>
            <a:endParaRPr lang="en-US"/>
          </a:p>
        </p:txBody>
      </p:sp>
    </p:spTree>
    <p:extLst>
      <p:ext uri="{BB962C8B-B14F-4D97-AF65-F5344CB8AC3E}">
        <p14:creationId xmlns:p14="http://schemas.microsoft.com/office/powerpoint/2010/main" val="137048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6FB64-5CB5-4BCF-A06B-64ED8809CF91}" type="slidenum">
              <a:rPr lang="en-US" smtClean="0"/>
              <a:t>‹#›</a:t>
            </a:fld>
            <a:endParaRPr lang="en-US"/>
          </a:p>
        </p:txBody>
      </p:sp>
    </p:spTree>
    <p:extLst>
      <p:ext uri="{BB962C8B-B14F-4D97-AF65-F5344CB8AC3E}">
        <p14:creationId xmlns:p14="http://schemas.microsoft.com/office/powerpoint/2010/main" val="30507131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6" y="-23"/>
            <a:ext cx="9143797"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8" name="Shape 158"/>
          <p:cNvSpPr txBox="1">
            <a:spLocks noGrp="1"/>
          </p:cNvSpPr>
          <p:nvPr>
            <p:ph type="title"/>
          </p:nvPr>
        </p:nvSpPr>
        <p:spPr>
          <a:xfrm>
            <a:off x="747925" y="225025"/>
            <a:ext cx="6791700" cy="857400"/>
          </a:xfrm>
          <a:prstGeom prst="rect">
            <a:avLst/>
          </a:prstGeom>
          <a:noFill/>
          <a:ln>
            <a:noFill/>
          </a:ln>
        </p:spPr>
        <p:txBody>
          <a:bodyPr lIns="91425" tIns="91425" rIns="91425" bIns="91425" anchor="b" anchorCtr="0"/>
          <a:lstStyle>
            <a:lvl1pPr lvl="0">
              <a:spcBef>
                <a:spcPts val="0"/>
              </a:spcBef>
              <a:buClr>
                <a:srgbClr val="3C78D8"/>
              </a:buClr>
              <a:buSzPct val="100000"/>
              <a:buFont typeface="Sniglet"/>
              <a:buNone/>
              <a:defRPr sz="1800" b="1">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747925" y="1314900"/>
            <a:ext cx="6791700" cy="3610800"/>
          </a:xfrm>
          <a:prstGeom prst="rect">
            <a:avLst/>
          </a:prstGeom>
          <a:noFill/>
          <a:ln>
            <a:noFill/>
          </a:ln>
        </p:spPr>
        <p:txBody>
          <a:bodyPr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defRPr sz="2000">
                <a:solidFill>
                  <a:srgbClr val="3D4965"/>
                </a:solidFill>
                <a:latin typeface="Dosis"/>
                <a:ea typeface="Dosis"/>
                <a:cs typeface="Dosis"/>
                <a:sym typeface="Dosis"/>
              </a:defRPr>
            </a:lvl3pPr>
            <a:lvl4pPr lvl="3">
              <a:spcBef>
                <a:spcPts val="360"/>
              </a:spcBef>
              <a:buClr>
                <a:srgbClr val="3D4965"/>
              </a:buClr>
              <a:buSzPct val="100000"/>
              <a:buFont typeface="Dosis"/>
              <a:defRPr sz="1800">
                <a:solidFill>
                  <a:srgbClr val="3D4965"/>
                </a:solidFill>
                <a:latin typeface="Dosis"/>
                <a:ea typeface="Dosis"/>
                <a:cs typeface="Dosis"/>
                <a:sym typeface="Dosis"/>
              </a:defRPr>
            </a:lvl4pPr>
            <a:lvl5pPr lvl="4">
              <a:spcBef>
                <a:spcPts val="360"/>
              </a:spcBef>
              <a:buClr>
                <a:srgbClr val="3D4965"/>
              </a:buClr>
              <a:buSzPct val="100000"/>
              <a:buFont typeface="Dosis"/>
              <a:defRPr sz="1800">
                <a:solidFill>
                  <a:srgbClr val="3D4965"/>
                </a:solidFill>
                <a:latin typeface="Dosis"/>
                <a:ea typeface="Dosis"/>
                <a:cs typeface="Dosis"/>
                <a:sym typeface="Dosis"/>
              </a:defRPr>
            </a:lvl5pPr>
            <a:lvl6pPr lvl="5">
              <a:spcBef>
                <a:spcPts val="360"/>
              </a:spcBef>
              <a:buClr>
                <a:srgbClr val="3D4965"/>
              </a:buClr>
              <a:buSzPct val="100000"/>
              <a:buFont typeface="Dosis"/>
              <a:defRPr sz="1800">
                <a:solidFill>
                  <a:srgbClr val="3D4965"/>
                </a:solidFill>
                <a:latin typeface="Dosis"/>
                <a:ea typeface="Dosis"/>
                <a:cs typeface="Dosis"/>
                <a:sym typeface="Dosis"/>
              </a:defRPr>
            </a:lvl6pPr>
            <a:lvl7pPr lvl="6">
              <a:spcBef>
                <a:spcPts val="360"/>
              </a:spcBef>
              <a:buClr>
                <a:srgbClr val="3D4965"/>
              </a:buClr>
              <a:buSzPct val="100000"/>
              <a:buFont typeface="Dosis"/>
              <a:defRPr sz="1800">
                <a:solidFill>
                  <a:srgbClr val="3D4965"/>
                </a:solidFill>
                <a:latin typeface="Dosis"/>
                <a:ea typeface="Dosis"/>
                <a:cs typeface="Dosis"/>
                <a:sym typeface="Dosis"/>
              </a:defRPr>
            </a:lvl7pPr>
            <a:lvl8pPr lvl="7">
              <a:spcBef>
                <a:spcPts val="360"/>
              </a:spcBef>
              <a:buClr>
                <a:srgbClr val="3D4965"/>
              </a:buClr>
              <a:buSzPct val="100000"/>
              <a:buFont typeface="Dosis"/>
              <a:defRPr sz="1800">
                <a:solidFill>
                  <a:srgbClr val="3D4965"/>
                </a:solidFill>
                <a:latin typeface="Dosis"/>
                <a:ea typeface="Dosis"/>
                <a:cs typeface="Dosis"/>
                <a:sym typeface="Dosis"/>
              </a:defRPr>
            </a:lvl8pPr>
            <a:lvl9pPr lvl="8">
              <a:spcBef>
                <a:spcPts val="360"/>
              </a:spcBef>
              <a:buClr>
                <a:srgbClr val="3D4965"/>
              </a:buClr>
              <a:buSzPct val="100000"/>
              <a:buFont typeface="Dosis"/>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606FB64-5CB5-4BCF-A06B-64ED8809CF91}" type="slidenum">
              <a:rPr lang="en-US" smtClean="0"/>
              <a:t>‹#›</a:t>
            </a:fld>
            <a:endParaRPr lang="en-US"/>
          </a:p>
        </p:txBody>
      </p:sp>
    </p:spTree>
    <p:extLst>
      <p:ext uri="{BB962C8B-B14F-4D97-AF65-F5344CB8AC3E}">
        <p14:creationId xmlns:p14="http://schemas.microsoft.com/office/powerpoint/2010/main" val="43668622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slide" Target="slide22.xml"/><Relationship Id="rId4" Type="http://schemas.openxmlformats.org/officeDocument/2006/relationships/slide" Target="slide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duyquangg"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slide" Target="slide15.xml"/></Relationships>
</file>

<file path=ppt/slides/_rels/slide2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ctrTitle"/>
          </p:nvPr>
        </p:nvSpPr>
        <p:spPr>
          <a:xfrm>
            <a:off x="0" y="246649"/>
            <a:ext cx="8385464" cy="1159799"/>
          </a:xfrm>
          <a:prstGeom prst="rect">
            <a:avLst/>
          </a:prstGeom>
        </p:spPr>
        <p:txBody>
          <a:bodyPr lIns="91425" tIns="91425" rIns="91425" bIns="91425" anchor="ctr" anchorCtr="0">
            <a:noAutofit/>
          </a:bodyPr>
          <a:lstStyle/>
          <a:p>
            <a:pPr lvl="0">
              <a:spcBef>
                <a:spcPts val="0"/>
              </a:spcBef>
              <a:buNone/>
            </a:pPr>
            <a:r>
              <a:rPr lang="en" b="1" smtClean="0">
                <a:solidFill>
                  <a:schemeClr val="accent1">
                    <a:lumMod val="75000"/>
                  </a:schemeClr>
                </a:solidFill>
                <a:latin typeface="Footlight MT Light" panose="0204060206030A020304" pitchFamily="18" charset="0"/>
                <a:ea typeface="Segoe UI Historic" panose="020B0502040204020203" pitchFamily="34" charset="0"/>
                <a:cs typeface="Segoe UI Historic" panose="020B0502040204020203" pitchFamily="34" charset="0"/>
              </a:rPr>
              <a:t>Báo cáo quá trình nghiên cứu</a:t>
            </a:r>
            <a:endParaRPr lang="en" b="1">
              <a:solidFill>
                <a:schemeClr val="accent1">
                  <a:lumMod val="75000"/>
                </a:schemeClr>
              </a:solidFill>
              <a:latin typeface="Footlight MT Light" panose="0204060206030A020304" pitchFamily="18" charset="0"/>
              <a:ea typeface="Segoe UI Historic" panose="020B0502040204020203" pitchFamily="34" charset="0"/>
              <a:cs typeface="Segoe UI Historic" panose="020B0502040204020203" pitchFamily="34" charset="0"/>
            </a:endParaRPr>
          </a:p>
        </p:txBody>
      </p:sp>
      <p:sp>
        <p:nvSpPr>
          <p:cNvPr id="2" name="TextBox 1"/>
          <p:cNvSpPr txBox="1"/>
          <p:nvPr/>
        </p:nvSpPr>
        <p:spPr>
          <a:xfrm>
            <a:off x="5164283" y="1485900"/>
            <a:ext cx="3044535" cy="477054"/>
          </a:xfrm>
          <a:prstGeom prst="rect">
            <a:avLst/>
          </a:prstGeom>
          <a:noFill/>
        </p:spPr>
        <p:txBody>
          <a:bodyPr wrap="square" rtlCol="0">
            <a:spAutoFit/>
          </a:bodyPr>
          <a:lstStyle/>
          <a:p>
            <a:r>
              <a:rPr lang="en-US" sz="2500" b="1" err="1" smtClean="0">
                <a:solidFill>
                  <a:schemeClr val="accent1">
                    <a:lumMod val="75000"/>
                  </a:schemeClr>
                </a:solidFill>
                <a:latin typeface="Footlight MT Light" panose="0204060206030A020304" pitchFamily="18" charset="0"/>
                <a:ea typeface="Segoe UI Historic" panose="020B0502040204020203" pitchFamily="34" charset="0"/>
                <a:cs typeface="Segoe UI Historic" panose="020B0502040204020203" pitchFamily="34" charset="0"/>
              </a:rPr>
              <a:t>Nguyễn</a:t>
            </a:r>
            <a:r>
              <a:rPr lang="en-US" sz="2500" b="1" smtClean="0">
                <a:solidFill>
                  <a:schemeClr val="accent1">
                    <a:lumMod val="75000"/>
                  </a:schemeClr>
                </a:solidFill>
                <a:latin typeface="Footlight MT Light" panose="0204060206030A020304" pitchFamily="18" charset="0"/>
                <a:ea typeface="Segoe UI Historic" panose="020B0502040204020203" pitchFamily="34" charset="0"/>
                <a:cs typeface="Segoe UI Historic" panose="020B0502040204020203" pitchFamily="34" charset="0"/>
              </a:rPr>
              <a:t> </a:t>
            </a:r>
            <a:r>
              <a:rPr lang="en-US" sz="2500" b="1" err="1" smtClean="0">
                <a:solidFill>
                  <a:schemeClr val="accent1">
                    <a:lumMod val="75000"/>
                  </a:schemeClr>
                </a:solidFill>
                <a:latin typeface="Footlight MT Light" panose="0204060206030A020304" pitchFamily="18" charset="0"/>
                <a:ea typeface="Segoe UI Historic" panose="020B0502040204020203" pitchFamily="34" charset="0"/>
                <a:cs typeface="Segoe UI Historic" panose="020B0502040204020203" pitchFamily="34" charset="0"/>
              </a:rPr>
              <a:t>Duy</a:t>
            </a:r>
            <a:r>
              <a:rPr lang="en-US" sz="2500" b="1" smtClean="0">
                <a:solidFill>
                  <a:schemeClr val="accent1">
                    <a:lumMod val="75000"/>
                  </a:schemeClr>
                </a:solidFill>
                <a:latin typeface="Footlight MT Light" panose="0204060206030A020304" pitchFamily="18" charset="0"/>
                <a:ea typeface="Segoe UI Historic" panose="020B0502040204020203" pitchFamily="34" charset="0"/>
                <a:cs typeface="Segoe UI Historic" panose="020B0502040204020203" pitchFamily="34" charset="0"/>
              </a:rPr>
              <a:t> </a:t>
            </a:r>
            <a:r>
              <a:rPr lang="en-US" sz="2500" b="1" err="1" smtClean="0">
                <a:solidFill>
                  <a:schemeClr val="accent1">
                    <a:lumMod val="75000"/>
                  </a:schemeClr>
                </a:solidFill>
                <a:latin typeface="Footlight MT Light" panose="0204060206030A020304" pitchFamily="18" charset="0"/>
                <a:ea typeface="Segoe UI Historic" panose="020B0502040204020203" pitchFamily="34" charset="0"/>
                <a:cs typeface="Segoe UI Historic" panose="020B0502040204020203" pitchFamily="34" charset="0"/>
              </a:rPr>
              <a:t>Quang</a:t>
            </a:r>
            <a:endParaRPr lang="en-US" sz="2500" b="1">
              <a:solidFill>
                <a:schemeClr val="accent1">
                  <a:lumMod val="75000"/>
                </a:schemeClr>
              </a:solidFill>
              <a:latin typeface="Footlight MT Light" panose="0204060206030A020304" pitchFamily="18" charset="0"/>
              <a:ea typeface="Segoe UI Historic" panose="020B0502040204020203" pitchFamily="34" charset="0"/>
              <a:cs typeface="Segoe UI Historic" panose="020B0502040204020203" pitchFamily="34" charset="0"/>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3374703" y="162338"/>
            <a:ext cx="1548466" cy="625225"/>
          </a:xfrm>
          <a:prstGeom prst="rect">
            <a:avLst/>
          </a:prstGeom>
        </p:spPr>
        <p:txBody>
          <a:bodyPr lIns="91425" tIns="91425" rIns="91425" bIns="91425" anchor="b" anchorCtr="0">
            <a:noAutofit/>
          </a:bodyPr>
          <a:lstStyle/>
          <a:p>
            <a:pPr lvl="0" rtl="0">
              <a:spcBef>
                <a:spcPts val="0"/>
              </a:spcBef>
              <a:buNone/>
            </a:pPr>
            <a:r>
              <a:rPr lang="en" sz="4800" smtClean="0">
                <a:solidFill>
                  <a:schemeClr val="accent1">
                    <a:lumMod val="60000"/>
                    <a:lumOff val="40000"/>
                  </a:schemeClr>
                </a:solidFill>
                <a:latin typeface="Footlight MT Light" panose="0204060206030A020304" pitchFamily="18" charset="0"/>
              </a:rPr>
              <a:t>CSS</a:t>
            </a:r>
            <a:endParaRPr lang="en" sz="4800">
              <a:solidFill>
                <a:schemeClr val="accent1">
                  <a:lumMod val="60000"/>
                  <a:lumOff val="40000"/>
                </a:schemeClr>
              </a:solidFill>
              <a:latin typeface="Footlight MT Light" panose="0204060206030A020304" pitchFamily="18" charset="0"/>
            </a:endParaRPr>
          </a:p>
        </p:txBody>
      </p:sp>
      <p:sp>
        <p:nvSpPr>
          <p:cNvPr id="655" name="Shape 655"/>
          <p:cNvSpPr txBox="1">
            <a:spLocks noGrp="1"/>
          </p:cNvSpPr>
          <p:nvPr>
            <p:ph type="body" idx="1"/>
          </p:nvPr>
        </p:nvSpPr>
        <p:spPr>
          <a:xfrm>
            <a:off x="747925" y="1390650"/>
            <a:ext cx="2125500" cy="1305000"/>
          </a:xfrm>
          <a:prstGeom prst="rect">
            <a:avLst/>
          </a:prstGeom>
        </p:spPr>
        <p:txBody>
          <a:bodyPr lIns="91425" tIns="91425" rIns="91425" bIns="91425" anchor="t" anchorCtr="0">
            <a:noAutofit/>
          </a:bodyPr>
          <a:lstStyle/>
          <a:p>
            <a:pPr lvl="0" algn="ctr" rtl="0">
              <a:spcBef>
                <a:spcPts val="0"/>
              </a:spcBef>
              <a:buNone/>
            </a:pPr>
            <a:r>
              <a:rPr lang="en" b="1" smtClean="0">
                <a:solidFill>
                  <a:schemeClr val="accent1">
                    <a:lumMod val="60000"/>
                    <a:lumOff val="40000"/>
                  </a:schemeClr>
                </a:solidFill>
                <a:latin typeface="Palatino Linotype" panose="02040502050505030304" pitchFamily="18" charset="0"/>
              </a:rPr>
              <a:t>Trang trí văn bản</a:t>
            </a:r>
          </a:p>
          <a:p>
            <a:pPr marL="171450" lvl="0" indent="-171450" rtl="0">
              <a:spcBef>
                <a:spcPts val="0"/>
              </a:spcBef>
              <a:buFont typeface="Arial" panose="020B0604020202020204" pitchFamily="34" charset="0"/>
              <a:buChar char="•"/>
            </a:pPr>
            <a:r>
              <a:rPr lang="en-US" sz="1400" smtClean="0">
                <a:solidFill>
                  <a:schemeClr val="tx1"/>
                </a:solidFill>
                <a:latin typeface="Palatino Linotype" panose="02040502050505030304" pitchFamily="18" charset="0"/>
              </a:rPr>
              <a:t>Text-align</a:t>
            </a:r>
          </a:p>
          <a:p>
            <a:pPr marL="171450" lvl="0" indent="-171450" rtl="0">
              <a:spcBef>
                <a:spcPts val="0"/>
              </a:spcBef>
              <a:buFont typeface="Arial" panose="020B0604020202020204" pitchFamily="34" charset="0"/>
              <a:buChar char="•"/>
            </a:pPr>
            <a:r>
              <a:rPr lang="en-US" sz="1400" smtClean="0">
                <a:solidFill>
                  <a:schemeClr val="tx1"/>
                </a:solidFill>
                <a:latin typeface="Palatino Linotype" panose="02040502050505030304" pitchFamily="18" charset="0"/>
              </a:rPr>
              <a:t>Text-decoration</a:t>
            </a:r>
          </a:p>
          <a:p>
            <a:pPr marL="171450" lvl="0" indent="-171450" rtl="0">
              <a:spcBef>
                <a:spcPts val="0"/>
              </a:spcBef>
              <a:buFont typeface="Arial" panose="020B0604020202020204" pitchFamily="34" charset="0"/>
              <a:buChar char="•"/>
            </a:pPr>
            <a:r>
              <a:rPr lang="en-US" sz="1400" smtClean="0">
                <a:solidFill>
                  <a:schemeClr val="tx1"/>
                </a:solidFill>
                <a:latin typeface="Palatino Linotype" panose="02040502050505030304" pitchFamily="18" charset="0"/>
              </a:rPr>
              <a:t>Text-shadow</a:t>
            </a:r>
          </a:p>
          <a:p>
            <a:pPr marL="171450" lvl="0" indent="-171450" rtl="0">
              <a:spcBef>
                <a:spcPts val="0"/>
              </a:spcBef>
              <a:buFont typeface="Arial" panose="020B0604020202020204" pitchFamily="34" charset="0"/>
              <a:buChar char="•"/>
            </a:pPr>
            <a:r>
              <a:rPr lang="en-US" sz="1400" smtClean="0">
                <a:solidFill>
                  <a:schemeClr val="tx1"/>
                </a:solidFill>
                <a:latin typeface="Palatino Linotype" panose="02040502050505030304" pitchFamily="18" charset="0"/>
              </a:rPr>
              <a:t>Text-transform</a:t>
            </a:r>
            <a:endParaRPr lang="en" sz="1400" smtClean="0">
              <a:solidFill>
                <a:schemeClr val="tx1"/>
              </a:solidFill>
              <a:latin typeface="Palatino Linotype" panose="02040502050505030304" pitchFamily="18" charset="0"/>
            </a:endParaRPr>
          </a:p>
          <a:p>
            <a:pPr marL="285750" lvl="0" indent="-285750" rtl="0">
              <a:spcBef>
                <a:spcPts val="0"/>
              </a:spcBef>
              <a:buFont typeface="Arial" panose="020B0604020202020204" pitchFamily="34" charset="0"/>
              <a:buChar char="•"/>
            </a:pPr>
            <a:endParaRPr lang="en" b="1" smtClean="0">
              <a:solidFill>
                <a:schemeClr val="accent1">
                  <a:lumMod val="60000"/>
                  <a:lumOff val="40000"/>
                </a:schemeClr>
              </a:solidFill>
              <a:latin typeface="Palatino Linotype" panose="02040502050505030304" pitchFamily="18" charset="0"/>
            </a:endParaRPr>
          </a:p>
        </p:txBody>
      </p:sp>
      <p:sp>
        <p:nvSpPr>
          <p:cNvPr id="656" name="Shape 656"/>
          <p:cNvSpPr txBox="1">
            <a:spLocks noGrp="1"/>
          </p:cNvSpPr>
          <p:nvPr>
            <p:ph type="body" idx="2"/>
          </p:nvPr>
        </p:nvSpPr>
        <p:spPr>
          <a:xfrm>
            <a:off x="2982277" y="1390650"/>
            <a:ext cx="2125500" cy="1305000"/>
          </a:xfrm>
          <a:prstGeom prst="rect">
            <a:avLst/>
          </a:prstGeom>
        </p:spPr>
        <p:txBody>
          <a:bodyPr lIns="91425" tIns="91425" rIns="91425" bIns="91425" anchor="t" anchorCtr="0">
            <a:noAutofit/>
          </a:bodyPr>
          <a:lstStyle/>
          <a:p>
            <a:pPr lvl="0" algn="ctr" rtl="0">
              <a:spcBef>
                <a:spcPts val="0"/>
              </a:spcBef>
              <a:buNone/>
            </a:pPr>
            <a:r>
              <a:rPr lang="en" b="1" smtClean="0">
                <a:solidFill>
                  <a:schemeClr val="accent1">
                    <a:lumMod val="60000"/>
                    <a:lumOff val="40000"/>
                  </a:schemeClr>
                </a:solidFill>
                <a:latin typeface="Palatino Linotype" panose="02040502050505030304" pitchFamily="18" charset="0"/>
              </a:rPr>
              <a:t>Trang trí chữ viết</a:t>
            </a:r>
          </a:p>
          <a:p>
            <a:pPr marL="285750" lvl="0" indent="-285750">
              <a:buFont typeface="Arial" panose="020B0604020202020204" pitchFamily="34" charset="0"/>
              <a:buChar char="•"/>
            </a:pPr>
            <a:r>
              <a:rPr lang="en-US" sz="1400" smtClean="0">
                <a:solidFill>
                  <a:schemeClr val="tx1"/>
                </a:solidFill>
                <a:latin typeface="Palatino Linotype" panose="02040502050505030304" pitchFamily="18" charset="0"/>
              </a:rPr>
              <a:t>Font-family</a:t>
            </a:r>
          </a:p>
          <a:p>
            <a:pPr marL="285750" lvl="0" indent="-285750">
              <a:buFont typeface="Arial" panose="020B0604020202020204" pitchFamily="34" charset="0"/>
              <a:buChar char="•"/>
            </a:pPr>
            <a:r>
              <a:rPr lang="en-US" sz="1400" smtClean="0">
                <a:solidFill>
                  <a:schemeClr val="tx1"/>
                </a:solidFill>
                <a:latin typeface="Palatino Linotype" panose="02040502050505030304" pitchFamily="18" charset="0"/>
              </a:rPr>
              <a:t>Font-style</a:t>
            </a:r>
          </a:p>
          <a:p>
            <a:pPr marL="285750" lvl="0" indent="-285750">
              <a:buFont typeface="Arial" panose="020B0604020202020204" pitchFamily="34" charset="0"/>
              <a:buChar char="•"/>
            </a:pPr>
            <a:r>
              <a:rPr lang="en-US" sz="1400" smtClean="0">
                <a:solidFill>
                  <a:schemeClr val="tx1"/>
                </a:solidFill>
                <a:latin typeface="Palatino Linotype" panose="02040502050505030304" pitchFamily="18" charset="0"/>
              </a:rPr>
              <a:t>Font-weight</a:t>
            </a:r>
          </a:p>
          <a:p>
            <a:pPr marL="285750" lvl="0" indent="-285750">
              <a:buFont typeface="Arial" panose="020B0604020202020204" pitchFamily="34" charset="0"/>
              <a:buChar char="•"/>
            </a:pPr>
            <a:r>
              <a:rPr lang="en-US" sz="1400" smtClean="0">
                <a:solidFill>
                  <a:schemeClr val="tx1"/>
                </a:solidFill>
                <a:latin typeface="Palatino Linotype" panose="02040502050505030304" pitchFamily="18" charset="0"/>
              </a:rPr>
              <a:t>Color	</a:t>
            </a:r>
          </a:p>
          <a:p>
            <a:pPr marL="285750" lvl="0" indent="-285750">
              <a:buFont typeface="Arial" panose="020B0604020202020204" pitchFamily="34" charset="0"/>
              <a:buChar char="•"/>
            </a:pPr>
            <a:endParaRPr lang="en" sz="1400">
              <a:solidFill>
                <a:schemeClr val="tx1"/>
              </a:solidFill>
              <a:latin typeface="Palatino Linotype" panose="02040502050505030304" pitchFamily="18" charset="0"/>
            </a:endParaRPr>
          </a:p>
        </p:txBody>
      </p:sp>
      <p:sp>
        <p:nvSpPr>
          <p:cNvPr id="658" name="Shape 658"/>
          <p:cNvSpPr txBox="1">
            <a:spLocks noGrp="1"/>
          </p:cNvSpPr>
          <p:nvPr>
            <p:ph type="body" idx="4"/>
          </p:nvPr>
        </p:nvSpPr>
        <p:spPr>
          <a:xfrm>
            <a:off x="4148936" y="3193506"/>
            <a:ext cx="2369433" cy="1711827"/>
          </a:xfrm>
          <a:prstGeom prst="rect">
            <a:avLst/>
          </a:prstGeom>
        </p:spPr>
        <p:txBody>
          <a:bodyPr lIns="91425" tIns="91425" rIns="91425" bIns="91425" anchor="t" anchorCtr="0">
            <a:noAutofit/>
          </a:bodyPr>
          <a:lstStyle/>
          <a:p>
            <a:pPr lvl="0" algn="ctr" rtl="0">
              <a:spcBef>
                <a:spcPts val="0"/>
              </a:spcBef>
              <a:buNone/>
            </a:pPr>
            <a:r>
              <a:rPr lang="en" sz="1800" b="1" smtClean="0">
                <a:solidFill>
                  <a:schemeClr val="accent1">
                    <a:lumMod val="60000"/>
                    <a:lumOff val="40000"/>
                  </a:schemeClr>
                </a:solidFill>
                <a:latin typeface="Palatino Linotype" panose="02040502050505030304" pitchFamily="18" charset="0"/>
              </a:rPr>
              <a:t>Box Model</a:t>
            </a:r>
          </a:p>
          <a:p>
            <a:pPr marL="285750" lvl="0" indent="-285750" rtl="0">
              <a:spcBef>
                <a:spcPts val="0"/>
              </a:spcBef>
              <a:buFont typeface="Arial" panose="020B0604020202020204" pitchFamily="34" charset="0"/>
              <a:buChar char="•"/>
            </a:pPr>
            <a:r>
              <a:rPr lang="en-US" smtClean="0">
                <a:solidFill>
                  <a:schemeClr val="tx1"/>
                </a:solidFill>
                <a:latin typeface="Palatino Linotype" panose="02040502050505030304" pitchFamily="18" charset="0"/>
              </a:rPr>
              <a:t>M</a:t>
            </a:r>
            <a:r>
              <a:rPr lang="en" smtClean="0">
                <a:solidFill>
                  <a:schemeClr val="tx1"/>
                </a:solidFill>
                <a:latin typeface="Palatino Linotype" panose="02040502050505030304" pitchFamily="18" charset="0"/>
              </a:rPr>
              <a:t>argin</a:t>
            </a:r>
          </a:p>
          <a:p>
            <a:pPr marL="285750" lvl="0" indent="-285750" rtl="0">
              <a:spcBef>
                <a:spcPts val="0"/>
              </a:spcBef>
              <a:buFont typeface="Arial" panose="020B0604020202020204" pitchFamily="34" charset="0"/>
              <a:buChar char="•"/>
            </a:pPr>
            <a:r>
              <a:rPr lang="en-US" smtClean="0">
                <a:solidFill>
                  <a:schemeClr val="tx1"/>
                </a:solidFill>
                <a:latin typeface="Palatino Linotype" panose="02040502050505030304" pitchFamily="18" charset="0"/>
              </a:rPr>
              <a:t>P</a:t>
            </a:r>
            <a:r>
              <a:rPr lang="en" smtClean="0">
                <a:solidFill>
                  <a:schemeClr val="tx1"/>
                </a:solidFill>
                <a:latin typeface="Palatino Linotype" panose="02040502050505030304" pitchFamily="18" charset="0"/>
              </a:rPr>
              <a:t>adding</a:t>
            </a:r>
          </a:p>
          <a:p>
            <a:pPr marL="285750" lvl="0" indent="-285750" rtl="0">
              <a:spcBef>
                <a:spcPts val="0"/>
              </a:spcBef>
              <a:buFont typeface="Arial" panose="020B0604020202020204" pitchFamily="34" charset="0"/>
              <a:buChar char="•"/>
            </a:pPr>
            <a:r>
              <a:rPr lang="en-US" smtClean="0">
                <a:solidFill>
                  <a:schemeClr val="tx1"/>
                </a:solidFill>
                <a:latin typeface="Palatino Linotype" panose="02040502050505030304" pitchFamily="18" charset="0"/>
              </a:rPr>
              <a:t>B</a:t>
            </a:r>
            <a:r>
              <a:rPr lang="en" smtClean="0">
                <a:solidFill>
                  <a:schemeClr val="tx1"/>
                </a:solidFill>
                <a:latin typeface="Palatino Linotype" panose="02040502050505030304" pitchFamily="18" charset="0"/>
              </a:rPr>
              <a:t>order</a:t>
            </a:r>
          </a:p>
          <a:p>
            <a:pPr marL="285750" lvl="0" indent="-285750" rtl="0">
              <a:spcBef>
                <a:spcPts val="0"/>
              </a:spcBef>
              <a:buFont typeface="Arial" panose="020B0604020202020204" pitchFamily="34" charset="0"/>
              <a:buChar char="•"/>
            </a:pPr>
            <a:r>
              <a:rPr lang="en">
                <a:solidFill>
                  <a:schemeClr val="tx1"/>
                </a:solidFill>
                <a:latin typeface="Palatino Linotype" panose="02040502050505030304" pitchFamily="18" charset="0"/>
              </a:rPr>
              <a:t>C</a:t>
            </a:r>
            <a:r>
              <a:rPr lang="en" smtClean="0">
                <a:solidFill>
                  <a:schemeClr val="tx1"/>
                </a:solidFill>
                <a:latin typeface="Palatino Linotype" panose="02040502050505030304" pitchFamily="18" charset="0"/>
              </a:rPr>
              <a:t>ontent</a:t>
            </a:r>
            <a:endParaRPr lang="en">
              <a:solidFill>
                <a:schemeClr val="tx1"/>
              </a:solidFill>
              <a:latin typeface="Palatino Linotype" panose="02040502050505030304" pitchFamily="18" charset="0"/>
            </a:endParaRPr>
          </a:p>
          <a:p>
            <a:pPr lvl="0" algn="ctr"/>
            <a:endParaRPr lang="en" sz="1200" b="1">
              <a:solidFill>
                <a:schemeClr val="accent1">
                  <a:lumMod val="60000"/>
                  <a:lumOff val="40000"/>
                </a:schemeClr>
              </a:solidFill>
              <a:latin typeface="Palatino Linotype" panose="02040502050505030304" pitchFamily="18" charset="0"/>
            </a:endParaRPr>
          </a:p>
        </p:txBody>
      </p:sp>
      <p:sp>
        <p:nvSpPr>
          <p:cNvPr id="659" name="Shape 659"/>
          <p:cNvSpPr txBox="1">
            <a:spLocks noGrp="1"/>
          </p:cNvSpPr>
          <p:nvPr>
            <p:ph type="body" idx="5"/>
          </p:nvPr>
        </p:nvSpPr>
        <p:spPr>
          <a:xfrm>
            <a:off x="5216630" y="1390650"/>
            <a:ext cx="2125500" cy="1305000"/>
          </a:xfrm>
          <a:prstGeom prst="rect">
            <a:avLst/>
          </a:prstGeom>
        </p:spPr>
        <p:txBody>
          <a:bodyPr lIns="91425" tIns="91425" rIns="91425" bIns="91425" anchor="t" anchorCtr="0">
            <a:noAutofit/>
          </a:bodyPr>
          <a:lstStyle/>
          <a:p>
            <a:pPr lvl="0" algn="ctr" rtl="0">
              <a:spcBef>
                <a:spcPts val="0"/>
              </a:spcBef>
              <a:buNone/>
            </a:pPr>
            <a:r>
              <a:rPr lang="en" sz="1800" b="1" smtClean="0">
                <a:solidFill>
                  <a:schemeClr val="accent1">
                    <a:lumMod val="60000"/>
                    <a:lumOff val="40000"/>
                  </a:schemeClr>
                </a:solidFill>
                <a:latin typeface="Footlight MT Light" panose="0204060206030A020304" pitchFamily="18" charset="0"/>
              </a:rPr>
              <a:t>Background</a:t>
            </a:r>
          </a:p>
          <a:p>
            <a:pPr marL="285750" lvl="0" indent="-285750" rtl="0">
              <a:spcBef>
                <a:spcPts val="0"/>
              </a:spcBef>
              <a:buFont typeface="Arial" panose="020B0604020202020204" pitchFamily="34" charset="0"/>
              <a:buChar char="•"/>
            </a:pPr>
            <a:r>
              <a:rPr lang="en-US" smtClean="0">
                <a:solidFill>
                  <a:schemeClr val="tx1"/>
                </a:solidFill>
                <a:latin typeface="Palatino Linotype" panose="02040502050505030304" pitchFamily="18" charset="0"/>
              </a:rPr>
              <a:t>B</a:t>
            </a:r>
            <a:r>
              <a:rPr lang="en" smtClean="0">
                <a:solidFill>
                  <a:schemeClr val="tx1"/>
                </a:solidFill>
                <a:latin typeface="Palatino Linotype" panose="02040502050505030304" pitchFamily="18" charset="0"/>
              </a:rPr>
              <a:t>ackground-color</a:t>
            </a:r>
          </a:p>
          <a:p>
            <a:pPr marL="285750" lvl="0" indent="-285750" rtl="0">
              <a:spcBef>
                <a:spcPts val="0"/>
              </a:spcBef>
              <a:buFont typeface="Arial" panose="020B0604020202020204" pitchFamily="34" charset="0"/>
              <a:buChar char="•"/>
            </a:pPr>
            <a:r>
              <a:rPr lang="en-US" smtClean="0">
                <a:solidFill>
                  <a:schemeClr val="tx1"/>
                </a:solidFill>
                <a:latin typeface="Palatino Linotype" panose="02040502050505030304" pitchFamily="18" charset="0"/>
              </a:rPr>
              <a:t>B</a:t>
            </a:r>
            <a:r>
              <a:rPr lang="en" smtClean="0">
                <a:solidFill>
                  <a:schemeClr val="tx1"/>
                </a:solidFill>
                <a:latin typeface="Palatino Linotype" panose="02040502050505030304" pitchFamily="18" charset="0"/>
              </a:rPr>
              <a:t>ackground-image</a:t>
            </a:r>
          </a:p>
          <a:p>
            <a:pPr marL="285750" indent="-285750">
              <a:buFont typeface="Arial" panose="020B0604020202020204" pitchFamily="34" charset="0"/>
              <a:buChar char="•"/>
            </a:pPr>
            <a:r>
              <a:rPr lang="en-US">
                <a:solidFill>
                  <a:schemeClr val="tx1"/>
                </a:solidFill>
                <a:latin typeface="Palatino Linotype" panose="02040502050505030304" pitchFamily="18" charset="0"/>
              </a:rPr>
              <a:t>W</a:t>
            </a:r>
            <a:r>
              <a:rPr lang="en">
                <a:solidFill>
                  <a:schemeClr val="tx1"/>
                </a:solidFill>
                <a:latin typeface="Palatino Linotype" panose="02040502050505030304" pitchFamily="18" charset="0"/>
              </a:rPr>
              <a:t>idth, </a:t>
            </a:r>
            <a:r>
              <a:rPr lang="en" smtClean="0">
                <a:solidFill>
                  <a:schemeClr val="tx1"/>
                </a:solidFill>
                <a:latin typeface="Palatino Linotype" panose="02040502050505030304" pitchFamily="18" charset="0"/>
              </a:rPr>
              <a:t>height</a:t>
            </a:r>
          </a:p>
          <a:p>
            <a:pPr marL="285750" indent="-285750">
              <a:buFont typeface="Arial" panose="020B0604020202020204" pitchFamily="34" charset="0"/>
              <a:buChar char="•"/>
            </a:pPr>
            <a:endParaRPr lang="en" sz="1200">
              <a:solidFill>
                <a:schemeClr val="tx1"/>
              </a:solidFill>
              <a:latin typeface="Palatino Linotype" panose="02040502050505030304" pitchFamily="18" charset="0"/>
            </a:endParaRPr>
          </a:p>
          <a:p>
            <a:pPr marL="285750" lvl="0" indent="-285750" rtl="0">
              <a:spcBef>
                <a:spcPts val="0"/>
              </a:spcBef>
              <a:buFont typeface="Arial" panose="020B0604020202020204" pitchFamily="34" charset="0"/>
              <a:buChar char="•"/>
            </a:pPr>
            <a:endParaRPr lang="en" sz="1200">
              <a:solidFill>
                <a:schemeClr val="tx1"/>
              </a:solidFill>
              <a:latin typeface="Palatino Linotype" panose="02040502050505030304" pitchFamily="18" charset="0"/>
            </a:endParaRPr>
          </a:p>
        </p:txBody>
      </p:sp>
      <p:sp>
        <p:nvSpPr>
          <p:cNvPr id="660" name="Shape 660"/>
          <p:cNvSpPr txBox="1">
            <a:spLocks noGrp="1"/>
          </p:cNvSpPr>
          <p:nvPr>
            <p:ph type="body" idx="6"/>
          </p:nvPr>
        </p:nvSpPr>
        <p:spPr>
          <a:xfrm>
            <a:off x="1475509" y="3198325"/>
            <a:ext cx="2125500" cy="1305000"/>
          </a:xfrm>
          <a:prstGeom prst="rect">
            <a:avLst/>
          </a:prstGeom>
        </p:spPr>
        <p:txBody>
          <a:bodyPr lIns="91425" tIns="91425" rIns="91425" bIns="91425" anchor="t" anchorCtr="0">
            <a:noAutofit/>
          </a:bodyPr>
          <a:lstStyle/>
          <a:p>
            <a:pPr lvl="0" algn="ctr"/>
            <a:r>
              <a:rPr lang="en" sz="1800" b="1">
                <a:solidFill>
                  <a:schemeClr val="accent1">
                    <a:lumMod val="60000"/>
                    <a:lumOff val="40000"/>
                  </a:schemeClr>
                </a:solidFill>
                <a:latin typeface="Palatino Linotype" panose="02040502050505030304" pitchFamily="18" charset="0"/>
              </a:rPr>
              <a:t>Display</a:t>
            </a:r>
          </a:p>
          <a:p>
            <a:pPr marL="171450" lvl="0" indent="-171450">
              <a:buFont typeface="Arial" panose="020B0604020202020204" pitchFamily="34" charset="0"/>
              <a:buChar char="•"/>
            </a:pPr>
            <a:r>
              <a:rPr lang="en-US">
                <a:solidFill>
                  <a:schemeClr val="tx1"/>
                </a:solidFill>
                <a:latin typeface="Palatino Linotype" panose="02040502050505030304" pitchFamily="18" charset="0"/>
              </a:rPr>
              <a:t>Inline</a:t>
            </a:r>
          </a:p>
          <a:p>
            <a:pPr marL="171450" lvl="0" indent="-171450">
              <a:buFont typeface="Arial" panose="020B0604020202020204" pitchFamily="34" charset="0"/>
              <a:buChar char="•"/>
            </a:pPr>
            <a:r>
              <a:rPr lang="en-US">
                <a:solidFill>
                  <a:schemeClr val="tx1"/>
                </a:solidFill>
                <a:latin typeface="Palatino Linotype" panose="02040502050505030304" pitchFamily="18" charset="0"/>
              </a:rPr>
              <a:t>Block</a:t>
            </a:r>
          </a:p>
          <a:p>
            <a:pPr marL="171450" lvl="0" indent="-171450">
              <a:buFont typeface="Arial" panose="020B0604020202020204" pitchFamily="34" charset="0"/>
              <a:buChar char="•"/>
            </a:pPr>
            <a:r>
              <a:rPr lang="en-US">
                <a:solidFill>
                  <a:schemeClr val="tx1"/>
                </a:solidFill>
                <a:latin typeface="Palatino Linotype" panose="02040502050505030304" pitchFamily="18" charset="0"/>
              </a:rPr>
              <a:t>Inline-block</a:t>
            </a:r>
          </a:p>
          <a:p>
            <a:pPr marL="171450" lvl="0" indent="-171450" rtl="0">
              <a:spcBef>
                <a:spcPts val="0"/>
              </a:spcBef>
              <a:buFont typeface="Arial" panose="020B0604020202020204" pitchFamily="34" charset="0"/>
              <a:buChar char="•"/>
            </a:pPr>
            <a:endParaRPr lang="en-US" sz="1200" smtClean="0">
              <a:solidFill>
                <a:schemeClr val="tx1"/>
              </a:solidFill>
              <a:latin typeface="Palatino Linotype" panose="02040502050505030304" pitchFamily="18" charset="0"/>
            </a:endParaRPr>
          </a:p>
          <a:p>
            <a:pPr marL="171450" lvl="0" indent="-171450" rtl="0">
              <a:spcBef>
                <a:spcPts val="0"/>
              </a:spcBef>
              <a:buFont typeface="Arial" panose="020B0604020202020204" pitchFamily="34" charset="0"/>
              <a:buChar char="•"/>
            </a:pPr>
            <a:endParaRPr sz="1200">
              <a:solidFill>
                <a:schemeClr val="tx1"/>
              </a:solidFill>
              <a:latin typeface="Palatino Linotype" panose="02040502050505030304" pitchFamily="18" charset="0"/>
            </a:endParaRPr>
          </a:p>
        </p:txBody>
      </p:sp>
      <p:sp>
        <p:nvSpPr>
          <p:cNvPr id="2" name="TextBox 1"/>
          <p:cNvSpPr txBox="1"/>
          <p:nvPr/>
        </p:nvSpPr>
        <p:spPr>
          <a:xfrm>
            <a:off x="747925" y="623121"/>
            <a:ext cx="3089307" cy="477054"/>
          </a:xfrm>
          <a:prstGeom prst="rect">
            <a:avLst/>
          </a:prstGeom>
          <a:noFill/>
        </p:spPr>
        <p:txBody>
          <a:bodyPr wrap="none" rtlCol="0">
            <a:spAutoFit/>
          </a:bodyPr>
          <a:lstStyle/>
          <a:p>
            <a:r>
              <a:rPr lang="en-US" sz="2500" b="1" smtClean="0">
                <a:solidFill>
                  <a:schemeClr val="accent1">
                    <a:lumMod val="60000"/>
                    <a:lumOff val="40000"/>
                  </a:schemeClr>
                </a:solidFill>
                <a:latin typeface="Footlight MT Light" panose="0204060206030A020304" pitchFamily="18" charset="0"/>
              </a:rPr>
              <a:t>II.Thuộc tính căn bản</a:t>
            </a:r>
            <a:endParaRPr lang="en-US" sz="2500" b="1">
              <a:solidFill>
                <a:schemeClr val="accent1">
                  <a:lumMod val="60000"/>
                  <a:lumOff val="40000"/>
                </a:schemeClr>
              </a:solidFill>
              <a:latin typeface="Footlight MT Light" panose="0204060206030A020304" pitchFamily="18" charset="0"/>
            </a:endParaRPr>
          </a:p>
        </p:txBody>
      </p:sp>
      <p:sp>
        <p:nvSpPr>
          <p:cNvPr id="11" name="Shape 557">
            <a:hlinkClick r:id="rId3" action="ppaction://hlinksldjump"/>
          </p:cNvPr>
          <p:cNvSpPr/>
          <p:nvPr/>
        </p:nvSpPr>
        <p:spPr>
          <a:xfrm rot="900000">
            <a:off x="6024282" y="3236540"/>
            <a:ext cx="352880" cy="343736"/>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3374703" y="162338"/>
            <a:ext cx="1548466" cy="625225"/>
          </a:xfrm>
          <a:prstGeom prst="rect">
            <a:avLst/>
          </a:prstGeom>
        </p:spPr>
        <p:txBody>
          <a:bodyPr lIns="91425" tIns="91425" rIns="91425" bIns="91425" anchor="b" anchorCtr="0">
            <a:noAutofit/>
          </a:bodyPr>
          <a:lstStyle/>
          <a:p>
            <a:pPr lvl="0" rtl="0">
              <a:spcBef>
                <a:spcPts val="0"/>
              </a:spcBef>
              <a:buNone/>
            </a:pPr>
            <a:r>
              <a:rPr lang="en" sz="4800" smtClean="0">
                <a:solidFill>
                  <a:schemeClr val="accent1">
                    <a:lumMod val="60000"/>
                    <a:lumOff val="40000"/>
                  </a:schemeClr>
                </a:solidFill>
                <a:latin typeface="Footlight MT Light" panose="0204060206030A020304" pitchFamily="18" charset="0"/>
              </a:rPr>
              <a:t>CSS</a:t>
            </a:r>
            <a:endParaRPr lang="en" sz="4800">
              <a:solidFill>
                <a:schemeClr val="accent1">
                  <a:lumMod val="60000"/>
                  <a:lumOff val="40000"/>
                </a:schemeClr>
              </a:solidFill>
              <a:latin typeface="Footlight MT Light" panose="0204060206030A020304" pitchFamily="18" charset="0"/>
            </a:endParaRPr>
          </a:p>
        </p:txBody>
      </p:sp>
      <p:sp>
        <p:nvSpPr>
          <p:cNvPr id="655" name="Shape 655"/>
          <p:cNvSpPr txBox="1">
            <a:spLocks noGrp="1"/>
          </p:cNvSpPr>
          <p:nvPr>
            <p:ph type="body" idx="1"/>
          </p:nvPr>
        </p:nvSpPr>
        <p:spPr>
          <a:xfrm>
            <a:off x="747925" y="1390650"/>
            <a:ext cx="2125500" cy="1305000"/>
          </a:xfrm>
          <a:prstGeom prst="rect">
            <a:avLst/>
          </a:prstGeom>
        </p:spPr>
        <p:txBody>
          <a:bodyPr lIns="91425" tIns="91425" rIns="91425" bIns="91425" anchor="t" anchorCtr="0">
            <a:noAutofit/>
          </a:bodyPr>
          <a:lstStyle/>
          <a:p>
            <a:pPr lvl="0" algn="ctr">
              <a:buNone/>
            </a:pPr>
            <a:r>
              <a:rPr lang="en" sz="2000" b="1">
                <a:solidFill>
                  <a:schemeClr val="accent1">
                    <a:lumMod val="60000"/>
                    <a:lumOff val="40000"/>
                  </a:schemeClr>
                </a:solidFill>
                <a:latin typeface="Palatino Linotype" panose="02040502050505030304" pitchFamily="18" charset="0"/>
              </a:rPr>
              <a:t>Display</a:t>
            </a:r>
          </a:p>
          <a:p>
            <a:pPr marL="171450" lvl="0" indent="-171450">
              <a:buFont typeface="Arial" panose="020B0604020202020204" pitchFamily="34" charset="0"/>
              <a:buChar char="•"/>
            </a:pPr>
            <a:r>
              <a:rPr lang="en-US" sz="1400">
                <a:solidFill>
                  <a:schemeClr val="tx1"/>
                </a:solidFill>
                <a:latin typeface="Palatino Linotype" panose="02040502050505030304" pitchFamily="18" charset="0"/>
              </a:rPr>
              <a:t>Inline</a:t>
            </a:r>
          </a:p>
          <a:p>
            <a:pPr marL="171450" lvl="0" indent="-171450">
              <a:buFont typeface="Arial" panose="020B0604020202020204" pitchFamily="34" charset="0"/>
              <a:buChar char="•"/>
            </a:pPr>
            <a:r>
              <a:rPr lang="en-US" sz="1400">
                <a:solidFill>
                  <a:schemeClr val="tx1"/>
                </a:solidFill>
                <a:latin typeface="Palatino Linotype" panose="02040502050505030304" pitchFamily="18" charset="0"/>
              </a:rPr>
              <a:t>Block</a:t>
            </a:r>
          </a:p>
          <a:p>
            <a:pPr marL="171450" lvl="0" indent="-171450">
              <a:buFont typeface="Arial" panose="020B0604020202020204" pitchFamily="34" charset="0"/>
              <a:buChar char="•"/>
            </a:pPr>
            <a:r>
              <a:rPr lang="en-US" sz="1400">
                <a:solidFill>
                  <a:schemeClr val="tx1"/>
                </a:solidFill>
                <a:latin typeface="Palatino Linotype" panose="02040502050505030304" pitchFamily="18" charset="0"/>
              </a:rPr>
              <a:t>Inline-block</a:t>
            </a:r>
          </a:p>
          <a:p>
            <a:pPr lvl="0" rtl="0">
              <a:spcBef>
                <a:spcPts val="0"/>
              </a:spcBef>
              <a:buNone/>
            </a:pPr>
            <a:endParaRPr lang="en" b="1" smtClean="0">
              <a:solidFill>
                <a:schemeClr val="accent1">
                  <a:lumMod val="60000"/>
                  <a:lumOff val="40000"/>
                </a:schemeClr>
              </a:solidFill>
              <a:latin typeface="Palatino Linotype" panose="02040502050505030304" pitchFamily="18" charset="0"/>
            </a:endParaRPr>
          </a:p>
        </p:txBody>
      </p:sp>
      <p:sp>
        <p:nvSpPr>
          <p:cNvPr id="656" name="Shape 656"/>
          <p:cNvSpPr txBox="1">
            <a:spLocks noGrp="1"/>
          </p:cNvSpPr>
          <p:nvPr>
            <p:ph type="body" idx="2"/>
          </p:nvPr>
        </p:nvSpPr>
        <p:spPr>
          <a:xfrm>
            <a:off x="5010486" y="1390650"/>
            <a:ext cx="2125500" cy="1305000"/>
          </a:xfrm>
          <a:prstGeom prst="rect">
            <a:avLst/>
          </a:prstGeom>
        </p:spPr>
        <p:txBody>
          <a:bodyPr lIns="91425" tIns="91425" rIns="91425" bIns="91425" anchor="t" anchorCtr="0">
            <a:noAutofit/>
          </a:bodyPr>
          <a:lstStyle/>
          <a:p>
            <a:pPr lvl="0" algn="ctr" rtl="0">
              <a:spcBef>
                <a:spcPts val="0"/>
              </a:spcBef>
              <a:buNone/>
            </a:pPr>
            <a:r>
              <a:rPr lang="en" sz="2000" b="1" smtClean="0">
                <a:solidFill>
                  <a:schemeClr val="accent1">
                    <a:lumMod val="60000"/>
                    <a:lumOff val="40000"/>
                  </a:schemeClr>
                </a:solidFill>
                <a:latin typeface="Palatino Linotype" panose="02040502050505030304" pitchFamily="18" charset="0"/>
              </a:rPr>
              <a:t>Position</a:t>
            </a:r>
          </a:p>
          <a:p>
            <a:pPr marL="285750" lvl="0" indent="-285750">
              <a:buFont typeface="Arial" panose="020B0604020202020204" pitchFamily="34" charset="0"/>
              <a:buChar char="•"/>
            </a:pPr>
            <a:r>
              <a:rPr lang="en-US" sz="1400" smtClean="0">
                <a:solidFill>
                  <a:schemeClr val="tx1"/>
                </a:solidFill>
                <a:latin typeface="Palatino Linotype" panose="02040502050505030304" pitchFamily="18" charset="0"/>
              </a:rPr>
              <a:t>Relative</a:t>
            </a:r>
          </a:p>
          <a:p>
            <a:pPr marL="285750" lvl="0" indent="-285750">
              <a:buFont typeface="Arial" panose="020B0604020202020204" pitchFamily="34" charset="0"/>
              <a:buChar char="•"/>
            </a:pPr>
            <a:r>
              <a:rPr lang="en-US" sz="1400" smtClean="0">
                <a:solidFill>
                  <a:schemeClr val="tx1"/>
                </a:solidFill>
                <a:latin typeface="Palatino Linotype" panose="02040502050505030304" pitchFamily="18" charset="0"/>
              </a:rPr>
              <a:t>Absolute</a:t>
            </a:r>
          </a:p>
          <a:p>
            <a:pPr lvl="0">
              <a:buNone/>
            </a:pPr>
            <a:r>
              <a:rPr lang="en-US" sz="1400" smtClean="0">
                <a:solidFill>
                  <a:schemeClr val="tx1"/>
                </a:solidFill>
                <a:latin typeface="Palatino Linotype" panose="02040502050505030304" pitchFamily="18" charset="0"/>
              </a:rPr>
              <a:t>	</a:t>
            </a:r>
          </a:p>
          <a:p>
            <a:pPr marL="285750" lvl="0" indent="-285750">
              <a:buFont typeface="Arial" panose="020B0604020202020204" pitchFamily="34" charset="0"/>
              <a:buChar char="•"/>
            </a:pPr>
            <a:endParaRPr lang="en" sz="1400">
              <a:solidFill>
                <a:schemeClr val="tx1"/>
              </a:solidFill>
              <a:latin typeface="Palatino Linotype" panose="02040502050505030304" pitchFamily="18" charset="0"/>
            </a:endParaRPr>
          </a:p>
        </p:txBody>
      </p:sp>
      <p:sp>
        <p:nvSpPr>
          <p:cNvPr id="657" name="Shape 657"/>
          <p:cNvSpPr txBox="1">
            <a:spLocks noGrp="1"/>
          </p:cNvSpPr>
          <p:nvPr>
            <p:ph type="body" idx="3"/>
          </p:nvPr>
        </p:nvSpPr>
        <p:spPr>
          <a:xfrm>
            <a:off x="5010486" y="3298737"/>
            <a:ext cx="2125500" cy="1305000"/>
          </a:xfrm>
          <a:prstGeom prst="rect">
            <a:avLst/>
          </a:prstGeom>
        </p:spPr>
        <p:txBody>
          <a:bodyPr lIns="91425" tIns="91425" rIns="91425" bIns="91425" anchor="t" anchorCtr="0">
            <a:noAutofit/>
          </a:bodyPr>
          <a:lstStyle/>
          <a:p>
            <a:pPr lvl="0" algn="ctr">
              <a:buNone/>
            </a:pPr>
            <a:r>
              <a:rPr lang="en" sz="2000" b="1" smtClean="0">
                <a:solidFill>
                  <a:schemeClr val="accent1">
                    <a:lumMod val="60000"/>
                    <a:lumOff val="40000"/>
                  </a:schemeClr>
                </a:solidFill>
                <a:latin typeface="Palatino Linotype" panose="02040502050505030304" pitchFamily="18" charset="0"/>
              </a:rPr>
              <a:t>Transform</a:t>
            </a:r>
            <a:endParaRPr lang="en" sz="2000" b="1">
              <a:solidFill>
                <a:schemeClr val="accent1">
                  <a:lumMod val="60000"/>
                  <a:lumOff val="40000"/>
                </a:schemeClr>
              </a:solidFill>
              <a:latin typeface="Palatino Linotype" panose="02040502050505030304" pitchFamily="18" charset="0"/>
            </a:endParaRPr>
          </a:p>
          <a:p>
            <a:pPr marL="171450" lvl="0" indent="-171450" rtl="0">
              <a:spcBef>
                <a:spcPts val="0"/>
              </a:spcBef>
              <a:buFont typeface="Arial" panose="020B0604020202020204" pitchFamily="34" charset="0"/>
              <a:buChar char="•"/>
            </a:pPr>
            <a:r>
              <a:rPr lang="en-US" sz="1400" smtClean="0">
                <a:solidFill>
                  <a:schemeClr val="tx1"/>
                </a:solidFill>
                <a:latin typeface="Palatino Linotype" panose="02040502050505030304" pitchFamily="18" charset="0"/>
              </a:rPr>
              <a:t>Rotate</a:t>
            </a:r>
          </a:p>
          <a:p>
            <a:pPr marL="171450" lvl="0" indent="-171450" rtl="0">
              <a:spcBef>
                <a:spcPts val="0"/>
              </a:spcBef>
              <a:buFont typeface="Arial" panose="020B0604020202020204" pitchFamily="34" charset="0"/>
              <a:buChar char="•"/>
            </a:pPr>
            <a:r>
              <a:rPr lang="en-US" sz="1400" smtClean="0">
                <a:solidFill>
                  <a:schemeClr val="tx1"/>
                </a:solidFill>
                <a:latin typeface="Palatino Linotype" panose="02040502050505030304" pitchFamily="18" charset="0"/>
              </a:rPr>
              <a:t>Scale</a:t>
            </a:r>
          </a:p>
          <a:p>
            <a:pPr marL="171450" lvl="0" indent="-171450" rtl="0">
              <a:spcBef>
                <a:spcPts val="0"/>
              </a:spcBef>
              <a:buFont typeface="Arial" panose="020B0604020202020204" pitchFamily="34" charset="0"/>
              <a:buChar char="•"/>
            </a:pPr>
            <a:endParaRPr sz="1200"/>
          </a:p>
        </p:txBody>
      </p:sp>
      <p:sp>
        <p:nvSpPr>
          <p:cNvPr id="659" name="Shape 659"/>
          <p:cNvSpPr txBox="1">
            <a:spLocks noGrp="1"/>
          </p:cNvSpPr>
          <p:nvPr>
            <p:ph type="body" idx="4294967295"/>
          </p:nvPr>
        </p:nvSpPr>
        <p:spPr>
          <a:xfrm>
            <a:off x="747925" y="3286614"/>
            <a:ext cx="2125500" cy="1305000"/>
          </a:xfrm>
          <a:prstGeom prst="rect">
            <a:avLst/>
          </a:prstGeom>
        </p:spPr>
        <p:txBody>
          <a:bodyPr lIns="91425" tIns="91425" rIns="91425" bIns="91425" anchor="t" anchorCtr="0">
            <a:noAutofit/>
          </a:bodyPr>
          <a:lstStyle/>
          <a:p>
            <a:pPr lvl="0" algn="ctr" rtl="0">
              <a:spcBef>
                <a:spcPts val="0"/>
              </a:spcBef>
              <a:buNone/>
            </a:pPr>
            <a:r>
              <a:rPr lang="en" sz="2000" b="1" smtClean="0">
                <a:solidFill>
                  <a:schemeClr val="accent1">
                    <a:lumMod val="60000"/>
                    <a:lumOff val="40000"/>
                  </a:schemeClr>
                </a:solidFill>
                <a:latin typeface="Footlight MT Light" panose="0204060206030A020304" pitchFamily="18" charset="0"/>
              </a:rPr>
              <a:t>Transition</a:t>
            </a:r>
          </a:p>
          <a:p>
            <a:pPr marL="285750" lvl="0" indent="-285750" rtl="0">
              <a:spcBef>
                <a:spcPts val="0"/>
              </a:spcBef>
              <a:buFont typeface="Arial" panose="020B0604020202020204" pitchFamily="34" charset="0"/>
              <a:buChar char="•"/>
            </a:pPr>
            <a:r>
              <a:rPr lang="en-US" sz="1400" smtClean="0">
                <a:solidFill>
                  <a:schemeClr val="tx1"/>
                </a:solidFill>
                <a:latin typeface="Palatino Linotype" panose="02040502050505030304" pitchFamily="18" charset="0"/>
              </a:rPr>
              <a:t>Transition</a:t>
            </a:r>
          </a:p>
          <a:p>
            <a:pPr marL="285750" lvl="0" indent="-285750" rtl="0">
              <a:spcBef>
                <a:spcPts val="0"/>
              </a:spcBef>
              <a:buFont typeface="Arial" panose="020B0604020202020204" pitchFamily="34" charset="0"/>
              <a:buChar char="•"/>
            </a:pPr>
            <a:r>
              <a:rPr lang="en-US" sz="1400" smtClean="0">
                <a:solidFill>
                  <a:schemeClr val="tx1"/>
                </a:solidFill>
                <a:latin typeface="Palatino Linotype" panose="02040502050505030304" pitchFamily="18" charset="0"/>
              </a:rPr>
              <a:t>Hover</a:t>
            </a:r>
          </a:p>
          <a:p>
            <a:pPr marL="285750" lvl="0" indent="-285750" rtl="0">
              <a:spcBef>
                <a:spcPts val="0"/>
              </a:spcBef>
              <a:buFont typeface="Arial" panose="020B0604020202020204" pitchFamily="34" charset="0"/>
              <a:buChar char="•"/>
            </a:pPr>
            <a:endParaRPr lang="en" sz="1200" smtClean="0">
              <a:solidFill>
                <a:schemeClr val="tx1"/>
              </a:solidFill>
              <a:latin typeface="Palatino Linotype" panose="02040502050505030304" pitchFamily="18" charset="0"/>
            </a:endParaRPr>
          </a:p>
          <a:p>
            <a:pPr marL="285750" indent="-285750">
              <a:buFont typeface="Arial" panose="020B0604020202020204" pitchFamily="34" charset="0"/>
              <a:buChar char="•"/>
            </a:pPr>
            <a:endParaRPr lang="en" sz="1200">
              <a:solidFill>
                <a:schemeClr val="tx1"/>
              </a:solidFill>
              <a:latin typeface="Palatino Linotype" panose="02040502050505030304" pitchFamily="18" charset="0"/>
            </a:endParaRPr>
          </a:p>
          <a:p>
            <a:pPr marL="285750" lvl="0" indent="-285750" rtl="0">
              <a:spcBef>
                <a:spcPts val="0"/>
              </a:spcBef>
              <a:buFont typeface="Arial" panose="020B0604020202020204" pitchFamily="34" charset="0"/>
              <a:buChar char="•"/>
            </a:pPr>
            <a:endParaRPr lang="en" sz="1200">
              <a:solidFill>
                <a:schemeClr val="tx1"/>
              </a:solidFill>
              <a:latin typeface="Palatino Linotype" panose="02040502050505030304" pitchFamily="18" charset="0"/>
            </a:endParaRPr>
          </a:p>
        </p:txBody>
      </p:sp>
      <p:sp>
        <p:nvSpPr>
          <p:cNvPr id="2" name="TextBox 1"/>
          <p:cNvSpPr txBox="1"/>
          <p:nvPr/>
        </p:nvSpPr>
        <p:spPr>
          <a:xfrm>
            <a:off x="747925" y="623121"/>
            <a:ext cx="3201517" cy="477054"/>
          </a:xfrm>
          <a:prstGeom prst="rect">
            <a:avLst/>
          </a:prstGeom>
          <a:noFill/>
        </p:spPr>
        <p:txBody>
          <a:bodyPr wrap="none" rtlCol="0">
            <a:spAutoFit/>
          </a:bodyPr>
          <a:lstStyle/>
          <a:p>
            <a:r>
              <a:rPr lang="en-US" sz="2500" b="1" smtClean="0">
                <a:solidFill>
                  <a:schemeClr val="accent1">
                    <a:lumMod val="60000"/>
                    <a:lumOff val="40000"/>
                  </a:schemeClr>
                </a:solidFill>
                <a:latin typeface="Footlight MT Light" panose="0204060206030A020304" pitchFamily="18" charset="0"/>
              </a:rPr>
              <a:t>II.Thuộc tính nâng cao</a:t>
            </a:r>
            <a:endParaRPr lang="en-US" sz="2500" b="1">
              <a:solidFill>
                <a:schemeClr val="accent1">
                  <a:lumMod val="60000"/>
                  <a:lumOff val="40000"/>
                </a:schemeClr>
              </a:solidFill>
              <a:latin typeface="Footlight MT Light" panose="0204060206030A020304" pitchFamily="18" charset="0"/>
            </a:endParaRPr>
          </a:p>
        </p:txBody>
      </p:sp>
    </p:spTree>
    <p:extLst>
      <p:ext uri="{BB962C8B-B14F-4D97-AF65-F5344CB8AC3E}">
        <p14:creationId xmlns:p14="http://schemas.microsoft.com/office/powerpoint/2010/main" val="266790622"/>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2" name="Rectangle 1"/>
          <p:cNvSpPr/>
          <p:nvPr/>
        </p:nvSpPr>
        <p:spPr>
          <a:xfrm>
            <a:off x="3606378" y="0"/>
            <a:ext cx="1152880" cy="861774"/>
          </a:xfrm>
          <a:prstGeom prst="rect">
            <a:avLst/>
          </a:prstGeom>
        </p:spPr>
        <p:txBody>
          <a:bodyPr wrap="none">
            <a:spAutoFit/>
          </a:bodyPr>
          <a:lstStyle/>
          <a:p>
            <a:r>
              <a:rPr lang="en-US" sz="5000" b="1" smtClean="0">
                <a:solidFill>
                  <a:schemeClr val="accent1">
                    <a:lumMod val="60000"/>
                    <a:lumOff val="40000"/>
                  </a:schemeClr>
                </a:solidFill>
                <a:latin typeface="Footlight MT Light" panose="0204060206030A020304" pitchFamily="18" charset="0"/>
              </a:rPr>
              <a:t>CSS</a:t>
            </a:r>
            <a:endParaRPr lang="en-US" sz="5000" b="1">
              <a:solidFill>
                <a:schemeClr val="accent1">
                  <a:lumMod val="60000"/>
                  <a:lumOff val="40000"/>
                </a:schemeClr>
              </a:solidFill>
            </a:endParaRPr>
          </a:p>
        </p:txBody>
      </p:sp>
      <p:cxnSp>
        <p:nvCxnSpPr>
          <p:cNvPr id="5" name="Shape 621"/>
          <p:cNvCxnSpPr/>
          <p:nvPr/>
        </p:nvCxnSpPr>
        <p:spPr>
          <a:xfrm>
            <a:off x="1183668" y="1338828"/>
            <a:ext cx="4988532" cy="0"/>
          </a:xfrm>
          <a:prstGeom prst="straightConnector1">
            <a:avLst/>
          </a:prstGeom>
          <a:noFill/>
          <a:ln w="19050" cap="rnd" cmpd="sng">
            <a:solidFill>
              <a:srgbClr val="A4C2F4"/>
            </a:solidFill>
            <a:prstDash val="dash"/>
            <a:round/>
            <a:headEnd type="none" w="lg" len="lg"/>
            <a:tailEnd type="none" w="lg" len="lg"/>
          </a:ln>
        </p:spPr>
      </p:cxnSp>
      <p:sp>
        <p:nvSpPr>
          <p:cNvPr id="6" name="Rectangle 5"/>
          <p:cNvSpPr/>
          <p:nvPr/>
        </p:nvSpPr>
        <p:spPr>
          <a:xfrm>
            <a:off x="1183668" y="861774"/>
            <a:ext cx="3953326" cy="477054"/>
          </a:xfrm>
          <a:prstGeom prst="rect">
            <a:avLst/>
          </a:prstGeom>
        </p:spPr>
        <p:txBody>
          <a:bodyPr wrap="none">
            <a:spAutoFit/>
          </a:bodyPr>
          <a:lstStyle/>
          <a:p>
            <a:r>
              <a:rPr lang="en" sz="2500" b="1" smtClean="0">
                <a:solidFill>
                  <a:schemeClr val="accent1">
                    <a:lumMod val="60000"/>
                    <a:lumOff val="40000"/>
                  </a:schemeClr>
                </a:solidFill>
                <a:latin typeface="Footlight MT Light" panose="0204060206030A020304" pitchFamily="18" charset="0"/>
              </a:rPr>
              <a:t>CSS</a:t>
            </a:r>
            <a:r>
              <a:rPr lang="en" sz="2500" b="1">
                <a:solidFill>
                  <a:schemeClr val="accent1">
                    <a:lumMod val="60000"/>
                    <a:lumOff val="40000"/>
                  </a:schemeClr>
                </a:solidFill>
                <a:latin typeface="Footlight MT Light" panose="0204060206030A020304" pitchFamily="18" charset="0"/>
              </a:rPr>
              <a:t>3</a:t>
            </a:r>
            <a:r>
              <a:rPr lang="en" sz="2500" b="1" smtClean="0">
                <a:solidFill>
                  <a:schemeClr val="accent1">
                    <a:lumMod val="60000"/>
                    <a:lumOff val="40000"/>
                  </a:schemeClr>
                </a:solidFill>
                <a:latin typeface="Footlight MT Light" panose="0204060206030A020304" pitchFamily="18" charset="0"/>
              </a:rPr>
              <a:t> </a:t>
            </a:r>
            <a:r>
              <a:rPr lang="en" sz="2500" b="1">
                <a:solidFill>
                  <a:schemeClr val="accent1">
                    <a:lumMod val="60000"/>
                    <a:lumOff val="40000"/>
                  </a:schemeClr>
                </a:solidFill>
                <a:latin typeface="Footlight MT Light" panose="0204060206030A020304" pitchFamily="18" charset="0"/>
              </a:rPr>
              <a:t>có </a:t>
            </a:r>
            <a:r>
              <a:rPr lang="en" sz="2500" b="1" smtClean="0">
                <a:solidFill>
                  <a:schemeClr val="accent1">
                    <a:lumMod val="60000"/>
                    <a:lumOff val="40000"/>
                  </a:schemeClr>
                </a:solidFill>
                <a:latin typeface="Footlight MT Light" panose="0204060206030A020304" pitchFamily="18" charset="0"/>
              </a:rPr>
              <a:t>khác </a:t>
            </a:r>
            <a:r>
              <a:rPr lang="en" sz="2500" b="1">
                <a:solidFill>
                  <a:schemeClr val="accent1">
                    <a:lumMod val="60000"/>
                    <a:lumOff val="40000"/>
                  </a:schemeClr>
                </a:solidFill>
                <a:latin typeface="Footlight MT Light" panose="0204060206030A020304" pitchFamily="18" charset="0"/>
              </a:rPr>
              <a:t>gì so với </a:t>
            </a:r>
            <a:r>
              <a:rPr lang="en" sz="2500" b="1" smtClean="0">
                <a:solidFill>
                  <a:schemeClr val="accent1">
                    <a:lumMod val="60000"/>
                    <a:lumOff val="40000"/>
                  </a:schemeClr>
                </a:solidFill>
                <a:latin typeface="Footlight MT Light" panose="0204060206030A020304" pitchFamily="18" charset="0"/>
              </a:rPr>
              <a:t>CSS? </a:t>
            </a:r>
            <a:endParaRPr lang="en-US" sz="2500" b="1">
              <a:solidFill>
                <a:schemeClr val="accent1">
                  <a:lumMod val="60000"/>
                  <a:lumOff val="40000"/>
                </a:schemeClr>
              </a:solidFill>
            </a:endParaRPr>
          </a:p>
        </p:txBody>
      </p:sp>
      <p:sp>
        <p:nvSpPr>
          <p:cNvPr id="3" name="TextBox 2"/>
          <p:cNvSpPr txBox="1"/>
          <p:nvPr/>
        </p:nvSpPr>
        <p:spPr>
          <a:xfrm>
            <a:off x="814341" y="2452251"/>
            <a:ext cx="6754091" cy="1600438"/>
          </a:xfrm>
          <a:prstGeom prst="rect">
            <a:avLst/>
          </a:prstGeom>
          <a:noFill/>
        </p:spPr>
        <p:txBody>
          <a:bodyPr wrap="square" rtlCol="0">
            <a:spAutoFit/>
          </a:bodyPr>
          <a:lstStyle/>
          <a:p>
            <a:r>
              <a:rPr lang="en-US" smtClean="0"/>
              <a:t>    Một số thuộc tính mới như:</a:t>
            </a:r>
          </a:p>
          <a:p>
            <a:pPr marL="285750" indent="-285750">
              <a:buFont typeface="Arial" panose="020B0604020202020204" pitchFamily="34" charset="0"/>
              <a:buChar char="•"/>
            </a:pPr>
            <a:r>
              <a:rPr lang="en-US" smtClean="0"/>
              <a:t>Opacity: độ mờ</a:t>
            </a:r>
          </a:p>
          <a:p>
            <a:pPr marL="285750" indent="-285750">
              <a:buFont typeface="Arial" panose="020B0604020202020204" pitchFamily="34" charset="0"/>
              <a:buChar char="•"/>
            </a:pPr>
            <a:r>
              <a:rPr lang="en-US" smtClean="0"/>
              <a:t>Border-radius: bo tròn viền</a:t>
            </a:r>
          </a:p>
          <a:p>
            <a:pPr marL="285750" indent="-285750">
              <a:buFont typeface="Arial" panose="020B0604020202020204" pitchFamily="34" charset="0"/>
              <a:buChar char="•"/>
            </a:pPr>
            <a:r>
              <a:rPr lang="en-US" smtClean="0"/>
              <a:t>Background gradient: đổ nền</a:t>
            </a:r>
          </a:p>
          <a:p>
            <a:pPr marL="285750" indent="-285750">
              <a:buFont typeface="Arial" panose="020B0604020202020204" pitchFamily="34" charset="0"/>
              <a:buChar char="•"/>
            </a:pPr>
            <a:r>
              <a:rPr lang="en-US" smtClean="0"/>
              <a:t>…..</a:t>
            </a:r>
          </a:p>
          <a:p>
            <a:r>
              <a:rPr lang="en-US"/>
              <a:t/>
            </a:r>
            <a:br>
              <a:rPr lang="en-US"/>
            </a:br>
            <a:endParaRPr lang="en-US"/>
          </a:p>
        </p:txBody>
      </p:sp>
      <p:sp>
        <p:nvSpPr>
          <p:cNvPr id="8" name="TextBox 7"/>
          <p:cNvSpPr txBox="1"/>
          <p:nvPr/>
        </p:nvSpPr>
        <p:spPr>
          <a:xfrm>
            <a:off x="814341" y="1526208"/>
            <a:ext cx="7243359" cy="738664"/>
          </a:xfrm>
          <a:prstGeom prst="rect">
            <a:avLst/>
          </a:prstGeom>
          <a:noFill/>
        </p:spPr>
        <p:txBody>
          <a:bodyPr wrap="square" rtlCol="0">
            <a:spAutoFit/>
          </a:bodyPr>
          <a:lstStyle/>
          <a:p>
            <a:r>
              <a:rPr lang="en-US" smtClean="0">
                <a:latin typeface="Palatino Linotype" panose="02040502050505030304" pitchFamily="18" charset="0"/>
              </a:rPr>
              <a:t>        </a:t>
            </a:r>
            <a:r>
              <a:rPr lang="vi-VN" smtClean="0">
                <a:latin typeface="Palatino Linotype" panose="02040502050505030304" pitchFamily="18" charset="0"/>
              </a:rPr>
              <a:t>CSS3 ra </a:t>
            </a:r>
            <a:r>
              <a:rPr lang="vi-VN">
                <a:latin typeface="Palatino Linotype" panose="02040502050505030304" pitchFamily="18" charset="0"/>
              </a:rPr>
              <a:t>đời như một cuộc cách mạng trong việc thiết kế </a:t>
            </a:r>
            <a:r>
              <a:rPr lang="vi-VN" smtClean="0">
                <a:latin typeface="Palatino Linotype" panose="02040502050505030304" pitchFamily="18" charset="0"/>
              </a:rPr>
              <a:t>website</a:t>
            </a:r>
            <a:r>
              <a:rPr lang="en-US" smtClean="0">
                <a:latin typeface="Palatino Linotype" panose="02040502050505030304" pitchFamily="18" charset="0"/>
              </a:rPr>
              <a:t> đã giúp các công cụ tìm kiếm hiệu quả hơn, tương thích tốt hơn với HTML5, hỗ trợ mạnh hơn cho các thiết bị có kích thước màn hình khác nhau và tương thích mạnh mẽ với mọi trình duyệt.</a:t>
            </a:r>
            <a:endParaRPr lang="en-US">
              <a:latin typeface="Palatino Linotype" panose="02040502050505030304" pitchFamily="18" charset="0"/>
            </a:endParaRPr>
          </a:p>
        </p:txBody>
      </p:sp>
    </p:spTree>
    <p:extLst>
      <p:ext uri="{BB962C8B-B14F-4D97-AF65-F5344CB8AC3E}">
        <p14:creationId xmlns:p14="http://schemas.microsoft.com/office/powerpoint/2010/main" val="14630280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2733401" y="101803"/>
            <a:ext cx="3109516" cy="826505"/>
          </a:xfrm>
          <a:prstGeom prst="rect">
            <a:avLst/>
          </a:prstGeom>
        </p:spPr>
        <p:txBody>
          <a:bodyPr lIns="91425" tIns="91425" rIns="91425" bIns="91425" anchor="b" anchorCtr="0">
            <a:noAutofit/>
          </a:bodyPr>
          <a:lstStyle/>
          <a:p>
            <a:r>
              <a:rPr lang="en-US" sz="4800" b="1" smtClean="0">
                <a:solidFill>
                  <a:schemeClr val="accent5">
                    <a:lumMod val="50000"/>
                  </a:schemeClr>
                </a:solidFill>
                <a:latin typeface="Footlight MT Light" panose="0204060206030A020304" pitchFamily="18" charset="0"/>
              </a:rPr>
              <a:t>J</a:t>
            </a:r>
            <a:r>
              <a:rPr lang="vi-VN" sz="4800" b="1" smtClean="0">
                <a:solidFill>
                  <a:schemeClr val="accent5">
                    <a:lumMod val="50000"/>
                  </a:schemeClr>
                </a:solidFill>
                <a:latin typeface="Footlight MT Light" panose="0204060206030A020304" pitchFamily="18" charset="0"/>
              </a:rPr>
              <a:t>ava</a:t>
            </a:r>
            <a:r>
              <a:rPr lang="en-US" sz="4800" b="1" smtClean="0">
                <a:solidFill>
                  <a:schemeClr val="accent5">
                    <a:lumMod val="50000"/>
                  </a:schemeClr>
                </a:solidFill>
                <a:latin typeface="Footlight MT Light" panose="0204060206030A020304" pitchFamily="18" charset="0"/>
              </a:rPr>
              <a:t>S</a:t>
            </a:r>
            <a:r>
              <a:rPr lang="vi-VN" sz="4800" b="1" smtClean="0">
                <a:solidFill>
                  <a:schemeClr val="accent5">
                    <a:lumMod val="50000"/>
                  </a:schemeClr>
                </a:solidFill>
                <a:latin typeface="Footlight MT Light" panose="0204060206030A020304" pitchFamily="18" charset="0"/>
              </a:rPr>
              <a:t>ript</a:t>
            </a:r>
            <a:endParaRPr lang="en" sz="4800" b="1">
              <a:solidFill>
                <a:schemeClr val="accent5">
                  <a:lumMod val="50000"/>
                </a:schemeClr>
              </a:solidFill>
              <a:latin typeface="Footlight MT Light" panose="0204060206030A020304" pitchFamily="18" charset="0"/>
            </a:endParaRPr>
          </a:p>
        </p:txBody>
      </p:sp>
      <p:sp>
        <p:nvSpPr>
          <p:cNvPr id="25" name="Shape 301"/>
          <p:cNvSpPr/>
          <p:nvPr/>
        </p:nvSpPr>
        <p:spPr>
          <a:xfrm>
            <a:off x="564410" y="1766454"/>
            <a:ext cx="1625859" cy="1699573"/>
          </a:xfrm>
          <a:prstGeom prst="ellipse">
            <a:avLst/>
          </a:prstGeom>
          <a:solidFill>
            <a:schemeClr val="bg1"/>
          </a:solidFill>
          <a:ln w="114300" cap="flat" cmpd="sng">
            <a:solidFill>
              <a:schemeClr val="accent5">
                <a:lumMod val="50000"/>
              </a:schemeClr>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smtClean="0">
                <a:latin typeface="Palatino Linotype" panose="02040502050505030304" pitchFamily="18" charset="0"/>
                <a:ea typeface="Lora"/>
                <a:cs typeface="Lora"/>
                <a:sym typeface="Lora"/>
              </a:rPr>
              <a:t>Tổng quan</a:t>
            </a:r>
            <a:endParaRPr lang="en" b="1">
              <a:latin typeface="Palatino Linotype" panose="02040502050505030304" pitchFamily="18" charset="0"/>
              <a:ea typeface="Lora"/>
              <a:cs typeface="Lora"/>
              <a:sym typeface="Lora"/>
            </a:endParaRPr>
          </a:p>
        </p:txBody>
      </p:sp>
      <p:sp>
        <p:nvSpPr>
          <p:cNvPr id="26" name="Shape 302"/>
          <p:cNvSpPr/>
          <p:nvPr/>
        </p:nvSpPr>
        <p:spPr>
          <a:xfrm>
            <a:off x="4760190" y="1766454"/>
            <a:ext cx="1625859" cy="1699573"/>
          </a:xfrm>
          <a:prstGeom prst="ellipse">
            <a:avLst/>
          </a:prstGeom>
          <a:solidFill>
            <a:schemeClr val="bg1"/>
          </a:solidFill>
          <a:ln w="114300" cap="flat" cmpd="sng">
            <a:solidFill>
              <a:schemeClr val="accent5">
                <a:lumMod val="50000"/>
              </a:schemeClr>
            </a:solidFill>
            <a:prstDash val="solid"/>
            <a:round/>
            <a:headEnd type="none" w="med" len="med"/>
            <a:tailEnd type="none" w="med" len="med"/>
          </a:ln>
        </p:spPr>
        <p:txBody>
          <a:bodyPr lIns="91425" tIns="91425" rIns="91425" bIns="91425" anchor="ctr" anchorCtr="0">
            <a:noAutofit/>
          </a:bodyPr>
          <a:lstStyle/>
          <a:p>
            <a:pPr algn="ctr"/>
            <a:r>
              <a:rPr lang="vi-VN" b="1" smtClean="0">
                <a:latin typeface="Palatino Linotype" panose="02040502050505030304" pitchFamily="18" charset="0"/>
              </a:rPr>
              <a:t>Mảng và vòng lặp</a:t>
            </a:r>
            <a:endParaRPr lang="vi-VN" b="1">
              <a:latin typeface="Palatino Linotype" panose="02040502050505030304" pitchFamily="18" charset="0"/>
            </a:endParaRPr>
          </a:p>
        </p:txBody>
      </p:sp>
      <p:sp>
        <p:nvSpPr>
          <p:cNvPr id="27" name="Shape 303"/>
          <p:cNvSpPr/>
          <p:nvPr/>
        </p:nvSpPr>
        <p:spPr>
          <a:xfrm>
            <a:off x="2662300" y="1766454"/>
            <a:ext cx="1625859" cy="1699573"/>
          </a:xfrm>
          <a:prstGeom prst="ellipse">
            <a:avLst/>
          </a:prstGeom>
          <a:solidFill>
            <a:schemeClr val="bg1"/>
          </a:solidFill>
          <a:ln w="114300" cap="flat" cmpd="sng">
            <a:solidFill>
              <a:schemeClr val="accent5">
                <a:lumMod val="50000"/>
              </a:schemeClr>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vi-VN" b="1" smtClean="0">
                <a:latin typeface="Palatino Linotype" panose="02040502050505030304" pitchFamily="18" charset="0"/>
                <a:ea typeface="Lora"/>
                <a:cs typeface="Lora"/>
                <a:sym typeface="Lora"/>
              </a:rPr>
              <a:t>Khái niệm cơ bản</a:t>
            </a:r>
            <a:endParaRPr lang="en" b="1">
              <a:latin typeface="Palatino Linotype" panose="02040502050505030304" pitchFamily="18" charset="0"/>
              <a:ea typeface="Lora"/>
              <a:cs typeface="Lora"/>
              <a:sym typeface="Lora"/>
            </a:endParaRPr>
          </a:p>
        </p:txBody>
      </p:sp>
      <p:cxnSp>
        <p:nvCxnSpPr>
          <p:cNvPr id="28" name="Shape 304"/>
          <p:cNvCxnSpPr>
            <a:stCxn id="25" idx="6"/>
            <a:endCxn id="27" idx="2"/>
          </p:cNvCxnSpPr>
          <p:nvPr/>
        </p:nvCxnSpPr>
        <p:spPr>
          <a:xfrm>
            <a:off x="2190269" y="2616241"/>
            <a:ext cx="472031" cy="0"/>
          </a:xfrm>
          <a:prstGeom prst="straightConnector1">
            <a:avLst/>
          </a:prstGeom>
          <a:noFill/>
          <a:ln w="38100" cap="flat" cmpd="sng">
            <a:solidFill>
              <a:schemeClr val="accent1">
                <a:lumMod val="60000"/>
                <a:lumOff val="40000"/>
              </a:schemeClr>
            </a:solidFill>
            <a:prstDash val="solid"/>
            <a:round/>
            <a:headEnd type="none" w="med" len="med"/>
            <a:tailEnd type="triangle" w="med" len="med"/>
          </a:ln>
        </p:spPr>
      </p:cxnSp>
      <p:sp>
        <p:nvSpPr>
          <p:cNvPr id="29" name="Shape 302"/>
          <p:cNvSpPr/>
          <p:nvPr/>
        </p:nvSpPr>
        <p:spPr>
          <a:xfrm>
            <a:off x="6858080" y="1766454"/>
            <a:ext cx="1625859" cy="1699573"/>
          </a:xfrm>
          <a:prstGeom prst="ellipse">
            <a:avLst/>
          </a:prstGeom>
          <a:solidFill>
            <a:schemeClr val="bg1"/>
          </a:solidFill>
          <a:ln w="114300" cap="flat" cmpd="sng">
            <a:solidFill>
              <a:schemeClr val="accent5">
                <a:lumMod val="50000"/>
              </a:schemeClr>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vi-VN" b="1" smtClean="0">
                <a:latin typeface="Palatino Linotype" panose="02040502050505030304" pitchFamily="18" charset="0"/>
                <a:ea typeface="Lora"/>
                <a:cs typeface="Lora"/>
                <a:sym typeface="Lora"/>
              </a:rPr>
              <a:t>Demo</a:t>
            </a:r>
            <a:endParaRPr lang="en" b="1">
              <a:latin typeface="Palatino Linotype" panose="02040502050505030304" pitchFamily="18" charset="0"/>
              <a:ea typeface="Lora"/>
              <a:cs typeface="Lora"/>
              <a:sym typeface="Lora"/>
            </a:endParaRPr>
          </a:p>
        </p:txBody>
      </p:sp>
      <p:cxnSp>
        <p:nvCxnSpPr>
          <p:cNvPr id="30" name="Shape 304"/>
          <p:cNvCxnSpPr>
            <a:stCxn id="27" idx="6"/>
            <a:endCxn id="26" idx="2"/>
          </p:cNvCxnSpPr>
          <p:nvPr/>
        </p:nvCxnSpPr>
        <p:spPr>
          <a:xfrm>
            <a:off x="4288159" y="2616241"/>
            <a:ext cx="472031" cy="0"/>
          </a:xfrm>
          <a:prstGeom prst="straightConnector1">
            <a:avLst/>
          </a:prstGeom>
          <a:noFill/>
          <a:ln w="38100" cap="flat" cmpd="sng">
            <a:solidFill>
              <a:schemeClr val="accent1">
                <a:lumMod val="60000"/>
                <a:lumOff val="40000"/>
              </a:schemeClr>
            </a:solidFill>
            <a:prstDash val="solid"/>
            <a:round/>
            <a:headEnd type="none" w="med" len="med"/>
            <a:tailEnd type="triangle" w="med" len="med"/>
          </a:ln>
        </p:spPr>
      </p:cxnSp>
      <p:cxnSp>
        <p:nvCxnSpPr>
          <p:cNvPr id="31" name="Shape 304"/>
          <p:cNvCxnSpPr>
            <a:stCxn id="26" idx="6"/>
            <a:endCxn id="29" idx="2"/>
          </p:cNvCxnSpPr>
          <p:nvPr/>
        </p:nvCxnSpPr>
        <p:spPr>
          <a:xfrm>
            <a:off x="6386049" y="2616241"/>
            <a:ext cx="472031" cy="0"/>
          </a:xfrm>
          <a:prstGeom prst="straightConnector1">
            <a:avLst/>
          </a:prstGeom>
          <a:noFill/>
          <a:ln w="38100" cap="flat" cmpd="sng">
            <a:solidFill>
              <a:schemeClr val="accent1">
                <a:lumMod val="60000"/>
                <a:lumOff val="40000"/>
              </a:schemeClr>
            </a:solidFill>
            <a:prstDash val="solid"/>
            <a:round/>
            <a:headEnd type="none" w="med" len="med"/>
            <a:tailEnd type="triangle" w="med" len="med"/>
          </a:ln>
        </p:spPr>
      </p:cxnSp>
    </p:spTree>
    <p:extLst>
      <p:ext uri="{BB962C8B-B14F-4D97-AF65-F5344CB8AC3E}">
        <p14:creationId xmlns:p14="http://schemas.microsoft.com/office/powerpoint/2010/main" val="3210118308"/>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ctrTitle" idx="4294967295"/>
          </p:nvPr>
        </p:nvSpPr>
        <p:spPr>
          <a:xfrm>
            <a:off x="3510358" y="38090"/>
            <a:ext cx="2511915" cy="895887"/>
          </a:xfrm>
          <a:prstGeom prst="rect">
            <a:avLst/>
          </a:prstGeom>
          <a:noFill/>
          <a:ln>
            <a:noFill/>
          </a:ln>
        </p:spPr>
        <p:txBody>
          <a:bodyPr lIns="91425" tIns="91425" rIns="91425" bIns="91425" anchor="b" anchorCtr="0">
            <a:noAutofit/>
          </a:bodyPr>
          <a:lstStyle/>
          <a:p>
            <a:pPr lvl="0">
              <a:spcBef>
                <a:spcPts val="0"/>
              </a:spcBef>
              <a:buNone/>
            </a:pPr>
            <a:r>
              <a:rPr lang="en-US" sz="4800" smtClean="0">
                <a:solidFill>
                  <a:schemeClr val="accent5">
                    <a:lumMod val="50000"/>
                  </a:schemeClr>
                </a:solidFill>
                <a:latin typeface="Footlight MT Light" panose="0204060206030A020304" pitchFamily="18" charset="0"/>
              </a:rPr>
              <a:t>J</a:t>
            </a:r>
            <a:r>
              <a:rPr lang="vi-VN" sz="4800" smtClean="0">
                <a:solidFill>
                  <a:schemeClr val="accent5">
                    <a:lumMod val="50000"/>
                  </a:schemeClr>
                </a:solidFill>
                <a:latin typeface="Footlight MT Light" panose="0204060206030A020304" pitchFamily="18" charset="0"/>
              </a:rPr>
              <a:t>avaScipt</a:t>
            </a:r>
            <a:endParaRPr lang="en" sz="4800">
              <a:solidFill>
                <a:schemeClr val="accent5">
                  <a:lumMod val="50000"/>
                </a:schemeClr>
              </a:solidFill>
              <a:latin typeface="Footlight MT Light" panose="0204060206030A020304" pitchFamily="18" charset="0"/>
            </a:endParaRPr>
          </a:p>
        </p:txBody>
      </p:sp>
      <p:sp>
        <p:nvSpPr>
          <p:cNvPr id="15" name="Rectangle 14"/>
          <p:cNvSpPr/>
          <p:nvPr/>
        </p:nvSpPr>
        <p:spPr>
          <a:xfrm>
            <a:off x="703264" y="834077"/>
            <a:ext cx="2061783" cy="477054"/>
          </a:xfrm>
          <a:prstGeom prst="rect">
            <a:avLst/>
          </a:prstGeom>
        </p:spPr>
        <p:txBody>
          <a:bodyPr wrap="none">
            <a:spAutoFit/>
          </a:bodyPr>
          <a:lstStyle/>
          <a:p>
            <a:r>
              <a:rPr lang="en-US" sz="2500" b="1" smtClean="0">
                <a:solidFill>
                  <a:schemeClr val="accent5">
                    <a:lumMod val="50000"/>
                  </a:schemeClr>
                </a:solidFill>
                <a:latin typeface="Palatino Linotype" panose="02040502050505030304" pitchFamily="18" charset="0"/>
              </a:rPr>
              <a:t>I. </a:t>
            </a:r>
            <a:r>
              <a:rPr lang="en-US" sz="2500" b="1">
                <a:solidFill>
                  <a:schemeClr val="accent5">
                    <a:lumMod val="50000"/>
                  </a:schemeClr>
                </a:solidFill>
                <a:latin typeface="Palatino Linotype" panose="02040502050505030304" pitchFamily="18" charset="0"/>
              </a:rPr>
              <a:t>Tổng quan</a:t>
            </a:r>
          </a:p>
        </p:txBody>
      </p:sp>
      <p:sp>
        <p:nvSpPr>
          <p:cNvPr id="12" name="Shape 574"/>
          <p:cNvSpPr txBox="1">
            <a:spLocks/>
          </p:cNvSpPr>
          <p:nvPr/>
        </p:nvSpPr>
        <p:spPr>
          <a:xfrm>
            <a:off x="6921318" y="1311131"/>
            <a:ext cx="2097899" cy="36171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endParaRPr lang="en-US">
              <a:latin typeface="Palatino Linotype" panose="02040502050505030304" pitchFamily="18" charset="0"/>
            </a:endParaRPr>
          </a:p>
        </p:txBody>
      </p:sp>
      <p:sp>
        <p:nvSpPr>
          <p:cNvPr id="2" name="TextBox 1"/>
          <p:cNvSpPr txBox="1"/>
          <p:nvPr/>
        </p:nvSpPr>
        <p:spPr>
          <a:xfrm>
            <a:off x="703264" y="1452710"/>
            <a:ext cx="8126104" cy="4185761"/>
          </a:xfrm>
          <a:prstGeom prst="rect">
            <a:avLst/>
          </a:prstGeom>
          <a:noFill/>
        </p:spPr>
        <p:txBody>
          <a:bodyPr wrap="square" rtlCol="0">
            <a:spAutoFit/>
          </a:bodyPr>
          <a:lstStyle/>
          <a:p>
            <a:pPr marL="342900" indent="-342900">
              <a:buAutoNum type="arabicPeriod"/>
            </a:pPr>
            <a:r>
              <a:rPr lang="en-US" b="1" smtClean="0">
                <a:latin typeface="Palatino Linotype" panose="02040502050505030304" pitchFamily="18" charset="0"/>
              </a:rPr>
              <a:t>JavaScript là</a:t>
            </a:r>
            <a:r>
              <a:rPr lang="vi-VN" b="1" smtClean="0">
                <a:latin typeface="Palatino Linotype" panose="02040502050505030304" pitchFamily="18" charset="0"/>
              </a:rPr>
              <a:t> gì?</a:t>
            </a:r>
          </a:p>
          <a:p>
            <a:r>
              <a:rPr lang="vi-VN" smtClean="0">
                <a:latin typeface="Palatino Linotype" panose="02040502050505030304" pitchFamily="18" charset="0"/>
              </a:rPr>
              <a:t>- Là</a:t>
            </a:r>
            <a:r>
              <a:rPr lang="en-US" smtClean="0">
                <a:latin typeface="Palatino Linotype" panose="02040502050505030304" pitchFamily="18" charset="0"/>
              </a:rPr>
              <a:t> </a:t>
            </a:r>
            <a:r>
              <a:rPr lang="en-US">
                <a:latin typeface="Palatino Linotype" panose="02040502050505030304" pitchFamily="18" charset="0"/>
              </a:rPr>
              <a:t>một ngôn ngữ lập trình của HTML và </a:t>
            </a:r>
            <a:r>
              <a:rPr lang="en-US" smtClean="0">
                <a:latin typeface="Palatino Linotype" panose="02040502050505030304" pitchFamily="18" charset="0"/>
              </a:rPr>
              <a:t>WEB</a:t>
            </a:r>
            <a:endParaRPr lang="vi-VN" smtClean="0">
              <a:latin typeface="Palatino Linotype" panose="02040502050505030304" pitchFamily="18" charset="0"/>
            </a:endParaRPr>
          </a:p>
          <a:p>
            <a:r>
              <a:rPr lang="vi-VN" smtClean="0">
                <a:latin typeface="Palatino Linotype" panose="02040502050505030304" pitchFamily="18" charset="0"/>
              </a:rPr>
              <a:t>- Là </a:t>
            </a:r>
            <a:r>
              <a:rPr lang="vi-VN">
                <a:latin typeface="Palatino Linotype" panose="02040502050505030304" pitchFamily="18" charset="0"/>
              </a:rPr>
              <a:t>một ngôn ngữ chương trình thông dịch, </a:t>
            </a:r>
            <a:r>
              <a:rPr lang="vi-VN" smtClean="0">
                <a:latin typeface="Palatino Linotype" panose="02040502050505030304" pitchFamily="18" charset="0"/>
              </a:rPr>
              <a:t>nhẹ</a:t>
            </a:r>
          </a:p>
          <a:p>
            <a:r>
              <a:rPr lang="vi-VN" smtClean="0">
                <a:latin typeface="Palatino Linotype" panose="02040502050505030304" pitchFamily="18" charset="0"/>
              </a:rPr>
              <a:t>- Được </a:t>
            </a:r>
            <a:r>
              <a:rPr lang="vi-VN">
                <a:latin typeface="Palatino Linotype" panose="02040502050505030304" pitchFamily="18" charset="0"/>
              </a:rPr>
              <a:t>thiết kế để tạo các ứng dụng mạng trung tâm.</a:t>
            </a:r>
          </a:p>
          <a:p>
            <a:r>
              <a:rPr lang="vi-VN" smtClean="0">
                <a:latin typeface="Palatino Linotype" panose="02040502050505030304" pitchFamily="18" charset="0"/>
              </a:rPr>
              <a:t>- Mở </a:t>
            </a:r>
            <a:r>
              <a:rPr lang="vi-VN">
                <a:latin typeface="Palatino Linotype" panose="02040502050505030304" pitchFamily="18" charset="0"/>
              </a:rPr>
              <a:t>và đa nền tảng</a:t>
            </a:r>
            <a:r>
              <a:rPr lang="vi-VN" smtClean="0">
                <a:latin typeface="Palatino Linotype" panose="02040502050505030304" pitchFamily="18" charset="0"/>
              </a:rPr>
              <a:t>.</a:t>
            </a:r>
          </a:p>
          <a:p>
            <a:endParaRPr lang="vi-VN" smtClean="0">
              <a:latin typeface="Palatino Linotype" panose="02040502050505030304" pitchFamily="18" charset="0"/>
            </a:endParaRPr>
          </a:p>
          <a:p>
            <a:r>
              <a:rPr lang="vi-VN" b="1" smtClean="0">
                <a:latin typeface="Palatino Linotype" panose="02040502050505030304" pitchFamily="18" charset="0"/>
              </a:rPr>
              <a:t>2. Cách sử dụng JavaScript</a:t>
            </a:r>
          </a:p>
          <a:p>
            <a:r>
              <a:rPr lang="en-US" b="1" i="1" u="sng">
                <a:latin typeface="Palatino Linotype" panose="02040502050505030304" pitchFamily="18" charset="0"/>
              </a:rPr>
              <a:t>Cách 1</a:t>
            </a:r>
            <a:r>
              <a:rPr lang="en-US" i="1">
                <a:latin typeface="Palatino Linotype" panose="02040502050505030304" pitchFamily="18" charset="0"/>
              </a:rPr>
              <a:t>:</a:t>
            </a:r>
            <a:r>
              <a:rPr lang="en-US">
                <a:latin typeface="Palatino Linotype" panose="02040502050505030304" pitchFamily="18" charset="0"/>
              </a:rPr>
              <a:t> Viết mã lệnh JavaScript trực tiếp vào trang web.</a:t>
            </a:r>
          </a:p>
          <a:p>
            <a:r>
              <a:rPr lang="en-US" b="1" i="1" u="sng">
                <a:latin typeface="Palatino Linotype" panose="02040502050505030304" pitchFamily="18" charset="0"/>
              </a:rPr>
              <a:t>Cách 2</a:t>
            </a:r>
            <a:r>
              <a:rPr lang="en-US" i="1">
                <a:latin typeface="Palatino Linotype" panose="02040502050505030304" pitchFamily="18" charset="0"/>
              </a:rPr>
              <a:t>:</a:t>
            </a:r>
            <a:r>
              <a:rPr lang="en-US">
                <a:latin typeface="Palatino Linotype" panose="02040502050505030304" pitchFamily="18" charset="0"/>
              </a:rPr>
              <a:t> Viết mã lệnh JavaScript vào tập tin </a:t>
            </a:r>
            <a:r>
              <a:rPr lang="en-US" smtClean="0">
                <a:latin typeface="Palatino Linotype" panose="02040502050505030304" pitchFamily="18" charset="0"/>
              </a:rPr>
              <a:t>JavaScript</a:t>
            </a:r>
            <a:r>
              <a:rPr lang="vi-VN" i="1" smtClean="0">
                <a:latin typeface="Palatino Linotype" panose="02040502050505030304" pitchFamily="18" charset="0"/>
              </a:rPr>
              <a:t>.</a:t>
            </a:r>
          </a:p>
          <a:p>
            <a:endParaRPr lang="vi-VN" b="1" smtClean="0">
              <a:latin typeface="Palatino Linotype" panose="02040502050505030304" pitchFamily="18" charset="0"/>
            </a:endParaRPr>
          </a:p>
          <a:p>
            <a:r>
              <a:rPr lang="vi-VN" b="1" smtClean="0">
                <a:latin typeface="Palatino Linotype" panose="02040502050505030304" pitchFamily="18" charset="0"/>
              </a:rPr>
              <a:t>3.</a:t>
            </a:r>
            <a:r>
              <a:rPr lang="en-US" b="1" smtClean="0">
                <a:latin typeface="Palatino Linotype" panose="02040502050505030304" pitchFamily="18" charset="0"/>
              </a:rPr>
              <a:t>Cách </a:t>
            </a:r>
            <a:r>
              <a:rPr lang="en-US" b="1">
                <a:latin typeface="Palatino Linotype" panose="02040502050505030304" pitchFamily="18" charset="0"/>
              </a:rPr>
              <a:t>xuất ra thông tin trong </a:t>
            </a:r>
            <a:r>
              <a:rPr lang="en-US" b="1" smtClean="0">
                <a:latin typeface="Palatino Linotype" panose="02040502050505030304" pitchFamily="18" charset="0"/>
              </a:rPr>
              <a:t>JavaScript</a:t>
            </a:r>
            <a:endParaRPr lang="vi-VN" b="1" smtClean="0">
              <a:latin typeface="Palatino Linotype" panose="02040502050505030304" pitchFamily="18" charset="0"/>
            </a:endParaRPr>
          </a:p>
          <a:p>
            <a:pPr fontAlgn="base"/>
            <a:r>
              <a:rPr lang="vi-VN" smtClean="0">
                <a:latin typeface="Palatino Linotype" panose="02040502050505030304" pitchFamily="18" charset="0"/>
              </a:rPr>
              <a:t>- </a:t>
            </a:r>
            <a:r>
              <a:rPr lang="en-US" smtClean="0">
                <a:latin typeface="Palatino Linotype" panose="02040502050505030304" pitchFamily="18" charset="0"/>
              </a:rPr>
              <a:t>Viết </a:t>
            </a:r>
            <a:r>
              <a:rPr lang="en-US">
                <a:latin typeface="Palatino Linotype" panose="02040502050505030304" pitchFamily="18" charset="0"/>
              </a:rPr>
              <a:t>vào một hộp thoại cảnh báo, sử dụng </a:t>
            </a:r>
            <a:r>
              <a:rPr lang="en-US" b="1">
                <a:latin typeface="Palatino Linotype" panose="02040502050505030304" pitchFamily="18" charset="0"/>
              </a:rPr>
              <a:t>window.alert()</a:t>
            </a:r>
            <a:r>
              <a:rPr lang="en-US">
                <a:latin typeface="Palatino Linotype" panose="02040502050505030304" pitchFamily="18" charset="0"/>
              </a:rPr>
              <a:t>;</a:t>
            </a:r>
          </a:p>
          <a:p>
            <a:pPr fontAlgn="base"/>
            <a:r>
              <a:rPr lang="vi-VN" smtClean="0">
                <a:latin typeface="Palatino Linotype" panose="02040502050505030304" pitchFamily="18" charset="0"/>
              </a:rPr>
              <a:t>- </a:t>
            </a:r>
            <a:r>
              <a:rPr lang="en-US" smtClean="0">
                <a:latin typeface="Palatino Linotype" panose="02040502050505030304" pitchFamily="18" charset="0"/>
              </a:rPr>
              <a:t>Xuất </a:t>
            </a:r>
            <a:r>
              <a:rPr lang="en-US">
                <a:latin typeface="Palatino Linotype" panose="02040502050505030304" pitchFamily="18" charset="0"/>
              </a:rPr>
              <a:t>vào trong đầu ra của HTML, sử dụng </a:t>
            </a:r>
            <a:r>
              <a:rPr lang="en-US" b="1">
                <a:latin typeface="Palatino Linotype" panose="02040502050505030304" pitchFamily="18" charset="0"/>
              </a:rPr>
              <a:t>document.write()</a:t>
            </a:r>
            <a:r>
              <a:rPr lang="en-US">
                <a:latin typeface="Palatino Linotype" panose="02040502050505030304" pitchFamily="18" charset="0"/>
              </a:rPr>
              <a:t>;</a:t>
            </a:r>
          </a:p>
          <a:p>
            <a:pPr fontAlgn="base"/>
            <a:r>
              <a:rPr lang="vi-VN" smtClean="0">
                <a:latin typeface="Palatino Linotype" panose="02040502050505030304" pitchFamily="18" charset="0"/>
              </a:rPr>
              <a:t>- </a:t>
            </a:r>
            <a:r>
              <a:rPr lang="en-US" smtClean="0">
                <a:latin typeface="Palatino Linotype" panose="02040502050505030304" pitchFamily="18" charset="0"/>
              </a:rPr>
              <a:t>Viết </a:t>
            </a:r>
            <a:r>
              <a:rPr lang="en-US">
                <a:latin typeface="Palatino Linotype" panose="02040502050505030304" pitchFamily="18" charset="0"/>
              </a:rPr>
              <a:t>vào thành phần HTML, sử dụng</a:t>
            </a:r>
            <a:r>
              <a:rPr lang="en-US" b="1">
                <a:latin typeface="Palatino Linotype" panose="02040502050505030304" pitchFamily="18" charset="0"/>
              </a:rPr>
              <a:t> innerHTML</a:t>
            </a:r>
            <a:r>
              <a:rPr lang="en-US">
                <a:latin typeface="Palatino Linotype" panose="02040502050505030304" pitchFamily="18" charset="0"/>
              </a:rPr>
              <a:t>;</a:t>
            </a:r>
          </a:p>
          <a:p>
            <a:pPr fontAlgn="base"/>
            <a:r>
              <a:rPr lang="vi-VN" smtClean="0">
                <a:latin typeface="Palatino Linotype" panose="02040502050505030304" pitchFamily="18" charset="0"/>
              </a:rPr>
              <a:t>- </a:t>
            </a:r>
            <a:r>
              <a:rPr lang="en-US" smtClean="0">
                <a:latin typeface="Palatino Linotype" panose="02040502050505030304" pitchFamily="18" charset="0"/>
              </a:rPr>
              <a:t>Viết </a:t>
            </a:r>
            <a:r>
              <a:rPr lang="en-US">
                <a:latin typeface="Palatino Linotype" panose="02040502050505030304" pitchFamily="18" charset="0"/>
              </a:rPr>
              <a:t>vào giao diện điều khiển của trình duyệt, sử dụng </a:t>
            </a:r>
            <a:r>
              <a:rPr lang="en-US" b="1">
                <a:latin typeface="Palatino Linotype" panose="02040502050505030304" pitchFamily="18" charset="0"/>
              </a:rPr>
              <a:t>console.log()</a:t>
            </a:r>
            <a:r>
              <a:rPr lang="en-US">
                <a:latin typeface="Palatino Linotype" panose="02040502050505030304" pitchFamily="18" charset="0"/>
              </a:rPr>
              <a:t>;</a:t>
            </a:r>
          </a:p>
          <a:p>
            <a:r>
              <a:rPr lang="en-US">
                <a:latin typeface="Palatino Linotype" panose="02040502050505030304" pitchFamily="18" charset="0"/>
              </a:rPr>
              <a:t/>
            </a:r>
            <a:br>
              <a:rPr lang="en-US">
                <a:latin typeface="Palatino Linotype" panose="02040502050505030304" pitchFamily="18" charset="0"/>
              </a:rPr>
            </a:br>
            <a:endParaRPr lang="en-US">
              <a:latin typeface="Palatino Linotype" panose="02040502050505030304" pitchFamily="18" charset="0"/>
            </a:endParaRPr>
          </a:p>
          <a:p>
            <a:endParaRPr lang="vi-VN">
              <a:latin typeface="Palatino Linotype" panose="02040502050505030304" pitchFamily="18" charset="0"/>
            </a:endParaRPr>
          </a:p>
          <a:p>
            <a:endParaRPr lang="en-US">
              <a:latin typeface="Palatino Linotype" panose="0204050205050503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903" y="1452710"/>
            <a:ext cx="3494314" cy="2330690"/>
          </a:xfrm>
          <a:prstGeom prst="rect">
            <a:avLst/>
          </a:prstGeom>
        </p:spPr>
      </p:pic>
    </p:spTree>
    <p:extLst>
      <p:ext uri="{BB962C8B-B14F-4D97-AF65-F5344CB8AC3E}">
        <p14:creationId xmlns:p14="http://schemas.microsoft.com/office/powerpoint/2010/main" val="327759371"/>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ctrTitle" idx="4294967295"/>
          </p:nvPr>
        </p:nvSpPr>
        <p:spPr>
          <a:xfrm>
            <a:off x="2881254" y="80578"/>
            <a:ext cx="2964198" cy="807397"/>
          </a:xfrm>
          <a:prstGeom prst="rect">
            <a:avLst/>
          </a:prstGeom>
          <a:noFill/>
          <a:ln>
            <a:noFill/>
          </a:ln>
        </p:spPr>
        <p:txBody>
          <a:bodyPr lIns="91425" tIns="91425" rIns="91425" bIns="91425" anchor="b" anchorCtr="0">
            <a:noAutofit/>
          </a:bodyPr>
          <a:lstStyle/>
          <a:p>
            <a:pPr lvl="0">
              <a:spcBef>
                <a:spcPts val="0"/>
              </a:spcBef>
              <a:buNone/>
            </a:pPr>
            <a:r>
              <a:rPr lang="en-US" sz="4800" smtClean="0">
                <a:solidFill>
                  <a:schemeClr val="accent5">
                    <a:lumMod val="50000"/>
                  </a:schemeClr>
                </a:solidFill>
                <a:latin typeface="Footlight MT Light" panose="0204060206030A020304" pitchFamily="18" charset="0"/>
              </a:rPr>
              <a:t>J</a:t>
            </a:r>
            <a:r>
              <a:rPr lang="vi-VN" sz="4800" smtClean="0">
                <a:solidFill>
                  <a:schemeClr val="accent5">
                    <a:lumMod val="50000"/>
                  </a:schemeClr>
                </a:solidFill>
                <a:latin typeface="Footlight MT Light" panose="0204060206030A020304" pitchFamily="18" charset="0"/>
              </a:rPr>
              <a:t>ava</a:t>
            </a:r>
            <a:r>
              <a:rPr lang="en-US" sz="4800" smtClean="0">
                <a:solidFill>
                  <a:schemeClr val="accent5">
                    <a:lumMod val="50000"/>
                  </a:schemeClr>
                </a:solidFill>
                <a:latin typeface="Footlight MT Light" panose="0204060206030A020304" pitchFamily="18" charset="0"/>
              </a:rPr>
              <a:t>S</a:t>
            </a:r>
            <a:r>
              <a:rPr lang="vi-VN" sz="4800" smtClean="0">
                <a:solidFill>
                  <a:schemeClr val="accent5">
                    <a:lumMod val="50000"/>
                  </a:schemeClr>
                </a:solidFill>
                <a:latin typeface="Footlight MT Light" panose="0204060206030A020304" pitchFamily="18" charset="0"/>
              </a:rPr>
              <a:t>cript</a:t>
            </a:r>
            <a:endParaRPr lang="en" sz="4800">
              <a:solidFill>
                <a:schemeClr val="accent5">
                  <a:lumMod val="50000"/>
                </a:schemeClr>
              </a:solidFill>
              <a:latin typeface="Footlight MT Light" panose="0204060206030A020304" pitchFamily="18" charset="0"/>
            </a:endParaRPr>
          </a:p>
        </p:txBody>
      </p:sp>
      <p:sp>
        <p:nvSpPr>
          <p:cNvPr id="15" name="Rectangle 14"/>
          <p:cNvSpPr/>
          <p:nvPr/>
        </p:nvSpPr>
        <p:spPr>
          <a:xfrm>
            <a:off x="703264" y="834077"/>
            <a:ext cx="3092513" cy="477054"/>
          </a:xfrm>
          <a:prstGeom prst="rect">
            <a:avLst/>
          </a:prstGeom>
        </p:spPr>
        <p:txBody>
          <a:bodyPr wrap="none">
            <a:spAutoFit/>
          </a:bodyPr>
          <a:lstStyle/>
          <a:p>
            <a:r>
              <a:rPr lang="en-US" sz="2500" b="1" smtClean="0">
                <a:solidFill>
                  <a:schemeClr val="accent5">
                    <a:lumMod val="50000"/>
                  </a:schemeClr>
                </a:solidFill>
                <a:latin typeface="Palatino Linotype" panose="02040502050505030304" pitchFamily="18" charset="0"/>
              </a:rPr>
              <a:t>I</a:t>
            </a:r>
            <a:r>
              <a:rPr lang="vi-VN" sz="2500" b="1" smtClean="0">
                <a:solidFill>
                  <a:schemeClr val="accent5">
                    <a:lumMod val="50000"/>
                  </a:schemeClr>
                </a:solidFill>
                <a:latin typeface="Palatino Linotype" panose="02040502050505030304" pitchFamily="18" charset="0"/>
              </a:rPr>
              <a:t>I.Khái niệm cơ bản</a:t>
            </a:r>
            <a:endParaRPr lang="en-US" sz="2500" b="1">
              <a:solidFill>
                <a:schemeClr val="accent5">
                  <a:lumMod val="50000"/>
                </a:schemeClr>
              </a:solidFill>
              <a:latin typeface="Palatino Linotype" panose="02040502050505030304" pitchFamily="18" charset="0"/>
            </a:endParaRPr>
          </a:p>
        </p:txBody>
      </p:sp>
      <p:sp>
        <p:nvSpPr>
          <p:cNvPr id="8" name="Shape 655"/>
          <p:cNvSpPr txBox="1">
            <a:spLocks/>
          </p:cNvSpPr>
          <p:nvPr/>
        </p:nvSpPr>
        <p:spPr>
          <a:xfrm>
            <a:off x="747925" y="1390650"/>
            <a:ext cx="2125500" cy="13050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lgn="ctr"/>
            <a:r>
              <a:rPr lang="vi-VN" b="1" smtClean="0">
                <a:solidFill>
                  <a:schemeClr val="accent5">
                    <a:lumMod val="50000"/>
                  </a:schemeClr>
                </a:solidFill>
                <a:latin typeface="Palatino Linotype" panose="02040502050505030304" pitchFamily="18" charset="0"/>
              </a:rPr>
              <a:t>Biến và toán tử cơ bản</a:t>
            </a:r>
            <a:endParaRPr lang="en" b="1" smtClean="0">
              <a:solidFill>
                <a:schemeClr val="accent5">
                  <a:lumMod val="50000"/>
                </a:schemeClr>
              </a:solidFill>
              <a:latin typeface="Palatino Linotype" panose="02040502050505030304" pitchFamily="18" charset="0"/>
            </a:endParaRPr>
          </a:p>
          <a:p>
            <a:r>
              <a:rPr lang="vi-VN" sz="1200" smtClean="0">
                <a:solidFill>
                  <a:schemeClr val="tx1"/>
                </a:solidFill>
                <a:latin typeface="Palatino Linotype" panose="02040502050505030304" pitchFamily="18" charset="0"/>
              </a:rPr>
              <a:t>+)Khai báo</a:t>
            </a:r>
            <a:r>
              <a:rPr lang="vi-VN" sz="1200" b="1" smtClean="0">
                <a:solidFill>
                  <a:schemeClr val="tx1"/>
                </a:solidFill>
                <a:latin typeface="Palatino Linotype" panose="02040502050505030304" pitchFamily="18" charset="0"/>
              </a:rPr>
              <a:t>:</a:t>
            </a:r>
            <a:r>
              <a:rPr lang="en-US" sz="1200" smtClean="0">
                <a:solidFill>
                  <a:schemeClr val="tx1"/>
                </a:solidFill>
                <a:latin typeface="Palatino Linotype" panose="02040502050505030304" pitchFamily="18" charset="0"/>
              </a:rPr>
              <a:t> </a:t>
            </a:r>
            <a:r>
              <a:rPr lang="en-US" sz="1200" b="1" i="1" smtClean="0">
                <a:latin typeface="Palatino Linotype" panose="02040502050505030304" pitchFamily="18" charset="0"/>
              </a:rPr>
              <a:t>var </a:t>
            </a:r>
            <a:r>
              <a:rPr lang="en-US" sz="1200" b="1" i="1">
                <a:latin typeface="Palatino Linotype" panose="02040502050505030304" pitchFamily="18" charset="0"/>
              </a:rPr>
              <a:t>tên </a:t>
            </a:r>
            <a:r>
              <a:rPr lang="en-US" sz="1200" b="1" i="1" smtClean="0">
                <a:latin typeface="Palatino Linotype" panose="02040502050505030304" pitchFamily="18" charset="0"/>
              </a:rPr>
              <a:t>biến</a:t>
            </a:r>
            <a:r>
              <a:rPr lang="vi-VN" sz="1200" b="1" i="1" smtClean="0">
                <a:latin typeface="Palatino Linotype" panose="02040502050505030304" pitchFamily="18" charset="0"/>
              </a:rPr>
              <a:t>;</a:t>
            </a:r>
          </a:p>
          <a:p>
            <a:r>
              <a:rPr lang="vi-VN" sz="1200" smtClean="0">
                <a:solidFill>
                  <a:schemeClr val="tx1"/>
                </a:solidFill>
                <a:latin typeface="Palatino Linotype" panose="02040502050505030304" pitchFamily="18" charset="0"/>
              </a:rPr>
              <a:t>+)Độ ưu tiên của toán tử:</a:t>
            </a:r>
          </a:p>
          <a:p>
            <a:pPr marL="171450" indent="-171450">
              <a:buFont typeface="Arial" panose="020B0604020202020204" pitchFamily="34" charset="0"/>
              <a:buChar char="•"/>
            </a:pPr>
            <a:r>
              <a:rPr lang="vi-VN" sz="1200" smtClean="0">
                <a:solidFill>
                  <a:schemeClr val="tx1"/>
                </a:solidFill>
                <a:latin typeface="Palatino Linotype" panose="02040502050505030304" pitchFamily="18" charset="0"/>
              </a:rPr>
              <a:t>      ()</a:t>
            </a:r>
          </a:p>
          <a:p>
            <a:pPr marL="171450" indent="-171450">
              <a:buFont typeface="Arial" panose="020B0604020202020204" pitchFamily="34" charset="0"/>
              <a:buChar char="•"/>
            </a:pPr>
            <a:r>
              <a:rPr lang="vi-VN" sz="1200" smtClean="0">
                <a:solidFill>
                  <a:schemeClr val="tx1"/>
                </a:solidFill>
                <a:latin typeface="Palatino Linotype" panose="02040502050505030304" pitchFamily="18" charset="0"/>
              </a:rPr>
              <a:t>*     /      %</a:t>
            </a:r>
          </a:p>
          <a:p>
            <a:pPr marL="171450" indent="-171450">
              <a:buFont typeface="Arial" panose="020B0604020202020204" pitchFamily="34" charset="0"/>
              <a:buChar char="•"/>
            </a:pPr>
            <a:r>
              <a:rPr lang="vi-VN" sz="1200" smtClean="0">
                <a:solidFill>
                  <a:schemeClr val="tx1"/>
                </a:solidFill>
                <a:latin typeface="Palatino Linotype" panose="02040502050505030304" pitchFamily="18" charset="0"/>
              </a:rPr>
              <a:t>+     - </a:t>
            </a:r>
          </a:p>
        </p:txBody>
      </p:sp>
      <p:sp>
        <p:nvSpPr>
          <p:cNvPr id="9" name="Shape 656"/>
          <p:cNvSpPr txBox="1">
            <a:spLocks/>
          </p:cNvSpPr>
          <p:nvPr/>
        </p:nvSpPr>
        <p:spPr>
          <a:xfrm>
            <a:off x="2982277" y="1390650"/>
            <a:ext cx="2125500" cy="13050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lgn="ctr"/>
            <a:r>
              <a:rPr lang="en" b="1" smtClean="0">
                <a:solidFill>
                  <a:schemeClr val="accent5">
                    <a:lumMod val="50000"/>
                  </a:schemeClr>
                </a:solidFill>
                <a:latin typeface="Palatino Linotype" panose="02040502050505030304" pitchFamily="18" charset="0"/>
              </a:rPr>
              <a:t>Các loại toán tử khác</a:t>
            </a:r>
          </a:p>
          <a:p>
            <a:pPr marL="285750" indent="-285750">
              <a:buFont typeface="Arial" panose="020B0604020202020204" pitchFamily="34" charset="0"/>
              <a:buChar char="•"/>
            </a:pPr>
            <a:r>
              <a:rPr lang="en" sz="1200">
                <a:solidFill>
                  <a:schemeClr val="tx1"/>
                </a:solidFill>
                <a:latin typeface="Palatino Linotype" panose="02040502050505030304" pitchFamily="18" charset="0"/>
              </a:rPr>
              <a:t>(</a:t>
            </a:r>
            <a:r>
              <a:rPr lang="en" sz="1200" smtClean="0">
                <a:solidFill>
                  <a:schemeClr val="tx1"/>
                </a:solidFill>
                <a:latin typeface="Palatino Linotype" panose="02040502050505030304" pitchFamily="18" charset="0"/>
              </a:rPr>
              <a:t>++) và  (- -)</a:t>
            </a:r>
          </a:p>
          <a:p>
            <a:pPr marL="285750" indent="-285750">
              <a:buFont typeface="Arial" panose="020B0604020202020204" pitchFamily="34" charset="0"/>
              <a:buChar char="•"/>
            </a:pPr>
            <a:r>
              <a:rPr lang="en-US" sz="1200" smtClean="0">
                <a:solidFill>
                  <a:schemeClr val="tx1"/>
                </a:solidFill>
                <a:latin typeface="Palatino Linotype" panose="02040502050505030304" pitchFamily="18" charset="0"/>
              </a:rPr>
              <a:t>G</a:t>
            </a:r>
            <a:r>
              <a:rPr lang="en" sz="1200" smtClean="0">
                <a:solidFill>
                  <a:schemeClr val="tx1"/>
                </a:solidFill>
                <a:latin typeface="Palatino Linotype" panose="02040502050505030304" pitchFamily="18" charset="0"/>
              </a:rPr>
              <a:t>án </a:t>
            </a:r>
          </a:p>
          <a:p>
            <a:pPr marL="285750" indent="-285750">
              <a:buFont typeface="Arial" panose="020B0604020202020204" pitchFamily="34" charset="0"/>
              <a:buChar char="•"/>
            </a:pPr>
            <a:r>
              <a:rPr lang="en-US" sz="1200" smtClean="0">
                <a:solidFill>
                  <a:schemeClr val="tx1"/>
                </a:solidFill>
                <a:latin typeface="Palatino Linotype" panose="02040502050505030304" pitchFamily="18" charset="0"/>
              </a:rPr>
              <a:t>S</a:t>
            </a:r>
            <a:r>
              <a:rPr lang="en" sz="1200" smtClean="0">
                <a:solidFill>
                  <a:schemeClr val="tx1"/>
                </a:solidFill>
                <a:latin typeface="Palatino Linotype" panose="02040502050505030304" pitchFamily="18" charset="0"/>
              </a:rPr>
              <a:t>o sánh và logic</a:t>
            </a:r>
          </a:p>
          <a:p>
            <a:pPr marL="285750" indent="-285750">
              <a:buFont typeface="Arial" panose="020B0604020202020204" pitchFamily="34" charset="0"/>
              <a:buChar char="•"/>
            </a:pPr>
            <a:endParaRPr lang="en">
              <a:solidFill>
                <a:schemeClr val="tx1"/>
              </a:solidFill>
              <a:latin typeface="Palatino Linotype" panose="02040502050505030304" pitchFamily="18" charset="0"/>
            </a:endParaRPr>
          </a:p>
        </p:txBody>
      </p:sp>
      <p:sp>
        <p:nvSpPr>
          <p:cNvPr id="10" name="Shape 658"/>
          <p:cNvSpPr txBox="1">
            <a:spLocks/>
          </p:cNvSpPr>
          <p:nvPr/>
        </p:nvSpPr>
        <p:spPr>
          <a:xfrm>
            <a:off x="2982277" y="2947698"/>
            <a:ext cx="2369433" cy="1711827"/>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lgn="ctr"/>
            <a:r>
              <a:rPr lang="en" b="1" smtClean="0">
                <a:solidFill>
                  <a:schemeClr val="accent5">
                    <a:lumMod val="50000"/>
                  </a:schemeClr>
                </a:solidFill>
                <a:latin typeface="Palatino Linotype" panose="02040502050505030304" pitchFamily="18" charset="0"/>
              </a:rPr>
              <a:t>Object</a:t>
            </a:r>
          </a:p>
          <a:p>
            <a:pPr marL="285750" indent="-285750">
              <a:buFont typeface="Arial" panose="020B0604020202020204" pitchFamily="34" charset="0"/>
              <a:buChar char="•"/>
            </a:pPr>
            <a:r>
              <a:rPr lang="en-US" sz="1200">
                <a:latin typeface="Palatino Linotype" panose="02040502050505030304" pitchFamily="18" charset="0"/>
              </a:rPr>
              <a:t>L</a:t>
            </a:r>
            <a:r>
              <a:rPr lang="vi-VN" sz="1200" smtClean="0">
                <a:latin typeface="Palatino Linotype" panose="02040502050505030304" pitchFamily="18" charset="0"/>
              </a:rPr>
              <a:t>à </a:t>
            </a:r>
            <a:r>
              <a:rPr lang="vi-VN" sz="1200">
                <a:latin typeface="Palatino Linotype" panose="02040502050505030304" pitchFamily="18" charset="0"/>
              </a:rPr>
              <a:t>một loại biến đặc biệt, nó có thể lưu trữ nhiều giá trị đồng thời</a:t>
            </a:r>
            <a:r>
              <a:rPr lang="vi-VN" sz="1200" smtClean="0">
                <a:latin typeface="Palatino Linotype" panose="02040502050505030304" pitchFamily="18" charset="0"/>
              </a:rPr>
              <a:t>.</a:t>
            </a:r>
            <a:endParaRPr lang="en-US" sz="1200" smtClean="0">
              <a:latin typeface="Palatino Linotype" panose="02040502050505030304" pitchFamily="18" charset="0"/>
            </a:endParaRPr>
          </a:p>
          <a:p>
            <a:pPr marL="285750" indent="-285750">
              <a:buFont typeface="Arial" panose="020B0604020202020204" pitchFamily="34" charset="0"/>
              <a:buChar char="•"/>
            </a:pPr>
            <a:r>
              <a:rPr lang="vi-VN" sz="1200">
                <a:latin typeface="Palatino Linotype" panose="02040502050505030304" pitchFamily="18" charset="0"/>
              </a:rPr>
              <a:t>Mỗi giá trị của đối tượng được viết theo dạng </a:t>
            </a:r>
            <a:r>
              <a:rPr lang="vi-VN" sz="1200" smtClean="0">
                <a:latin typeface="Palatino Linotype" panose="02040502050505030304" pitchFamily="18" charset="0"/>
              </a:rPr>
              <a:t>cặp</a:t>
            </a:r>
            <a:r>
              <a:rPr lang="en-US" sz="1200" smtClean="0">
                <a:latin typeface="Palatino Linotype" panose="02040502050505030304" pitchFamily="18" charset="0"/>
              </a:rPr>
              <a:t>     </a:t>
            </a:r>
            <a:r>
              <a:rPr lang="vi-VN" sz="1200">
                <a:latin typeface="Palatino Linotype" panose="02040502050505030304" pitchFamily="18" charset="0"/>
              </a:rPr>
              <a:t> </a:t>
            </a:r>
            <a:r>
              <a:rPr lang="en-US" sz="1200" b="1" i="1" smtClean="0">
                <a:latin typeface="Palatino Linotype" panose="02040502050505030304" pitchFamily="18" charset="0"/>
              </a:rPr>
              <a:t>key</a:t>
            </a:r>
            <a:r>
              <a:rPr lang="vi-VN" sz="1200" b="1" i="1" smtClean="0">
                <a:latin typeface="Palatino Linotype" panose="02040502050505030304" pitchFamily="18" charset="0"/>
              </a:rPr>
              <a:t>:</a:t>
            </a:r>
            <a:r>
              <a:rPr lang="en-US" sz="1200" b="1" i="1" smtClean="0">
                <a:latin typeface="Palatino Linotype" panose="02040502050505030304" pitchFamily="18" charset="0"/>
              </a:rPr>
              <a:t>value</a:t>
            </a:r>
            <a:endParaRPr lang="en" sz="1200" b="1" smtClean="0">
              <a:solidFill>
                <a:schemeClr val="accent5">
                  <a:lumMod val="50000"/>
                </a:schemeClr>
              </a:solidFill>
              <a:latin typeface="Palatino Linotype" panose="02040502050505030304" pitchFamily="18" charset="0"/>
            </a:endParaRPr>
          </a:p>
          <a:p>
            <a:pPr algn="ctr"/>
            <a:endParaRPr lang="en" b="1" smtClean="0">
              <a:solidFill>
                <a:schemeClr val="accent5">
                  <a:lumMod val="50000"/>
                </a:schemeClr>
              </a:solidFill>
              <a:latin typeface="Palatino Linotype" panose="02040502050505030304" pitchFamily="18" charset="0"/>
            </a:endParaRPr>
          </a:p>
          <a:p>
            <a:pPr algn="ctr"/>
            <a:endParaRPr lang="en" sz="1200" b="1">
              <a:solidFill>
                <a:schemeClr val="accent1">
                  <a:lumMod val="60000"/>
                  <a:lumOff val="40000"/>
                </a:schemeClr>
              </a:solidFill>
              <a:latin typeface="Palatino Linotype" panose="02040502050505030304" pitchFamily="18" charset="0"/>
            </a:endParaRPr>
          </a:p>
        </p:txBody>
      </p:sp>
      <p:sp>
        <p:nvSpPr>
          <p:cNvPr id="11" name="Shape 659"/>
          <p:cNvSpPr txBox="1">
            <a:spLocks/>
          </p:cNvSpPr>
          <p:nvPr/>
        </p:nvSpPr>
        <p:spPr>
          <a:xfrm>
            <a:off x="5333652" y="1390650"/>
            <a:ext cx="2125500" cy="13050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lgn="ctr"/>
            <a:r>
              <a:rPr lang="en" b="1" smtClean="0">
                <a:solidFill>
                  <a:schemeClr val="accent5">
                    <a:lumMod val="50000"/>
                  </a:schemeClr>
                </a:solidFill>
                <a:latin typeface="Footlight MT Light" panose="0204060206030A020304" pitchFamily="18" charset="0"/>
              </a:rPr>
              <a:t>Kiểu dữ liệu</a:t>
            </a:r>
          </a:p>
          <a:p>
            <a:pPr marL="285750" indent="-285750">
              <a:buFont typeface="Arial" panose="020B0604020202020204" pitchFamily="34" charset="0"/>
              <a:buChar char="•"/>
            </a:pPr>
            <a:r>
              <a:rPr lang="en" sz="1200" smtClean="0">
                <a:solidFill>
                  <a:schemeClr val="tx1"/>
                </a:solidFill>
                <a:latin typeface="Palatino Linotype" panose="02040502050505030304" pitchFamily="18" charset="0"/>
              </a:rPr>
              <a:t>String	</a:t>
            </a:r>
          </a:p>
          <a:p>
            <a:pPr marL="285750" indent="-285750">
              <a:buFont typeface="Arial" panose="020B0604020202020204" pitchFamily="34" charset="0"/>
              <a:buChar char="•"/>
            </a:pPr>
            <a:r>
              <a:rPr lang="en" sz="1200" smtClean="0">
                <a:solidFill>
                  <a:schemeClr val="tx1"/>
                </a:solidFill>
                <a:latin typeface="Palatino Linotype" panose="02040502050505030304" pitchFamily="18" charset="0"/>
              </a:rPr>
              <a:t>Number</a:t>
            </a:r>
          </a:p>
          <a:p>
            <a:pPr marL="285750" indent="-285750">
              <a:buFont typeface="Arial" panose="020B0604020202020204" pitchFamily="34" charset="0"/>
              <a:buChar char="•"/>
            </a:pPr>
            <a:r>
              <a:rPr lang="en" sz="1200" smtClean="0">
                <a:solidFill>
                  <a:schemeClr val="tx1"/>
                </a:solidFill>
                <a:latin typeface="Palatino Linotype" panose="02040502050505030304" pitchFamily="18" charset="0"/>
              </a:rPr>
              <a:t>Boolean   </a:t>
            </a:r>
          </a:p>
          <a:p>
            <a:pPr marL="285750" indent="-285750">
              <a:buFont typeface="Arial" panose="020B0604020202020204" pitchFamily="34" charset="0"/>
              <a:buChar char="•"/>
            </a:pPr>
            <a:r>
              <a:rPr lang="en" sz="1200" smtClean="0">
                <a:solidFill>
                  <a:schemeClr val="tx1"/>
                </a:solidFill>
                <a:latin typeface="Palatino Linotype" panose="02040502050505030304" pitchFamily="18" charset="0"/>
              </a:rPr>
              <a:t>Object</a:t>
            </a:r>
          </a:p>
          <a:p>
            <a:pPr marL="285750" indent="-285750">
              <a:buFont typeface="Arial" panose="020B0604020202020204" pitchFamily="34" charset="0"/>
              <a:buChar char="•"/>
            </a:pPr>
            <a:r>
              <a:rPr lang="en-US" sz="1200" smtClean="0">
                <a:solidFill>
                  <a:schemeClr val="tx1"/>
                </a:solidFill>
                <a:latin typeface="Palatino Linotype" panose="02040502050505030304" pitchFamily="18" charset="0"/>
              </a:rPr>
              <a:t>U</a:t>
            </a:r>
            <a:r>
              <a:rPr lang="en" sz="1200" smtClean="0">
                <a:solidFill>
                  <a:schemeClr val="tx1"/>
                </a:solidFill>
                <a:latin typeface="Palatino Linotype" panose="02040502050505030304" pitchFamily="18" charset="0"/>
              </a:rPr>
              <a:t>nderfined </a:t>
            </a:r>
          </a:p>
          <a:p>
            <a:pPr marL="285750" indent="-285750">
              <a:buFont typeface="Arial" panose="020B0604020202020204" pitchFamily="34" charset="0"/>
              <a:buChar char="•"/>
            </a:pPr>
            <a:r>
              <a:rPr lang="en" sz="1200" smtClean="0">
                <a:solidFill>
                  <a:schemeClr val="tx1"/>
                </a:solidFill>
                <a:latin typeface="Palatino Linotype" panose="02040502050505030304" pitchFamily="18" charset="0"/>
              </a:rPr>
              <a:t> Array</a:t>
            </a:r>
          </a:p>
          <a:p>
            <a:pPr marL="285750" indent="-285750">
              <a:buFont typeface="Arial" panose="020B0604020202020204" pitchFamily="34" charset="0"/>
              <a:buChar char="•"/>
            </a:pPr>
            <a:endParaRPr lang="en" sz="1200" smtClean="0">
              <a:solidFill>
                <a:schemeClr val="tx1"/>
              </a:solidFill>
              <a:latin typeface="Palatino Linotype" panose="02040502050505030304" pitchFamily="18" charset="0"/>
            </a:endParaRPr>
          </a:p>
          <a:p>
            <a:pPr marL="285750" indent="-285750">
              <a:buFont typeface="Arial" panose="020B0604020202020204" pitchFamily="34" charset="0"/>
              <a:buChar char="•"/>
            </a:pPr>
            <a:endParaRPr lang="en" sz="1200">
              <a:solidFill>
                <a:schemeClr val="tx1"/>
              </a:solidFill>
              <a:latin typeface="Palatino Linotype" panose="02040502050505030304" pitchFamily="18" charset="0"/>
            </a:endParaRPr>
          </a:p>
        </p:txBody>
      </p:sp>
      <p:sp>
        <p:nvSpPr>
          <p:cNvPr id="13" name="Shape 660"/>
          <p:cNvSpPr txBox="1">
            <a:spLocks/>
          </p:cNvSpPr>
          <p:nvPr/>
        </p:nvSpPr>
        <p:spPr>
          <a:xfrm>
            <a:off x="308850" y="2947698"/>
            <a:ext cx="2673427" cy="185044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lgn="ctr"/>
            <a:r>
              <a:rPr lang="en-US" b="1" smtClean="0">
                <a:solidFill>
                  <a:schemeClr val="accent5">
                    <a:lumMod val="50000"/>
                  </a:schemeClr>
                </a:solidFill>
                <a:latin typeface="Palatino Linotype" panose="02040502050505030304" pitchFamily="18" charset="0"/>
              </a:rPr>
              <a:t>Hàm (Function)</a:t>
            </a:r>
            <a:endParaRPr lang="en-US" smtClean="0">
              <a:solidFill>
                <a:schemeClr val="accent5">
                  <a:lumMod val="50000"/>
                </a:schemeClr>
              </a:solidFill>
              <a:latin typeface="Palatino Linotype" panose="02040502050505030304" pitchFamily="18" charset="0"/>
            </a:endParaRPr>
          </a:p>
          <a:p>
            <a:pPr marL="171450" indent="-171450">
              <a:buFont typeface="Arial" panose="020B0604020202020204" pitchFamily="34" charset="0"/>
              <a:buChar char="•"/>
            </a:pPr>
            <a:r>
              <a:rPr lang="vi-VN" sz="1200">
                <a:latin typeface="Palatino Linotype" panose="02040502050505030304" pitchFamily="18" charset="0"/>
              </a:rPr>
              <a:t>là một tập hợp gồm nhiều câu </a:t>
            </a:r>
            <a:r>
              <a:rPr lang="vi-VN" sz="1200" smtClean="0">
                <a:latin typeface="Palatino Linotype" panose="02040502050505030304" pitchFamily="18" charset="0"/>
              </a:rPr>
              <a:t>lệnh</a:t>
            </a:r>
            <a:r>
              <a:rPr lang="en-US" sz="1200" smtClean="0">
                <a:latin typeface="Palatino Linotype" panose="02040502050505030304" pitchFamily="18" charset="0"/>
              </a:rPr>
              <a:t> và </a:t>
            </a:r>
            <a:r>
              <a:rPr lang="vi-VN" sz="1200" smtClean="0">
                <a:latin typeface="Palatino Linotype" panose="02040502050505030304" pitchFamily="18" charset="0"/>
              </a:rPr>
              <a:t>được </a:t>
            </a:r>
            <a:r>
              <a:rPr lang="vi-VN" sz="1200">
                <a:latin typeface="Palatino Linotype" panose="02040502050505030304" pitchFamily="18" charset="0"/>
              </a:rPr>
              <a:t>sắp xếp theo một thứ tự xác định để xây dựng thành </a:t>
            </a:r>
            <a:r>
              <a:rPr lang="vi-VN" sz="1200" i="1">
                <a:latin typeface="Palatino Linotype" panose="02040502050505030304" pitchFamily="18" charset="0"/>
              </a:rPr>
              <a:t>một chức năng cụ </a:t>
            </a:r>
            <a:r>
              <a:rPr lang="vi-VN" sz="1200" i="1" smtClean="0">
                <a:latin typeface="Palatino Linotype" panose="02040502050505030304" pitchFamily="18" charset="0"/>
              </a:rPr>
              <a:t>thể</a:t>
            </a:r>
            <a:r>
              <a:rPr lang="en-US" sz="1200" i="1" smtClean="0">
                <a:latin typeface="Palatino Linotype" panose="02040502050505030304" pitchFamily="18" charset="0"/>
              </a:rPr>
              <a:t>.</a:t>
            </a:r>
          </a:p>
          <a:p>
            <a:pPr marL="171450" indent="-171450">
              <a:buFont typeface="Arial" panose="020B0604020202020204" pitchFamily="34" charset="0"/>
              <a:buChar char="•"/>
            </a:pPr>
            <a:r>
              <a:rPr lang="en-US" sz="1200" smtClean="0">
                <a:solidFill>
                  <a:schemeClr val="tx1"/>
                </a:solidFill>
                <a:latin typeface="Palatino Linotype" panose="02040502050505030304" pitchFamily="18" charset="0"/>
              </a:rPr>
              <a:t>Phân loại: hàm không có tham số và hàm có tham số </a:t>
            </a:r>
          </a:p>
          <a:p>
            <a:pPr marL="171450" indent="-171450">
              <a:buFont typeface="Arial" panose="020B0604020202020204" pitchFamily="34" charset="0"/>
              <a:buChar char="•"/>
            </a:pPr>
            <a:r>
              <a:rPr lang="en-US" sz="1200" smtClean="0">
                <a:solidFill>
                  <a:schemeClr val="tx1"/>
                </a:solidFill>
                <a:latin typeface="Palatino Linotype" panose="02040502050505030304" pitchFamily="18" charset="0"/>
              </a:rPr>
              <a:t>Cú pháp: function: tenham();	</a:t>
            </a:r>
            <a:endParaRPr lang="en-US" sz="1200">
              <a:solidFill>
                <a:schemeClr val="tx1"/>
              </a:solidFill>
              <a:latin typeface="Palatino Linotype" panose="02040502050505030304" pitchFamily="18" charset="0"/>
            </a:endParaRPr>
          </a:p>
        </p:txBody>
      </p:sp>
      <p:sp>
        <p:nvSpPr>
          <p:cNvPr id="14" name="Shape 557">
            <a:hlinkClick r:id="rId3" action="ppaction://hlinksldjump"/>
          </p:cNvPr>
          <p:cNvSpPr/>
          <p:nvPr/>
        </p:nvSpPr>
        <p:spPr>
          <a:xfrm rot="900000">
            <a:off x="4302674" y="1678744"/>
            <a:ext cx="258493" cy="251795"/>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16" name="Shape 658"/>
          <p:cNvSpPr txBox="1">
            <a:spLocks/>
          </p:cNvSpPr>
          <p:nvPr/>
        </p:nvSpPr>
        <p:spPr>
          <a:xfrm>
            <a:off x="5211685" y="2955551"/>
            <a:ext cx="2369433" cy="1711827"/>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pPr algn="ctr"/>
            <a:r>
              <a:rPr lang="en" b="1" smtClean="0">
                <a:solidFill>
                  <a:schemeClr val="accent5">
                    <a:lumMod val="50000"/>
                  </a:schemeClr>
                </a:solidFill>
                <a:latin typeface="Palatino Linotype" panose="02040502050505030304" pitchFamily="18" charset="0"/>
              </a:rPr>
              <a:t>String</a:t>
            </a:r>
          </a:p>
          <a:p>
            <a:pPr marL="285750" indent="-285750">
              <a:buFont typeface="Arial" panose="020B0604020202020204" pitchFamily="34" charset="0"/>
              <a:buChar char="•"/>
            </a:pPr>
            <a:r>
              <a:rPr lang="vi-VN" sz="1200" smtClean="0">
                <a:latin typeface="Palatino Linotype" panose="02040502050505030304" pitchFamily="18" charset="0"/>
              </a:rPr>
              <a:t>Chuỗi</a:t>
            </a:r>
            <a:r>
              <a:rPr lang="vi-VN" sz="1200">
                <a:latin typeface="Palatino Linotype" panose="02040502050505030304" pitchFamily="18" charset="0"/>
              </a:rPr>
              <a:t> (hay còn gọi được là chuỗi ký tự) là một dãy các ký tự.</a:t>
            </a:r>
            <a:endParaRPr lang="en" sz="1200" b="1" smtClean="0">
              <a:solidFill>
                <a:schemeClr val="accent5">
                  <a:lumMod val="50000"/>
                </a:schemeClr>
              </a:solidFill>
              <a:latin typeface="Palatino Linotype" panose="02040502050505030304" pitchFamily="18" charset="0"/>
            </a:endParaRPr>
          </a:p>
          <a:p>
            <a:pPr algn="ctr"/>
            <a:endParaRPr lang="en" b="1" smtClean="0">
              <a:solidFill>
                <a:schemeClr val="accent5">
                  <a:lumMod val="50000"/>
                </a:schemeClr>
              </a:solidFill>
              <a:latin typeface="Palatino Linotype" panose="02040502050505030304" pitchFamily="18" charset="0"/>
            </a:endParaRPr>
          </a:p>
          <a:p>
            <a:pPr algn="ctr"/>
            <a:endParaRPr lang="en" sz="1200" b="1">
              <a:solidFill>
                <a:schemeClr val="accent1">
                  <a:lumMod val="60000"/>
                  <a:lumOff val="40000"/>
                </a:schemeClr>
              </a:solidFill>
              <a:latin typeface="Palatino Linotype" panose="02040502050505030304" pitchFamily="18" charset="0"/>
            </a:endParaRPr>
          </a:p>
        </p:txBody>
      </p:sp>
      <p:sp>
        <p:nvSpPr>
          <p:cNvPr id="19" name="Shape 793">
            <a:hlinkClick r:id="rId4" action="ppaction://hlinksldjump"/>
          </p:cNvPr>
          <p:cNvSpPr/>
          <p:nvPr/>
        </p:nvSpPr>
        <p:spPr>
          <a:xfrm>
            <a:off x="3675019" y="1861696"/>
            <a:ext cx="241515" cy="238508"/>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12" name="Shape 795">
            <a:hlinkClick r:id="rId5" action="ppaction://hlinksldjump"/>
          </p:cNvPr>
          <p:cNvSpPr/>
          <p:nvPr/>
        </p:nvSpPr>
        <p:spPr>
          <a:xfrm>
            <a:off x="4503608" y="2038482"/>
            <a:ext cx="359952" cy="202986"/>
          </a:xfrm>
          <a:custGeom>
            <a:avLst/>
            <a:gdLst/>
            <a:ahLst/>
            <a:cxnLst/>
            <a:rect l="0" t="0" r="0" b="0"/>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6D9EEB"/>
          </a:solidFill>
          <a:ln>
            <a:noFill/>
          </a:ln>
        </p:spPr>
        <p:txBody>
          <a:bodyPr lIns="121900" tIns="121900" rIns="121900" bIns="121900" anchor="ctr" anchorCtr="0">
            <a:noAutofit/>
          </a:bodyPr>
          <a:lstStyle/>
          <a:p>
            <a:endParaRPr sz="2400">
              <a:solidFill>
                <a:srgbClr val="6D9EEB"/>
              </a:solidFill>
            </a:endParaRPr>
          </a:p>
        </p:txBody>
      </p:sp>
    </p:spTree>
    <p:extLst>
      <p:ext uri="{BB962C8B-B14F-4D97-AF65-F5344CB8AC3E}">
        <p14:creationId xmlns:p14="http://schemas.microsoft.com/office/powerpoint/2010/main" val="686395182"/>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ctrTitle" idx="4294967295"/>
          </p:nvPr>
        </p:nvSpPr>
        <p:spPr>
          <a:xfrm>
            <a:off x="3225383" y="0"/>
            <a:ext cx="2964198" cy="807397"/>
          </a:xfrm>
          <a:prstGeom prst="rect">
            <a:avLst/>
          </a:prstGeom>
          <a:noFill/>
          <a:ln>
            <a:noFill/>
          </a:ln>
        </p:spPr>
        <p:txBody>
          <a:bodyPr lIns="91425" tIns="91425" rIns="91425" bIns="91425" anchor="b" anchorCtr="0">
            <a:noAutofit/>
          </a:bodyPr>
          <a:lstStyle/>
          <a:p>
            <a:pPr lvl="0">
              <a:spcBef>
                <a:spcPts val="0"/>
              </a:spcBef>
              <a:buNone/>
            </a:pPr>
            <a:r>
              <a:rPr lang="en-US" sz="4800" smtClean="0">
                <a:solidFill>
                  <a:schemeClr val="accent5">
                    <a:lumMod val="50000"/>
                  </a:schemeClr>
                </a:solidFill>
                <a:latin typeface="Footlight MT Light" panose="0204060206030A020304" pitchFamily="18" charset="0"/>
              </a:rPr>
              <a:t>J</a:t>
            </a:r>
            <a:r>
              <a:rPr lang="vi-VN" sz="4800" smtClean="0">
                <a:solidFill>
                  <a:schemeClr val="accent5">
                    <a:lumMod val="50000"/>
                  </a:schemeClr>
                </a:solidFill>
                <a:latin typeface="Footlight MT Light" panose="0204060206030A020304" pitchFamily="18" charset="0"/>
              </a:rPr>
              <a:t>ava</a:t>
            </a:r>
            <a:r>
              <a:rPr lang="en-US" sz="4800" smtClean="0">
                <a:solidFill>
                  <a:schemeClr val="accent5">
                    <a:lumMod val="50000"/>
                  </a:schemeClr>
                </a:solidFill>
                <a:latin typeface="Footlight MT Light" panose="0204060206030A020304" pitchFamily="18" charset="0"/>
              </a:rPr>
              <a:t>S</a:t>
            </a:r>
            <a:r>
              <a:rPr lang="vi-VN" sz="4800" smtClean="0">
                <a:solidFill>
                  <a:schemeClr val="accent5">
                    <a:lumMod val="50000"/>
                  </a:schemeClr>
                </a:solidFill>
                <a:latin typeface="Footlight MT Light" panose="0204060206030A020304" pitchFamily="18" charset="0"/>
              </a:rPr>
              <a:t>cript</a:t>
            </a:r>
            <a:endParaRPr lang="en" sz="4800">
              <a:solidFill>
                <a:schemeClr val="accent5">
                  <a:lumMod val="50000"/>
                </a:schemeClr>
              </a:solidFill>
              <a:latin typeface="Footlight MT Light" panose="0204060206030A020304" pitchFamily="18" charset="0"/>
            </a:endParaRPr>
          </a:p>
        </p:txBody>
      </p:sp>
      <p:sp>
        <p:nvSpPr>
          <p:cNvPr id="15" name="Rectangle 14"/>
          <p:cNvSpPr/>
          <p:nvPr/>
        </p:nvSpPr>
        <p:spPr>
          <a:xfrm>
            <a:off x="703264" y="767924"/>
            <a:ext cx="3140603" cy="477054"/>
          </a:xfrm>
          <a:prstGeom prst="rect">
            <a:avLst/>
          </a:prstGeom>
        </p:spPr>
        <p:txBody>
          <a:bodyPr wrap="none">
            <a:spAutoFit/>
          </a:bodyPr>
          <a:lstStyle/>
          <a:p>
            <a:r>
              <a:rPr lang="en-US" sz="2500" b="1" smtClean="0">
                <a:solidFill>
                  <a:schemeClr val="accent5">
                    <a:lumMod val="50000"/>
                  </a:schemeClr>
                </a:solidFill>
                <a:latin typeface="Palatino Linotype" panose="02040502050505030304" pitchFamily="18" charset="0"/>
              </a:rPr>
              <a:t>I</a:t>
            </a:r>
            <a:r>
              <a:rPr lang="vi-VN" sz="2500" b="1" smtClean="0">
                <a:solidFill>
                  <a:schemeClr val="accent5">
                    <a:lumMod val="50000"/>
                  </a:schemeClr>
                </a:solidFill>
                <a:latin typeface="Palatino Linotype" panose="02040502050505030304" pitchFamily="18" charset="0"/>
              </a:rPr>
              <a:t>I.</a:t>
            </a:r>
            <a:r>
              <a:rPr lang="en-US" sz="2500" b="1" smtClean="0">
                <a:solidFill>
                  <a:schemeClr val="accent5">
                    <a:lumMod val="50000"/>
                  </a:schemeClr>
                </a:solidFill>
                <a:latin typeface="Palatino Linotype" panose="02040502050505030304" pitchFamily="18" charset="0"/>
              </a:rPr>
              <a:t>Mảng và vòng lặp</a:t>
            </a:r>
            <a:endParaRPr lang="en-US" sz="2500" b="1">
              <a:solidFill>
                <a:schemeClr val="accent5">
                  <a:lumMod val="50000"/>
                </a:schemeClr>
              </a:solidFill>
              <a:latin typeface="Palatino Linotype" panose="02040502050505030304" pitchFamily="18" charset="0"/>
            </a:endParaRPr>
          </a:p>
        </p:txBody>
      </p:sp>
      <p:sp>
        <p:nvSpPr>
          <p:cNvPr id="12" name="Shape 574"/>
          <p:cNvSpPr txBox="1">
            <a:spLocks/>
          </p:cNvSpPr>
          <p:nvPr/>
        </p:nvSpPr>
        <p:spPr>
          <a:xfrm>
            <a:off x="6921318" y="1311131"/>
            <a:ext cx="2097899" cy="36171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endParaRPr lang="en-US">
              <a:latin typeface="Palatino Linotype" panose="02040502050505030304" pitchFamily="18" charset="0"/>
            </a:endParaRPr>
          </a:p>
        </p:txBody>
      </p:sp>
      <p:sp>
        <p:nvSpPr>
          <p:cNvPr id="3" name="TextBox 2"/>
          <p:cNvSpPr txBox="1"/>
          <p:nvPr/>
        </p:nvSpPr>
        <p:spPr>
          <a:xfrm>
            <a:off x="736132" y="1243197"/>
            <a:ext cx="2207084" cy="369332"/>
          </a:xfrm>
          <a:prstGeom prst="rect">
            <a:avLst/>
          </a:prstGeom>
          <a:noFill/>
        </p:spPr>
        <p:txBody>
          <a:bodyPr wrap="square" rtlCol="0">
            <a:spAutoFit/>
          </a:bodyPr>
          <a:lstStyle/>
          <a:p>
            <a:pPr marL="342900" indent="-342900">
              <a:buAutoNum type="arabicPeriod"/>
            </a:pPr>
            <a:r>
              <a:rPr lang="en-US" sz="1800" smtClean="0">
                <a:solidFill>
                  <a:schemeClr val="accent5">
                    <a:lumMod val="50000"/>
                  </a:schemeClr>
                </a:solidFill>
              </a:rPr>
              <a:t>Mảng</a:t>
            </a:r>
          </a:p>
        </p:txBody>
      </p:sp>
      <p:sp>
        <p:nvSpPr>
          <p:cNvPr id="2" name="TextBox 1"/>
          <p:cNvSpPr txBox="1"/>
          <p:nvPr/>
        </p:nvSpPr>
        <p:spPr>
          <a:xfrm>
            <a:off x="684565" y="1652233"/>
            <a:ext cx="7942699" cy="2677656"/>
          </a:xfrm>
          <a:prstGeom prst="rect">
            <a:avLst/>
          </a:prstGeom>
          <a:noFill/>
        </p:spPr>
        <p:txBody>
          <a:bodyPr wrap="square" rtlCol="0">
            <a:spAutoFit/>
          </a:bodyPr>
          <a:lstStyle/>
          <a:p>
            <a:pPr marL="342900" indent="-342900">
              <a:buAutoNum type="alphaLcPeriod"/>
            </a:pPr>
            <a:r>
              <a:rPr lang="en-US" smtClean="0">
                <a:latin typeface="Palatino Linotype" panose="02040502050505030304" pitchFamily="18" charset="0"/>
              </a:rPr>
              <a:t>Khái niệm:</a:t>
            </a:r>
          </a:p>
          <a:p>
            <a:r>
              <a:rPr lang="en-US">
                <a:latin typeface="Palatino Linotype" panose="02040502050505030304" pitchFamily="18" charset="0"/>
              </a:rPr>
              <a:t> </a:t>
            </a:r>
            <a:r>
              <a:rPr lang="en-US" smtClean="0">
                <a:latin typeface="Palatino Linotype" panose="02040502050505030304" pitchFamily="18" charset="0"/>
              </a:rPr>
              <a:t>       Mảng </a:t>
            </a:r>
            <a:r>
              <a:rPr lang="vi-VN" smtClean="0">
                <a:latin typeface="Palatino Linotype" panose="02040502050505030304" pitchFamily="18" charset="0"/>
              </a:rPr>
              <a:t>là </a:t>
            </a:r>
            <a:r>
              <a:rPr lang="vi-VN">
                <a:latin typeface="Palatino Linotype" panose="02040502050505030304" pitchFamily="18" charset="0"/>
              </a:rPr>
              <a:t>một loại biến đặc biệt, nó có thể lưu trữ nhiều giá trị đồng </a:t>
            </a:r>
            <a:r>
              <a:rPr lang="vi-VN" smtClean="0">
                <a:latin typeface="Palatino Linotype" panose="02040502050505030304" pitchFamily="18" charset="0"/>
              </a:rPr>
              <a:t>thời.</a:t>
            </a:r>
            <a:endParaRPr lang="en-US">
              <a:latin typeface="Palatino Linotype" panose="02040502050505030304" pitchFamily="18" charset="0"/>
            </a:endParaRPr>
          </a:p>
          <a:p>
            <a:r>
              <a:rPr lang="en-US" smtClean="0">
                <a:latin typeface="Palatino Linotype" panose="02040502050505030304" pitchFamily="18" charset="0"/>
              </a:rPr>
              <a:t>b. Cách khai báo mảng:</a:t>
            </a:r>
          </a:p>
          <a:p>
            <a:r>
              <a:rPr lang="en-US" smtClean="0">
                <a:latin typeface="Palatino Linotype" panose="02040502050505030304" pitchFamily="18" charset="0"/>
              </a:rPr>
              <a:t>          var </a:t>
            </a:r>
            <a:r>
              <a:rPr lang="en-US">
                <a:latin typeface="Palatino Linotype" panose="02040502050505030304" pitchFamily="18" charset="0"/>
              </a:rPr>
              <a:t>tên mảng = [</a:t>
            </a:r>
            <a:r>
              <a:rPr lang="en-US" i="1">
                <a:latin typeface="Palatino Linotype" panose="02040502050505030304" pitchFamily="18" charset="0"/>
              </a:rPr>
              <a:t>phần tử thứ nhất, phần tử thứ hai</a:t>
            </a:r>
            <a:r>
              <a:rPr lang="en-US" i="1" smtClean="0">
                <a:latin typeface="Palatino Linotype" panose="02040502050505030304" pitchFamily="18" charset="0"/>
              </a:rPr>
              <a:t>, </a:t>
            </a:r>
            <a:r>
              <a:rPr lang="en-US" i="1">
                <a:latin typeface="Palatino Linotype" panose="02040502050505030304" pitchFamily="18" charset="0"/>
              </a:rPr>
              <a:t>...., phần tử thứ N</a:t>
            </a:r>
            <a:r>
              <a:rPr lang="en-US" smtClean="0">
                <a:latin typeface="Palatino Linotype" panose="02040502050505030304" pitchFamily="18" charset="0"/>
              </a:rPr>
              <a:t>];</a:t>
            </a:r>
          </a:p>
          <a:p>
            <a:r>
              <a:rPr lang="en-US" smtClean="0">
                <a:latin typeface="Palatino Linotype" panose="02040502050505030304" pitchFamily="18" charset="0"/>
              </a:rPr>
              <a:t>         Ví dụ: var</a:t>
            </a:r>
            <a:r>
              <a:rPr lang="en-US">
                <a:latin typeface="Palatino Linotype" panose="02040502050505030304" pitchFamily="18" charset="0"/>
              </a:rPr>
              <a:t> cars = ["Saab", "Volvo", "BMW</a:t>
            </a:r>
            <a:r>
              <a:rPr lang="en-US" smtClean="0">
                <a:latin typeface="Palatino Linotype" panose="02040502050505030304" pitchFamily="18" charset="0"/>
              </a:rPr>
              <a:t>"];</a:t>
            </a:r>
          </a:p>
          <a:p>
            <a:r>
              <a:rPr lang="en-US" smtClean="0">
                <a:latin typeface="Palatino Linotype" panose="02040502050505030304" pitchFamily="18" charset="0"/>
              </a:rPr>
              <a:t>c.Sắp xếp thứ tự phần tử trong mảng:</a:t>
            </a:r>
          </a:p>
          <a:p>
            <a:r>
              <a:rPr lang="en-US" smtClean="0">
                <a:latin typeface="Palatino Linotype" panose="02040502050505030304" pitchFamily="18" charset="0"/>
              </a:rPr>
              <a:t>         - </a:t>
            </a:r>
            <a:r>
              <a:rPr lang="vi-VN" smtClean="0">
                <a:latin typeface="Palatino Linotype" panose="02040502050505030304" pitchFamily="18" charset="0"/>
              </a:rPr>
              <a:t>Phương </a:t>
            </a:r>
            <a:r>
              <a:rPr lang="vi-VN">
                <a:latin typeface="Palatino Linotype" panose="02040502050505030304" pitchFamily="18" charset="0"/>
              </a:rPr>
              <a:t>thức</a:t>
            </a:r>
            <a:r>
              <a:rPr lang="vi-VN" b="1">
                <a:latin typeface="Palatino Linotype" panose="02040502050505030304" pitchFamily="18" charset="0"/>
              </a:rPr>
              <a:t> sort() </a:t>
            </a:r>
            <a:r>
              <a:rPr lang="vi-VN">
                <a:latin typeface="Palatino Linotype" panose="02040502050505030304" pitchFamily="18" charset="0"/>
              </a:rPr>
              <a:t>được dùng để sắp xếp lại thứ tự của các phần tử mảng theo chiều tăng dần trong từ điển</a:t>
            </a:r>
            <a:r>
              <a:rPr lang="vi-VN" smtClean="0">
                <a:latin typeface="Palatino Linotype" panose="02040502050505030304" pitchFamily="18" charset="0"/>
              </a:rPr>
              <a:t>.</a:t>
            </a:r>
            <a:endParaRPr lang="en-US" smtClean="0">
              <a:latin typeface="Palatino Linotype" panose="02040502050505030304" pitchFamily="18" charset="0"/>
            </a:endParaRPr>
          </a:p>
          <a:p>
            <a:r>
              <a:rPr lang="en-US" smtClean="0">
                <a:latin typeface="Palatino Linotype" panose="02040502050505030304" pitchFamily="18" charset="0"/>
              </a:rPr>
              <a:t>          - </a:t>
            </a:r>
            <a:r>
              <a:rPr lang="vi-VN" smtClean="0">
                <a:latin typeface="Palatino Linotype" panose="02040502050505030304" pitchFamily="18" charset="0"/>
              </a:rPr>
              <a:t>Phương </a:t>
            </a:r>
            <a:r>
              <a:rPr lang="vi-VN">
                <a:latin typeface="Palatino Linotype" panose="02040502050505030304" pitchFamily="18" charset="0"/>
              </a:rPr>
              <a:t>thức </a:t>
            </a:r>
            <a:r>
              <a:rPr lang="vi-VN" b="1">
                <a:latin typeface="Palatino Linotype" panose="02040502050505030304" pitchFamily="18" charset="0"/>
              </a:rPr>
              <a:t>reverse() </a:t>
            </a:r>
            <a:r>
              <a:rPr lang="vi-VN">
                <a:latin typeface="Palatino Linotype" panose="02040502050505030304" pitchFamily="18" charset="0"/>
              </a:rPr>
              <a:t>được dùng để đảo ngược thứ tự của các phần tử trong mảng</a:t>
            </a:r>
            <a:r>
              <a:rPr lang="vi-VN" smtClean="0">
                <a:latin typeface="Palatino Linotype" panose="02040502050505030304" pitchFamily="18" charset="0"/>
              </a:rPr>
              <a:t>.</a:t>
            </a:r>
            <a:endParaRPr lang="en-US" smtClean="0">
              <a:latin typeface="Palatino Linotype" panose="02040502050505030304" pitchFamily="18" charset="0"/>
            </a:endParaRPr>
          </a:p>
          <a:p>
            <a:r>
              <a:rPr lang="en-US" smtClean="0">
                <a:latin typeface="Palatino Linotype" panose="02040502050505030304" pitchFamily="18" charset="0"/>
              </a:rPr>
              <a:t>         - Sắp </a:t>
            </a:r>
            <a:r>
              <a:rPr lang="en-US">
                <a:latin typeface="Palatino Linotype" panose="02040502050505030304" pitchFamily="18" charset="0"/>
              </a:rPr>
              <a:t>xếp thứ tự các phần tử mảng có giá trị thuộc kiểu </a:t>
            </a:r>
            <a:r>
              <a:rPr lang="en-US" smtClean="0">
                <a:latin typeface="Palatino Linotype" panose="02040502050505030304" pitchFamily="18" charset="0"/>
              </a:rPr>
              <a:t>số.</a:t>
            </a:r>
            <a:endParaRPr lang="en-US">
              <a:latin typeface="Palatino Linotype" panose="02040502050505030304" pitchFamily="18" charset="0"/>
            </a:endParaRPr>
          </a:p>
          <a:p>
            <a:r>
              <a:rPr lang="en-US" smtClean="0">
                <a:latin typeface="Palatino Linotype" panose="02040502050505030304" pitchFamily="18" charset="0"/>
              </a:rPr>
              <a:t>         - Tìm </a:t>
            </a:r>
            <a:r>
              <a:rPr lang="en-US">
                <a:latin typeface="Palatino Linotype" panose="02040502050505030304" pitchFamily="18" charset="0"/>
              </a:rPr>
              <a:t>giá trị lớn nhất </a:t>
            </a:r>
            <a:r>
              <a:rPr lang="en-US" i="1">
                <a:latin typeface="Palatino Linotype" panose="02040502050505030304" pitchFamily="18" charset="0"/>
              </a:rPr>
              <a:t>(hoặc nhỏ nhất)</a:t>
            </a:r>
            <a:r>
              <a:rPr lang="en-US">
                <a:latin typeface="Palatino Linotype" panose="02040502050505030304" pitchFamily="18" charset="0"/>
              </a:rPr>
              <a:t> trong </a:t>
            </a:r>
            <a:r>
              <a:rPr lang="en-US" smtClean="0">
                <a:latin typeface="Palatino Linotype" panose="02040502050505030304" pitchFamily="18" charset="0"/>
              </a:rPr>
              <a:t>mảng bằng đối tượng </a:t>
            </a:r>
            <a:r>
              <a:rPr lang="en-US" b="1" smtClean="0">
                <a:latin typeface="Palatino Linotype" panose="02040502050505030304" pitchFamily="18" charset="0"/>
              </a:rPr>
              <a:t>Math.</a:t>
            </a:r>
            <a:endParaRPr lang="en-US" b="1">
              <a:latin typeface="Palatino Linotype" panose="02040502050505030304" pitchFamily="18" charset="0"/>
            </a:endParaRPr>
          </a:p>
          <a:p>
            <a:endParaRPr lang="en-US">
              <a:latin typeface="Palatino Linotype" panose="02040502050505030304" pitchFamily="18" charset="0"/>
            </a:endParaRPr>
          </a:p>
        </p:txBody>
      </p:sp>
      <p:sp>
        <p:nvSpPr>
          <p:cNvPr id="6" name="TextBox 5"/>
          <p:cNvSpPr txBox="1"/>
          <p:nvPr/>
        </p:nvSpPr>
        <p:spPr>
          <a:xfrm>
            <a:off x="563212" y="4204768"/>
            <a:ext cx="6479459" cy="307777"/>
          </a:xfrm>
          <a:prstGeom prst="rect">
            <a:avLst/>
          </a:prstGeom>
          <a:noFill/>
        </p:spPr>
        <p:txBody>
          <a:bodyPr wrap="square" rtlCol="0">
            <a:spAutoFit/>
          </a:bodyPr>
          <a:lstStyle/>
          <a:p>
            <a:endParaRPr lang="en-US">
              <a:latin typeface="Palatino Linotype" panose="02040502050505030304" pitchFamily="18" charset="0"/>
            </a:endParaRPr>
          </a:p>
        </p:txBody>
      </p:sp>
      <p:sp>
        <p:nvSpPr>
          <p:cNvPr id="17" name="Shape 793"/>
          <p:cNvSpPr/>
          <p:nvPr/>
        </p:nvSpPr>
        <p:spPr>
          <a:xfrm rot="15300000">
            <a:off x="7182723" y="2650878"/>
            <a:ext cx="241515" cy="238508"/>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Tree>
    <p:extLst>
      <p:ext uri="{BB962C8B-B14F-4D97-AF65-F5344CB8AC3E}">
        <p14:creationId xmlns:p14="http://schemas.microsoft.com/office/powerpoint/2010/main" val="2271440212"/>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ctrTitle" idx="4294967295"/>
          </p:nvPr>
        </p:nvSpPr>
        <p:spPr>
          <a:xfrm>
            <a:off x="3225383" y="0"/>
            <a:ext cx="2964198" cy="807397"/>
          </a:xfrm>
          <a:prstGeom prst="rect">
            <a:avLst/>
          </a:prstGeom>
          <a:noFill/>
          <a:ln>
            <a:noFill/>
          </a:ln>
        </p:spPr>
        <p:txBody>
          <a:bodyPr lIns="91425" tIns="91425" rIns="91425" bIns="91425" anchor="b" anchorCtr="0">
            <a:noAutofit/>
          </a:bodyPr>
          <a:lstStyle/>
          <a:p>
            <a:pPr lvl="0">
              <a:spcBef>
                <a:spcPts val="0"/>
              </a:spcBef>
              <a:buNone/>
            </a:pPr>
            <a:r>
              <a:rPr lang="en-US" sz="4800" smtClean="0">
                <a:solidFill>
                  <a:schemeClr val="accent5">
                    <a:lumMod val="50000"/>
                  </a:schemeClr>
                </a:solidFill>
                <a:latin typeface="Footlight MT Light" panose="0204060206030A020304" pitchFamily="18" charset="0"/>
              </a:rPr>
              <a:t>J</a:t>
            </a:r>
            <a:r>
              <a:rPr lang="vi-VN" sz="4800" smtClean="0">
                <a:solidFill>
                  <a:schemeClr val="accent5">
                    <a:lumMod val="50000"/>
                  </a:schemeClr>
                </a:solidFill>
                <a:latin typeface="Footlight MT Light" panose="0204060206030A020304" pitchFamily="18" charset="0"/>
              </a:rPr>
              <a:t>ava</a:t>
            </a:r>
            <a:r>
              <a:rPr lang="en-US" sz="4800" smtClean="0">
                <a:solidFill>
                  <a:schemeClr val="accent5">
                    <a:lumMod val="50000"/>
                  </a:schemeClr>
                </a:solidFill>
                <a:latin typeface="Footlight MT Light" panose="0204060206030A020304" pitchFamily="18" charset="0"/>
              </a:rPr>
              <a:t>S</a:t>
            </a:r>
            <a:r>
              <a:rPr lang="vi-VN" sz="4800" smtClean="0">
                <a:solidFill>
                  <a:schemeClr val="accent5">
                    <a:lumMod val="50000"/>
                  </a:schemeClr>
                </a:solidFill>
                <a:latin typeface="Footlight MT Light" panose="0204060206030A020304" pitchFamily="18" charset="0"/>
              </a:rPr>
              <a:t>cript</a:t>
            </a:r>
            <a:endParaRPr lang="en" sz="4800">
              <a:solidFill>
                <a:schemeClr val="accent5">
                  <a:lumMod val="50000"/>
                </a:schemeClr>
              </a:solidFill>
              <a:latin typeface="Footlight MT Light" panose="0204060206030A020304" pitchFamily="18" charset="0"/>
            </a:endParaRPr>
          </a:p>
        </p:txBody>
      </p:sp>
      <p:sp>
        <p:nvSpPr>
          <p:cNvPr id="15" name="Rectangle 14"/>
          <p:cNvSpPr/>
          <p:nvPr/>
        </p:nvSpPr>
        <p:spPr>
          <a:xfrm>
            <a:off x="684303" y="666372"/>
            <a:ext cx="3140603" cy="477054"/>
          </a:xfrm>
          <a:prstGeom prst="rect">
            <a:avLst/>
          </a:prstGeom>
        </p:spPr>
        <p:txBody>
          <a:bodyPr wrap="none">
            <a:spAutoFit/>
          </a:bodyPr>
          <a:lstStyle/>
          <a:p>
            <a:r>
              <a:rPr lang="en-US" sz="2500" b="1" smtClean="0">
                <a:solidFill>
                  <a:schemeClr val="accent5">
                    <a:lumMod val="50000"/>
                  </a:schemeClr>
                </a:solidFill>
                <a:latin typeface="Palatino Linotype" panose="02040502050505030304" pitchFamily="18" charset="0"/>
              </a:rPr>
              <a:t>I</a:t>
            </a:r>
            <a:r>
              <a:rPr lang="vi-VN" sz="2500" b="1" smtClean="0">
                <a:solidFill>
                  <a:schemeClr val="accent5">
                    <a:lumMod val="50000"/>
                  </a:schemeClr>
                </a:solidFill>
                <a:latin typeface="Palatino Linotype" panose="02040502050505030304" pitchFamily="18" charset="0"/>
              </a:rPr>
              <a:t>I.</a:t>
            </a:r>
            <a:r>
              <a:rPr lang="en-US" sz="2500" b="1" smtClean="0">
                <a:solidFill>
                  <a:schemeClr val="accent5">
                    <a:lumMod val="50000"/>
                  </a:schemeClr>
                </a:solidFill>
                <a:latin typeface="Palatino Linotype" panose="02040502050505030304" pitchFamily="18" charset="0"/>
              </a:rPr>
              <a:t>Mảng và vòng lặp</a:t>
            </a:r>
            <a:endParaRPr lang="en-US" sz="2500" b="1">
              <a:solidFill>
                <a:schemeClr val="accent5">
                  <a:lumMod val="50000"/>
                </a:schemeClr>
              </a:solidFill>
              <a:latin typeface="Palatino Linotype" panose="02040502050505030304" pitchFamily="18" charset="0"/>
            </a:endParaRPr>
          </a:p>
        </p:txBody>
      </p:sp>
      <p:sp>
        <p:nvSpPr>
          <p:cNvPr id="12" name="Shape 574"/>
          <p:cNvSpPr txBox="1">
            <a:spLocks/>
          </p:cNvSpPr>
          <p:nvPr/>
        </p:nvSpPr>
        <p:spPr>
          <a:xfrm>
            <a:off x="6921318" y="1311131"/>
            <a:ext cx="2097899" cy="36171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endParaRPr lang="en-US">
              <a:latin typeface="Palatino Linotype" panose="02040502050505030304" pitchFamily="18" charset="0"/>
            </a:endParaRPr>
          </a:p>
        </p:txBody>
      </p:sp>
      <p:sp>
        <p:nvSpPr>
          <p:cNvPr id="3" name="TextBox 2"/>
          <p:cNvSpPr txBox="1"/>
          <p:nvPr/>
        </p:nvSpPr>
        <p:spPr>
          <a:xfrm>
            <a:off x="684303" y="1136136"/>
            <a:ext cx="2207084" cy="369332"/>
          </a:xfrm>
          <a:prstGeom prst="rect">
            <a:avLst/>
          </a:prstGeom>
          <a:noFill/>
        </p:spPr>
        <p:txBody>
          <a:bodyPr wrap="square" rtlCol="0">
            <a:spAutoFit/>
          </a:bodyPr>
          <a:lstStyle/>
          <a:p>
            <a:r>
              <a:rPr lang="en-US" sz="1800" smtClean="0">
                <a:solidFill>
                  <a:schemeClr val="accent5">
                    <a:lumMod val="50000"/>
                  </a:schemeClr>
                </a:solidFill>
              </a:rPr>
              <a:t>2.  Các lệnh cơ bản</a:t>
            </a:r>
          </a:p>
        </p:txBody>
      </p:sp>
      <p:sp>
        <p:nvSpPr>
          <p:cNvPr id="2" name="TextBox 1"/>
          <p:cNvSpPr txBox="1"/>
          <p:nvPr/>
        </p:nvSpPr>
        <p:spPr>
          <a:xfrm>
            <a:off x="684303" y="1493546"/>
            <a:ext cx="8334652" cy="1384995"/>
          </a:xfrm>
          <a:prstGeom prst="rect">
            <a:avLst/>
          </a:prstGeom>
          <a:noFill/>
        </p:spPr>
        <p:txBody>
          <a:bodyPr wrap="square" rtlCol="0">
            <a:spAutoFit/>
          </a:bodyPr>
          <a:lstStyle/>
          <a:p>
            <a:pPr marL="342900" indent="-342900">
              <a:buAutoNum type="alphaLcPeriod"/>
            </a:pPr>
            <a:r>
              <a:rPr lang="en-US" smtClean="0">
                <a:latin typeface="Palatino Linotype" panose="02040502050505030304" pitchFamily="18" charset="0"/>
              </a:rPr>
              <a:t>Lệnh điều kiện if…else:</a:t>
            </a:r>
          </a:p>
          <a:p>
            <a:r>
              <a:rPr lang="en-US">
                <a:latin typeface="Palatino Linotype" panose="02040502050505030304" pitchFamily="18" charset="0"/>
              </a:rPr>
              <a:t>-</a:t>
            </a:r>
            <a:r>
              <a:rPr lang="en-US" smtClean="0">
                <a:latin typeface="Palatino Linotype" panose="02040502050505030304" pitchFamily="18" charset="0"/>
              </a:rPr>
              <a:t> </a:t>
            </a:r>
            <a:r>
              <a:rPr lang="vi-VN" smtClean="0">
                <a:latin typeface="Palatino Linotype" panose="02040502050505030304" pitchFamily="18" charset="0"/>
              </a:rPr>
              <a:t>Lệnh </a:t>
            </a:r>
            <a:r>
              <a:rPr lang="vi-VN">
                <a:latin typeface="Palatino Linotype" panose="02040502050505030304" pitchFamily="18" charset="0"/>
              </a:rPr>
              <a:t>if dùng để kiểm tra một điều kiện, nếu điều kiện đó là đúng thì một đoạn mã xác định sẽ được thực thi.</a:t>
            </a:r>
            <a:endParaRPr lang="en-US" smtClean="0">
              <a:latin typeface="Palatino Linotype" panose="02040502050505030304" pitchFamily="18" charset="0"/>
            </a:endParaRPr>
          </a:p>
          <a:p>
            <a:r>
              <a:rPr lang="en-US" smtClean="0">
                <a:latin typeface="Palatino Linotype" panose="02040502050505030304" pitchFamily="18" charset="0"/>
              </a:rPr>
              <a:t>b. Lệnh switch case: </a:t>
            </a:r>
          </a:p>
          <a:p>
            <a:r>
              <a:rPr lang="en-US" smtClean="0">
                <a:latin typeface="Palatino Linotype" panose="02040502050505030304" pitchFamily="18" charset="0"/>
              </a:rPr>
              <a:t>- D</a:t>
            </a:r>
            <a:r>
              <a:rPr lang="vi-VN" smtClean="0">
                <a:latin typeface="Palatino Linotype" panose="02040502050505030304" pitchFamily="18" charset="0"/>
              </a:rPr>
              <a:t>ùng </a:t>
            </a:r>
            <a:r>
              <a:rPr lang="vi-VN">
                <a:latin typeface="Palatino Linotype" panose="02040502050505030304" pitchFamily="18" charset="0"/>
              </a:rPr>
              <a:t>để xác định một danh sách các trường hợp và trong mỗi trường hợp sẽ có một đoạn mã, khi giá trị của bạn trùng khớp với trường hợp nào thì đoạn mã của trường hợp đó sẽ được thực thi</a:t>
            </a:r>
            <a:r>
              <a:rPr lang="vi-VN" smtClean="0">
                <a:latin typeface="Palatino Linotype" panose="02040502050505030304" pitchFamily="18" charset="0"/>
              </a:rPr>
              <a:t>.</a:t>
            </a:r>
            <a:endParaRPr lang="en-US" smtClean="0">
              <a:latin typeface="Palatino Linotype" panose="02040502050505030304" pitchFamily="18" charset="0"/>
            </a:endParaRPr>
          </a:p>
        </p:txBody>
      </p:sp>
      <p:sp>
        <p:nvSpPr>
          <p:cNvPr id="6" name="TextBox 5"/>
          <p:cNvSpPr txBox="1"/>
          <p:nvPr/>
        </p:nvSpPr>
        <p:spPr>
          <a:xfrm>
            <a:off x="563212" y="4204768"/>
            <a:ext cx="6479459" cy="307777"/>
          </a:xfrm>
          <a:prstGeom prst="rect">
            <a:avLst/>
          </a:prstGeom>
          <a:noFill/>
        </p:spPr>
        <p:txBody>
          <a:bodyPr wrap="square" rtlCol="0">
            <a:spAutoFit/>
          </a:bodyPr>
          <a:lstStyle/>
          <a:p>
            <a:endParaRPr lang="en-US">
              <a:latin typeface="Palatino Linotype" panose="02040502050505030304" pitchFamily="18" charset="0"/>
            </a:endParaRPr>
          </a:p>
        </p:txBody>
      </p:sp>
      <p:sp>
        <p:nvSpPr>
          <p:cNvPr id="17" name="Shape 793"/>
          <p:cNvSpPr/>
          <p:nvPr/>
        </p:nvSpPr>
        <p:spPr>
          <a:xfrm rot="15300000">
            <a:off x="7182723" y="2650878"/>
            <a:ext cx="241515" cy="238508"/>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4" name="Rectangle 3"/>
          <p:cNvSpPr/>
          <p:nvPr/>
        </p:nvSpPr>
        <p:spPr>
          <a:xfrm>
            <a:off x="684041" y="2797572"/>
            <a:ext cx="2541080" cy="369332"/>
          </a:xfrm>
          <a:prstGeom prst="rect">
            <a:avLst/>
          </a:prstGeom>
        </p:spPr>
        <p:txBody>
          <a:bodyPr wrap="none">
            <a:spAutoFit/>
          </a:bodyPr>
          <a:lstStyle/>
          <a:p>
            <a:r>
              <a:rPr lang="en-US" sz="1800" smtClean="0">
                <a:solidFill>
                  <a:schemeClr val="accent5">
                    <a:lumMod val="50000"/>
                  </a:schemeClr>
                </a:solidFill>
                <a:latin typeface="Palatino Linotype" panose="02040502050505030304" pitchFamily="18" charset="0"/>
              </a:rPr>
              <a:t>3.  </a:t>
            </a:r>
            <a:r>
              <a:rPr lang="en-US" sz="1800">
                <a:solidFill>
                  <a:schemeClr val="accent5">
                    <a:lumMod val="50000"/>
                  </a:schemeClr>
                </a:solidFill>
                <a:latin typeface="Palatino Linotype" panose="02040502050505030304" pitchFamily="18" charset="0"/>
              </a:rPr>
              <a:t>Các </a:t>
            </a:r>
            <a:r>
              <a:rPr lang="en-US" sz="1800" smtClean="0">
                <a:solidFill>
                  <a:schemeClr val="accent5">
                    <a:lumMod val="50000"/>
                  </a:schemeClr>
                </a:solidFill>
                <a:latin typeface="Palatino Linotype" panose="02040502050505030304" pitchFamily="18" charset="0"/>
              </a:rPr>
              <a:t>vòng lặp cơ bản</a:t>
            </a:r>
            <a:endParaRPr lang="en-US" sz="1800">
              <a:solidFill>
                <a:schemeClr val="accent5">
                  <a:lumMod val="50000"/>
                </a:schemeClr>
              </a:solidFill>
              <a:latin typeface="Palatino Linotype" panose="02040502050505030304" pitchFamily="18" charset="0"/>
            </a:endParaRPr>
          </a:p>
        </p:txBody>
      </p:sp>
      <p:sp>
        <p:nvSpPr>
          <p:cNvPr id="5" name="Rectangle 4"/>
          <p:cNvSpPr/>
          <p:nvPr/>
        </p:nvSpPr>
        <p:spPr>
          <a:xfrm>
            <a:off x="684303" y="3166904"/>
            <a:ext cx="8334652" cy="2031325"/>
          </a:xfrm>
          <a:prstGeom prst="rect">
            <a:avLst/>
          </a:prstGeom>
        </p:spPr>
        <p:txBody>
          <a:bodyPr wrap="square">
            <a:spAutoFit/>
          </a:bodyPr>
          <a:lstStyle/>
          <a:p>
            <a:r>
              <a:rPr lang="en-US" smtClean="0">
                <a:latin typeface="Palatino Linotype" panose="02040502050505030304" pitchFamily="18" charset="0"/>
              </a:rPr>
              <a:t>- Vòng </a:t>
            </a:r>
            <a:r>
              <a:rPr lang="en-US">
                <a:latin typeface="Palatino Linotype" panose="02040502050505030304" pitchFamily="18" charset="0"/>
              </a:rPr>
              <a:t>lặp là một loại cú pháp giúp ta lặp lại việc thực thi một đoạn mã nhiều lần</a:t>
            </a:r>
            <a:r>
              <a:rPr lang="en-US" smtClean="0">
                <a:latin typeface="Palatino Linotype" panose="02040502050505030304" pitchFamily="18" charset="0"/>
              </a:rPr>
              <a:t>. </a:t>
            </a:r>
          </a:p>
          <a:p>
            <a:r>
              <a:rPr lang="en-US" smtClean="0">
                <a:latin typeface="Palatino Linotype" panose="02040502050505030304" pitchFamily="18" charset="0"/>
              </a:rPr>
              <a:t>1.  For:               </a:t>
            </a:r>
            <a:r>
              <a:rPr lang="vi-VN" smtClean="0">
                <a:latin typeface="Palatino Linotype" panose="02040502050505030304" pitchFamily="18" charset="0"/>
              </a:rPr>
              <a:t>for(</a:t>
            </a:r>
            <a:r>
              <a:rPr lang="vi-VN" i="1" smtClean="0">
                <a:latin typeface="Palatino Linotype" panose="02040502050505030304" pitchFamily="18" charset="0"/>
              </a:rPr>
              <a:t>biểu </a:t>
            </a:r>
            <a:r>
              <a:rPr lang="vi-VN" i="1">
                <a:latin typeface="Palatino Linotype" panose="02040502050505030304" pitchFamily="18" charset="0"/>
              </a:rPr>
              <a:t>thức 1</a:t>
            </a:r>
            <a:r>
              <a:rPr lang="vi-VN">
                <a:latin typeface="Palatino Linotype" panose="02040502050505030304" pitchFamily="18" charset="0"/>
              </a:rPr>
              <a:t>; </a:t>
            </a:r>
            <a:r>
              <a:rPr lang="vi-VN" i="1">
                <a:latin typeface="Palatino Linotype" panose="02040502050505030304" pitchFamily="18" charset="0"/>
              </a:rPr>
              <a:t>biểu thức 2</a:t>
            </a:r>
            <a:r>
              <a:rPr lang="vi-VN">
                <a:latin typeface="Palatino Linotype" panose="02040502050505030304" pitchFamily="18" charset="0"/>
              </a:rPr>
              <a:t>; </a:t>
            </a:r>
            <a:r>
              <a:rPr lang="vi-VN" i="1">
                <a:latin typeface="Palatino Linotype" panose="02040502050505030304" pitchFamily="18" charset="0"/>
              </a:rPr>
              <a:t>biểu thức 3</a:t>
            </a:r>
            <a:r>
              <a:rPr lang="vi-VN">
                <a:latin typeface="Palatino Linotype" panose="02040502050505030304" pitchFamily="18" charset="0"/>
              </a:rPr>
              <a:t>){ </a:t>
            </a:r>
            <a:endParaRPr lang="en-US" smtClean="0">
              <a:latin typeface="Palatino Linotype" panose="02040502050505030304" pitchFamily="18" charset="0"/>
            </a:endParaRPr>
          </a:p>
          <a:p>
            <a:pPr lvl="2"/>
            <a:r>
              <a:rPr lang="en-US" smtClean="0">
                <a:latin typeface="Palatino Linotype" panose="02040502050505030304" pitchFamily="18" charset="0"/>
              </a:rPr>
              <a:t>	        </a:t>
            </a:r>
            <a:r>
              <a:rPr lang="vi-VN" smtClean="0">
                <a:latin typeface="Palatino Linotype" panose="02040502050505030304" pitchFamily="18" charset="0"/>
              </a:rPr>
              <a:t>//</a:t>
            </a:r>
            <a:r>
              <a:rPr lang="vi-VN">
                <a:latin typeface="Palatino Linotype" panose="02040502050505030304" pitchFamily="18" charset="0"/>
              </a:rPr>
              <a:t>Đoạn mã mà bạn muốn được thực thi nhiều lần </a:t>
            </a:r>
            <a:r>
              <a:rPr lang="vi-VN" smtClean="0">
                <a:latin typeface="Palatino Linotype" panose="02040502050505030304" pitchFamily="18" charset="0"/>
              </a:rPr>
              <a:t>}</a:t>
            </a:r>
            <a:endParaRPr lang="en-US">
              <a:latin typeface="Palatino Linotype" panose="02040502050505030304" pitchFamily="18" charset="0"/>
            </a:endParaRPr>
          </a:p>
          <a:p>
            <a:r>
              <a:rPr lang="en-US" smtClean="0">
                <a:latin typeface="Palatino Linotype" panose="02040502050505030304" pitchFamily="18" charset="0"/>
              </a:rPr>
              <a:t>2.  For in:	       D</a:t>
            </a:r>
            <a:r>
              <a:rPr lang="vi-VN" smtClean="0">
                <a:latin typeface="Palatino Linotype" panose="02040502050505030304" pitchFamily="18" charset="0"/>
              </a:rPr>
              <a:t>ùng </a:t>
            </a:r>
            <a:r>
              <a:rPr lang="vi-VN">
                <a:latin typeface="Palatino Linotype" panose="02040502050505030304" pitchFamily="18" charset="0"/>
              </a:rPr>
              <a:t>để lặp qua một lần các thuộc tính của một đối tượng.</a:t>
            </a:r>
            <a:endParaRPr lang="en-US" smtClean="0">
              <a:latin typeface="Palatino Linotype" panose="02040502050505030304" pitchFamily="18" charset="0"/>
            </a:endParaRPr>
          </a:p>
          <a:p>
            <a:r>
              <a:rPr lang="en-US" smtClean="0">
                <a:latin typeface="Palatino Linotype" panose="02040502050505030304" pitchFamily="18" charset="0"/>
              </a:rPr>
              <a:t>3.  While:          while(</a:t>
            </a:r>
            <a:r>
              <a:rPr lang="en-US" i="1" smtClean="0">
                <a:latin typeface="Palatino Linotype" panose="02040502050505030304" pitchFamily="18" charset="0"/>
              </a:rPr>
              <a:t>điều </a:t>
            </a:r>
            <a:r>
              <a:rPr lang="en-US" i="1">
                <a:latin typeface="Palatino Linotype" panose="02040502050505030304" pitchFamily="18" charset="0"/>
              </a:rPr>
              <a:t>kiện</a:t>
            </a:r>
            <a:r>
              <a:rPr lang="en-US" smtClean="0">
                <a:latin typeface="Palatino Linotype" panose="02040502050505030304" pitchFamily="18" charset="0"/>
              </a:rPr>
              <a:t>){</a:t>
            </a:r>
          </a:p>
          <a:p>
            <a:r>
              <a:rPr lang="en-US">
                <a:latin typeface="Palatino Linotype" panose="02040502050505030304" pitchFamily="18" charset="0"/>
              </a:rPr>
              <a:t>	</a:t>
            </a:r>
            <a:r>
              <a:rPr lang="en-US" smtClean="0">
                <a:latin typeface="Palatino Linotype" panose="02040502050505030304" pitchFamily="18" charset="0"/>
              </a:rPr>
              <a:t>         //</a:t>
            </a:r>
            <a:r>
              <a:rPr lang="en-US">
                <a:latin typeface="Palatino Linotype" panose="02040502050505030304" pitchFamily="18" charset="0"/>
              </a:rPr>
              <a:t>Đoạn mã mà bạn muốn thực thi }</a:t>
            </a:r>
            <a:endParaRPr lang="en-US" smtClean="0">
              <a:latin typeface="Palatino Linotype" panose="02040502050505030304" pitchFamily="18" charset="0"/>
            </a:endParaRPr>
          </a:p>
          <a:p>
            <a:r>
              <a:rPr lang="en-US" smtClean="0">
                <a:latin typeface="Palatino Linotype" panose="02040502050505030304" pitchFamily="18" charset="0"/>
              </a:rPr>
              <a:t>4.  Do while:    </a:t>
            </a:r>
            <a:r>
              <a:rPr lang="en-US" smtClean="0"/>
              <a:t>do</a:t>
            </a:r>
            <a:r>
              <a:rPr lang="en-US"/>
              <a:t>{ </a:t>
            </a:r>
            <a:endParaRPr lang="en-US" smtClean="0"/>
          </a:p>
          <a:p>
            <a:r>
              <a:rPr lang="en-US"/>
              <a:t>	 </a:t>
            </a:r>
            <a:r>
              <a:rPr lang="en-US" smtClean="0"/>
              <a:t>       //</a:t>
            </a:r>
            <a:r>
              <a:rPr lang="en-US"/>
              <a:t>Đoạn mã mà bạn muốn thực thi </a:t>
            </a:r>
            <a:endParaRPr lang="en-US" smtClean="0"/>
          </a:p>
          <a:p>
            <a:r>
              <a:rPr lang="en-US"/>
              <a:t>	 </a:t>
            </a:r>
            <a:r>
              <a:rPr lang="en-US" smtClean="0"/>
              <a:t>       }while(</a:t>
            </a:r>
            <a:r>
              <a:rPr lang="en-US" i="1" smtClean="0"/>
              <a:t>điều </a:t>
            </a:r>
            <a:r>
              <a:rPr lang="en-US" i="1"/>
              <a:t>kiện</a:t>
            </a:r>
            <a:r>
              <a:rPr lang="en-US"/>
              <a:t>);</a:t>
            </a:r>
            <a:endParaRPr lang="en-US">
              <a:latin typeface="Palatino Linotype" panose="02040502050505030304" pitchFamily="18" charset="0"/>
            </a:endParaRPr>
          </a:p>
        </p:txBody>
      </p:sp>
    </p:spTree>
    <p:extLst>
      <p:ext uri="{BB962C8B-B14F-4D97-AF65-F5344CB8AC3E}">
        <p14:creationId xmlns:p14="http://schemas.microsoft.com/office/powerpoint/2010/main" val="3963377482"/>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Shape 703"/>
          <p:cNvSpPr txBox="1">
            <a:spLocks noGrp="1"/>
          </p:cNvSpPr>
          <p:nvPr>
            <p:ph type="ctrTitle" idx="4294967295"/>
          </p:nvPr>
        </p:nvSpPr>
        <p:spPr>
          <a:xfrm>
            <a:off x="3657037" y="1073100"/>
            <a:ext cx="3229200" cy="1159799"/>
          </a:xfrm>
          <a:prstGeom prst="rect">
            <a:avLst/>
          </a:prstGeom>
          <a:noFill/>
          <a:ln>
            <a:noFill/>
          </a:ln>
        </p:spPr>
        <p:txBody>
          <a:bodyPr lIns="91425" tIns="91425" rIns="91425" bIns="91425" anchor="b" anchorCtr="0">
            <a:noAutofit/>
          </a:bodyPr>
          <a:lstStyle/>
          <a:p>
            <a:pPr lvl="0" rtl="0">
              <a:spcBef>
                <a:spcPts val="0"/>
              </a:spcBef>
              <a:buNone/>
            </a:pPr>
            <a:r>
              <a:rPr lang="en" sz="6000">
                <a:latin typeface="Footlight MT Light" panose="0204060206030A020304" pitchFamily="18" charset="0"/>
              </a:rPr>
              <a:t>THANKS!</a:t>
            </a:r>
          </a:p>
        </p:txBody>
      </p:sp>
      <p:sp>
        <p:nvSpPr>
          <p:cNvPr id="704" name="Shape 704"/>
          <p:cNvSpPr txBox="1">
            <a:spLocks noGrp="1"/>
          </p:cNvSpPr>
          <p:nvPr>
            <p:ph type="body" idx="4294967295"/>
          </p:nvPr>
        </p:nvSpPr>
        <p:spPr>
          <a:xfrm>
            <a:off x="3657036" y="2119105"/>
            <a:ext cx="4474241" cy="2020276"/>
          </a:xfrm>
          <a:prstGeom prst="rect">
            <a:avLst/>
          </a:prstGeom>
          <a:noFill/>
          <a:ln>
            <a:noFill/>
          </a:ln>
        </p:spPr>
        <p:txBody>
          <a:bodyPr lIns="91425" tIns="91425" rIns="91425" bIns="91425" anchor="t" anchorCtr="0">
            <a:noAutofit/>
          </a:bodyPr>
          <a:lstStyle/>
          <a:p>
            <a:pPr lvl="0" rtl="0">
              <a:spcBef>
                <a:spcPts val="0"/>
              </a:spcBef>
              <a:buNone/>
            </a:pPr>
            <a:r>
              <a:rPr lang="en" sz="3600" b="1">
                <a:latin typeface="Footlight MT Light" panose="0204060206030A020304" pitchFamily="18" charset="0"/>
              </a:rPr>
              <a:t>Any questions?</a:t>
            </a:r>
          </a:p>
          <a:p>
            <a:pPr lvl="0" rtl="0">
              <a:spcBef>
                <a:spcPts val="0"/>
              </a:spcBef>
              <a:buNone/>
            </a:pPr>
            <a:r>
              <a:rPr lang="en" sz="2000">
                <a:latin typeface="Footlight MT Light" panose="0204060206030A020304" pitchFamily="18" charset="0"/>
              </a:rPr>
              <a:t>You can find </a:t>
            </a:r>
            <a:r>
              <a:rPr lang="en" sz="2000" smtClean="0">
                <a:latin typeface="Footlight MT Light" panose="0204060206030A020304" pitchFamily="18" charset="0"/>
              </a:rPr>
              <a:t>my project </a:t>
            </a:r>
            <a:r>
              <a:rPr lang="en" sz="2000">
                <a:latin typeface="Footlight MT Light" panose="0204060206030A020304" pitchFamily="18" charset="0"/>
              </a:rPr>
              <a:t>at</a:t>
            </a:r>
          </a:p>
          <a:p>
            <a:pPr marL="457200" lvl="0" indent="-355600">
              <a:spcBef>
                <a:spcPts val="0"/>
              </a:spcBef>
            </a:pPr>
            <a:r>
              <a:rPr lang="en-US" sz="2000">
                <a:latin typeface="Footlight MT Light" panose="0204060206030A020304" pitchFamily="18" charset="0"/>
                <a:hlinkClick r:id="rId3"/>
              </a:rPr>
              <a:t>https://</a:t>
            </a:r>
            <a:r>
              <a:rPr lang="en-US" sz="2000" smtClean="0">
                <a:latin typeface="Footlight MT Light" panose="0204060206030A020304" pitchFamily="18" charset="0"/>
                <a:hlinkClick r:id="rId3"/>
              </a:rPr>
              <a:t>github.com/duyquangg</a:t>
            </a:r>
            <a:endParaRPr lang="en" sz="2000">
              <a:latin typeface="Footlight MT Light" panose="0204060206030A020304" pitchFamily="18" charset="0"/>
            </a:endParaRPr>
          </a:p>
          <a:p>
            <a:pPr marL="101600" lvl="0">
              <a:spcBef>
                <a:spcPts val="0"/>
              </a:spcBef>
              <a:buNone/>
            </a:pPr>
            <a:endParaRPr lang="en" sz="2000">
              <a:latin typeface="Footlight MT Light" panose="0204060206030A020304" pitchFamily="18" charset="0"/>
            </a:endParaRPr>
          </a:p>
        </p:txBody>
      </p:sp>
      <p:sp>
        <p:nvSpPr>
          <p:cNvPr id="705" name="Shape 705"/>
          <p:cNvSpPr/>
          <p:nvPr/>
        </p:nvSpPr>
        <p:spPr>
          <a:xfrm>
            <a:off x="2257757" y="1402659"/>
            <a:ext cx="1180108" cy="1089974"/>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3C78D8"/>
              </a:solidFill>
            </a:endParaRP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txBox="1">
            <a:spLocks noGrp="1"/>
          </p:cNvSpPr>
          <p:nvPr>
            <p:ph type="ctrTitle" idx="4294967295"/>
          </p:nvPr>
        </p:nvSpPr>
        <p:spPr>
          <a:xfrm>
            <a:off x="2057400" y="124691"/>
            <a:ext cx="4790209" cy="890134"/>
          </a:xfrm>
          <a:prstGeom prst="rect">
            <a:avLst/>
          </a:prstGeom>
          <a:noFill/>
          <a:ln>
            <a:noFill/>
          </a:ln>
        </p:spPr>
        <p:txBody>
          <a:bodyPr lIns="91425" tIns="91425" rIns="91425" bIns="91425" anchor="b" anchorCtr="0">
            <a:noAutofit/>
          </a:bodyPr>
          <a:lstStyle/>
          <a:p>
            <a:pPr lvl="0" algn="ctr" rtl="0">
              <a:spcBef>
                <a:spcPts val="0"/>
              </a:spcBef>
              <a:buNone/>
            </a:pPr>
            <a:r>
              <a:rPr lang="en" sz="4800" smtClean="0">
                <a:latin typeface="Footlight MT Light" panose="0204060206030A020304" pitchFamily="18" charset="0"/>
              </a:rPr>
              <a:t>Box model</a:t>
            </a:r>
            <a:endParaRPr lang="en" sz="4800">
              <a:latin typeface="Footlight MT Light" panose="0204060206030A020304" pitchFamily="18" charset="0"/>
            </a:endParaRPr>
          </a:p>
        </p:txBody>
      </p:sp>
      <p:sp>
        <p:nvSpPr>
          <p:cNvPr id="557" name="Shape 557">
            <a:hlinkClick r:id="rId3" action="ppaction://hlinksldjump"/>
          </p:cNvPr>
          <p:cNvSpPr/>
          <p:nvPr/>
        </p:nvSpPr>
        <p:spPr>
          <a:xfrm rot="15300000">
            <a:off x="8085123" y="2209073"/>
            <a:ext cx="450711" cy="439032"/>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Rectangle 1"/>
          <p:cNvSpPr/>
          <p:nvPr/>
        </p:nvSpPr>
        <p:spPr>
          <a:xfrm>
            <a:off x="1241231" y="1014825"/>
            <a:ext cx="6557625" cy="3678382"/>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670832" y="1346618"/>
            <a:ext cx="5698422" cy="3014796"/>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62879" y="1631375"/>
            <a:ext cx="4714327" cy="244528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701636" y="2037790"/>
            <a:ext cx="3501736" cy="16074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41231" y="1034962"/>
            <a:ext cx="867642" cy="307777"/>
          </a:xfrm>
          <a:prstGeom prst="rect">
            <a:avLst/>
          </a:prstGeom>
          <a:noFill/>
        </p:spPr>
        <p:txBody>
          <a:bodyPr wrap="square" rtlCol="0">
            <a:spAutoFit/>
          </a:bodyPr>
          <a:lstStyle/>
          <a:p>
            <a:r>
              <a:rPr lang="en-US" b="1" smtClean="0">
                <a:solidFill>
                  <a:schemeClr val="bg1"/>
                </a:solidFill>
                <a:latin typeface="Footlight MT Light" panose="0204060206030A020304" pitchFamily="18" charset="0"/>
              </a:rPr>
              <a:t>MARGIN</a:t>
            </a:r>
            <a:endParaRPr lang="en-US" b="1">
              <a:solidFill>
                <a:schemeClr val="bg1"/>
              </a:solidFill>
              <a:latin typeface="Footlight MT Light" panose="0204060206030A020304" pitchFamily="18" charset="0"/>
            </a:endParaRPr>
          </a:p>
        </p:txBody>
      </p:sp>
      <p:sp>
        <p:nvSpPr>
          <p:cNvPr id="7" name="TextBox 6"/>
          <p:cNvSpPr txBox="1"/>
          <p:nvPr/>
        </p:nvSpPr>
        <p:spPr>
          <a:xfrm>
            <a:off x="1670831" y="1362876"/>
            <a:ext cx="1080654" cy="307777"/>
          </a:xfrm>
          <a:prstGeom prst="rect">
            <a:avLst/>
          </a:prstGeom>
          <a:noFill/>
        </p:spPr>
        <p:txBody>
          <a:bodyPr wrap="square" rtlCol="0">
            <a:spAutoFit/>
          </a:bodyPr>
          <a:lstStyle/>
          <a:p>
            <a:r>
              <a:rPr lang="en-US" b="1" smtClean="0">
                <a:solidFill>
                  <a:schemeClr val="bg1"/>
                </a:solidFill>
                <a:latin typeface="Footlight MT Light" panose="0204060206030A020304" pitchFamily="18" charset="0"/>
              </a:rPr>
              <a:t>BORDER</a:t>
            </a:r>
            <a:endParaRPr lang="en-US" b="1">
              <a:solidFill>
                <a:schemeClr val="bg1"/>
              </a:solidFill>
              <a:latin typeface="Footlight MT Light" panose="0204060206030A020304" pitchFamily="18" charset="0"/>
            </a:endParaRPr>
          </a:p>
        </p:txBody>
      </p:sp>
      <p:sp>
        <p:nvSpPr>
          <p:cNvPr id="8" name="TextBox 7"/>
          <p:cNvSpPr txBox="1"/>
          <p:nvPr/>
        </p:nvSpPr>
        <p:spPr>
          <a:xfrm>
            <a:off x="2211158" y="1690790"/>
            <a:ext cx="1257300" cy="307777"/>
          </a:xfrm>
          <a:prstGeom prst="rect">
            <a:avLst/>
          </a:prstGeom>
          <a:noFill/>
        </p:spPr>
        <p:txBody>
          <a:bodyPr wrap="square" rtlCol="0">
            <a:spAutoFit/>
          </a:bodyPr>
          <a:lstStyle/>
          <a:p>
            <a:r>
              <a:rPr lang="en-US" b="1" smtClean="0">
                <a:solidFill>
                  <a:schemeClr val="bg1"/>
                </a:solidFill>
                <a:latin typeface="Footlight MT Light" panose="0204060206030A020304" pitchFamily="18" charset="0"/>
              </a:rPr>
              <a:t>PADDING</a:t>
            </a:r>
            <a:endParaRPr lang="en-US" b="1">
              <a:solidFill>
                <a:schemeClr val="bg1"/>
              </a:solidFill>
              <a:latin typeface="Footlight MT Light" panose="0204060206030A020304" pitchFamily="18" charset="0"/>
            </a:endParaRPr>
          </a:p>
        </p:txBody>
      </p:sp>
      <p:sp>
        <p:nvSpPr>
          <p:cNvPr id="9" name="TextBox 8"/>
          <p:cNvSpPr txBox="1"/>
          <p:nvPr/>
        </p:nvSpPr>
        <p:spPr>
          <a:xfrm>
            <a:off x="3932957" y="2546239"/>
            <a:ext cx="1039094" cy="307777"/>
          </a:xfrm>
          <a:prstGeom prst="rect">
            <a:avLst/>
          </a:prstGeom>
          <a:noFill/>
        </p:spPr>
        <p:txBody>
          <a:bodyPr wrap="square" rtlCol="0">
            <a:spAutoFit/>
          </a:bodyPr>
          <a:lstStyle/>
          <a:p>
            <a:r>
              <a:rPr lang="en-US" b="1" smtClean="0">
                <a:latin typeface="Footlight MT Light" panose="0204060206030A020304" pitchFamily="18" charset="0"/>
              </a:rPr>
              <a:t>CONTENT</a:t>
            </a:r>
            <a:endParaRPr lang="en-US" b="1">
              <a:latin typeface="Footlight MT Light" panose="0204060206030A020304" pitchFamily="18" charset="0"/>
            </a:endParaRPr>
          </a:p>
        </p:txBody>
      </p:sp>
      <p:sp>
        <p:nvSpPr>
          <p:cNvPr id="10" name="TextBox 9"/>
          <p:cNvSpPr txBox="1"/>
          <p:nvPr/>
        </p:nvSpPr>
        <p:spPr>
          <a:xfrm>
            <a:off x="4029565" y="3142831"/>
            <a:ext cx="760642" cy="307777"/>
          </a:xfrm>
          <a:prstGeom prst="rect">
            <a:avLst/>
          </a:prstGeom>
          <a:noFill/>
        </p:spPr>
        <p:txBody>
          <a:bodyPr wrap="square" rtlCol="0">
            <a:spAutoFit/>
          </a:bodyPr>
          <a:lstStyle/>
          <a:p>
            <a:r>
              <a:rPr lang="en-US" b="1" smtClean="0">
                <a:latin typeface="Footlight MT Light" panose="0204060206030A020304" pitchFamily="18" charset="0"/>
              </a:rPr>
              <a:t>WIDTH</a:t>
            </a:r>
            <a:endParaRPr lang="en-US" b="1">
              <a:latin typeface="Footlight MT Light" panose="0204060206030A020304" pitchFamily="18" charset="0"/>
            </a:endParaRPr>
          </a:p>
        </p:txBody>
      </p:sp>
      <p:sp>
        <p:nvSpPr>
          <p:cNvPr id="11" name="TextBox 10"/>
          <p:cNvSpPr txBox="1"/>
          <p:nvPr/>
        </p:nvSpPr>
        <p:spPr>
          <a:xfrm>
            <a:off x="5182466" y="2533739"/>
            <a:ext cx="810491" cy="307777"/>
          </a:xfrm>
          <a:prstGeom prst="rect">
            <a:avLst/>
          </a:prstGeom>
          <a:noFill/>
        </p:spPr>
        <p:txBody>
          <a:bodyPr wrap="square" rtlCol="0">
            <a:spAutoFit/>
          </a:bodyPr>
          <a:lstStyle/>
          <a:p>
            <a:r>
              <a:rPr lang="en-US" b="1" smtClean="0">
                <a:latin typeface="Footlight MT Light" panose="0204060206030A020304" pitchFamily="18" charset="0"/>
              </a:rPr>
              <a:t>HEIGHT</a:t>
            </a:r>
            <a:endParaRPr lang="en-US" b="1">
              <a:latin typeface="Footlight MT Light" panose="0204060206030A020304" pitchFamily="18" charset="0"/>
            </a:endParaRPr>
          </a:p>
        </p:txBody>
      </p:sp>
      <p:cxnSp>
        <p:nvCxnSpPr>
          <p:cNvPr id="13" name="Straight Arrow Connector 12"/>
          <p:cNvCxnSpPr>
            <a:stCxn id="10" idx="1"/>
          </p:cNvCxnSpPr>
          <p:nvPr/>
        </p:nvCxnSpPr>
        <p:spPr>
          <a:xfrm flipH="1">
            <a:off x="2701636" y="3296720"/>
            <a:ext cx="1327929" cy="79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5587711" y="2880739"/>
            <a:ext cx="0" cy="7645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flipV="1">
            <a:off x="5585793" y="2057185"/>
            <a:ext cx="1918" cy="4746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0" idx="3"/>
          </p:cNvCxnSpPr>
          <p:nvPr/>
        </p:nvCxnSpPr>
        <p:spPr>
          <a:xfrm flipV="1">
            <a:off x="4790207" y="3296719"/>
            <a:ext cx="1413165"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96434731"/>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1141582" y="184000"/>
            <a:ext cx="6140399" cy="857400"/>
          </a:xfrm>
          <a:prstGeom prst="rect">
            <a:avLst/>
          </a:prstGeom>
        </p:spPr>
        <p:txBody>
          <a:bodyPr lIns="91425" tIns="91425" rIns="91425" bIns="91425" anchor="b" anchorCtr="0">
            <a:noAutofit/>
          </a:bodyPr>
          <a:lstStyle/>
          <a:p>
            <a:pPr lvl="0" rtl="0">
              <a:spcBef>
                <a:spcPts val="0"/>
              </a:spcBef>
              <a:buNone/>
            </a:pPr>
            <a:r>
              <a:rPr lang="vi-VN" sz="4800" smtClean="0">
                <a:solidFill>
                  <a:schemeClr val="accent1">
                    <a:lumMod val="75000"/>
                  </a:schemeClr>
                </a:solidFill>
                <a:ea typeface="Segoe UI Historic" panose="020B0502040204020203" pitchFamily="34" charset="0"/>
                <a:cs typeface="Segoe UI Historic" panose="020B0502040204020203" pitchFamily="34" charset="0"/>
              </a:rPr>
              <a:t>		</a:t>
            </a:r>
            <a:r>
              <a:rPr lang="en-US" sz="4800" smtClean="0">
                <a:solidFill>
                  <a:schemeClr val="accent1">
                    <a:lumMod val="75000"/>
                  </a:schemeClr>
                </a:solidFill>
                <a:latin typeface="Footlight MT Light" panose="0204060206030A020304" pitchFamily="18" charset="0"/>
                <a:ea typeface="Segoe UI Historic" panose="020B0502040204020203" pitchFamily="34" charset="0"/>
                <a:cs typeface="Segoe UI Historic" panose="020B0502040204020203" pitchFamily="34" charset="0"/>
              </a:rPr>
              <a:t>Content</a:t>
            </a:r>
            <a:r>
              <a:rPr lang="vi-VN" sz="4800" smtClean="0">
                <a:solidFill>
                  <a:schemeClr val="accent1">
                    <a:lumMod val="75000"/>
                  </a:schemeClr>
                </a:solidFill>
                <a:ea typeface="Segoe UI Historic" panose="020B0502040204020203" pitchFamily="34" charset="0"/>
                <a:cs typeface="Segoe UI Historic" panose="020B0502040204020203" pitchFamily="34" charset="0"/>
              </a:rPr>
              <a:t>   </a:t>
            </a:r>
            <a:endParaRPr lang="en" sz="4800">
              <a:solidFill>
                <a:schemeClr val="accent1">
                  <a:lumMod val="75000"/>
                </a:schemeClr>
              </a:solidFill>
              <a:latin typeface="Footlight MT Light" panose="0204060206030A020304" pitchFamily="18" charset="0"/>
              <a:ea typeface="Segoe UI Historic" panose="020B0502040204020203" pitchFamily="34" charset="0"/>
              <a:cs typeface="Segoe UI Historic" panose="020B0502040204020203" pitchFamily="34" charset="0"/>
            </a:endParaRPr>
          </a:p>
        </p:txBody>
      </p:sp>
      <p:grpSp>
        <p:nvGrpSpPr>
          <p:cNvPr id="21" name="Group 20"/>
          <p:cNvGrpSpPr>
            <a:grpSpLocks/>
          </p:cNvGrpSpPr>
          <p:nvPr/>
        </p:nvGrpSpPr>
        <p:grpSpPr bwMode="auto">
          <a:xfrm>
            <a:off x="1575955" y="1422400"/>
            <a:ext cx="4724400" cy="685800"/>
            <a:chOff x="1296" y="1824"/>
            <a:chExt cx="2976" cy="432"/>
          </a:xfrm>
        </p:grpSpPr>
        <p:sp>
          <p:nvSpPr>
            <p:cNvPr id="22" name="AutoShape 84"/>
            <p:cNvSpPr>
              <a:spLocks noChangeArrowheads="1"/>
            </p:cNvSpPr>
            <p:nvPr/>
          </p:nvSpPr>
          <p:spPr bwMode="gray">
            <a:xfrm>
              <a:off x="1536" y="1899"/>
              <a:ext cx="2736" cy="288"/>
            </a:xfrm>
            <a:prstGeom prst="roundRect">
              <a:avLst>
                <a:gd name="adj" fmla="val 16667"/>
              </a:avLst>
            </a:prstGeom>
            <a:solidFill>
              <a:schemeClr val="accent4">
                <a:lumMod val="75000"/>
              </a:schemeClr>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23" name="AutoShape 85"/>
            <p:cNvSpPr>
              <a:spLocks noChangeArrowheads="1"/>
            </p:cNvSpPr>
            <p:nvPr/>
          </p:nvSpPr>
          <p:spPr bwMode="gray">
            <a:xfrm>
              <a:off x="1296" y="1824"/>
              <a:ext cx="432" cy="432"/>
            </a:xfrm>
            <a:prstGeom prst="diamond">
              <a:avLst/>
            </a:prstGeom>
            <a:solidFill>
              <a:schemeClr val="accent4">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24" name="Text Box 86"/>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spcBef>
                  <a:spcPct val="0"/>
                </a:spcBef>
                <a:buClrTx/>
                <a:buFontTx/>
                <a:buNone/>
              </a:pPr>
              <a:r>
                <a:rPr lang="en-US" altLang="en-US" sz="1800" smtClean="0">
                  <a:solidFill>
                    <a:schemeClr val="bg1"/>
                  </a:solidFill>
                  <a:latin typeface="Footlight MT Light" panose="0204060206030A020304" pitchFamily="18" charset="0"/>
                  <a:cs typeface="Arial" panose="020B0604020202020204" pitchFamily="34" charset="0"/>
                </a:rPr>
                <a:t>HTML &amp; HTML5</a:t>
              </a:r>
              <a:endParaRPr lang="en-US" altLang="en-US" sz="1800">
                <a:solidFill>
                  <a:schemeClr val="bg1"/>
                </a:solidFill>
                <a:latin typeface="Footlight MT Light" panose="0204060206030A020304" pitchFamily="18" charset="0"/>
                <a:cs typeface="Arial" panose="020B0604020202020204" pitchFamily="34" charset="0"/>
              </a:endParaRPr>
            </a:p>
          </p:txBody>
        </p:sp>
        <p:sp>
          <p:nvSpPr>
            <p:cNvPr id="25" name="Text Box 87"/>
            <p:cNvSpPr txBox="1">
              <a:spLocks noChangeArrowheads="1"/>
            </p:cNvSpPr>
            <p:nvPr/>
          </p:nvSpPr>
          <p:spPr bwMode="gray">
            <a:xfrm>
              <a:off x="1412" y="1886"/>
              <a:ext cx="1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spcBef>
                  <a:spcPct val="0"/>
                </a:spcBef>
                <a:buClrTx/>
                <a:buFontTx/>
                <a:buNone/>
              </a:pPr>
              <a:r>
                <a:rPr lang="vi-VN" altLang="en-US" sz="2400">
                  <a:solidFill>
                    <a:schemeClr val="bg1"/>
                  </a:solidFill>
                  <a:latin typeface="Sniglet" panose="020B0604020202020204" charset="0"/>
                </a:rPr>
                <a:t>1</a:t>
              </a:r>
              <a:endParaRPr lang="en-US" altLang="en-US" sz="2400" b="0">
                <a:solidFill>
                  <a:schemeClr val="bg1"/>
                </a:solidFill>
                <a:latin typeface="Sniglet" panose="020B0604020202020204" charset="0"/>
              </a:endParaRPr>
            </a:p>
          </p:txBody>
        </p:sp>
      </p:grpSp>
      <p:grpSp>
        <p:nvGrpSpPr>
          <p:cNvPr id="26" name="Group 25"/>
          <p:cNvGrpSpPr>
            <a:grpSpLocks/>
          </p:cNvGrpSpPr>
          <p:nvPr/>
        </p:nvGrpSpPr>
        <p:grpSpPr bwMode="auto">
          <a:xfrm>
            <a:off x="1575955" y="2260600"/>
            <a:ext cx="4724400" cy="685800"/>
            <a:chOff x="1296" y="1824"/>
            <a:chExt cx="2976" cy="432"/>
          </a:xfrm>
        </p:grpSpPr>
        <p:sp>
          <p:nvSpPr>
            <p:cNvPr id="27" name="AutoShape 89"/>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28" name="AutoShape 9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29" name="Text Box 91"/>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spcBef>
                  <a:spcPct val="0"/>
                </a:spcBef>
                <a:buClrTx/>
                <a:buFontTx/>
                <a:buNone/>
              </a:pPr>
              <a:r>
                <a:rPr lang="en-US" altLang="en-US" sz="1800" smtClean="0">
                  <a:solidFill>
                    <a:schemeClr val="bg1"/>
                  </a:solidFill>
                  <a:latin typeface="Footlight MT Light" panose="0204060206030A020304" pitchFamily="18" charset="0"/>
                </a:rPr>
                <a:t>CSS &amp; CSS3</a:t>
              </a:r>
              <a:endParaRPr lang="en-US" altLang="en-US" sz="1800">
                <a:solidFill>
                  <a:schemeClr val="bg1"/>
                </a:solidFill>
                <a:latin typeface="Footlight MT Light" panose="0204060206030A020304" pitchFamily="18" charset="0"/>
              </a:endParaRPr>
            </a:p>
          </p:txBody>
        </p:sp>
        <p:sp>
          <p:nvSpPr>
            <p:cNvPr id="30" name="Text Box 92"/>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spcBef>
                  <a:spcPct val="0"/>
                </a:spcBef>
                <a:buClrTx/>
                <a:buFontTx/>
                <a:buNone/>
              </a:pPr>
              <a:r>
                <a:rPr lang="en-US" altLang="en-US" sz="2400" b="0">
                  <a:solidFill>
                    <a:schemeClr val="bg1"/>
                  </a:solidFill>
                  <a:latin typeface="Arial" panose="020B0604020202020204" pitchFamily="34" charset="0"/>
                </a:rPr>
                <a:t>2</a:t>
              </a:r>
            </a:p>
          </p:txBody>
        </p:sp>
      </p:grpSp>
      <p:grpSp>
        <p:nvGrpSpPr>
          <p:cNvPr id="31" name="Group 30"/>
          <p:cNvGrpSpPr>
            <a:grpSpLocks/>
          </p:cNvGrpSpPr>
          <p:nvPr/>
        </p:nvGrpSpPr>
        <p:grpSpPr bwMode="auto">
          <a:xfrm>
            <a:off x="1575955" y="3098800"/>
            <a:ext cx="4724400" cy="685800"/>
            <a:chOff x="1296" y="1824"/>
            <a:chExt cx="2976" cy="432"/>
          </a:xfrm>
        </p:grpSpPr>
        <p:sp>
          <p:nvSpPr>
            <p:cNvPr id="32" name="AutoShape 94"/>
            <p:cNvSpPr>
              <a:spLocks noChangeArrowheads="1"/>
            </p:cNvSpPr>
            <p:nvPr/>
          </p:nvSpPr>
          <p:spPr bwMode="gray">
            <a:xfrm>
              <a:off x="1536" y="1899"/>
              <a:ext cx="2736" cy="288"/>
            </a:xfrm>
            <a:prstGeom prst="roundRect">
              <a:avLst>
                <a:gd name="adj" fmla="val 16667"/>
              </a:avLst>
            </a:prstGeom>
            <a:solidFill>
              <a:schemeClr val="accent5">
                <a:lumMod val="50000"/>
              </a:schemeClr>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33" name="AutoShape 95"/>
            <p:cNvSpPr>
              <a:spLocks noChangeArrowheads="1"/>
            </p:cNvSpPr>
            <p:nvPr/>
          </p:nvSpPr>
          <p:spPr bwMode="gray">
            <a:xfrm>
              <a:off x="1296" y="1824"/>
              <a:ext cx="432" cy="432"/>
            </a:xfrm>
            <a:prstGeom prst="diamond">
              <a:avLst/>
            </a:prstGeom>
            <a:solidFill>
              <a:schemeClr val="accent5">
                <a:lumMod val="50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34" name="Text Box 96"/>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spcBef>
                  <a:spcPct val="0"/>
                </a:spcBef>
                <a:buClrTx/>
                <a:buFontTx/>
                <a:buNone/>
              </a:pPr>
              <a:r>
                <a:rPr lang="en-US" altLang="en-US" sz="1800" smtClean="0">
                  <a:solidFill>
                    <a:schemeClr val="bg1"/>
                  </a:solidFill>
                  <a:latin typeface="Footlight MT Light" panose="0204060206030A020304" pitchFamily="18" charset="0"/>
                </a:rPr>
                <a:t>JavaScript</a:t>
              </a:r>
              <a:endParaRPr lang="en-US" altLang="en-US" sz="1800">
                <a:solidFill>
                  <a:schemeClr val="bg1"/>
                </a:solidFill>
                <a:latin typeface="Footlight MT Light" panose="0204060206030A020304" pitchFamily="18" charset="0"/>
              </a:endParaRPr>
            </a:p>
          </p:txBody>
        </p:sp>
        <p:sp>
          <p:nvSpPr>
            <p:cNvPr id="35" name="Text Box 97"/>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spcBef>
                  <a:spcPct val="0"/>
                </a:spcBef>
                <a:buClrTx/>
                <a:buFontTx/>
                <a:buNone/>
              </a:pPr>
              <a:r>
                <a:rPr lang="en-US" altLang="en-US" sz="2400" b="0">
                  <a:solidFill>
                    <a:schemeClr val="bg1"/>
                  </a:solidFill>
                  <a:latin typeface="Arial" panose="020B0604020202020204" pitchFamily="34" charset="0"/>
                </a:rPr>
                <a:t>3</a:t>
              </a:r>
            </a:p>
          </p:txBody>
        </p:sp>
      </p:grpSp>
      <p:grpSp>
        <p:nvGrpSpPr>
          <p:cNvPr id="36" name="Group 35"/>
          <p:cNvGrpSpPr>
            <a:grpSpLocks/>
          </p:cNvGrpSpPr>
          <p:nvPr/>
        </p:nvGrpSpPr>
        <p:grpSpPr bwMode="auto">
          <a:xfrm>
            <a:off x="1575955" y="4013200"/>
            <a:ext cx="4724400" cy="685800"/>
            <a:chOff x="1296" y="1824"/>
            <a:chExt cx="2976" cy="432"/>
          </a:xfrm>
        </p:grpSpPr>
        <p:sp>
          <p:nvSpPr>
            <p:cNvPr id="37" name="AutoShape 99"/>
            <p:cNvSpPr>
              <a:spLocks noChangeArrowheads="1"/>
            </p:cNvSpPr>
            <p:nvPr/>
          </p:nvSpPr>
          <p:spPr bwMode="gray">
            <a:xfrm>
              <a:off x="1536" y="1899"/>
              <a:ext cx="2736" cy="288"/>
            </a:xfrm>
            <a:prstGeom prst="roundRect">
              <a:avLst>
                <a:gd name="adj" fmla="val 16667"/>
              </a:avLst>
            </a:prstGeom>
            <a:solidFill>
              <a:schemeClr val="accent5">
                <a:lumMod val="75000"/>
              </a:schemeClr>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38" name="AutoShape 100"/>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39" name="Text Box 101"/>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spcBef>
                  <a:spcPct val="0"/>
                </a:spcBef>
                <a:buClrTx/>
                <a:buFontTx/>
                <a:buNone/>
              </a:pPr>
              <a:r>
                <a:rPr lang="en-US" altLang="en-US" sz="1800" smtClean="0">
                  <a:solidFill>
                    <a:schemeClr val="bg1"/>
                  </a:solidFill>
                  <a:latin typeface="Footlight MT Light" panose="0204060206030A020304" pitchFamily="18" charset="0"/>
                </a:rPr>
                <a:t>Demo</a:t>
              </a:r>
              <a:endParaRPr lang="en-US" altLang="en-US" sz="1800">
                <a:solidFill>
                  <a:schemeClr val="bg1"/>
                </a:solidFill>
                <a:latin typeface="Footlight MT Light" panose="0204060206030A020304" pitchFamily="18" charset="0"/>
              </a:endParaRPr>
            </a:p>
          </p:txBody>
        </p:sp>
        <p:sp>
          <p:nvSpPr>
            <p:cNvPr id="40" name="Text Box 102"/>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spcBef>
                  <a:spcPct val="0"/>
                </a:spcBef>
                <a:buClrTx/>
                <a:buFontTx/>
                <a:buNone/>
              </a:pPr>
              <a:r>
                <a:rPr lang="en-US" altLang="en-US" sz="2400" b="0">
                  <a:solidFill>
                    <a:schemeClr val="bg1"/>
                  </a:solidFill>
                  <a:latin typeface="Arial" panose="020B0604020202020204" pitchFamily="34" charset="0"/>
                </a:rPr>
                <a:t>4</a:t>
              </a:r>
            </a:p>
          </p:txBody>
        </p:sp>
      </p:gr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ctrTitle" idx="4294967295"/>
          </p:nvPr>
        </p:nvSpPr>
        <p:spPr>
          <a:xfrm>
            <a:off x="3225383" y="0"/>
            <a:ext cx="2964198" cy="807397"/>
          </a:xfrm>
          <a:prstGeom prst="rect">
            <a:avLst/>
          </a:prstGeom>
          <a:noFill/>
          <a:ln>
            <a:noFill/>
          </a:ln>
        </p:spPr>
        <p:txBody>
          <a:bodyPr lIns="91425" tIns="91425" rIns="91425" bIns="91425" anchor="b" anchorCtr="0">
            <a:noAutofit/>
          </a:bodyPr>
          <a:lstStyle/>
          <a:p>
            <a:pPr lvl="0">
              <a:spcBef>
                <a:spcPts val="0"/>
              </a:spcBef>
              <a:buNone/>
            </a:pPr>
            <a:r>
              <a:rPr lang="en-US" sz="4800" smtClean="0">
                <a:solidFill>
                  <a:schemeClr val="accent5">
                    <a:lumMod val="50000"/>
                  </a:schemeClr>
                </a:solidFill>
                <a:latin typeface="Footlight MT Light" panose="0204060206030A020304" pitchFamily="18" charset="0"/>
              </a:rPr>
              <a:t>J</a:t>
            </a:r>
            <a:r>
              <a:rPr lang="vi-VN" sz="4800" smtClean="0">
                <a:solidFill>
                  <a:schemeClr val="accent5">
                    <a:lumMod val="50000"/>
                  </a:schemeClr>
                </a:solidFill>
                <a:latin typeface="Footlight MT Light" panose="0204060206030A020304" pitchFamily="18" charset="0"/>
              </a:rPr>
              <a:t>ava</a:t>
            </a:r>
            <a:r>
              <a:rPr lang="en-US" sz="4800" smtClean="0">
                <a:solidFill>
                  <a:schemeClr val="accent5">
                    <a:lumMod val="50000"/>
                  </a:schemeClr>
                </a:solidFill>
                <a:latin typeface="Footlight MT Light" panose="0204060206030A020304" pitchFamily="18" charset="0"/>
              </a:rPr>
              <a:t>S</a:t>
            </a:r>
            <a:r>
              <a:rPr lang="vi-VN" sz="4800" smtClean="0">
                <a:solidFill>
                  <a:schemeClr val="accent5">
                    <a:lumMod val="50000"/>
                  </a:schemeClr>
                </a:solidFill>
                <a:latin typeface="Footlight MT Light" panose="0204060206030A020304" pitchFamily="18" charset="0"/>
              </a:rPr>
              <a:t>cript</a:t>
            </a:r>
            <a:endParaRPr lang="en" sz="4800">
              <a:solidFill>
                <a:schemeClr val="accent5">
                  <a:lumMod val="50000"/>
                </a:schemeClr>
              </a:solidFill>
              <a:latin typeface="Footlight MT Light" panose="0204060206030A020304" pitchFamily="18" charset="0"/>
            </a:endParaRPr>
          </a:p>
        </p:txBody>
      </p:sp>
      <p:sp>
        <p:nvSpPr>
          <p:cNvPr id="15" name="Rectangle 14"/>
          <p:cNvSpPr/>
          <p:nvPr/>
        </p:nvSpPr>
        <p:spPr>
          <a:xfrm>
            <a:off x="703264" y="767924"/>
            <a:ext cx="6445995" cy="477054"/>
          </a:xfrm>
          <a:prstGeom prst="rect">
            <a:avLst/>
          </a:prstGeom>
        </p:spPr>
        <p:txBody>
          <a:bodyPr wrap="none">
            <a:spAutoFit/>
          </a:bodyPr>
          <a:lstStyle/>
          <a:p>
            <a:r>
              <a:rPr lang="en-US" sz="2500" b="1" smtClean="0">
                <a:solidFill>
                  <a:schemeClr val="accent5">
                    <a:lumMod val="50000"/>
                  </a:schemeClr>
                </a:solidFill>
                <a:latin typeface="Palatino Linotype" panose="02040502050505030304" pitchFamily="18" charset="0"/>
              </a:rPr>
              <a:t>I</a:t>
            </a:r>
            <a:r>
              <a:rPr lang="vi-VN" sz="2500" b="1" smtClean="0">
                <a:solidFill>
                  <a:schemeClr val="accent5">
                    <a:lumMod val="50000"/>
                  </a:schemeClr>
                </a:solidFill>
                <a:latin typeface="Palatino Linotype" panose="02040502050505030304" pitchFamily="18" charset="0"/>
              </a:rPr>
              <a:t>I.Khái niệm cơ bản </a:t>
            </a:r>
            <a:r>
              <a:rPr lang="en-US" sz="2500" b="1" smtClean="0">
                <a:solidFill>
                  <a:schemeClr val="accent5">
                    <a:lumMod val="50000"/>
                  </a:schemeClr>
                </a:solidFill>
                <a:latin typeface="Palatino Linotype" panose="02040502050505030304" pitchFamily="18" charset="0"/>
              </a:rPr>
              <a:t>(Các loại toán tử khác)</a:t>
            </a:r>
            <a:endParaRPr lang="en-US" sz="2500" b="1">
              <a:solidFill>
                <a:schemeClr val="accent5">
                  <a:lumMod val="50000"/>
                </a:schemeClr>
              </a:solidFill>
              <a:latin typeface="Palatino Linotype" panose="02040502050505030304" pitchFamily="18" charset="0"/>
            </a:endParaRPr>
          </a:p>
        </p:txBody>
      </p:sp>
      <p:sp>
        <p:nvSpPr>
          <p:cNvPr id="12" name="Shape 574"/>
          <p:cNvSpPr txBox="1">
            <a:spLocks/>
          </p:cNvSpPr>
          <p:nvPr/>
        </p:nvSpPr>
        <p:spPr>
          <a:xfrm>
            <a:off x="6921318" y="1311131"/>
            <a:ext cx="2097899" cy="36171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endParaRPr lang="en-US">
              <a:latin typeface="Palatino Linotype" panose="02040502050505030304" pitchFamily="18" charset="0"/>
            </a:endParaRPr>
          </a:p>
        </p:txBody>
      </p:sp>
      <p:sp>
        <p:nvSpPr>
          <p:cNvPr id="3" name="TextBox 2"/>
          <p:cNvSpPr txBox="1"/>
          <p:nvPr/>
        </p:nvSpPr>
        <p:spPr>
          <a:xfrm>
            <a:off x="703264" y="1272370"/>
            <a:ext cx="6061330" cy="369332"/>
          </a:xfrm>
          <a:prstGeom prst="rect">
            <a:avLst/>
          </a:prstGeom>
          <a:noFill/>
        </p:spPr>
        <p:txBody>
          <a:bodyPr wrap="square" rtlCol="0">
            <a:spAutoFit/>
          </a:bodyPr>
          <a:lstStyle/>
          <a:p>
            <a:pPr marL="342900" indent="-342900">
              <a:buAutoNum type="arabicPeriod"/>
            </a:pPr>
            <a:r>
              <a:rPr lang="en-US" sz="1800" smtClean="0">
                <a:solidFill>
                  <a:schemeClr val="accent5">
                    <a:lumMod val="50000"/>
                  </a:schemeClr>
                </a:solidFill>
              </a:rPr>
              <a:t>Toán tử tăng một (++) và toán tử giảm một (--)</a:t>
            </a:r>
          </a:p>
        </p:txBody>
      </p:sp>
      <p:graphicFrame>
        <p:nvGraphicFramePr>
          <p:cNvPr id="5" name="Table 4"/>
          <p:cNvGraphicFramePr>
            <a:graphicFrameLocks noGrp="1"/>
          </p:cNvGraphicFramePr>
          <p:nvPr>
            <p:extLst/>
          </p:nvPr>
        </p:nvGraphicFramePr>
        <p:xfrm>
          <a:off x="772090" y="1707855"/>
          <a:ext cx="7440258" cy="1498600"/>
        </p:xfrm>
        <a:graphic>
          <a:graphicData uri="http://schemas.openxmlformats.org/drawingml/2006/table">
            <a:tbl>
              <a:tblPr firstRow="1" bandRow="1">
                <a:tableStyleId>{BE05E0FE-D782-4A1A-986F-B7B9CD512967}</a:tableStyleId>
              </a:tblPr>
              <a:tblGrid>
                <a:gridCol w="685497">
                  <a:extLst>
                    <a:ext uri="{9D8B030D-6E8A-4147-A177-3AD203B41FA5}">
                      <a16:colId xmlns:a16="http://schemas.microsoft.com/office/drawing/2014/main" val="798505949"/>
                    </a:ext>
                  </a:extLst>
                </a:gridCol>
                <a:gridCol w="3195483">
                  <a:extLst>
                    <a:ext uri="{9D8B030D-6E8A-4147-A177-3AD203B41FA5}">
                      <a16:colId xmlns:a16="http://schemas.microsoft.com/office/drawing/2014/main" val="4273091403"/>
                    </a:ext>
                  </a:extLst>
                </a:gridCol>
                <a:gridCol w="3559278">
                  <a:extLst>
                    <a:ext uri="{9D8B030D-6E8A-4147-A177-3AD203B41FA5}">
                      <a16:colId xmlns:a16="http://schemas.microsoft.com/office/drawing/2014/main" val="361112313"/>
                    </a:ext>
                  </a:extLst>
                </a:gridCol>
              </a:tblGrid>
              <a:tr h="289299">
                <a:tc>
                  <a:txBody>
                    <a:bodyPr/>
                    <a:lstStyle/>
                    <a:p>
                      <a:pPr algn="ctr"/>
                      <a:endParaRPr lang="en-US"/>
                    </a:p>
                  </a:txBody>
                  <a:tcPr/>
                </a:tc>
                <a:tc>
                  <a:txBody>
                    <a:bodyPr/>
                    <a:lstStyle/>
                    <a:p>
                      <a:pPr algn="ctr"/>
                      <a:r>
                        <a:rPr lang="en-US" smtClean="0"/>
                        <a:t>Toán</a:t>
                      </a:r>
                      <a:r>
                        <a:rPr lang="en-US" baseline="0" smtClean="0"/>
                        <a:t> tử ++ tiền tố</a:t>
                      </a:r>
                      <a:endParaRPr lang="en-US"/>
                    </a:p>
                  </a:txBody>
                  <a:tcPr/>
                </a:tc>
                <a:tc>
                  <a:txBody>
                    <a:bodyPr/>
                    <a:lstStyle/>
                    <a:p>
                      <a:pPr algn="ctr"/>
                      <a:r>
                        <a:rPr lang="en-US" smtClean="0"/>
                        <a:t>Toán</a:t>
                      </a:r>
                      <a:r>
                        <a:rPr lang="en-US" baseline="0" smtClean="0"/>
                        <a:t> tử ++ hậu tố</a:t>
                      </a:r>
                      <a:endParaRPr lang="en-US"/>
                    </a:p>
                  </a:txBody>
                  <a:tcPr/>
                </a:tc>
                <a:extLst>
                  <a:ext uri="{0D108BD9-81ED-4DB2-BD59-A6C34878D82A}">
                    <a16:rowId xmlns:a16="http://schemas.microsoft.com/office/drawing/2014/main" val="4002770306"/>
                  </a:ext>
                </a:extLst>
              </a:tr>
              <a:tr h="304800">
                <a:tc>
                  <a:txBody>
                    <a:bodyPr/>
                    <a:lstStyle/>
                    <a:p>
                      <a:pPr algn="ctr"/>
                      <a:r>
                        <a:rPr lang="en-US" smtClean="0"/>
                        <a:t>Giống</a:t>
                      </a:r>
                      <a:endParaRPr lang="en-US"/>
                    </a:p>
                  </a:txBody>
                  <a:tcPr/>
                </a:tc>
                <a:tc>
                  <a:txBody>
                    <a:bodyPr/>
                    <a:lstStyle/>
                    <a:p>
                      <a:pPr algn="ctr"/>
                      <a:r>
                        <a:rPr lang="vi-VN" sz="1400" b="0" i="0" u="none" strike="noStrike" cap="none" smtClean="0">
                          <a:solidFill>
                            <a:schemeClr val="tx1"/>
                          </a:solidFill>
                          <a:effectLst/>
                          <a:latin typeface="+mn-lt"/>
                          <a:ea typeface="+mn-ea"/>
                          <a:cs typeface="+mn-cs"/>
                          <a:sym typeface="Arial"/>
                          <a:rtl val="0"/>
                        </a:rPr>
                        <a:t>Tăng giá trị của biến lên một đơn vị</a:t>
                      </a:r>
                      <a:endParaRPr lang="en-US"/>
                    </a:p>
                  </a:txBody>
                  <a:tcPr/>
                </a:tc>
                <a:tc>
                  <a:txBody>
                    <a:bodyPr/>
                    <a:lstStyle/>
                    <a:p>
                      <a:pPr algn="ctr"/>
                      <a:r>
                        <a:rPr lang="vi-VN" sz="1400" b="0" i="0" u="none" strike="noStrike" cap="none" smtClean="0">
                          <a:solidFill>
                            <a:schemeClr val="tx1"/>
                          </a:solidFill>
                          <a:effectLst/>
                          <a:latin typeface="+mn-lt"/>
                          <a:ea typeface="+mn-ea"/>
                          <a:cs typeface="+mn-cs"/>
                          <a:sym typeface="Arial"/>
                          <a:rtl val="0"/>
                        </a:rPr>
                        <a:t>Tăng giá trị của biến lên một đơn vị</a:t>
                      </a:r>
                      <a:endParaRPr lang="en-US"/>
                    </a:p>
                  </a:txBody>
                  <a:tcPr/>
                </a:tc>
                <a:extLst>
                  <a:ext uri="{0D108BD9-81ED-4DB2-BD59-A6C34878D82A}">
                    <a16:rowId xmlns:a16="http://schemas.microsoft.com/office/drawing/2014/main" val="85460724"/>
                  </a:ext>
                </a:extLst>
              </a:tr>
              <a:tr h="370840">
                <a:tc>
                  <a:txBody>
                    <a:bodyPr/>
                    <a:lstStyle/>
                    <a:p>
                      <a:pPr algn="ctr"/>
                      <a:r>
                        <a:rPr lang="en-US" smtClean="0"/>
                        <a:t>Khác</a:t>
                      </a:r>
                      <a:endParaRPr lang="en-US"/>
                    </a:p>
                  </a:txBody>
                  <a:tcPr/>
                </a:tc>
                <a:tc>
                  <a:txBody>
                    <a:bodyPr/>
                    <a:lstStyle/>
                    <a:p>
                      <a:pPr algn="ctr"/>
                      <a:r>
                        <a:rPr lang="vi-VN" sz="1400" b="0" i="0" u="none" strike="noStrike" cap="none" smtClean="0">
                          <a:solidFill>
                            <a:schemeClr val="tx1"/>
                          </a:solidFill>
                          <a:effectLst/>
                          <a:latin typeface="+mn-lt"/>
                          <a:ea typeface="+mn-ea"/>
                          <a:cs typeface="+mn-cs"/>
                          <a:sym typeface="Arial"/>
                          <a:rtl val="0"/>
                        </a:rPr>
                        <a:t>Giá trị của biến sẽ được tăng lên một đơn vị ngay trong biểu thức</a:t>
                      </a:r>
                      <a:endParaRPr lang="en-US"/>
                    </a:p>
                  </a:txBody>
                  <a:tcPr/>
                </a:tc>
                <a:tc>
                  <a:txBody>
                    <a:bodyPr/>
                    <a:lstStyle/>
                    <a:p>
                      <a:pPr algn="ctr"/>
                      <a:r>
                        <a:rPr lang="vi-VN" sz="1400" b="0" i="0" u="none" strike="noStrike" cap="none" smtClean="0">
                          <a:solidFill>
                            <a:schemeClr val="tx1"/>
                          </a:solidFill>
                          <a:effectLst/>
                          <a:latin typeface="+mn-lt"/>
                          <a:ea typeface="+mn-ea"/>
                          <a:cs typeface="+mn-cs"/>
                          <a:sym typeface="Arial"/>
                          <a:rtl val="0"/>
                        </a:rPr>
                        <a:t>Giá trị của biến sẽ được tăng lên một đơn vị ngay sau khi biểu thức kết thúc</a:t>
                      </a:r>
                      <a:endParaRPr lang="en-US"/>
                    </a:p>
                  </a:txBody>
                  <a:tcPr/>
                </a:tc>
                <a:extLst>
                  <a:ext uri="{0D108BD9-81ED-4DB2-BD59-A6C34878D82A}">
                    <a16:rowId xmlns:a16="http://schemas.microsoft.com/office/drawing/2014/main" val="765166742"/>
                  </a:ext>
                </a:extLst>
              </a:tr>
              <a:tr h="370840">
                <a:tc>
                  <a:txBody>
                    <a:bodyPr/>
                    <a:lstStyle/>
                    <a:p>
                      <a:pPr algn="ctr"/>
                      <a:r>
                        <a:rPr lang="en-US" smtClean="0"/>
                        <a:t>Ví</a:t>
                      </a:r>
                      <a:r>
                        <a:rPr lang="en-US" baseline="0" smtClean="0"/>
                        <a:t> dụ</a:t>
                      </a:r>
                      <a:endParaRPr lang="en-US"/>
                    </a:p>
                  </a:txBody>
                  <a:tcPr/>
                </a:tc>
                <a:tc>
                  <a:txBody>
                    <a:bodyPr/>
                    <a:lstStyle/>
                    <a:p>
                      <a:pPr algn="ctr"/>
                      <a:r>
                        <a:rPr lang="en-US" baseline="0" smtClean="0"/>
                        <a:t> ++a</a:t>
                      </a:r>
                      <a:endParaRPr lang="en-US"/>
                    </a:p>
                  </a:txBody>
                  <a:tcPr/>
                </a:tc>
                <a:tc>
                  <a:txBody>
                    <a:bodyPr/>
                    <a:lstStyle/>
                    <a:p>
                      <a:pPr algn="ctr"/>
                      <a:r>
                        <a:rPr lang="en-US" baseline="0" smtClean="0"/>
                        <a:t> a++</a:t>
                      </a:r>
                      <a:endParaRPr lang="en-US"/>
                    </a:p>
                  </a:txBody>
                  <a:tcPr/>
                </a:tc>
                <a:extLst>
                  <a:ext uri="{0D108BD9-81ED-4DB2-BD59-A6C34878D82A}">
                    <a16:rowId xmlns:a16="http://schemas.microsoft.com/office/drawing/2014/main" val="615200662"/>
                  </a:ext>
                </a:extLst>
              </a:tr>
            </a:tbl>
          </a:graphicData>
        </a:graphic>
      </p:graphicFrame>
      <p:graphicFrame>
        <p:nvGraphicFramePr>
          <p:cNvPr id="16" name="Table 15"/>
          <p:cNvGraphicFramePr>
            <a:graphicFrameLocks noGrp="1"/>
          </p:cNvGraphicFramePr>
          <p:nvPr>
            <p:extLst/>
          </p:nvPr>
        </p:nvGraphicFramePr>
        <p:xfrm>
          <a:off x="772090" y="3429631"/>
          <a:ext cx="7440258" cy="1498600"/>
        </p:xfrm>
        <a:graphic>
          <a:graphicData uri="http://schemas.openxmlformats.org/drawingml/2006/table">
            <a:tbl>
              <a:tblPr firstRow="1" bandRow="1">
                <a:tableStyleId>{BE05E0FE-D782-4A1A-986F-B7B9CD512967}</a:tableStyleId>
              </a:tblPr>
              <a:tblGrid>
                <a:gridCol w="685497">
                  <a:extLst>
                    <a:ext uri="{9D8B030D-6E8A-4147-A177-3AD203B41FA5}">
                      <a16:colId xmlns:a16="http://schemas.microsoft.com/office/drawing/2014/main" val="798505949"/>
                    </a:ext>
                  </a:extLst>
                </a:gridCol>
                <a:gridCol w="3195483">
                  <a:extLst>
                    <a:ext uri="{9D8B030D-6E8A-4147-A177-3AD203B41FA5}">
                      <a16:colId xmlns:a16="http://schemas.microsoft.com/office/drawing/2014/main" val="4273091403"/>
                    </a:ext>
                  </a:extLst>
                </a:gridCol>
                <a:gridCol w="3559278">
                  <a:extLst>
                    <a:ext uri="{9D8B030D-6E8A-4147-A177-3AD203B41FA5}">
                      <a16:colId xmlns:a16="http://schemas.microsoft.com/office/drawing/2014/main" val="361112313"/>
                    </a:ext>
                  </a:extLst>
                </a:gridCol>
              </a:tblGrid>
              <a:tr h="282811">
                <a:tc>
                  <a:txBody>
                    <a:bodyPr/>
                    <a:lstStyle/>
                    <a:p>
                      <a:pPr algn="ctr"/>
                      <a:endParaRPr lang="en-US"/>
                    </a:p>
                  </a:txBody>
                  <a:tcPr/>
                </a:tc>
                <a:tc>
                  <a:txBody>
                    <a:bodyPr/>
                    <a:lstStyle/>
                    <a:p>
                      <a:pPr algn="ctr"/>
                      <a:r>
                        <a:rPr lang="en-US" smtClean="0"/>
                        <a:t>Toán</a:t>
                      </a:r>
                      <a:r>
                        <a:rPr lang="en-US" baseline="0" smtClean="0"/>
                        <a:t> tử -- tiền tố</a:t>
                      </a:r>
                      <a:endParaRPr lang="en-US"/>
                    </a:p>
                  </a:txBody>
                  <a:tcPr/>
                </a:tc>
                <a:tc>
                  <a:txBody>
                    <a:bodyPr/>
                    <a:lstStyle/>
                    <a:p>
                      <a:pPr algn="ctr"/>
                      <a:r>
                        <a:rPr lang="en-US" smtClean="0"/>
                        <a:t>Toán</a:t>
                      </a:r>
                      <a:r>
                        <a:rPr lang="en-US" baseline="0" smtClean="0"/>
                        <a:t> tử -- hậu tố</a:t>
                      </a:r>
                      <a:endParaRPr lang="en-US"/>
                    </a:p>
                  </a:txBody>
                  <a:tcPr/>
                </a:tc>
                <a:extLst>
                  <a:ext uri="{0D108BD9-81ED-4DB2-BD59-A6C34878D82A}">
                    <a16:rowId xmlns:a16="http://schemas.microsoft.com/office/drawing/2014/main" val="4002770306"/>
                  </a:ext>
                </a:extLst>
              </a:tr>
              <a:tr h="304800">
                <a:tc>
                  <a:txBody>
                    <a:bodyPr/>
                    <a:lstStyle/>
                    <a:p>
                      <a:r>
                        <a:rPr lang="en-US" smtClean="0"/>
                        <a:t>Giống</a:t>
                      </a:r>
                      <a:endParaRPr lang="en-US"/>
                    </a:p>
                  </a:txBody>
                  <a:tcPr/>
                </a:tc>
                <a:tc>
                  <a:txBody>
                    <a:bodyPr/>
                    <a:lstStyle/>
                    <a:p>
                      <a:r>
                        <a:rPr lang="en-US" sz="1400" b="0" i="0" u="none" strike="noStrike" cap="none" smtClean="0">
                          <a:solidFill>
                            <a:schemeClr val="tx1"/>
                          </a:solidFill>
                          <a:effectLst/>
                          <a:latin typeface="+mn-lt"/>
                          <a:ea typeface="+mn-ea"/>
                          <a:cs typeface="+mn-cs"/>
                          <a:sym typeface="Arial"/>
                          <a:rtl val="0"/>
                        </a:rPr>
                        <a:t>Giảm</a:t>
                      </a:r>
                      <a:r>
                        <a:rPr lang="vi-VN" sz="1400" b="0" i="0" u="none" strike="noStrike" cap="none" smtClean="0">
                          <a:solidFill>
                            <a:schemeClr val="tx1"/>
                          </a:solidFill>
                          <a:effectLst/>
                          <a:latin typeface="+mn-lt"/>
                          <a:ea typeface="+mn-ea"/>
                          <a:cs typeface="+mn-cs"/>
                          <a:sym typeface="Arial"/>
                          <a:rtl val="0"/>
                        </a:rPr>
                        <a:t> giá trị của biến lên một đơn vị</a:t>
                      </a:r>
                      <a:endParaRPr lang="en-US"/>
                    </a:p>
                  </a:txBody>
                  <a:tcPr/>
                </a:tc>
                <a:tc>
                  <a:txBody>
                    <a:bodyPr/>
                    <a:lstStyle/>
                    <a:p>
                      <a:r>
                        <a:rPr lang="en-US" sz="1400" b="0" i="0" u="none" strike="noStrike" cap="none" smtClean="0">
                          <a:solidFill>
                            <a:schemeClr val="tx1"/>
                          </a:solidFill>
                          <a:effectLst/>
                          <a:latin typeface="+mn-lt"/>
                          <a:ea typeface="+mn-ea"/>
                          <a:cs typeface="+mn-cs"/>
                          <a:sym typeface="Arial"/>
                          <a:rtl val="0"/>
                        </a:rPr>
                        <a:t>Giảm</a:t>
                      </a:r>
                      <a:r>
                        <a:rPr lang="vi-VN" sz="1400" b="0" i="0" u="none" strike="noStrike" cap="none" smtClean="0">
                          <a:solidFill>
                            <a:schemeClr val="tx1"/>
                          </a:solidFill>
                          <a:effectLst/>
                          <a:latin typeface="+mn-lt"/>
                          <a:ea typeface="+mn-ea"/>
                          <a:cs typeface="+mn-cs"/>
                          <a:sym typeface="Arial"/>
                          <a:rtl val="0"/>
                        </a:rPr>
                        <a:t> giá trị của biến lên một đơn vị</a:t>
                      </a:r>
                      <a:endParaRPr lang="en-US"/>
                    </a:p>
                  </a:txBody>
                  <a:tcPr/>
                </a:tc>
                <a:extLst>
                  <a:ext uri="{0D108BD9-81ED-4DB2-BD59-A6C34878D82A}">
                    <a16:rowId xmlns:a16="http://schemas.microsoft.com/office/drawing/2014/main" val="85460724"/>
                  </a:ext>
                </a:extLst>
              </a:tr>
              <a:tr h="370840">
                <a:tc>
                  <a:txBody>
                    <a:bodyPr/>
                    <a:lstStyle/>
                    <a:p>
                      <a:pPr algn="ctr"/>
                      <a:r>
                        <a:rPr lang="en-US" smtClean="0"/>
                        <a:t>Khác</a:t>
                      </a:r>
                      <a:endParaRPr lang="en-US"/>
                    </a:p>
                  </a:txBody>
                  <a:tcPr/>
                </a:tc>
                <a:tc>
                  <a:txBody>
                    <a:bodyPr/>
                    <a:lstStyle/>
                    <a:p>
                      <a:pPr algn="ctr"/>
                      <a:r>
                        <a:rPr lang="vi-VN" sz="1400" b="0" i="0" u="none" strike="noStrike" cap="none" smtClean="0">
                          <a:solidFill>
                            <a:schemeClr val="tx1"/>
                          </a:solidFill>
                          <a:effectLst/>
                          <a:latin typeface="+mn-lt"/>
                          <a:ea typeface="+mn-ea"/>
                          <a:cs typeface="+mn-cs"/>
                          <a:sym typeface="Arial"/>
                          <a:rtl val="0"/>
                        </a:rPr>
                        <a:t>Giá trị của biến sẽ được </a:t>
                      </a:r>
                      <a:r>
                        <a:rPr lang="en-US" sz="1400" b="0" i="0" u="none" strike="noStrike" cap="none" smtClean="0">
                          <a:solidFill>
                            <a:schemeClr val="tx1"/>
                          </a:solidFill>
                          <a:effectLst/>
                          <a:latin typeface="+mn-lt"/>
                          <a:ea typeface="+mn-ea"/>
                          <a:cs typeface="+mn-cs"/>
                          <a:sym typeface="Arial"/>
                          <a:rtl val="0"/>
                        </a:rPr>
                        <a:t>giảm</a:t>
                      </a:r>
                      <a:r>
                        <a:rPr lang="en-US" sz="1400" b="0" i="0" u="none" strike="noStrike" cap="none" baseline="0" smtClean="0">
                          <a:solidFill>
                            <a:schemeClr val="tx1"/>
                          </a:solidFill>
                          <a:effectLst/>
                          <a:latin typeface="+mn-lt"/>
                          <a:ea typeface="+mn-ea"/>
                          <a:cs typeface="+mn-cs"/>
                          <a:sym typeface="Arial"/>
                          <a:rtl val="0"/>
                        </a:rPr>
                        <a:t> xuống</a:t>
                      </a:r>
                      <a:r>
                        <a:rPr lang="vi-VN" sz="1400" b="0" i="0" u="none" strike="noStrike" cap="none" smtClean="0">
                          <a:solidFill>
                            <a:schemeClr val="tx1"/>
                          </a:solidFill>
                          <a:effectLst/>
                          <a:latin typeface="+mn-lt"/>
                          <a:ea typeface="+mn-ea"/>
                          <a:cs typeface="+mn-cs"/>
                          <a:sym typeface="Arial"/>
                          <a:rtl val="0"/>
                        </a:rPr>
                        <a:t> một đơn vị ngay trong biểu thức</a:t>
                      </a:r>
                      <a:endParaRPr lang="en-US"/>
                    </a:p>
                  </a:txBody>
                  <a:tcPr/>
                </a:tc>
                <a:tc>
                  <a:txBody>
                    <a:bodyPr/>
                    <a:lstStyle/>
                    <a:p>
                      <a:pPr algn="ctr"/>
                      <a:r>
                        <a:rPr lang="vi-VN" sz="1400" b="0" i="0" u="none" strike="noStrike" cap="none" smtClean="0">
                          <a:solidFill>
                            <a:schemeClr val="tx1"/>
                          </a:solidFill>
                          <a:effectLst/>
                          <a:latin typeface="+mn-lt"/>
                          <a:ea typeface="+mn-ea"/>
                          <a:cs typeface="+mn-cs"/>
                          <a:sym typeface="Arial"/>
                          <a:rtl val="0"/>
                        </a:rPr>
                        <a:t>Giá trị của biến sẽ được </a:t>
                      </a:r>
                      <a:r>
                        <a:rPr lang="en-US" sz="1400" b="0" i="0" u="none" strike="noStrike" cap="none" smtClean="0">
                          <a:solidFill>
                            <a:schemeClr val="tx1"/>
                          </a:solidFill>
                          <a:effectLst/>
                          <a:latin typeface="+mn-lt"/>
                          <a:ea typeface="+mn-ea"/>
                          <a:cs typeface="+mn-cs"/>
                          <a:sym typeface="Arial"/>
                          <a:rtl val="0"/>
                        </a:rPr>
                        <a:t>giảm</a:t>
                      </a:r>
                      <a:r>
                        <a:rPr lang="en-US" sz="1400" b="0" i="0" u="none" strike="noStrike" cap="none" baseline="0" smtClean="0">
                          <a:solidFill>
                            <a:schemeClr val="tx1"/>
                          </a:solidFill>
                          <a:effectLst/>
                          <a:latin typeface="+mn-lt"/>
                          <a:ea typeface="+mn-ea"/>
                          <a:cs typeface="+mn-cs"/>
                          <a:sym typeface="Arial"/>
                          <a:rtl val="0"/>
                        </a:rPr>
                        <a:t> xuống </a:t>
                      </a:r>
                      <a:r>
                        <a:rPr lang="vi-VN" sz="1400" b="0" i="0" u="none" strike="noStrike" cap="none" smtClean="0">
                          <a:solidFill>
                            <a:schemeClr val="tx1"/>
                          </a:solidFill>
                          <a:effectLst/>
                          <a:latin typeface="+mn-lt"/>
                          <a:ea typeface="+mn-ea"/>
                          <a:cs typeface="+mn-cs"/>
                          <a:sym typeface="Arial"/>
                          <a:rtl val="0"/>
                        </a:rPr>
                        <a:t>một đơn vị ngay sau khi biểu thức kết thúc</a:t>
                      </a:r>
                      <a:endParaRPr lang="en-US"/>
                    </a:p>
                  </a:txBody>
                  <a:tcPr/>
                </a:tc>
                <a:extLst>
                  <a:ext uri="{0D108BD9-81ED-4DB2-BD59-A6C34878D82A}">
                    <a16:rowId xmlns:a16="http://schemas.microsoft.com/office/drawing/2014/main" val="765166742"/>
                  </a:ext>
                </a:extLst>
              </a:tr>
              <a:tr h="370840">
                <a:tc>
                  <a:txBody>
                    <a:bodyPr/>
                    <a:lstStyle/>
                    <a:p>
                      <a:pPr algn="ctr"/>
                      <a:r>
                        <a:rPr lang="en-US" smtClean="0"/>
                        <a:t>Ví</a:t>
                      </a:r>
                      <a:r>
                        <a:rPr lang="en-US" baseline="0" smtClean="0"/>
                        <a:t> dụ</a:t>
                      </a:r>
                      <a:endParaRPr lang="en-US"/>
                    </a:p>
                  </a:txBody>
                  <a:tcPr/>
                </a:tc>
                <a:tc>
                  <a:txBody>
                    <a:bodyPr/>
                    <a:lstStyle/>
                    <a:p>
                      <a:pPr algn="ctr"/>
                      <a:r>
                        <a:rPr lang="en-US" baseline="0" smtClean="0"/>
                        <a:t> --a</a:t>
                      </a:r>
                      <a:endParaRPr lang="en-US"/>
                    </a:p>
                  </a:txBody>
                  <a:tcPr/>
                </a:tc>
                <a:tc>
                  <a:txBody>
                    <a:bodyPr/>
                    <a:lstStyle/>
                    <a:p>
                      <a:pPr algn="ctr"/>
                      <a:r>
                        <a:rPr lang="en-US" baseline="0" smtClean="0"/>
                        <a:t> a--</a:t>
                      </a:r>
                      <a:endParaRPr lang="en-US"/>
                    </a:p>
                  </a:txBody>
                  <a:tcPr/>
                </a:tc>
                <a:extLst>
                  <a:ext uri="{0D108BD9-81ED-4DB2-BD59-A6C34878D82A}">
                    <a16:rowId xmlns:a16="http://schemas.microsoft.com/office/drawing/2014/main" val="615200662"/>
                  </a:ext>
                </a:extLst>
              </a:tr>
            </a:tbl>
          </a:graphicData>
        </a:graphic>
      </p:graphicFrame>
      <p:sp>
        <p:nvSpPr>
          <p:cNvPr id="17" name="Shape 557">
            <a:hlinkClick r:id="rId3" action="ppaction://hlinksldjump"/>
          </p:cNvPr>
          <p:cNvSpPr/>
          <p:nvPr/>
        </p:nvSpPr>
        <p:spPr>
          <a:xfrm rot="14400000">
            <a:off x="8406469" y="2087602"/>
            <a:ext cx="522916" cy="509366"/>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Tree>
    <p:extLst>
      <p:ext uri="{BB962C8B-B14F-4D97-AF65-F5344CB8AC3E}">
        <p14:creationId xmlns:p14="http://schemas.microsoft.com/office/powerpoint/2010/main" val="2565311136"/>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ctrTitle" idx="4294967295"/>
          </p:nvPr>
        </p:nvSpPr>
        <p:spPr>
          <a:xfrm>
            <a:off x="3225383" y="0"/>
            <a:ext cx="2964198" cy="807397"/>
          </a:xfrm>
          <a:prstGeom prst="rect">
            <a:avLst/>
          </a:prstGeom>
          <a:noFill/>
          <a:ln>
            <a:noFill/>
          </a:ln>
        </p:spPr>
        <p:txBody>
          <a:bodyPr lIns="91425" tIns="91425" rIns="91425" bIns="91425" anchor="b" anchorCtr="0">
            <a:noAutofit/>
          </a:bodyPr>
          <a:lstStyle/>
          <a:p>
            <a:pPr lvl="0">
              <a:spcBef>
                <a:spcPts val="0"/>
              </a:spcBef>
              <a:buNone/>
            </a:pPr>
            <a:r>
              <a:rPr lang="en-US" sz="4800" smtClean="0">
                <a:solidFill>
                  <a:schemeClr val="accent5">
                    <a:lumMod val="50000"/>
                  </a:schemeClr>
                </a:solidFill>
                <a:latin typeface="Footlight MT Light" panose="0204060206030A020304" pitchFamily="18" charset="0"/>
              </a:rPr>
              <a:t>J</a:t>
            </a:r>
            <a:r>
              <a:rPr lang="vi-VN" sz="4800" smtClean="0">
                <a:solidFill>
                  <a:schemeClr val="accent5">
                    <a:lumMod val="50000"/>
                  </a:schemeClr>
                </a:solidFill>
                <a:latin typeface="Footlight MT Light" panose="0204060206030A020304" pitchFamily="18" charset="0"/>
              </a:rPr>
              <a:t>ava</a:t>
            </a:r>
            <a:r>
              <a:rPr lang="en-US" sz="4800" smtClean="0">
                <a:solidFill>
                  <a:schemeClr val="accent5">
                    <a:lumMod val="50000"/>
                  </a:schemeClr>
                </a:solidFill>
                <a:latin typeface="Footlight MT Light" panose="0204060206030A020304" pitchFamily="18" charset="0"/>
              </a:rPr>
              <a:t>S</a:t>
            </a:r>
            <a:r>
              <a:rPr lang="vi-VN" sz="4800" smtClean="0">
                <a:solidFill>
                  <a:schemeClr val="accent5">
                    <a:lumMod val="50000"/>
                  </a:schemeClr>
                </a:solidFill>
                <a:latin typeface="Footlight MT Light" panose="0204060206030A020304" pitchFamily="18" charset="0"/>
              </a:rPr>
              <a:t>cript</a:t>
            </a:r>
            <a:endParaRPr lang="en" sz="4800">
              <a:solidFill>
                <a:schemeClr val="accent5">
                  <a:lumMod val="50000"/>
                </a:schemeClr>
              </a:solidFill>
              <a:latin typeface="Footlight MT Light" panose="0204060206030A020304" pitchFamily="18" charset="0"/>
            </a:endParaRPr>
          </a:p>
        </p:txBody>
      </p:sp>
      <p:sp>
        <p:nvSpPr>
          <p:cNvPr id="15" name="Rectangle 14"/>
          <p:cNvSpPr/>
          <p:nvPr/>
        </p:nvSpPr>
        <p:spPr>
          <a:xfrm>
            <a:off x="703264" y="767924"/>
            <a:ext cx="6445995" cy="477054"/>
          </a:xfrm>
          <a:prstGeom prst="rect">
            <a:avLst/>
          </a:prstGeom>
        </p:spPr>
        <p:txBody>
          <a:bodyPr wrap="none">
            <a:spAutoFit/>
          </a:bodyPr>
          <a:lstStyle/>
          <a:p>
            <a:r>
              <a:rPr lang="en-US" sz="2500" b="1" smtClean="0">
                <a:solidFill>
                  <a:schemeClr val="accent5">
                    <a:lumMod val="50000"/>
                  </a:schemeClr>
                </a:solidFill>
                <a:latin typeface="Palatino Linotype" panose="02040502050505030304" pitchFamily="18" charset="0"/>
              </a:rPr>
              <a:t>I</a:t>
            </a:r>
            <a:r>
              <a:rPr lang="vi-VN" sz="2500" b="1" smtClean="0">
                <a:solidFill>
                  <a:schemeClr val="accent5">
                    <a:lumMod val="50000"/>
                  </a:schemeClr>
                </a:solidFill>
                <a:latin typeface="Palatino Linotype" panose="02040502050505030304" pitchFamily="18" charset="0"/>
              </a:rPr>
              <a:t>I.Khái niệm cơ bản </a:t>
            </a:r>
            <a:r>
              <a:rPr lang="en-US" sz="2500" b="1" smtClean="0">
                <a:solidFill>
                  <a:schemeClr val="accent5">
                    <a:lumMod val="50000"/>
                  </a:schemeClr>
                </a:solidFill>
                <a:latin typeface="Palatino Linotype" panose="02040502050505030304" pitchFamily="18" charset="0"/>
              </a:rPr>
              <a:t>(Các loại toán tử khác)</a:t>
            </a:r>
            <a:endParaRPr lang="en-US" sz="2500" b="1">
              <a:solidFill>
                <a:schemeClr val="accent5">
                  <a:lumMod val="50000"/>
                </a:schemeClr>
              </a:solidFill>
              <a:latin typeface="Palatino Linotype" panose="02040502050505030304" pitchFamily="18" charset="0"/>
            </a:endParaRPr>
          </a:p>
        </p:txBody>
      </p:sp>
      <p:sp>
        <p:nvSpPr>
          <p:cNvPr id="12" name="Shape 574"/>
          <p:cNvSpPr txBox="1">
            <a:spLocks/>
          </p:cNvSpPr>
          <p:nvPr/>
        </p:nvSpPr>
        <p:spPr>
          <a:xfrm>
            <a:off x="6921318" y="1311131"/>
            <a:ext cx="2097899" cy="36171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endParaRPr lang="en-US">
              <a:latin typeface="Palatino Linotype" panose="02040502050505030304" pitchFamily="18" charset="0"/>
            </a:endParaRPr>
          </a:p>
        </p:txBody>
      </p:sp>
      <p:sp>
        <p:nvSpPr>
          <p:cNvPr id="3" name="TextBox 2"/>
          <p:cNvSpPr txBox="1"/>
          <p:nvPr/>
        </p:nvSpPr>
        <p:spPr>
          <a:xfrm>
            <a:off x="703264" y="1272370"/>
            <a:ext cx="2069433" cy="369332"/>
          </a:xfrm>
          <a:prstGeom prst="rect">
            <a:avLst/>
          </a:prstGeom>
          <a:noFill/>
        </p:spPr>
        <p:txBody>
          <a:bodyPr wrap="square" rtlCol="0">
            <a:spAutoFit/>
          </a:bodyPr>
          <a:lstStyle/>
          <a:p>
            <a:r>
              <a:rPr lang="en-US" sz="1800" smtClean="0">
                <a:solidFill>
                  <a:schemeClr val="accent5">
                    <a:lumMod val="50000"/>
                  </a:schemeClr>
                </a:solidFill>
              </a:rPr>
              <a:t>2. Toán tử gán </a:t>
            </a:r>
          </a:p>
        </p:txBody>
      </p:sp>
      <p:sp>
        <p:nvSpPr>
          <p:cNvPr id="2" name="TextBox 1"/>
          <p:cNvSpPr txBox="1"/>
          <p:nvPr/>
        </p:nvSpPr>
        <p:spPr>
          <a:xfrm>
            <a:off x="580103" y="1720645"/>
            <a:ext cx="7688826" cy="307777"/>
          </a:xfrm>
          <a:prstGeom prst="rect">
            <a:avLst/>
          </a:prstGeom>
          <a:noFill/>
        </p:spPr>
        <p:txBody>
          <a:bodyPr wrap="square" rtlCol="0">
            <a:spAutoFit/>
          </a:bodyPr>
          <a:lstStyle/>
          <a:p>
            <a:r>
              <a:rPr lang="en-US"/>
              <a:t>Toán tử gán là toán tử dùng để gán giá trị cho biến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102" y="2051216"/>
            <a:ext cx="7004749" cy="2746926"/>
          </a:xfrm>
          <a:prstGeom prst="rect">
            <a:avLst/>
          </a:prstGeom>
        </p:spPr>
      </p:pic>
      <p:sp>
        <p:nvSpPr>
          <p:cNvPr id="11" name="Shape 793">
            <a:hlinkClick r:id="rId4" action="ppaction://hlinksldjump"/>
          </p:cNvPr>
          <p:cNvSpPr/>
          <p:nvPr/>
        </p:nvSpPr>
        <p:spPr>
          <a:xfrm rot="15300000">
            <a:off x="7862073" y="2731112"/>
            <a:ext cx="414106" cy="408950"/>
          </a:xfrm>
          <a:custGeom>
            <a:avLst/>
            <a:gdLst/>
            <a:ahLst/>
            <a:cxnLst/>
            <a:rect l="0" t="0" r="0" b="0"/>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Tree>
    <p:extLst>
      <p:ext uri="{BB962C8B-B14F-4D97-AF65-F5344CB8AC3E}">
        <p14:creationId xmlns:p14="http://schemas.microsoft.com/office/powerpoint/2010/main" val="3151475265"/>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ctrTitle" idx="4294967295"/>
          </p:nvPr>
        </p:nvSpPr>
        <p:spPr>
          <a:xfrm>
            <a:off x="3225383" y="0"/>
            <a:ext cx="2964198" cy="807397"/>
          </a:xfrm>
          <a:prstGeom prst="rect">
            <a:avLst/>
          </a:prstGeom>
          <a:noFill/>
          <a:ln>
            <a:noFill/>
          </a:ln>
        </p:spPr>
        <p:txBody>
          <a:bodyPr lIns="91425" tIns="91425" rIns="91425" bIns="91425" anchor="b" anchorCtr="0">
            <a:noAutofit/>
          </a:bodyPr>
          <a:lstStyle/>
          <a:p>
            <a:pPr lvl="0">
              <a:spcBef>
                <a:spcPts val="0"/>
              </a:spcBef>
              <a:buNone/>
            </a:pPr>
            <a:r>
              <a:rPr lang="en-US" sz="4800" smtClean="0">
                <a:solidFill>
                  <a:schemeClr val="accent5">
                    <a:lumMod val="50000"/>
                  </a:schemeClr>
                </a:solidFill>
                <a:latin typeface="Footlight MT Light" panose="0204060206030A020304" pitchFamily="18" charset="0"/>
              </a:rPr>
              <a:t>J</a:t>
            </a:r>
            <a:r>
              <a:rPr lang="vi-VN" sz="4800" smtClean="0">
                <a:solidFill>
                  <a:schemeClr val="accent5">
                    <a:lumMod val="50000"/>
                  </a:schemeClr>
                </a:solidFill>
                <a:latin typeface="Footlight MT Light" panose="0204060206030A020304" pitchFamily="18" charset="0"/>
              </a:rPr>
              <a:t>ava</a:t>
            </a:r>
            <a:r>
              <a:rPr lang="en-US" sz="4800" smtClean="0">
                <a:solidFill>
                  <a:schemeClr val="accent5">
                    <a:lumMod val="50000"/>
                  </a:schemeClr>
                </a:solidFill>
                <a:latin typeface="Footlight MT Light" panose="0204060206030A020304" pitchFamily="18" charset="0"/>
              </a:rPr>
              <a:t>S</a:t>
            </a:r>
            <a:r>
              <a:rPr lang="vi-VN" sz="4800" smtClean="0">
                <a:solidFill>
                  <a:schemeClr val="accent5">
                    <a:lumMod val="50000"/>
                  </a:schemeClr>
                </a:solidFill>
                <a:latin typeface="Footlight MT Light" panose="0204060206030A020304" pitchFamily="18" charset="0"/>
              </a:rPr>
              <a:t>cript</a:t>
            </a:r>
            <a:endParaRPr lang="en" sz="4800">
              <a:solidFill>
                <a:schemeClr val="accent5">
                  <a:lumMod val="50000"/>
                </a:schemeClr>
              </a:solidFill>
              <a:latin typeface="Footlight MT Light" panose="0204060206030A020304" pitchFamily="18" charset="0"/>
            </a:endParaRPr>
          </a:p>
        </p:txBody>
      </p:sp>
      <p:sp>
        <p:nvSpPr>
          <p:cNvPr id="15" name="Rectangle 14"/>
          <p:cNvSpPr/>
          <p:nvPr/>
        </p:nvSpPr>
        <p:spPr>
          <a:xfrm>
            <a:off x="703264" y="767924"/>
            <a:ext cx="6445995" cy="477054"/>
          </a:xfrm>
          <a:prstGeom prst="rect">
            <a:avLst/>
          </a:prstGeom>
        </p:spPr>
        <p:txBody>
          <a:bodyPr wrap="none">
            <a:spAutoFit/>
          </a:bodyPr>
          <a:lstStyle/>
          <a:p>
            <a:r>
              <a:rPr lang="en-US" sz="2500" b="1" smtClean="0">
                <a:solidFill>
                  <a:schemeClr val="accent5">
                    <a:lumMod val="50000"/>
                  </a:schemeClr>
                </a:solidFill>
                <a:latin typeface="Palatino Linotype" panose="02040502050505030304" pitchFamily="18" charset="0"/>
              </a:rPr>
              <a:t>I</a:t>
            </a:r>
            <a:r>
              <a:rPr lang="vi-VN" sz="2500" b="1" smtClean="0">
                <a:solidFill>
                  <a:schemeClr val="accent5">
                    <a:lumMod val="50000"/>
                  </a:schemeClr>
                </a:solidFill>
                <a:latin typeface="Palatino Linotype" panose="02040502050505030304" pitchFamily="18" charset="0"/>
              </a:rPr>
              <a:t>I.Khái niệm cơ bản </a:t>
            </a:r>
            <a:r>
              <a:rPr lang="en-US" sz="2500" b="1" smtClean="0">
                <a:solidFill>
                  <a:schemeClr val="accent5">
                    <a:lumMod val="50000"/>
                  </a:schemeClr>
                </a:solidFill>
                <a:latin typeface="Palatino Linotype" panose="02040502050505030304" pitchFamily="18" charset="0"/>
              </a:rPr>
              <a:t>(Các loại toán tử khác)</a:t>
            </a:r>
            <a:endParaRPr lang="en-US" sz="2500" b="1">
              <a:solidFill>
                <a:schemeClr val="accent5">
                  <a:lumMod val="50000"/>
                </a:schemeClr>
              </a:solidFill>
              <a:latin typeface="Palatino Linotype" panose="02040502050505030304" pitchFamily="18" charset="0"/>
            </a:endParaRPr>
          </a:p>
        </p:txBody>
      </p:sp>
      <p:sp>
        <p:nvSpPr>
          <p:cNvPr id="12" name="Shape 574"/>
          <p:cNvSpPr txBox="1">
            <a:spLocks/>
          </p:cNvSpPr>
          <p:nvPr/>
        </p:nvSpPr>
        <p:spPr>
          <a:xfrm>
            <a:off x="6921318" y="1311131"/>
            <a:ext cx="2097899" cy="36171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endParaRPr lang="en-US">
              <a:latin typeface="Palatino Linotype" panose="02040502050505030304" pitchFamily="18" charset="0"/>
            </a:endParaRPr>
          </a:p>
        </p:txBody>
      </p:sp>
      <p:sp>
        <p:nvSpPr>
          <p:cNvPr id="3" name="TextBox 2"/>
          <p:cNvSpPr txBox="1"/>
          <p:nvPr/>
        </p:nvSpPr>
        <p:spPr>
          <a:xfrm>
            <a:off x="703264" y="1272370"/>
            <a:ext cx="3091988" cy="369332"/>
          </a:xfrm>
          <a:prstGeom prst="rect">
            <a:avLst/>
          </a:prstGeom>
          <a:noFill/>
        </p:spPr>
        <p:txBody>
          <a:bodyPr wrap="square" rtlCol="0">
            <a:spAutoFit/>
          </a:bodyPr>
          <a:lstStyle/>
          <a:p>
            <a:r>
              <a:rPr lang="en-US" sz="1800" smtClean="0">
                <a:solidFill>
                  <a:schemeClr val="accent5">
                    <a:lumMod val="50000"/>
                  </a:schemeClr>
                </a:solidFill>
              </a:rPr>
              <a:t>2. Toán tử so sánh và logic </a:t>
            </a:r>
          </a:p>
        </p:txBody>
      </p:sp>
      <p:sp>
        <p:nvSpPr>
          <p:cNvPr id="2" name="TextBox 1"/>
          <p:cNvSpPr txBox="1"/>
          <p:nvPr/>
        </p:nvSpPr>
        <p:spPr>
          <a:xfrm>
            <a:off x="580103" y="1720645"/>
            <a:ext cx="7688826" cy="2677656"/>
          </a:xfrm>
          <a:prstGeom prst="rect">
            <a:avLst/>
          </a:prstGeom>
          <a:noFill/>
        </p:spPr>
        <p:txBody>
          <a:bodyPr wrap="square" rtlCol="0">
            <a:spAutoFit/>
          </a:bodyPr>
          <a:lstStyle/>
          <a:p>
            <a:pPr marL="285750" indent="-285750">
              <a:buFontTx/>
              <a:buChar char="-"/>
            </a:pPr>
            <a:r>
              <a:rPr lang="en-US" smtClean="0">
                <a:latin typeface="Palatino Linotype" panose="02040502050505030304" pitchFamily="18" charset="0"/>
              </a:rPr>
              <a:t>Toán </a:t>
            </a:r>
            <a:r>
              <a:rPr lang="en-US">
                <a:latin typeface="Palatino Linotype" panose="02040502050505030304" pitchFamily="18" charset="0"/>
              </a:rPr>
              <a:t>tử so sánh là loại toán tử dùng để so sánh hai giá trị với </a:t>
            </a:r>
            <a:r>
              <a:rPr lang="en-US" smtClean="0">
                <a:latin typeface="Palatino Linotype" panose="02040502050505030304" pitchFamily="18" charset="0"/>
              </a:rPr>
              <a:t>nhau</a:t>
            </a:r>
          </a:p>
          <a:p>
            <a:r>
              <a:rPr lang="en-US" smtClean="0">
                <a:latin typeface="Palatino Linotype" panose="02040502050505030304" pitchFamily="18" charset="0"/>
              </a:rPr>
              <a:t>+) Ví dụ 1: 5 &gt;= 3 =&gt; false</a:t>
            </a:r>
          </a:p>
          <a:p>
            <a:r>
              <a:rPr lang="en-US" smtClean="0">
                <a:latin typeface="Palatino Linotype" panose="02040502050505030304" pitchFamily="18" charset="0"/>
              </a:rPr>
              <a:t>+) Ví dụ 2: 5 != 3 =&gt; false</a:t>
            </a:r>
          </a:p>
          <a:p>
            <a:r>
              <a:rPr lang="en-US" smtClean="0">
                <a:latin typeface="Palatino Linotype" panose="02040502050505030304" pitchFamily="18" charset="0"/>
              </a:rPr>
              <a:t>+) Ví dụ 3: 5 == 5 =&gt; true</a:t>
            </a:r>
          </a:p>
          <a:p>
            <a:pPr marL="285750" indent="-285750">
              <a:buFontTx/>
              <a:buChar char="-"/>
            </a:pPr>
            <a:r>
              <a:rPr lang="en-US" smtClean="0">
                <a:latin typeface="Palatino Linotype" panose="02040502050505030304" pitchFamily="18" charset="0"/>
              </a:rPr>
              <a:t>Toán </a:t>
            </a:r>
            <a:r>
              <a:rPr lang="en-US">
                <a:latin typeface="Palatino Linotype" panose="02040502050505030304" pitchFamily="18" charset="0"/>
              </a:rPr>
              <a:t>tử logic là loại toán tử dùng để xác định mối quan hệ logic giữa các giá trị logic </a:t>
            </a:r>
            <a:r>
              <a:rPr lang="en-US" i="1">
                <a:latin typeface="Palatino Linotype" panose="02040502050505030304" pitchFamily="18" charset="0"/>
              </a:rPr>
              <a:t>(</a:t>
            </a:r>
            <a:r>
              <a:rPr lang="en-US">
                <a:latin typeface="Palatino Linotype" panose="02040502050505030304" pitchFamily="18" charset="0"/>
              </a:rPr>
              <a:t>true, false</a:t>
            </a:r>
            <a:r>
              <a:rPr lang="en-US" smtClean="0">
                <a:latin typeface="Palatino Linotype" panose="02040502050505030304" pitchFamily="18" charset="0"/>
              </a:rPr>
              <a:t>)</a:t>
            </a:r>
          </a:p>
          <a:p>
            <a:pPr marL="285750" indent="-285750">
              <a:buFontTx/>
              <a:buChar char="-"/>
            </a:pPr>
            <a:r>
              <a:rPr lang="vi-VN">
                <a:latin typeface="Palatino Linotype" panose="02040502050505030304" pitchFamily="18" charset="0"/>
              </a:rPr>
              <a:t>Toán tử logic được chia làm ba loại: </a:t>
            </a:r>
            <a:r>
              <a:rPr lang="en-US" smtClean="0">
                <a:latin typeface="Palatino Linotype" panose="02040502050505030304" pitchFamily="18" charset="0"/>
              </a:rPr>
              <a:t> </a:t>
            </a:r>
            <a:r>
              <a:rPr lang="en-US" b="1" smtClean="0">
                <a:latin typeface="Palatino Linotype" panose="02040502050505030304" pitchFamily="18" charset="0"/>
              </a:rPr>
              <a:t>&amp;&amp;    ||    !</a:t>
            </a:r>
          </a:p>
          <a:p>
            <a:r>
              <a:rPr lang="en-US" smtClean="0">
                <a:latin typeface="Palatino Linotype" panose="02040502050505030304" pitchFamily="18" charset="0"/>
              </a:rPr>
              <a:t>+) Ví dụ 1: true &amp;&amp; false =&gt; false</a:t>
            </a:r>
          </a:p>
          <a:p>
            <a:r>
              <a:rPr lang="en-US" smtClean="0">
                <a:latin typeface="Palatino Linotype" panose="02040502050505030304" pitchFamily="18" charset="0"/>
              </a:rPr>
              <a:t>+) Ví dụ 2: true || false =&gt; true</a:t>
            </a:r>
          </a:p>
          <a:p>
            <a:r>
              <a:rPr lang="en-US" smtClean="0">
                <a:latin typeface="Palatino Linotype" panose="02040502050505030304" pitchFamily="18" charset="0"/>
              </a:rPr>
              <a:t>+) Ví dụ 3: !true =&gt; false</a:t>
            </a:r>
          </a:p>
          <a:p>
            <a:endParaRPr lang="en-US" smtClean="0">
              <a:latin typeface="Palatino Linotype" panose="02040502050505030304" pitchFamily="18" charset="0"/>
            </a:endParaRPr>
          </a:p>
          <a:p>
            <a:endParaRPr lang="en-US">
              <a:latin typeface="Palatino Linotype" panose="02040502050505030304" pitchFamily="18" charset="0"/>
            </a:endParaRPr>
          </a:p>
        </p:txBody>
      </p:sp>
      <p:sp>
        <p:nvSpPr>
          <p:cNvPr id="13" name="Shape 795">
            <a:hlinkClick r:id="rId3" action="ppaction://hlinksldjump"/>
          </p:cNvPr>
          <p:cNvSpPr/>
          <p:nvPr/>
        </p:nvSpPr>
        <p:spPr>
          <a:xfrm rot="20700000">
            <a:off x="6050247" y="3569110"/>
            <a:ext cx="534307" cy="301309"/>
          </a:xfrm>
          <a:custGeom>
            <a:avLst/>
            <a:gdLst/>
            <a:ahLst/>
            <a:cxnLst/>
            <a:rect l="0" t="0" r="0" b="0"/>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6D9EEB"/>
          </a:solidFill>
          <a:ln>
            <a:noFill/>
          </a:ln>
        </p:spPr>
        <p:txBody>
          <a:bodyPr lIns="121900" tIns="121900" rIns="121900" bIns="121900" anchor="ctr" anchorCtr="0">
            <a:noAutofit/>
          </a:bodyPr>
          <a:lstStyle/>
          <a:p>
            <a:endParaRPr sz="2400">
              <a:solidFill>
                <a:srgbClr val="6D9EEB"/>
              </a:solidFill>
            </a:endParaRPr>
          </a:p>
        </p:txBody>
      </p:sp>
    </p:spTree>
    <p:extLst>
      <p:ext uri="{BB962C8B-B14F-4D97-AF65-F5344CB8AC3E}">
        <p14:creationId xmlns:p14="http://schemas.microsoft.com/office/powerpoint/2010/main" val="65857436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3475229" y="280554"/>
            <a:ext cx="1911929" cy="826505"/>
          </a:xfrm>
          <a:prstGeom prst="rect">
            <a:avLst/>
          </a:prstGeom>
        </p:spPr>
        <p:txBody>
          <a:bodyPr lIns="91425" tIns="91425" rIns="91425" bIns="91425" anchor="b" anchorCtr="0">
            <a:noAutofit/>
          </a:bodyPr>
          <a:lstStyle/>
          <a:p>
            <a:r>
              <a:rPr lang="en-US" sz="4800" b="1" smtClean="0">
                <a:solidFill>
                  <a:schemeClr val="accent1">
                    <a:lumMod val="75000"/>
                  </a:schemeClr>
                </a:solidFill>
                <a:latin typeface="Footlight MT Light" panose="0204060206030A020304" pitchFamily="18" charset="0"/>
              </a:rPr>
              <a:t>HTML</a:t>
            </a:r>
            <a:endParaRPr lang="en" sz="4800" b="1">
              <a:solidFill>
                <a:schemeClr val="accent1">
                  <a:lumMod val="75000"/>
                </a:schemeClr>
              </a:solidFill>
              <a:latin typeface="Footlight MT Light" panose="0204060206030A020304" pitchFamily="18" charset="0"/>
            </a:endParaRPr>
          </a:p>
        </p:txBody>
      </p:sp>
      <p:sp>
        <p:nvSpPr>
          <p:cNvPr id="25" name="Shape 301"/>
          <p:cNvSpPr/>
          <p:nvPr/>
        </p:nvSpPr>
        <p:spPr>
          <a:xfrm>
            <a:off x="564410" y="1766454"/>
            <a:ext cx="1625859" cy="1699573"/>
          </a:xfrm>
          <a:prstGeom prst="ellipse">
            <a:avLst/>
          </a:prstGeom>
          <a:solidFill>
            <a:schemeClr val="bg1"/>
          </a:solidFill>
          <a:ln w="114300" cap="flat" cmpd="sng">
            <a:solidFill>
              <a:schemeClr val="accent1">
                <a:lumMod val="75000"/>
              </a:schemeClr>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smtClean="0">
                <a:latin typeface="Palatino Linotype" panose="02040502050505030304" pitchFamily="18" charset="0"/>
                <a:ea typeface="Lora"/>
                <a:cs typeface="Lora"/>
                <a:sym typeface="Lora"/>
              </a:rPr>
              <a:t>Tổng quan</a:t>
            </a:r>
            <a:endParaRPr lang="en" b="1">
              <a:latin typeface="Palatino Linotype" panose="02040502050505030304" pitchFamily="18" charset="0"/>
              <a:ea typeface="Lora"/>
              <a:cs typeface="Lora"/>
              <a:sym typeface="Lora"/>
            </a:endParaRPr>
          </a:p>
        </p:txBody>
      </p:sp>
      <p:sp>
        <p:nvSpPr>
          <p:cNvPr id="26" name="Shape 302"/>
          <p:cNvSpPr/>
          <p:nvPr/>
        </p:nvSpPr>
        <p:spPr>
          <a:xfrm>
            <a:off x="4760190" y="1766454"/>
            <a:ext cx="1625859" cy="1699573"/>
          </a:xfrm>
          <a:prstGeom prst="ellipse">
            <a:avLst/>
          </a:prstGeom>
          <a:solidFill>
            <a:schemeClr val="bg1"/>
          </a:solidFill>
          <a:ln w="114300" cap="flat" cmpd="sng">
            <a:solidFill>
              <a:schemeClr val="accent1">
                <a:lumMod val="75000"/>
              </a:schemeClr>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a:latin typeface="Palatino Linotype" panose="02040502050505030304" pitchFamily="18" charset="0"/>
                <a:ea typeface="Lora"/>
                <a:cs typeface="Lora"/>
                <a:sym typeface="Lora"/>
              </a:rPr>
              <a:t>T</a:t>
            </a:r>
            <a:r>
              <a:rPr lang="en-US" b="1" smtClean="0">
                <a:latin typeface="Palatino Linotype" panose="02040502050505030304" pitchFamily="18" charset="0"/>
                <a:ea typeface="Lora"/>
                <a:cs typeface="Lora"/>
                <a:sym typeface="Lora"/>
              </a:rPr>
              <a:t>hẻ thường dùng</a:t>
            </a:r>
            <a:endParaRPr lang="en" b="1">
              <a:latin typeface="Palatino Linotype" panose="02040502050505030304" pitchFamily="18" charset="0"/>
              <a:ea typeface="Lora"/>
              <a:cs typeface="Lora"/>
              <a:sym typeface="Lora"/>
            </a:endParaRPr>
          </a:p>
        </p:txBody>
      </p:sp>
      <p:sp>
        <p:nvSpPr>
          <p:cNvPr id="27" name="Shape 303"/>
          <p:cNvSpPr/>
          <p:nvPr/>
        </p:nvSpPr>
        <p:spPr>
          <a:xfrm>
            <a:off x="2662300" y="1766454"/>
            <a:ext cx="1625859" cy="1699573"/>
          </a:xfrm>
          <a:prstGeom prst="ellipse">
            <a:avLst/>
          </a:prstGeom>
          <a:solidFill>
            <a:schemeClr val="bg1"/>
          </a:solidFill>
          <a:ln w="114300" cap="flat" cmpd="sng">
            <a:solidFill>
              <a:schemeClr val="accent1">
                <a:lumMod val="75000"/>
              </a:schemeClr>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smtClean="0">
                <a:latin typeface="Palatino Linotype" panose="02040502050505030304" pitchFamily="18" charset="0"/>
                <a:ea typeface="Lora"/>
                <a:cs typeface="Lora"/>
                <a:sym typeface="Lora"/>
              </a:rPr>
              <a:t>Phân loại thẻ</a:t>
            </a:r>
            <a:endParaRPr lang="en" b="1">
              <a:latin typeface="Palatino Linotype" panose="02040502050505030304" pitchFamily="18" charset="0"/>
              <a:ea typeface="Lora"/>
              <a:cs typeface="Lora"/>
              <a:sym typeface="Lora"/>
            </a:endParaRPr>
          </a:p>
        </p:txBody>
      </p:sp>
      <p:cxnSp>
        <p:nvCxnSpPr>
          <p:cNvPr id="28" name="Shape 304"/>
          <p:cNvCxnSpPr>
            <a:stCxn id="25" idx="6"/>
            <a:endCxn id="27" idx="2"/>
          </p:cNvCxnSpPr>
          <p:nvPr/>
        </p:nvCxnSpPr>
        <p:spPr>
          <a:xfrm>
            <a:off x="2190269" y="2616241"/>
            <a:ext cx="472031" cy="0"/>
          </a:xfrm>
          <a:prstGeom prst="straightConnector1">
            <a:avLst/>
          </a:prstGeom>
          <a:noFill/>
          <a:ln w="38100" cap="flat" cmpd="sng">
            <a:solidFill>
              <a:schemeClr val="accent1">
                <a:lumMod val="60000"/>
                <a:lumOff val="40000"/>
              </a:schemeClr>
            </a:solidFill>
            <a:prstDash val="solid"/>
            <a:round/>
            <a:headEnd type="none" w="med" len="med"/>
            <a:tailEnd type="triangle" w="med" len="med"/>
          </a:ln>
        </p:spPr>
      </p:cxnSp>
      <p:sp>
        <p:nvSpPr>
          <p:cNvPr id="29" name="Shape 302"/>
          <p:cNvSpPr/>
          <p:nvPr/>
        </p:nvSpPr>
        <p:spPr>
          <a:xfrm>
            <a:off x="6858080" y="1766454"/>
            <a:ext cx="1625859" cy="1699573"/>
          </a:xfrm>
          <a:prstGeom prst="ellipse">
            <a:avLst/>
          </a:prstGeom>
          <a:solidFill>
            <a:schemeClr val="bg1"/>
          </a:solidFill>
          <a:ln w="114300" cap="flat" cmpd="sng">
            <a:solidFill>
              <a:schemeClr val="accent1">
                <a:lumMod val="75000"/>
              </a:schemeClr>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smtClean="0">
                <a:latin typeface="Palatino Linotype" panose="02040502050505030304" pitchFamily="18" charset="0"/>
                <a:ea typeface="Lora"/>
                <a:cs typeface="Lora"/>
                <a:sym typeface="Lora"/>
              </a:rPr>
              <a:t>HTML5</a:t>
            </a:r>
            <a:endParaRPr lang="en" b="1">
              <a:latin typeface="Palatino Linotype" panose="02040502050505030304" pitchFamily="18" charset="0"/>
              <a:ea typeface="Lora"/>
              <a:cs typeface="Lora"/>
              <a:sym typeface="Lora"/>
            </a:endParaRPr>
          </a:p>
        </p:txBody>
      </p:sp>
      <p:cxnSp>
        <p:nvCxnSpPr>
          <p:cNvPr id="30" name="Shape 304"/>
          <p:cNvCxnSpPr>
            <a:stCxn id="27" idx="6"/>
            <a:endCxn id="26" idx="2"/>
          </p:cNvCxnSpPr>
          <p:nvPr/>
        </p:nvCxnSpPr>
        <p:spPr>
          <a:xfrm>
            <a:off x="4288159" y="2616241"/>
            <a:ext cx="472031" cy="0"/>
          </a:xfrm>
          <a:prstGeom prst="straightConnector1">
            <a:avLst/>
          </a:prstGeom>
          <a:noFill/>
          <a:ln w="38100" cap="flat" cmpd="sng">
            <a:solidFill>
              <a:schemeClr val="accent1">
                <a:lumMod val="60000"/>
                <a:lumOff val="40000"/>
              </a:schemeClr>
            </a:solidFill>
            <a:prstDash val="solid"/>
            <a:round/>
            <a:headEnd type="none" w="med" len="med"/>
            <a:tailEnd type="triangle" w="med" len="med"/>
          </a:ln>
        </p:spPr>
      </p:cxnSp>
      <p:cxnSp>
        <p:nvCxnSpPr>
          <p:cNvPr id="31" name="Shape 304"/>
          <p:cNvCxnSpPr>
            <a:stCxn id="26" idx="6"/>
            <a:endCxn id="29" idx="2"/>
          </p:cNvCxnSpPr>
          <p:nvPr/>
        </p:nvCxnSpPr>
        <p:spPr>
          <a:xfrm>
            <a:off x="6386049" y="2616241"/>
            <a:ext cx="472031" cy="0"/>
          </a:xfrm>
          <a:prstGeom prst="straightConnector1">
            <a:avLst/>
          </a:prstGeom>
          <a:noFill/>
          <a:ln w="38100" cap="flat" cmpd="sng">
            <a:solidFill>
              <a:schemeClr val="accent1">
                <a:lumMod val="60000"/>
                <a:lumOff val="40000"/>
              </a:schemeClr>
            </a:solidFill>
            <a:prstDash val="solid"/>
            <a:round/>
            <a:headEnd type="none" w="med" len="med"/>
            <a:tailEnd type="triangle" w="med" len="med"/>
          </a:ln>
        </p:spPr>
      </p:cxn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ctrTitle" idx="4294967295"/>
          </p:nvPr>
        </p:nvSpPr>
        <p:spPr>
          <a:xfrm>
            <a:off x="3647211" y="96525"/>
            <a:ext cx="1902624" cy="895887"/>
          </a:xfrm>
          <a:prstGeom prst="rect">
            <a:avLst/>
          </a:prstGeom>
          <a:noFill/>
          <a:ln>
            <a:noFill/>
          </a:ln>
        </p:spPr>
        <p:txBody>
          <a:bodyPr lIns="91425" tIns="91425" rIns="91425" bIns="91425" anchor="b" anchorCtr="0">
            <a:noAutofit/>
          </a:bodyPr>
          <a:lstStyle/>
          <a:p>
            <a:pPr lvl="0">
              <a:spcBef>
                <a:spcPts val="0"/>
              </a:spcBef>
              <a:buNone/>
            </a:pPr>
            <a:r>
              <a:rPr lang="en-US" sz="4800" smtClean="0">
                <a:solidFill>
                  <a:schemeClr val="accent1">
                    <a:lumMod val="75000"/>
                  </a:schemeClr>
                </a:solidFill>
                <a:latin typeface="Footlight MT Light" panose="0204060206030A020304" pitchFamily="18" charset="0"/>
              </a:rPr>
              <a:t>HTML</a:t>
            </a:r>
            <a:endParaRPr lang="en" sz="4800">
              <a:solidFill>
                <a:schemeClr val="accent1">
                  <a:lumMod val="75000"/>
                </a:schemeClr>
              </a:solidFill>
              <a:latin typeface="Footlight MT Light" panose="0204060206030A020304" pitchFamily="18" charset="0"/>
            </a:endParaRPr>
          </a:p>
        </p:txBody>
      </p:sp>
      <p:sp>
        <p:nvSpPr>
          <p:cNvPr id="15" name="Rectangle 14"/>
          <p:cNvSpPr/>
          <p:nvPr/>
        </p:nvSpPr>
        <p:spPr>
          <a:xfrm>
            <a:off x="703264" y="834077"/>
            <a:ext cx="2061783" cy="477054"/>
          </a:xfrm>
          <a:prstGeom prst="rect">
            <a:avLst/>
          </a:prstGeom>
        </p:spPr>
        <p:txBody>
          <a:bodyPr wrap="none">
            <a:spAutoFit/>
          </a:bodyPr>
          <a:lstStyle/>
          <a:p>
            <a:r>
              <a:rPr lang="en-US" sz="2500" b="1" smtClean="0">
                <a:solidFill>
                  <a:schemeClr val="accent1">
                    <a:lumMod val="75000"/>
                  </a:schemeClr>
                </a:solidFill>
                <a:latin typeface="Palatino Linotype" panose="02040502050505030304" pitchFamily="18" charset="0"/>
              </a:rPr>
              <a:t>I. </a:t>
            </a:r>
            <a:r>
              <a:rPr lang="en-US" sz="2500" b="1">
                <a:solidFill>
                  <a:schemeClr val="accent1">
                    <a:lumMod val="75000"/>
                  </a:schemeClr>
                </a:solidFill>
                <a:latin typeface="Palatino Linotype" panose="02040502050505030304" pitchFamily="18" charset="0"/>
              </a:rPr>
              <a:t>Tổng quan</a:t>
            </a:r>
          </a:p>
        </p:txBody>
      </p:sp>
      <p:sp>
        <p:nvSpPr>
          <p:cNvPr id="22" name="Shape 572"/>
          <p:cNvSpPr txBox="1">
            <a:spLocks/>
          </p:cNvSpPr>
          <p:nvPr/>
        </p:nvSpPr>
        <p:spPr>
          <a:xfrm>
            <a:off x="685207" y="1358396"/>
            <a:ext cx="2097899" cy="36171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en" b="1" smtClean="0">
                <a:latin typeface="Palatino Linotype" panose="02040502050505030304" pitchFamily="18" charset="0"/>
              </a:rPr>
              <a:t>1.HTML là gì?</a:t>
            </a:r>
            <a:endParaRPr lang="en" b="1" u="sng" smtClean="0">
              <a:latin typeface="Palatino Linotype" panose="02040502050505030304" pitchFamily="18" charset="0"/>
            </a:endParaRPr>
          </a:p>
          <a:p>
            <a:r>
              <a:rPr lang="en-US" smtClean="0">
                <a:latin typeface="Palatino Linotype" panose="02040502050505030304" pitchFamily="18" charset="0"/>
              </a:rPr>
              <a:t>HTML </a:t>
            </a:r>
            <a:r>
              <a:rPr lang="en-US">
                <a:latin typeface="Palatino Linotype" panose="02040502050505030304" pitchFamily="18" charset="0"/>
              </a:rPr>
              <a:t>(HyperText Markup Language) là ngôn ngữ đánh dấu siêu văn bản, dùng để tạo ra các trang web.</a:t>
            </a:r>
          </a:p>
        </p:txBody>
      </p:sp>
      <p:sp>
        <p:nvSpPr>
          <p:cNvPr id="23" name="Shape 573"/>
          <p:cNvSpPr txBox="1">
            <a:spLocks/>
          </p:cNvSpPr>
          <p:nvPr/>
        </p:nvSpPr>
        <p:spPr>
          <a:xfrm>
            <a:off x="3101600" y="1358396"/>
            <a:ext cx="2097899" cy="36171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en" b="1" smtClean="0">
                <a:latin typeface="Palatino Linotype" panose="02040502050505030304" pitchFamily="18" charset="0"/>
              </a:rPr>
              <a:t>2.Tập tin HTML là gì?</a:t>
            </a:r>
            <a:endParaRPr lang="en-US" smtClean="0">
              <a:latin typeface="Palatino Linotype" panose="02040502050505030304" pitchFamily="18" charset="0"/>
            </a:endParaRPr>
          </a:p>
          <a:p>
            <a:r>
              <a:rPr lang="en-US" smtClean="0">
                <a:latin typeface="Palatino Linotype" panose="02040502050505030304" pitchFamily="18" charset="0"/>
              </a:rPr>
              <a:t>+)L</a:t>
            </a:r>
            <a:r>
              <a:rPr lang="vi-VN" smtClean="0">
                <a:latin typeface="Palatino Linotype" panose="02040502050505030304" pitchFamily="18" charset="0"/>
              </a:rPr>
              <a:t>à </a:t>
            </a:r>
            <a:r>
              <a:rPr lang="vi-VN">
                <a:latin typeface="Palatino Linotype" panose="02040502050505030304" pitchFamily="18" charset="0"/>
              </a:rPr>
              <a:t>một tập tin text có chứa các thẻ HTML (tập tin có phần mở rộng là .</a:t>
            </a:r>
            <a:r>
              <a:rPr lang="vi-VN" smtClean="0">
                <a:latin typeface="Palatino Linotype" panose="02040502050505030304" pitchFamily="18" charset="0"/>
              </a:rPr>
              <a:t>html</a:t>
            </a:r>
            <a:r>
              <a:rPr lang="en-US" smtClean="0">
                <a:latin typeface="Palatino Linotype" panose="02040502050505030304" pitchFamily="18" charset="0"/>
              </a:rPr>
              <a:t> </a:t>
            </a:r>
            <a:r>
              <a:rPr lang="vi-VN" smtClean="0">
                <a:latin typeface="Palatino Linotype" panose="02040502050505030304" pitchFamily="18" charset="0"/>
              </a:rPr>
              <a:t>hoặc</a:t>
            </a:r>
            <a:r>
              <a:rPr lang="vi-VN">
                <a:latin typeface="Palatino Linotype" panose="02040502050505030304" pitchFamily="18" charset="0"/>
              </a:rPr>
              <a:t> .htm</a:t>
            </a:r>
            <a:r>
              <a:rPr lang="vi-VN" smtClean="0">
                <a:latin typeface="Palatino Linotype" panose="02040502050505030304" pitchFamily="18" charset="0"/>
              </a:rPr>
              <a:t>)</a:t>
            </a:r>
            <a:endParaRPr lang="en-US" smtClean="0">
              <a:latin typeface="Palatino Linotype" panose="02040502050505030304" pitchFamily="18" charset="0"/>
            </a:endParaRPr>
          </a:p>
          <a:p>
            <a:r>
              <a:rPr lang="en-US" smtClean="0">
                <a:latin typeface="Palatino Linotype" panose="02040502050505030304" pitchFamily="18" charset="0"/>
              </a:rPr>
              <a:t>+)</a:t>
            </a:r>
            <a:r>
              <a:rPr lang="vi-VN" smtClean="0">
                <a:latin typeface="Palatino Linotype" panose="02040502050505030304" pitchFamily="18" charset="0"/>
              </a:rPr>
              <a:t> </a:t>
            </a:r>
            <a:r>
              <a:rPr lang="vi-VN">
                <a:latin typeface="Palatino Linotype" panose="02040502050505030304" pitchFamily="18" charset="0"/>
              </a:rPr>
              <a:t>Nếu cú pháp có bị sai thì trình </a:t>
            </a:r>
            <a:r>
              <a:rPr lang="vi-VN" smtClean="0">
                <a:latin typeface="Palatino Linotype" panose="02040502050505030304" pitchFamily="18" charset="0"/>
              </a:rPr>
              <a:t>duyệt vẫn</a:t>
            </a:r>
            <a:r>
              <a:rPr lang="vi-VN" i="1">
                <a:latin typeface="Palatino Linotype" panose="02040502050505030304" pitchFamily="18" charset="0"/>
              </a:rPr>
              <a:t> </a:t>
            </a:r>
            <a:r>
              <a:rPr lang="vi-VN" i="1">
                <a:solidFill>
                  <a:schemeClr val="accent1">
                    <a:lumMod val="50000"/>
                  </a:schemeClr>
                </a:solidFill>
                <a:latin typeface="Palatino Linotype" panose="02040502050505030304" pitchFamily="18" charset="0"/>
              </a:rPr>
              <a:t>không báo lỗi</a:t>
            </a:r>
            <a:r>
              <a:rPr lang="vi-VN">
                <a:latin typeface="Palatino Linotype" panose="02040502050505030304" pitchFamily="18" charset="0"/>
              </a:rPr>
              <a:t>, nó chỉ hiển thị không như ý muốn.</a:t>
            </a:r>
          </a:p>
          <a:p>
            <a:endParaRPr lang="en-US" smtClean="0">
              <a:latin typeface="Palatino Linotype" panose="02040502050505030304" pitchFamily="18" charset="0"/>
            </a:endParaRPr>
          </a:p>
          <a:p>
            <a:pPr marL="285750" indent="-285750">
              <a:buFontTx/>
              <a:buChar char="-"/>
            </a:pPr>
            <a:endParaRPr lang="vi-VN">
              <a:latin typeface="Palatino Linotype" panose="02040502050505030304" pitchFamily="18" charset="0"/>
            </a:endParaRPr>
          </a:p>
          <a:p>
            <a:endParaRPr lang="en" b="1" smtClean="0">
              <a:latin typeface="Palatino Linotype" panose="02040502050505030304" pitchFamily="18" charset="0"/>
            </a:endParaRPr>
          </a:p>
        </p:txBody>
      </p:sp>
      <p:sp>
        <p:nvSpPr>
          <p:cNvPr id="24" name="Shape 574"/>
          <p:cNvSpPr txBox="1">
            <a:spLocks/>
          </p:cNvSpPr>
          <p:nvPr/>
        </p:nvSpPr>
        <p:spPr>
          <a:xfrm>
            <a:off x="5836486" y="1349069"/>
            <a:ext cx="2447495" cy="36171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en-US" b="1" smtClean="0">
                <a:latin typeface="Palatino Linotype" panose="02040502050505030304" pitchFamily="18" charset="0"/>
              </a:rPr>
              <a:t>3.Thẻ trong HTML?</a:t>
            </a:r>
          </a:p>
          <a:p>
            <a:r>
              <a:rPr lang="en-US" smtClean="0">
                <a:latin typeface="Palatino Linotype" panose="02040502050505030304" pitchFamily="18" charset="0"/>
              </a:rPr>
              <a:t>+)</a:t>
            </a:r>
            <a:r>
              <a:rPr lang="vi-VN">
                <a:latin typeface="Palatino Linotype" panose="02040502050505030304" pitchFamily="18" charset="0"/>
              </a:rPr>
              <a:t> Mỗi thẻ là một từ khóa, được bao quanh bởi cặp ngoặc nhọn </a:t>
            </a:r>
            <a:endParaRPr lang="en-US" smtClean="0">
              <a:latin typeface="Palatino Linotype" panose="02040502050505030304" pitchFamily="18" charset="0"/>
            </a:endParaRPr>
          </a:p>
          <a:p>
            <a:r>
              <a:rPr lang="vi-VN" smtClean="0">
                <a:latin typeface="Palatino Linotype" panose="02040502050505030304" pitchFamily="18" charset="0"/>
              </a:rPr>
              <a:t>(</a:t>
            </a:r>
            <a:r>
              <a:rPr lang="vi-VN">
                <a:latin typeface="Palatino Linotype" panose="02040502050505030304" pitchFamily="18" charset="0"/>
              </a:rPr>
              <a:t>Ví dụ: &lt;html&gt;, &lt;head&gt;, &lt;body&gt;)</a:t>
            </a:r>
            <a:endParaRPr lang="en-US" smtClean="0">
              <a:latin typeface="Palatino Linotype" panose="02040502050505030304" pitchFamily="18" charset="0"/>
            </a:endParaRPr>
          </a:p>
          <a:p>
            <a:r>
              <a:rPr lang="en-US" smtClean="0">
                <a:latin typeface="Palatino Linotype" panose="02040502050505030304" pitchFamily="18" charset="0"/>
              </a:rPr>
              <a:t>+) </a:t>
            </a:r>
            <a:r>
              <a:rPr lang="vi-VN">
                <a:latin typeface="Palatino Linotype" panose="02040502050505030304" pitchFamily="18" charset="0"/>
              </a:rPr>
              <a:t>Mỗi thẻ HTML thường bao gồm một cặp: thẻ </a:t>
            </a:r>
            <a:r>
              <a:rPr lang="vi-VN" smtClean="0">
                <a:latin typeface="Palatino Linotype" panose="02040502050505030304" pitchFamily="18" charset="0"/>
              </a:rPr>
              <a:t>m</a:t>
            </a:r>
            <a:r>
              <a:rPr lang="en-US" smtClean="0">
                <a:latin typeface="Palatino Linotype" panose="02040502050505030304" pitchFamily="18" charset="0"/>
              </a:rPr>
              <a:t>ở</a:t>
            </a:r>
            <a:r>
              <a:rPr lang="en-US">
                <a:latin typeface="Palatino Linotype" panose="02040502050505030304" pitchFamily="18" charset="0"/>
              </a:rPr>
              <a:t> </a:t>
            </a:r>
            <a:r>
              <a:rPr lang="vi-VN" smtClean="0">
                <a:latin typeface="Palatino Linotype" panose="02040502050505030304" pitchFamily="18" charset="0"/>
              </a:rPr>
              <a:t>và thẻ</a:t>
            </a:r>
            <a:r>
              <a:rPr lang="en-US" smtClean="0">
                <a:latin typeface="Palatino Linotype" panose="02040502050505030304" pitchFamily="18" charset="0"/>
              </a:rPr>
              <a:t> đóng.</a:t>
            </a:r>
          </a:p>
          <a:p>
            <a:r>
              <a:rPr lang="en-US" smtClean="0">
                <a:latin typeface="Palatino Linotype" panose="02040502050505030304" pitchFamily="18" charset="0"/>
              </a:rPr>
              <a:t>(Ví dụ: &lt;body&gt;, &lt;/body&gt;)</a:t>
            </a:r>
          </a:p>
          <a:p>
            <a:r>
              <a:rPr lang="en-US" smtClean="0">
                <a:latin typeface="Palatino Linotype" panose="02040502050505030304" pitchFamily="18" charset="0"/>
              </a:rPr>
              <a:t>+) Dùng để định dạng nội dung trang web, chèn âm thanh, hình ảnh…</a:t>
            </a:r>
            <a:endParaRPr lang="en-US">
              <a:latin typeface="Palatino Linotype" panose="02040502050505030304" pitchFamily="18" charset="0"/>
            </a:endParaRPr>
          </a:p>
        </p:txBody>
      </p:sp>
      <p:sp>
        <p:nvSpPr>
          <p:cNvPr id="12" name="Shape 574"/>
          <p:cNvSpPr txBox="1">
            <a:spLocks/>
          </p:cNvSpPr>
          <p:nvPr/>
        </p:nvSpPr>
        <p:spPr>
          <a:xfrm>
            <a:off x="6921318" y="1311131"/>
            <a:ext cx="2097899" cy="36171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endParaRPr lang="en-US">
              <a:latin typeface="Palatino Linotype" panose="02040502050505030304" pitchFamily="18" charset="0"/>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Shape 571"/>
          <p:cNvSpPr txBox="1">
            <a:spLocks noGrp="1"/>
          </p:cNvSpPr>
          <p:nvPr>
            <p:ph type="title"/>
          </p:nvPr>
        </p:nvSpPr>
        <p:spPr>
          <a:xfrm>
            <a:off x="768707" y="446809"/>
            <a:ext cx="2545993" cy="685800"/>
          </a:xfrm>
          <a:prstGeom prst="rect">
            <a:avLst/>
          </a:prstGeom>
        </p:spPr>
        <p:txBody>
          <a:bodyPr lIns="91425" tIns="91425" rIns="91425" bIns="91425" anchor="b" anchorCtr="0">
            <a:noAutofit/>
          </a:bodyPr>
          <a:lstStyle/>
          <a:p>
            <a:pPr lvl="0">
              <a:spcBef>
                <a:spcPts val="0"/>
              </a:spcBef>
              <a:buNone/>
            </a:pPr>
            <a:r>
              <a:rPr lang="en" sz="2500" smtClean="0">
                <a:solidFill>
                  <a:schemeClr val="accent1">
                    <a:lumMod val="75000"/>
                  </a:schemeClr>
                </a:solidFill>
                <a:latin typeface="Palatino Linotype" panose="02040502050505030304" pitchFamily="18" charset="0"/>
              </a:rPr>
              <a:t>II.Phân loại thẻ</a:t>
            </a:r>
            <a:endParaRPr lang="en" sz="2500">
              <a:solidFill>
                <a:schemeClr val="accent1">
                  <a:lumMod val="75000"/>
                </a:schemeClr>
              </a:solidFill>
              <a:latin typeface="Palatino Linotype" panose="02040502050505030304" pitchFamily="18" charset="0"/>
            </a:endParaRPr>
          </a:p>
        </p:txBody>
      </p:sp>
      <p:sp>
        <p:nvSpPr>
          <p:cNvPr id="572" name="Shape 572"/>
          <p:cNvSpPr txBox="1">
            <a:spLocks noGrp="1"/>
          </p:cNvSpPr>
          <p:nvPr>
            <p:ph type="body" idx="1"/>
          </p:nvPr>
        </p:nvSpPr>
        <p:spPr>
          <a:xfrm>
            <a:off x="768707" y="1289672"/>
            <a:ext cx="2097899" cy="3617100"/>
          </a:xfrm>
          <a:prstGeom prst="rect">
            <a:avLst/>
          </a:prstGeom>
        </p:spPr>
        <p:txBody>
          <a:bodyPr lIns="91425" tIns="91425" rIns="91425" bIns="91425" anchor="t" anchorCtr="0">
            <a:noAutofit/>
          </a:bodyPr>
          <a:lstStyle/>
          <a:p>
            <a:pPr lvl="0" algn="ctr" rtl="0">
              <a:spcBef>
                <a:spcPts val="0"/>
              </a:spcBef>
              <a:buNone/>
            </a:pPr>
            <a:r>
              <a:rPr lang="en" b="1" smtClean="0">
                <a:latin typeface="Palatino Linotype" panose="02040502050505030304" pitchFamily="18" charset="0"/>
              </a:rPr>
              <a:t>None</a:t>
            </a:r>
          </a:p>
          <a:p>
            <a:pPr lvl="0" rtl="0">
              <a:spcBef>
                <a:spcPts val="0"/>
              </a:spcBef>
              <a:buNone/>
            </a:pPr>
            <a:r>
              <a:rPr lang="en" sz="1400" smtClean="0">
                <a:solidFill>
                  <a:schemeClr val="tx1"/>
                </a:solidFill>
                <a:latin typeface="Palatino Linotype" panose="02040502050505030304" pitchFamily="18" charset="0"/>
              </a:rPr>
              <a:t>Là những thẻ sẽ không hiển thị nội dung bên trong.</a:t>
            </a:r>
          </a:p>
          <a:p>
            <a:pPr lvl="0" rtl="0">
              <a:spcBef>
                <a:spcPts val="0"/>
              </a:spcBef>
              <a:buNone/>
            </a:pPr>
            <a:r>
              <a:rPr lang="en" sz="1400" smtClean="0">
                <a:solidFill>
                  <a:schemeClr val="tx1"/>
                </a:solidFill>
                <a:latin typeface="Palatino Linotype" panose="02040502050505030304" pitchFamily="18" charset="0"/>
              </a:rPr>
              <a:t>(Ví dụ: &lt;html&gt;, &lt;head&gt;, </a:t>
            </a:r>
          </a:p>
          <a:p>
            <a:pPr lvl="0" rtl="0">
              <a:spcBef>
                <a:spcPts val="0"/>
              </a:spcBef>
              <a:buNone/>
            </a:pPr>
            <a:r>
              <a:rPr lang="en" sz="1400" smtClean="0">
                <a:solidFill>
                  <a:schemeClr val="tx1"/>
                </a:solidFill>
                <a:latin typeface="Palatino Linotype" panose="02040502050505030304" pitchFamily="18" charset="0"/>
              </a:rPr>
              <a:t>&lt;title&gt;, &lt;meta&gt;, &lt;link&gt;, </a:t>
            </a:r>
          </a:p>
          <a:p>
            <a:pPr lvl="0" rtl="0">
              <a:spcBef>
                <a:spcPts val="0"/>
              </a:spcBef>
              <a:buNone/>
            </a:pPr>
            <a:r>
              <a:rPr lang="en" sz="1400" smtClean="0">
                <a:solidFill>
                  <a:schemeClr val="tx1"/>
                </a:solidFill>
                <a:latin typeface="Palatino Linotype" panose="02040502050505030304" pitchFamily="18" charset="0"/>
              </a:rPr>
              <a:t>&lt;style&gt;…)</a:t>
            </a:r>
            <a:endParaRPr lang="en" sz="1400">
              <a:solidFill>
                <a:schemeClr val="tx1"/>
              </a:solidFill>
              <a:latin typeface="Palatino Linotype" panose="02040502050505030304" pitchFamily="18" charset="0"/>
            </a:endParaRPr>
          </a:p>
        </p:txBody>
      </p:sp>
      <p:sp>
        <p:nvSpPr>
          <p:cNvPr id="573" name="Shape 573"/>
          <p:cNvSpPr txBox="1">
            <a:spLocks noGrp="1"/>
          </p:cNvSpPr>
          <p:nvPr>
            <p:ph type="body" idx="2"/>
          </p:nvPr>
        </p:nvSpPr>
        <p:spPr>
          <a:xfrm>
            <a:off x="3043793" y="1289672"/>
            <a:ext cx="2097899" cy="3617100"/>
          </a:xfrm>
          <a:prstGeom prst="rect">
            <a:avLst/>
          </a:prstGeom>
        </p:spPr>
        <p:txBody>
          <a:bodyPr lIns="91425" tIns="91425" rIns="91425" bIns="91425" anchor="t" anchorCtr="0">
            <a:noAutofit/>
          </a:bodyPr>
          <a:lstStyle/>
          <a:p>
            <a:pPr lvl="0" algn="ctr" rtl="0">
              <a:spcBef>
                <a:spcPts val="0"/>
              </a:spcBef>
              <a:buNone/>
            </a:pPr>
            <a:r>
              <a:rPr lang="en" b="1" smtClean="0">
                <a:latin typeface="Palatino Linotype" panose="02040502050505030304" pitchFamily="18" charset="0"/>
              </a:rPr>
              <a:t>Block level</a:t>
            </a:r>
          </a:p>
          <a:p>
            <a:pPr lvl="0" rtl="0">
              <a:spcBef>
                <a:spcPts val="0"/>
              </a:spcBef>
              <a:buNone/>
            </a:pPr>
            <a:r>
              <a:rPr lang="en-US" sz="1400" smtClean="0">
                <a:solidFill>
                  <a:schemeClr val="tx1"/>
                </a:solidFill>
                <a:latin typeface="Palatino Linotype" panose="02040502050505030304" pitchFamily="18" charset="0"/>
              </a:rPr>
              <a:t>L</a:t>
            </a:r>
            <a:r>
              <a:rPr lang="en" sz="1400" smtClean="0">
                <a:solidFill>
                  <a:schemeClr val="tx1"/>
                </a:solidFill>
                <a:latin typeface="Palatino Linotype" panose="02040502050505030304" pitchFamily="18" charset="0"/>
              </a:rPr>
              <a:t>à những thẻ hiển thị nội dung bên trong và chiều ngang tràn hết trình duyệt. Và hết thẻ đóng sẽ tự động xuống dòng.</a:t>
            </a:r>
          </a:p>
          <a:p>
            <a:pPr lvl="0" rtl="0">
              <a:spcBef>
                <a:spcPts val="0"/>
              </a:spcBef>
              <a:buNone/>
            </a:pPr>
            <a:r>
              <a:rPr lang="en" sz="1400" smtClean="0">
                <a:solidFill>
                  <a:schemeClr val="tx1"/>
                </a:solidFill>
                <a:latin typeface="Palatino Linotype" panose="02040502050505030304" pitchFamily="18" charset="0"/>
              </a:rPr>
              <a:t>(Ví dụ: &lt;body&gt;, &lt;h1&gt;,&lt;div&gt;, &lt;p&gt;, &lt;ul&gt;, </a:t>
            </a:r>
          </a:p>
          <a:p>
            <a:pPr lvl="0" rtl="0">
              <a:spcBef>
                <a:spcPts val="0"/>
              </a:spcBef>
              <a:buNone/>
            </a:pPr>
            <a:r>
              <a:rPr lang="en" sz="1400" smtClean="0">
                <a:solidFill>
                  <a:schemeClr val="tx1"/>
                </a:solidFill>
                <a:latin typeface="Palatino Linotype" panose="02040502050505030304" pitchFamily="18" charset="0"/>
              </a:rPr>
              <a:t>&lt;form&gt;, &lt;table&gt;,…)</a:t>
            </a:r>
            <a:endParaRPr lang="en" sz="1400">
              <a:solidFill>
                <a:schemeClr val="tx1"/>
              </a:solidFill>
              <a:latin typeface="Palatino Linotype" panose="02040502050505030304" pitchFamily="18" charset="0"/>
            </a:endParaRPr>
          </a:p>
        </p:txBody>
      </p:sp>
      <p:sp>
        <p:nvSpPr>
          <p:cNvPr id="574" name="Shape 574"/>
          <p:cNvSpPr txBox="1">
            <a:spLocks noGrp="1"/>
          </p:cNvSpPr>
          <p:nvPr>
            <p:ph type="body" idx="3"/>
          </p:nvPr>
        </p:nvSpPr>
        <p:spPr>
          <a:xfrm>
            <a:off x="5318879" y="1282472"/>
            <a:ext cx="2097899" cy="3617100"/>
          </a:xfrm>
          <a:prstGeom prst="rect">
            <a:avLst/>
          </a:prstGeom>
        </p:spPr>
        <p:txBody>
          <a:bodyPr lIns="91425" tIns="91425" rIns="91425" bIns="91425" anchor="t" anchorCtr="0">
            <a:noAutofit/>
          </a:bodyPr>
          <a:lstStyle/>
          <a:p>
            <a:pPr lvl="0" algn="ctr" rtl="0">
              <a:spcBef>
                <a:spcPts val="0"/>
              </a:spcBef>
              <a:buNone/>
            </a:pPr>
            <a:r>
              <a:rPr lang="en" b="1" smtClean="0">
                <a:latin typeface="Palatino Linotype" panose="02040502050505030304" pitchFamily="18" charset="0"/>
              </a:rPr>
              <a:t>Inline</a:t>
            </a:r>
            <a:endParaRPr lang="en" b="1">
              <a:latin typeface="Palatino Linotype" panose="02040502050505030304" pitchFamily="18" charset="0"/>
            </a:endParaRPr>
          </a:p>
          <a:p>
            <a:pPr lvl="0" rtl="0">
              <a:spcBef>
                <a:spcPts val="0"/>
              </a:spcBef>
              <a:buNone/>
            </a:pPr>
            <a:r>
              <a:rPr lang="en" sz="1400" smtClean="0">
                <a:solidFill>
                  <a:schemeClr val="tx1"/>
                </a:solidFill>
                <a:latin typeface="Palatino Linotype" panose="02040502050505030304" pitchFamily="18" charset="0"/>
              </a:rPr>
              <a:t>Là những thẻ hiển thị nội dung bên trong và chiều ngang tùy thuộc vào độ dài của đối tượng bên trong khối. Và hết thẻ đóng sẽ nằm trên một dòng.</a:t>
            </a:r>
          </a:p>
          <a:p>
            <a:pPr lvl="0" rtl="0">
              <a:spcBef>
                <a:spcPts val="0"/>
              </a:spcBef>
              <a:buNone/>
            </a:pPr>
            <a:r>
              <a:rPr lang="en" sz="1400" smtClean="0">
                <a:solidFill>
                  <a:schemeClr val="tx1"/>
                </a:solidFill>
                <a:latin typeface="Palatino Linotype" panose="02040502050505030304" pitchFamily="18" charset="0"/>
              </a:rPr>
              <a:t>(Ví dụ: &lt;body&gt;,&lt;span&gt;, &lt;a&gt;, &lt;img&gt;, &lt;b&gt;, &lt;i&gt;,&lt;u&gt;,…)</a:t>
            </a:r>
            <a:endParaRPr lang="en" sz="1400">
              <a:solidFill>
                <a:schemeClr val="tx1"/>
              </a:solidFill>
              <a:latin typeface="Palatino Linotype" panose="02040502050505030304" pitchFamily="18" charset="0"/>
            </a:endParaRPr>
          </a:p>
          <a:p>
            <a:pPr lvl="0">
              <a:spcBef>
                <a:spcPts val="0"/>
              </a:spcBef>
              <a:buNone/>
            </a:pPr>
            <a:endParaRPr/>
          </a:p>
        </p:txBody>
      </p:sp>
      <p:sp>
        <p:nvSpPr>
          <p:cNvPr id="2" name="Rectangle 1"/>
          <p:cNvSpPr/>
          <p:nvPr/>
        </p:nvSpPr>
        <p:spPr>
          <a:xfrm>
            <a:off x="3532663" y="0"/>
            <a:ext cx="1762021" cy="830997"/>
          </a:xfrm>
          <a:prstGeom prst="rect">
            <a:avLst/>
          </a:prstGeom>
        </p:spPr>
        <p:txBody>
          <a:bodyPr wrap="none">
            <a:spAutoFit/>
          </a:bodyPr>
          <a:lstStyle/>
          <a:p>
            <a:r>
              <a:rPr lang="en-US" sz="4800" b="1">
                <a:solidFill>
                  <a:schemeClr val="accent1">
                    <a:lumMod val="75000"/>
                  </a:schemeClr>
                </a:solidFill>
                <a:latin typeface="Footlight MT Light" panose="0204060206030A020304" pitchFamily="18" charset="0"/>
              </a:rPr>
              <a:t>HTML</a:t>
            </a:r>
            <a:endParaRPr lang="en-US" sz="4800" b="1"/>
          </a:p>
        </p:txBody>
      </p:sp>
    </p:spTree>
    <p:extLst>
      <p:ext uri="{BB962C8B-B14F-4D97-AF65-F5344CB8AC3E}">
        <p14:creationId xmlns:p14="http://schemas.microsoft.com/office/powerpoint/2010/main" val="3876963762"/>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2" name="Rectangle 1"/>
          <p:cNvSpPr/>
          <p:nvPr/>
        </p:nvSpPr>
        <p:spPr>
          <a:xfrm>
            <a:off x="3606378" y="0"/>
            <a:ext cx="1829347" cy="861774"/>
          </a:xfrm>
          <a:prstGeom prst="rect">
            <a:avLst/>
          </a:prstGeom>
        </p:spPr>
        <p:txBody>
          <a:bodyPr wrap="none">
            <a:spAutoFit/>
          </a:bodyPr>
          <a:lstStyle/>
          <a:p>
            <a:r>
              <a:rPr lang="en-US" sz="5000" b="1">
                <a:solidFill>
                  <a:schemeClr val="accent1">
                    <a:lumMod val="75000"/>
                  </a:schemeClr>
                </a:solidFill>
                <a:latin typeface="Footlight MT Light" panose="0204060206030A020304" pitchFamily="18" charset="0"/>
              </a:rPr>
              <a:t>HTML</a:t>
            </a:r>
            <a:endParaRPr lang="en-US" sz="5000" b="1"/>
          </a:p>
        </p:txBody>
      </p:sp>
      <p:sp>
        <p:nvSpPr>
          <p:cNvPr id="3" name="TextBox 2"/>
          <p:cNvSpPr txBox="1"/>
          <p:nvPr/>
        </p:nvSpPr>
        <p:spPr>
          <a:xfrm>
            <a:off x="889155" y="861774"/>
            <a:ext cx="5434446" cy="477054"/>
          </a:xfrm>
          <a:prstGeom prst="rect">
            <a:avLst/>
          </a:prstGeom>
          <a:noFill/>
        </p:spPr>
        <p:txBody>
          <a:bodyPr wrap="square" rtlCol="0">
            <a:spAutoFit/>
          </a:bodyPr>
          <a:lstStyle/>
          <a:p>
            <a:r>
              <a:rPr lang="en-US" sz="2500" b="1" smtClean="0">
                <a:solidFill>
                  <a:schemeClr val="accent1">
                    <a:lumMod val="75000"/>
                  </a:schemeClr>
                </a:solidFill>
                <a:latin typeface="Palatino Linotype" panose="02040502050505030304" pitchFamily="18" charset="0"/>
              </a:rPr>
              <a:t>III. Thẻ thường </a:t>
            </a:r>
            <a:r>
              <a:rPr lang="en-US" sz="2500" b="1" smtClean="0">
                <a:solidFill>
                  <a:schemeClr val="accent1">
                    <a:lumMod val="75000"/>
                  </a:schemeClr>
                </a:solidFill>
                <a:latin typeface="Palatino Linotype" panose="02040502050505030304" pitchFamily="18" charset="0"/>
              </a:rPr>
              <a:t>dùng </a:t>
            </a:r>
            <a:r>
              <a:rPr lang="en-US" sz="2500" b="1" smtClean="0">
                <a:solidFill>
                  <a:schemeClr val="accent1">
                    <a:lumMod val="75000"/>
                  </a:schemeClr>
                </a:solidFill>
                <a:latin typeface="Palatino Linotype" panose="02040502050505030304" pitchFamily="18" charset="0"/>
              </a:rPr>
              <a:t>trong HTML?</a:t>
            </a:r>
            <a:endParaRPr lang="en-US" sz="2500" b="1">
              <a:solidFill>
                <a:schemeClr val="accent1">
                  <a:lumMod val="75000"/>
                </a:schemeClr>
              </a:solidFill>
              <a:latin typeface="Palatino Linotype" panose="02040502050505030304" pitchFamily="18" charset="0"/>
            </a:endParaRPr>
          </a:p>
        </p:txBody>
      </p:sp>
      <p:sp>
        <p:nvSpPr>
          <p:cNvPr id="4" name="TextBox 3"/>
          <p:cNvSpPr txBox="1"/>
          <p:nvPr/>
        </p:nvSpPr>
        <p:spPr>
          <a:xfrm>
            <a:off x="889155" y="1338828"/>
            <a:ext cx="6951518" cy="3539430"/>
          </a:xfrm>
          <a:prstGeom prst="rect">
            <a:avLst/>
          </a:prstGeom>
          <a:noFill/>
        </p:spPr>
        <p:txBody>
          <a:bodyPr wrap="square" rtlCol="0">
            <a:spAutoFit/>
          </a:bodyPr>
          <a:lstStyle/>
          <a:p>
            <a:pPr lvl="0"/>
            <a:r>
              <a:rPr lang="en-US" smtClean="0"/>
              <a:t>1. Thẻ none: </a:t>
            </a:r>
            <a:r>
              <a:rPr lang="en">
                <a:solidFill>
                  <a:schemeClr val="tx1"/>
                </a:solidFill>
                <a:latin typeface="Palatino Linotype" panose="02040502050505030304" pitchFamily="18" charset="0"/>
              </a:rPr>
              <a:t>&lt;html&gt;, &lt;head&gt;, </a:t>
            </a:r>
            <a:r>
              <a:rPr lang="en" smtClean="0">
                <a:solidFill>
                  <a:schemeClr val="tx1"/>
                </a:solidFill>
                <a:latin typeface="Palatino Linotype" panose="02040502050505030304" pitchFamily="18" charset="0"/>
              </a:rPr>
              <a:t>&lt;</a:t>
            </a:r>
            <a:r>
              <a:rPr lang="en">
                <a:solidFill>
                  <a:schemeClr val="tx1"/>
                </a:solidFill>
                <a:latin typeface="Palatino Linotype" panose="02040502050505030304" pitchFamily="18" charset="0"/>
              </a:rPr>
              <a:t>title&gt;, &lt;meta&gt;, &lt;link&gt;, </a:t>
            </a:r>
            <a:r>
              <a:rPr lang="en" smtClean="0">
                <a:solidFill>
                  <a:schemeClr val="tx1"/>
                </a:solidFill>
                <a:latin typeface="Palatino Linotype" panose="02040502050505030304" pitchFamily="18" charset="0"/>
              </a:rPr>
              <a:t>&lt;</a:t>
            </a:r>
            <a:r>
              <a:rPr lang="en">
                <a:solidFill>
                  <a:schemeClr val="tx1"/>
                </a:solidFill>
                <a:latin typeface="Palatino Linotype" panose="02040502050505030304" pitchFamily="18" charset="0"/>
              </a:rPr>
              <a:t>style</a:t>
            </a:r>
            <a:r>
              <a:rPr lang="en" smtClean="0">
                <a:solidFill>
                  <a:schemeClr val="tx1"/>
                </a:solidFill>
                <a:latin typeface="Palatino Linotype" panose="02040502050505030304" pitchFamily="18" charset="0"/>
              </a:rPr>
              <a:t>&gt;,…</a:t>
            </a:r>
            <a:endParaRPr lang="en">
              <a:solidFill>
                <a:schemeClr val="tx1"/>
              </a:solidFill>
              <a:latin typeface="Palatino Linotype" panose="02040502050505030304" pitchFamily="18" charset="0"/>
            </a:endParaRPr>
          </a:p>
          <a:p>
            <a:pPr lvl="0"/>
            <a:endParaRPr lang="en-US" smtClean="0"/>
          </a:p>
          <a:p>
            <a:pPr lvl="0"/>
            <a:r>
              <a:rPr lang="en-US" smtClean="0"/>
              <a:t>2. Thẻ block level:  </a:t>
            </a:r>
            <a:r>
              <a:rPr lang="en" smtClean="0">
                <a:solidFill>
                  <a:schemeClr val="tx1"/>
                </a:solidFill>
                <a:latin typeface="Palatino Linotype" panose="02040502050505030304" pitchFamily="18" charset="0"/>
              </a:rPr>
              <a:t>&lt;</a:t>
            </a:r>
            <a:r>
              <a:rPr lang="en">
                <a:solidFill>
                  <a:schemeClr val="tx1"/>
                </a:solidFill>
                <a:latin typeface="Palatino Linotype" panose="02040502050505030304" pitchFamily="18" charset="0"/>
              </a:rPr>
              <a:t>h1</a:t>
            </a:r>
            <a:r>
              <a:rPr lang="en" smtClean="0">
                <a:solidFill>
                  <a:schemeClr val="tx1"/>
                </a:solidFill>
                <a:latin typeface="Palatino Linotype" panose="02040502050505030304" pitchFamily="18" charset="0"/>
              </a:rPr>
              <a:t>&gt; đến &lt;h6&gt;,&lt;</a:t>
            </a:r>
            <a:r>
              <a:rPr lang="en">
                <a:solidFill>
                  <a:schemeClr val="tx1"/>
                </a:solidFill>
                <a:latin typeface="Palatino Linotype" panose="02040502050505030304" pitchFamily="18" charset="0"/>
              </a:rPr>
              <a:t>div&gt;, &lt;p</a:t>
            </a:r>
            <a:r>
              <a:rPr lang="en" smtClean="0">
                <a:solidFill>
                  <a:schemeClr val="tx1"/>
                </a:solidFill>
                <a:latin typeface="Palatino Linotype" panose="02040502050505030304" pitchFamily="18" charset="0"/>
              </a:rPr>
              <a:t>&gt;,  &lt;ul&gt; &lt;li&gt;, &lt;ol&gt; &lt;li&gt;,…</a:t>
            </a:r>
          </a:p>
          <a:p>
            <a:endParaRPr lang="en" smtClean="0">
              <a:solidFill>
                <a:schemeClr val="tx1"/>
              </a:solidFill>
              <a:latin typeface="Palatino Linotype" panose="02040502050505030304" pitchFamily="18" charset="0"/>
            </a:endParaRPr>
          </a:p>
          <a:p>
            <a:r>
              <a:rPr lang="en" smtClean="0">
                <a:solidFill>
                  <a:schemeClr val="tx1"/>
                </a:solidFill>
                <a:latin typeface="Palatino Linotype" panose="02040502050505030304" pitchFamily="18" charset="0"/>
              </a:rPr>
              <a:t>3. Thẻ inline: &lt;</a:t>
            </a:r>
            <a:r>
              <a:rPr lang="en">
                <a:solidFill>
                  <a:schemeClr val="tx1"/>
                </a:solidFill>
                <a:latin typeface="Palatino Linotype" panose="02040502050505030304" pitchFamily="18" charset="0"/>
              </a:rPr>
              <a:t>span&gt;, &lt;a&gt;, &lt;img&gt;, &lt;b</a:t>
            </a:r>
            <a:r>
              <a:rPr lang="en" smtClean="0">
                <a:solidFill>
                  <a:schemeClr val="tx1"/>
                </a:solidFill>
                <a:latin typeface="Palatino Linotype" panose="02040502050505030304" pitchFamily="18" charset="0"/>
              </a:rPr>
              <a:t>&gt;,&lt;br&gt;, </a:t>
            </a:r>
            <a:r>
              <a:rPr lang="en">
                <a:solidFill>
                  <a:schemeClr val="tx1"/>
                </a:solidFill>
                <a:latin typeface="Palatino Linotype" panose="02040502050505030304" pitchFamily="18" charset="0"/>
              </a:rPr>
              <a:t>&lt;i&gt;,&lt;u</a:t>
            </a:r>
            <a:r>
              <a:rPr lang="en" smtClean="0">
                <a:solidFill>
                  <a:schemeClr val="tx1"/>
                </a:solidFill>
                <a:latin typeface="Palatino Linotype" panose="02040502050505030304" pitchFamily="18" charset="0"/>
              </a:rPr>
              <a:t>&gt;,&lt;strong&gt;,&lt;em&gt;,…</a:t>
            </a:r>
          </a:p>
          <a:p>
            <a:endParaRPr lang="en" smtClean="0">
              <a:solidFill>
                <a:schemeClr val="tx1"/>
              </a:solidFill>
              <a:latin typeface="Palatino Linotype" panose="02040502050505030304" pitchFamily="18" charset="0"/>
            </a:endParaRPr>
          </a:p>
          <a:p>
            <a:r>
              <a:rPr lang="en" smtClean="0">
                <a:solidFill>
                  <a:schemeClr val="tx1"/>
                </a:solidFill>
                <a:latin typeface="Palatino Linotype" panose="02040502050505030304" pitchFamily="18" charset="0"/>
              </a:rPr>
              <a:t>4. Thẻ &lt;table&gt; &lt;/table&gt; để tạo bảng:</a:t>
            </a:r>
          </a:p>
          <a:p>
            <a:r>
              <a:rPr lang="en" smtClean="0">
                <a:solidFill>
                  <a:schemeClr val="tx1"/>
                </a:solidFill>
                <a:latin typeface="Palatino Linotype" panose="02040502050505030304" pitchFamily="18" charset="0"/>
              </a:rPr>
              <a:t>-     &lt;th&gt; &lt;/th&gt;: tạo tiêu đề bảng</a:t>
            </a:r>
          </a:p>
          <a:p>
            <a:pPr marL="285750" indent="-285750">
              <a:buFontTx/>
              <a:buChar char="-"/>
            </a:pPr>
            <a:r>
              <a:rPr lang="en" smtClean="0">
                <a:solidFill>
                  <a:schemeClr val="tx1"/>
                </a:solidFill>
                <a:latin typeface="Palatino Linotype" panose="02040502050505030304" pitchFamily="18" charset="0"/>
              </a:rPr>
              <a:t>&lt;tr&gt; &lt;/tr&gt;: tạo hàng cho bảng</a:t>
            </a:r>
          </a:p>
          <a:p>
            <a:pPr marL="285750" indent="-285750">
              <a:buFontTx/>
              <a:buChar char="-"/>
            </a:pPr>
            <a:r>
              <a:rPr lang="en-US" smtClean="0">
                <a:solidFill>
                  <a:schemeClr val="tx1"/>
                </a:solidFill>
                <a:latin typeface="Palatino Linotype" panose="02040502050505030304" pitchFamily="18" charset="0"/>
              </a:rPr>
              <a:t>&lt;td&gt; &lt;/td&gt;:  tạo cột trong một hang</a:t>
            </a:r>
          </a:p>
          <a:p>
            <a:endParaRPr lang="en-US" smtClean="0">
              <a:solidFill>
                <a:schemeClr val="tx1"/>
              </a:solidFill>
              <a:latin typeface="Palatino Linotype" panose="02040502050505030304" pitchFamily="18" charset="0"/>
            </a:endParaRPr>
          </a:p>
          <a:p>
            <a:r>
              <a:rPr lang="en-US" smtClean="0">
                <a:solidFill>
                  <a:schemeClr val="tx1"/>
                </a:solidFill>
                <a:latin typeface="Palatino Linotype" panose="02040502050505030304" pitchFamily="18" charset="0"/>
              </a:rPr>
              <a:t>5. Thẻ &lt;form&gt; &lt;/form&gt; để tạo một form theo yêu cầu:</a:t>
            </a:r>
          </a:p>
          <a:p>
            <a:pPr marL="285750" indent="-285750">
              <a:buFontTx/>
              <a:buChar char="-"/>
            </a:pPr>
            <a:r>
              <a:rPr lang="en-US" smtClean="0">
                <a:solidFill>
                  <a:schemeClr val="tx1"/>
                </a:solidFill>
                <a:latin typeface="Palatino Linotype" panose="02040502050505030304" pitchFamily="18" charset="0"/>
              </a:rPr>
              <a:t>Bao bọc bởi thẻ &lt;input&gt;: text, submit, </a:t>
            </a:r>
            <a:r>
              <a:rPr lang="en-US" smtClean="0"/>
              <a:t>reset,radio</a:t>
            </a:r>
            <a:r>
              <a:rPr lang="en-US" smtClean="0">
                <a:solidFill>
                  <a:schemeClr val="tx1"/>
                </a:solidFill>
                <a:latin typeface="Palatino Linotype" panose="02040502050505030304" pitchFamily="18" charset="0"/>
              </a:rPr>
              <a:t>, checkbox,…</a:t>
            </a:r>
          </a:p>
          <a:p>
            <a:pPr marL="285750" indent="-285750">
              <a:buFontTx/>
              <a:buChar char="-"/>
            </a:pPr>
            <a:r>
              <a:rPr lang="en" smtClean="0">
                <a:solidFill>
                  <a:schemeClr val="tx1"/>
                </a:solidFill>
                <a:latin typeface="Palatino Linotype" panose="02040502050505030304" pitchFamily="18" charset="0"/>
              </a:rPr>
              <a:t>Ngoài ra còn các thẻ: &lt;select&gt;, &lt;textarea&gt;, &lt;button&gt;,…</a:t>
            </a:r>
            <a:endParaRPr lang="en">
              <a:solidFill>
                <a:schemeClr val="tx1"/>
              </a:solidFill>
              <a:latin typeface="Palatino Linotype" panose="02040502050505030304" pitchFamily="18" charset="0"/>
            </a:endParaRPr>
          </a:p>
          <a:p>
            <a:pPr lvl="0"/>
            <a:endParaRPr lang="en">
              <a:solidFill>
                <a:schemeClr val="tx1"/>
              </a:solidFill>
              <a:latin typeface="Palatino Linotype" panose="02040502050505030304" pitchFamily="18" charset="0"/>
            </a:endParaRPr>
          </a:p>
          <a:p>
            <a:endParaRPr lang="en-US"/>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2" name="Rectangle 1"/>
          <p:cNvSpPr/>
          <p:nvPr/>
        </p:nvSpPr>
        <p:spPr>
          <a:xfrm>
            <a:off x="3606378" y="0"/>
            <a:ext cx="1829347" cy="861774"/>
          </a:xfrm>
          <a:prstGeom prst="rect">
            <a:avLst/>
          </a:prstGeom>
        </p:spPr>
        <p:txBody>
          <a:bodyPr wrap="none">
            <a:spAutoFit/>
          </a:bodyPr>
          <a:lstStyle/>
          <a:p>
            <a:r>
              <a:rPr lang="en-US" sz="5000" b="1" smtClean="0">
                <a:solidFill>
                  <a:schemeClr val="accent1">
                    <a:lumMod val="75000"/>
                  </a:schemeClr>
                </a:solidFill>
                <a:latin typeface="Footlight MT Light" panose="0204060206030A020304" pitchFamily="18" charset="0"/>
              </a:rPr>
              <a:t>HTML</a:t>
            </a:r>
            <a:endParaRPr lang="en-US" sz="5000" b="1"/>
          </a:p>
        </p:txBody>
      </p:sp>
      <p:cxnSp>
        <p:nvCxnSpPr>
          <p:cNvPr id="5" name="Shape 621"/>
          <p:cNvCxnSpPr/>
          <p:nvPr/>
        </p:nvCxnSpPr>
        <p:spPr>
          <a:xfrm>
            <a:off x="1183668" y="1338828"/>
            <a:ext cx="4988532" cy="0"/>
          </a:xfrm>
          <a:prstGeom prst="straightConnector1">
            <a:avLst/>
          </a:prstGeom>
          <a:noFill/>
          <a:ln w="19050" cap="rnd" cmpd="sng">
            <a:solidFill>
              <a:srgbClr val="A4C2F4"/>
            </a:solidFill>
            <a:prstDash val="dash"/>
            <a:round/>
            <a:headEnd type="none" w="lg" len="lg"/>
            <a:tailEnd type="none" w="lg" len="lg"/>
          </a:ln>
        </p:spPr>
      </p:cxnSp>
      <p:sp>
        <p:nvSpPr>
          <p:cNvPr id="6" name="Rectangle 5"/>
          <p:cNvSpPr/>
          <p:nvPr/>
        </p:nvSpPr>
        <p:spPr>
          <a:xfrm>
            <a:off x="1183668" y="861774"/>
            <a:ext cx="4626588" cy="477054"/>
          </a:xfrm>
          <a:prstGeom prst="rect">
            <a:avLst/>
          </a:prstGeom>
        </p:spPr>
        <p:txBody>
          <a:bodyPr wrap="none">
            <a:spAutoFit/>
          </a:bodyPr>
          <a:lstStyle/>
          <a:p>
            <a:r>
              <a:rPr lang="en" sz="2500" b="1">
                <a:solidFill>
                  <a:schemeClr val="accent1">
                    <a:lumMod val="75000"/>
                  </a:schemeClr>
                </a:solidFill>
                <a:latin typeface="Footlight MT Light" panose="0204060206030A020304" pitchFamily="18" charset="0"/>
              </a:rPr>
              <a:t>HTML5 có </a:t>
            </a:r>
            <a:r>
              <a:rPr lang="en" sz="2500" b="1" smtClean="0">
                <a:solidFill>
                  <a:schemeClr val="accent1">
                    <a:lumMod val="75000"/>
                  </a:schemeClr>
                </a:solidFill>
                <a:latin typeface="Footlight MT Light" panose="0204060206030A020304" pitchFamily="18" charset="0"/>
              </a:rPr>
              <a:t>khác </a:t>
            </a:r>
            <a:r>
              <a:rPr lang="en" sz="2500" b="1">
                <a:solidFill>
                  <a:schemeClr val="accent1">
                    <a:lumMod val="75000"/>
                  </a:schemeClr>
                </a:solidFill>
                <a:latin typeface="Footlight MT Light" panose="0204060206030A020304" pitchFamily="18" charset="0"/>
              </a:rPr>
              <a:t>gì so với </a:t>
            </a:r>
            <a:r>
              <a:rPr lang="en" sz="2500" b="1" smtClean="0">
                <a:solidFill>
                  <a:schemeClr val="accent1">
                    <a:lumMod val="75000"/>
                  </a:schemeClr>
                </a:solidFill>
                <a:latin typeface="Footlight MT Light" panose="0204060206030A020304" pitchFamily="18" charset="0"/>
              </a:rPr>
              <a:t>HTML? </a:t>
            </a:r>
            <a:endParaRPr lang="en-US" sz="2500" b="1">
              <a:solidFill>
                <a:schemeClr val="accent1">
                  <a:lumMod val="7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003" y="1475508"/>
            <a:ext cx="5927464" cy="3564083"/>
          </a:xfrm>
          <a:prstGeom prst="rect">
            <a:avLst/>
          </a:prstGeom>
        </p:spPr>
      </p:pic>
    </p:spTree>
    <p:extLst>
      <p:ext uri="{BB962C8B-B14F-4D97-AF65-F5344CB8AC3E}">
        <p14:creationId xmlns:p14="http://schemas.microsoft.com/office/powerpoint/2010/main" val="2657142694"/>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3730336" y="280554"/>
            <a:ext cx="1365876" cy="826505"/>
          </a:xfrm>
          <a:prstGeom prst="rect">
            <a:avLst/>
          </a:prstGeom>
        </p:spPr>
        <p:txBody>
          <a:bodyPr lIns="91425" tIns="91425" rIns="91425" bIns="91425" anchor="b" anchorCtr="0">
            <a:noAutofit/>
          </a:bodyPr>
          <a:lstStyle/>
          <a:p>
            <a:r>
              <a:rPr lang="en-US" sz="4800" b="1" smtClean="0">
                <a:solidFill>
                  <a:schemeClr val="accent1">
                    <a:lumMod val="60000"/>
                    <a:lumOff val="40000"/>
                  </a:schemeClr>
                </a:solidFill>
                <a:latin typeface="Footlight MT Light" panose="0204060206030A020304" pitchFamily="18" charset="0"/>
              </a:rPr>
              <a:t>CSS</a:t>
            </a:r>
            <a:endParaRPr lang="en" sz="4800" b="1">
              <a:solidFill>
                <a:schemeClr val="accent1">
                  <a:lumMod val="60000"/>
                  <a:lumOff val="40000"/>
                </a:schemeClr>
              </a:solidFill>
              <a:latin typeface="Footlight MT Light" panose="0204060206030A020304" pitchFamily="18" charset="0"/>
            </a:endParaRPr>
          </a:p>
        </p:txBody>
      </p:sp>
      <p:sp>
        <p:nvSpPr>
          <p:cNvPr id="25" name="Shape 301"/>
          <p:cNvSpPr/>
          <p:nvPr/>
        </p:nvSpPr>
        <p:spPr>
          <a:xfrm>
            <a:off x="564410" y="1766454"/>
            <a:ext cx="1625859" cy="1699573"/>
          </a:xfrm>
          <a:prstGeom prst="ellipse">
            <a:avLst/>
          </a:prstGeom>
          <a:solidFill>
            <a:schemeClr val="bg1"/>
          </a:solidFill>
          <a:ln w="114300" cap="flat" cmpd="sng">
            <a:solidFill>
              <a:schemeClr val="accent1">
                <a:lumMod val="60000"/>
                <a:lumOff val="40000"/>
              </a:schemeClr>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smtClean="0">
                <a:latin typeface="Palatino Linotype" panose="02040502050505030304" pitchFamily="18" charset="0"/>
                <a:ea typeface="Lora"/>
                <a:cs typeface="Lora"/>
                <a:sym typeface="Lora"/>
              </a:rPr>
              <a:t>Tổng quan</a:t>
            </a:r>
            <a:endParaRPr lang="en" b="1">
              <a:latin typeface="Palatino Linotype" panose="02040502050505030304" pitchFamily="18" charset="0"/>
              <a:ea typeface="Lora"/>
              <a:cs typeface="Lora"/>
              <a:sym typeface="Lora"/>
            </a:endParaRPr>
          </a:p>
        </p:txBody>
      </p:sp>
      <p:sp>
        <p:nvSpPr>
          <p:cNvPr id="26" name="Shape 302"/>
          <p:cNvSpPr/>
          <p:nvPr/>
        </p:nvSpPr>
        <p:spPr>
          <a:xfrm>
            <a:off x="4760190" y="1766454"/>
            <a:ext cx="1625859" cy="1699573"/>
          </a:xfrm>
          <a:prstGeom prst="ellipse">
            <a:avLst/>
          </a:prstGeom>
          <a:solidFill>
            <a:schemeClr val="bg1"/>
          </a:solidFill>
          <a:ln w="114300" cap="flat" cmpd="sng">
            <a:solidFill>
              <a:schemeClr val="accent1">
                <a:lumMod val="60000"/>
                <a:lumOff val="40000"/>
              </a:schemeClr>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a:latin typeface="Palatino Linotype" panose="02040502050505030304" pitchFamily="18" charset="0"/>
                <a:ea typeface="Lora"/>
                <a:cs typeface="Lora"/>
                <a:sym typeface="Lora"/>
              </a:rPr>
              <a:t>T</a:t>
            </a:r>
            <a:r>
              <a:rPr lang="en-US" b="1" smtClean="0">
                <a:latin typeface="Palatino Linotype" panose="02040502050505030304" pitchFamily="18" charset="0"/>
                <a:ea typeface="Lora"/>
                <a:cs typeface="Lora"/>
                <a:sym typeface="Lora"/>
              </a:rPr>
              <a:t>huộc tính nâng cao</a:t>
            </a:r>
            <a:endParaRPr lang="en" b="1">
              <a:latin typeface="Palatino Linotype" panose="02040502050505030304" pitchFamily="18" charset="0"/>
              <a:ea typeface="Lora"/>
              <a:cs typeface="Lora"/>
              <a:sym typeface="Lora"/>
            </a:endParaRPr>
          </a:p>
        </p:txBody>
      </p:sp>
      <p:sp>
        <p:nvSpPr>
          <p:cNvPr id="27" name="Shape 303"/>
          <p:cNvSpPr/>
          <p:nvPr/>
        </p:nvSpPr>
        <p:spPr>
          <a:xfrm>
            <a:off x="2662300" y="1766454"/>
            <a:ext cx="1625859" cy="1699573"/>
          </a:xfrm>
          <a:prstGeom prst="ellipse">
            <a:avLst/>
          </a:prstGeom>
          <a:solidFill>
            <a:schemeClr val="bg1"/>
          </a:solidFill>
          <a:ln w="114300" cap="flat" cmpd="sng">
            <a:solidFill>
              <a:schemeClr val="accent1">
                <a:lumMod val="60000"/>
                <a:lumOff val="40000"/>
              </a:schemeClr>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a:latin typeface="Palatino Linotype" panose="02040502050505030304" pitchFamily="18" charset="0"/>
                <a:ea typeface="Lora"/>
                <a:cs typeface="Lora"/>
                <a:sym typeface="Lora"/>
              </a:rPr>
              <a:t>T</a:t>
            </a:r>
            <a:r>
              <a:rPr lang="en-US" b="1" smtClean="0">
                <a:latin typeface="Palatino Linotype" panose="02040502050505030304" pitchFamily="18" charset="0"/>
                <a:ea typeface="Lora"/>
                <a:cs typeface="Lora"/>
                <a:sym typeface="Lora"/>
              </a:rPr>
              <a:t>huộc tính cơ bản</a:t>
            </a:r>
            <a:endParaRPr lang="en" b="1">
              <a:latin typeface="Palatino Linotype" panose="02040502050505030304" pitchFamily="18" charset="0"/>
              <a:ea typeface="Lora"/>
              <a:cs typeface="Lora"/>
              <a:sym typeface="Lora"/>
            </a:endParaRPr>
          </a:p>
        </p:txBody>
      </p:sp>
      <p:cxnSp>
        <p:nvCxnSpPr>
          <p:cNvPr id="28" name="Shape 304"/>
          <p:cNvCxnSpPr>
            <a:stCxn id="25" idx="6"/>
            <a:endCxn id="27" idx="2"/>
          </p:cNvCxnSpPr>
          <p:nvPr/>
        </p:nvCxnSpPr>
        <p:spPr>
          <a:xfrm>
            <a:off x="2190269" y="2616241"/>
            <a:ext cx="472031" cy="0"/>
          </a:xfrm>
          <a:prstGeom prst="straightConnector1">
            <a:avLst/>
          </a:prstGeom>
          <a:noFill/>
          <a:ln w="38100" cap="flat" cmpd="sng">
            <a:solidFill>
              <a:schemeClr val="accent1">
                <a:lumMod val="60000"/>
                <a:lumOff val="40000"/>
              </a:schemeClr>
            </a:solidFill>
            <a:prstDash val="solid"/>
            <a:round/>
            <a:headEnd type="none" w="med" len="med"/>
            <a:tailEnd type="triangle" w="med" len="med"/>
          </a:ln>
        </p:spPr>
      </p:cxnSp>
      <p:sp>
        <p:nvSpPr>
          <p:cNvPr id="29" name="Shape 302"/>
          <p:cNvSpPr/>
          <p:nvPr/>
        </p:nvSpPr>
        <p:spPr>
          <a:xfrm>
            <a:off x="6858080" y="1766454"/>
            <a:ext cx="1625859" cy="1699573"/>
          </a:xfrm>
          <a:prstGeom prst="ellipse">
            <a:avLst/>
          </a:prstGeom>
          <a:solidFill>
            <a:schemeClr val="bg1"/>
          </a:solidFill>
          <a:ln w="114300" cap="flat" cmpd="sng">
            <a:solidFill>
              <a:schemeClr val="accent1">
                <a:lumMod val="60000"/>
                <a:lumOff val="40000"/>
              </a:schemeClr>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smtClean="0">
                <a:latin typeface="Palatino Linotype" panose="02040502050505030304" pitchFamily="18" charset="0"/>
                <a:ea typeface="Lora"/>
                <a:cs typeface="Lora"/>
                <a:sym typeface="Lora"/>
              </a:rPr>
              <a:t>CSS3</a:t>
            </a:r>
            <a:endParaRPr lang="en" b="1">
              <a:latin typeface="Palatino Linotype" panose="02040502050505030304" pitchFamily="18" charset="0"/>
              <a:ea typeface="Lora"/>
              <a:cs typeface="Lora"/>
              <a:sym typeface="Lora"/>
            </a:endParaRPr>
          </a:p>
        </p:txBody>
      </p:sp>
      <p:cxnSp>
        <p:nvCxnSpPr>
          <p:cNvPr id="30" name="Shape 304"/>
          <p:cNvCxnSpPr>
            <a:stCxn id="27" idx="6"/>
            <a:endCxn id="26" idx="2"/>
          </p:cNvCxnSpPr>
          <p:nvPr/>
        </p:nvCxnSpPr>
        <p:spPr>
          <a:xfrm>
            <a:off x="4288159" y="2616241"/>
            <a:ext cx="472031" cy="0"/>
          </a:xfrm>
          <a:prstGeom prst="straightConnector1">
            <a:avLst/>
          </a:prstGeom>
          <a:noFill/>
          <a:ln w="38100" cap="flat" cmpd="sng">
            <a:solidFill>
              <a:schemeClr val="accent1">
                <a:lumMod val="60000"/>
                <a:lumOff val="40000"/>
              </a:schemeClr>
            </a:solidFill>
            <a:prstDash val="solid"/>
            <a:round/>
            <a:headEnd type="none" w="med" len="med"/>
            <a:tailEnd type="triangle" w="med" len="med"/>
          </a:ln>
        </p:spPr>
      </p:cxnSp>
      <p:cxnSp>
        <p:nvCxnSpPr>
          <p:cNvPr id="31" name="Shape 304"/>
          <p:cNvCxnSpPr>
            <a:stCxn id="26" idx="6"/>
            <a:endCxn id="29" idx="2"/>
          </p:cNvCxnSpPr>
          <p:nvPr/>
        </p:nvCxnSpPr>
        <p:spPr>
          <a:xfrm>
            <a:off x="6386049" y="2616241"/>
            <a:ext cx="472031" cy="0"/>
          </a:xfrm>
          <a:prstGeom prst="straightConnector1">
            <a:avLst/>
          </a:prstGeom>
          <a:noFill/>
          <a:ln w="38100" cap="flat" cmpd="sng">
            <a:solidFill>
              <a:schemeClr val="accent1">
                <a:lumMod val="60000"/>
                <a:lumOff val="40000"/>
              </a:schemeClr>
            </a:solidFill>
            <a:prstDash val="solid"/>
            <a:round/>
            <a:headEnd type="none" w="med" len="med"/>
            <a:tailEnd type="triangle" w="med" len="med"/>
          </a:ln>
        </p:spPr>
      </p:cxnSp>
    </p:spTree>
    <p:extLst>
      <p:ext uri="{BB962C8B-B14F-4D97-AF65-F5344CB8AC3E}">
        <p14:creationId xmlns:p14="http://schemas.microsoft.com/office/powerpoint/2010/main" val="734805830"/>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ctrTitle" idx="4294967295"/>
          </p:nvPr>
        </p:nvSpPr>
        <p:spPr>
          <a:xfrm>
            <a:off x="3647211" y="96525"/>
            <a:ext cx="1340425" cy="895887"/>
          </a:xfrm>
          <a:prstGeom prst="rect">
            <a:avLst/>
          </a:prstGeom>
          <a:noFill/>
          <a:ln>
            <a:noFill/>
          </a:ln>
        </p:spPr>
        <p:txBody>
          <a:bodyPr lIns="91425" tIns="91425" rIns="91425" bIns="91425" anchor="b" anchorCtr="0">
            <a:noAutofit/>
          </a:bodyPr>
          <a:lstStyle/>
          <a:p>
            <a:pPr lvl="0">
              <a:spcBef>
                <a:spcPts val="0"/>
              </a:spcBef>
              <a:buNone/>
            </a:pPr>
            <a:r>
              <a:rPr lang="en-US" sz="4800" smtClean="0">
                <a:solidFill>
                  <a:schemeClr val="accent1">
                    <a:lumMod val="60000"/>
                    <a:lumOff val="40000"/>
                  </a:schemeClr>
                </a:solidFill>
                <a:latin typeface="Footlight MT Light" panose="0204060206030A020304" pitchFamily="18" charset="0"/>
              </a:rPr>
              <a:t>CSS</a:t>
            </a:r>
            <a:endParaRPr lang="en" sz="4800">
              <a:solidFill>
                <a:schemeClr val="accent1">
                  <a:lumMod val="60000"/>
                  <a:lumOff val="40000"/>
                </a:schemeClr>
              </a:solidFill>
              <a:latin typeface="Footlight MT Light" panose="0204060206030A020304" pitchFamily="18" charset="0"/>
            </a:endParaRPr>
          </a:p>
        </p:txBody>
      </p:sp>
      <p:sp>
        <p:nvSpPr>
          <p:cNvPr id="15" name="Rectangle 14"/>
          <p:cNvSpPr/>
          <p:nvPr/>
        </p:nvSpPr>
        <p:spPr>
          <a:xfrm>
            <a:off x="703264" y="834077"/>
            <a:ext cx="2061783" cy="477054"/>
          </a:xfrm>
          <a:prstGeom prst="rect">
            <a:avLst/>
          </a:prstGeom>
        </p:spPr>
        <p:txBody>
          <a:bodyPr wrap="none">
            <a:spAutoFit/>
          </a:bodyPr>
          <a:lstStyle/>
          <a:p>
            <a:r>
              <a:rPr lang="en-US" sz="2500" b="1" smtClean="0">
                <a:solidFill>
                  <a:schemeClr val="accent1">
                    <a:lumMod val="75000"/>
                  </a:schemeClr>
                </a:solidFill>
                <a:latin typeface="Palatino Linotype" panose="02040502050505030304" pitchFamily="18" charset="0"/>
              </a:rPr>
              <a:t>I. </a:t>
            </a:r>
            <a:r>
              <a:rPr lang="en-US" sz="2500" b="1">
                <a:solidFill>
                  <a:schemeClr val="accent1">
                    <a:lumMod val="75000"/>
                  </a:schemeClr>
                </a:solidFill>
                <a:latin typeface="Palatino Linotype" panose="02040502050505030304" pitchFamily="18" charset="0"/>
              </a:rPr>
              <a:t>Tổng quan</a:t>
            </a:r>
          </a:p>
        </p:txBody>
      </p:sp>
      <p:sp>
        <p:nvSpPr>
          <p:cNvPr id="22" name="Shape 572"/>
          <p:cNvSpPr txBox="1">
            <a:spLocks/>
          </p:cNvSpPr>
          <p:nvPr/>
        </p:nvSpPr>
        <p:spPr>
          <a:xfrm>
            <a:off x="703264" y="1402773"/>
            <a:ext cx="4524010" cy="1436299"/>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r>
              <a:rPr lang="vi-VN" smtClean="0"/>
              <a:t>CSS </a:t>
            </a:r>
            <a:r>
              <a:rPr lang="vi-VN"/>
              <a:t>(Cascading Style Sheets) là một ngôn ngữ dùng để định dạng cho các phần tử HTML (Ví dụ: chỉnh kích cỡ chữ, chỉnh font chữ, màu chữ, màu nền, hình nền, đường viền,....) dựa trên các cặp thuộc tính:giá trị thuộc tính</a:t>
            </a:r>
            <a:endParaRPr lang="en-US">
              <a:latin typeface="Palatino Linotype" panose="02040502050505030304" pitchFamily="18" charset="0"/>
            </a:endParaRPr>
          </a:p>
        </p:txBody>
      </p:sp>
      <p:sp>
        <p:nvSpPr>
          <p:cNvPr id="12" name="Shape 574"/>
          <p:cNvSpPr txBox="1">
            <a:spLocks/>
          </p:cNvSpPr>
          <p:nvPr/>
        </p:nvSpPr>
        <p:spPr>
          <a:xfrm>
            <a:off x="6921318" y="1311131"/>
            <a:ext cx="2097899" cy="36171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a:lstStyle>
          <a:p>
            <a:endParaRPr lang="en-US">
              <a:latin typeface="Palatino Linotype" panose="0204050205050503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090" y="1204887"/>
            <a:ext cx="3810000" cy="2638425"/>
          </a:xfrm>
          <a:prstGeom prst="rect">
            <a:avLst/>
          </a:prstGeom>
        </p:spPr>
      </p:pic>
    </p:spTree>
    <p:extLst>
      <p:ext uri="{BB962C8B-B14F-4D97-AF65-F5344CB8AC3E}">
        <p14:creationId xmlns:p14="http://schemas.microsoft.com/office/powerpoint/2010/main" val="2021253689"/>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3030</TotalTime>
  <Words>1444</Words>
  <Application>Microsoft Office PowerPoint</Application>
  <PresentationFormat>On-screen Show (16:9)</PresentationFormat>
  <Paragraphs>254</Paragraphs>
  <Slides>22</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Dosis</vt:lpstr>
      <vt:lpstr>Footlight MT Light</vt:lpstr>
      <vt:lpstr>Arial</vt:lpstr>
      <vt:lpstr>Calibri Light</vt:lpstr>
      <vt:lpstr>Segoe UI Historic</vt:lpstr>
      <vt:lpstr>Calibri</vt:lpstr>
      <vt:lpstr>Lora</vt:lpstr>
      <vt:lpstr>Palatino Linotype</vt:lpstr>
      <vt:lpstr>Sniglet</vt:lpstr>
      <vt:lpstr>Friar template</vt:lpstr>
      <vt:lpstr>Custom Design</vt:lpstr>
      <vt:lpstr>Báo cáo quá trình nghiên cứu</vt:lpstr>
      <vt:lpstr>  Content   </vt:lpstr>
      <vt:lpstr>HTML</vt:lpstr>
      <vt:lpstr>HTML</vt:lpstr>
      <vt:lpstr>II.Phân loại thẻ</vt:lpstr>
      <vt:lpstr>PowerPoint Presentation</vt:lpstr>
      <vt:lpstr>PowerPoint Presentation</vt:lpstr>
      <vt:lpstr>CSS</vt:lpstr>
      <vt:lpstr>CSS</vt:lpstr>
      <vt:lpstr>CSS</vt:lpstr>
      <vt:lpstr>CSS</vt:lpstr>
      <vt:lpstr>PowerPoint Presentation</vt:lpstr>
      <vt:lpstr>JavaSript</vt:lpstr>
      <vt:lpstr>JavaScipt</vt:lpstr>
      <vt:lpstr>JavaScript</vt:lpstr>
      <vt:lpstr>JavaScript</vt:lpstr>
      <vt:lpstr>JavaScript</vt:lpstr>
      <vt:lpstr>THANKS!</vt:lpstr>
      <vt:lpstr>Box model</vt:lpstr>
      <vt:lpstr>JavaScript</vt:lpstr>
      <vt:lpstr>JavaScript</vt:lpstr>
      <vt:lpstr>JavaScript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SLIDE POWERPOINT ĐẸP</dc:title>
  <dc:creator>Duy Quangg</dc:creator>
  <cp:lastModifiedBy>Quang Nguyen</cp:lastModifiedBy>
  <cp:revision>141</cp:revision>
  <dcterms:modified xsi:type="dcterms:W3CDTF">2019-03-29T06:59:32Z</dcterms:modified>
</cp:coreProperties>
</file>