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30" r:id="rId2"/>
  </p:sldMasterIdLst>
  <p:notesMasterIdLst>
    <p:notesMasterId r:id="rId44"/>
  </p:notesMasterIdLst>
  <p:handoutMasterIdLst>
    <p:handoutMasterId r:id="rId45"/>
  </p:handoutMasterIdLst>
  <p:sldIdLst>
    <p:sldId id="256" r:id="rId3"/>
    <p:sldId id="297" r:id="rId4"/>
    <p:sldId id="314" r:id="rId5"/>
    <p:sldId id="292" r:id="rId6"/>
    <p:sldId id="299" r:id="rId7"/>
    <p:sldId id="315" r:id="rId8"/>
    <p:sldId id="316" r:id="rId9"/>
    <p:sldId id="286" r:id="rId10"/>
    <p:sldId id="289" r:id="rId11"/>
    <p:sldId id="317" r:id="rId12"/>
    <p:sldId id="318" r:id="rId13"/>
    <p:sldId id="287" r:id="rId14"/>
    <p:sldId id="288" r:id="rId15"/>
    <p:sldId id="309" r:id="rId16"/>
    <p:sldId id="321" r:id="rId17"/>
    <p:sldId id="322" r:id="rId18"/>
    <p:sldId id="323" r:id="rId19"/>
    <p:sldId id="324" r:id="rId20"/>
    <p:sldId id="325" r:id="rId21"/>
    <p:sldId id="310" r:id="rId22"/>
    <p:sldId id="290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00" r:id="rId32"/>
    <p:sldId id="301" r:id="rId33"/>
    <p:sldId id="319" r:id="rId34"/>
    <p:sldId id="320" r:id="rId35"/>
    <p:sldId id="303" r:id="rId36"/>
    <p:sldId id="305" r:id="rId37"/>
    <p:sldId id="306" r:id="rId38"/>
    <p:sldId id="436" r:id="rId39"/>
    <p:sldId id="437" r:id="rId40"/>
    <p:sldId id="439" r:id="rId41"/>
    <p:sldId id="440" r:id="rId42"/>
    <p:sldId id="442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6600"/>
    <a:srgbClr val="ACAC0C"/>
    <a:srgbClr val="800000"/>
    <a:srgbClr val="FFFF00"/>
    <a:srgbClr val="006600"/>
    <a:srgbClr val="99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88208" autoAdjust="0"/>
  </p:normalViewPr>
  <p:slideViewPr>
    <p:cSldViewPr snapToGrid="0">
      <p:cViewPr varScale="1">
        <p:scale>
          <a:sx n="81" d="100"/>
          <a:sy n="81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1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484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D40A-FC7E-4CDF-8006-D2F64304DAC2}" type="datetimeFigureOut">
              <a:rPr lang="en-US" smtClean="0"/>
              <a:t>28/06/2019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ABDB-2A2F-4E3F-8944-6903B2CD5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8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3FFB-EE3E-4AB6-BC5C-51B6B40EE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Int main(void)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For now, simply include the keyword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>
                <a:solidFill>
                  <a:srgbClr val="000000"/>
                </a:solidFill>
              </a:rPr>
              <a:t> to the left of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>
                <a:solidFill>
                  <a:srgbClr val="000000"/>
                </a:solidFill>
              </a:rPr>
              <a:t> in each of your programs.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Functions also can receive information when they’re called upon to execute.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>
                <a:solidFill>
                  <a:srgbClr val="000000"/>
                </a:solidFill>
              </a:rPr>
              <a:t> in parentheses here means that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>
                <a:solidFill>
                  <a:srgbClr val="000000"/>
                </a:solidFill>
              </a:rPr>
              <a:t> does not receive any information.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C497C-B156-4C9E-9111-C7866A0C05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9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printf (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"Hello world ...\101...\n");	--&gt;   Hello world ...A...</a:t>
            </a:r>
          </a:p>
          <a:p>
            <a:r>
              <a:rPr lang="en-US" sz="1200"/>
              <a:t>printf (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"Hello world ...\x41...\n");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   Hello world ...A...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/>
              <a:t>printf (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"12345678901234567890\n");	12345678901234567890	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\t 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= khoảng 8 ký tự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 ("AB\tABC\tA\n");		AB           ABC        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DABDB-2A2F-4E3F-8944-6903B2CD5C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A473A7-C3D2-489D-BF5C-7BF44E7D5C4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5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693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12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03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9075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393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348413"/>
            <a:ext cx="9144000" cy="5095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10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6441177"/>
            <a:ext cx="9144000" cy="338554"/>
            <a:chOff x="0" y="6441177"/>
            <a:chExt cx="9144000" cy="338554"/>
          </a:xfrm>
        </p:grpSpPr>
        <p:sp>
          <p:nvSpPr>
            <p:cNvPr id="10" name="TextBox 8"/>
            <p:cNvSpPr txBox="1"/>
            <p:nvPr/>
          </p:nvSpPr>
          <p:spPr>
            <a:xfrm>
              <a:off x="2695251" y="6441177"/>
              <a:ext cx="44823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Nhập môn về lập trình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– Chương 01: Giới thiệu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108649" y="6441177"/>
              <a:ext cx="98456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</a:rPr>
                <a:t>Slide </a:t>
              </a:r>
              <a:fld id="{29FC0498-C675-47B5-B589-8478E35404C1}" type="slidenum">
                <a:rPr lang="en-US" altLang="en-US" sz="1600" b="0">
                  <a:solidFill>
                    <a:schemeClr val="bg1"/>
                  </a:solidFill>
                  <a:latin typeface="+mn-lt"/>
                </a:rPr>
                <a:pPr eaLnBrk="1" hangingPunct="1"/>
                <a:t>‹#›</a:t>
              </a:fld>
              <a:endParaRPr lang="en-US" altLang="en-US" sz="1600" b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2" name="Straight Connector 10"/>
            <p:cNvCxnSpPr/>
            <p:nvPr userDrawn="1"/>
          </p:nvCxnSpPr>
          <p:spPr>
            <a:xfrm>
              <a:off x="0" y="6441177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"/>
            <p:cNvSpPr txBox="1"/>
            <p:nvPr userDrawn="1"/>
          </p:nvSpPr>
          <p:spPr>
            <a:xfrm>
              <a:off x="0" y="6441177"/>
              <a:ext cx="127188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Trần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Quang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93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70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8610600" cy="5167745"/>
          </a:xfrm>
        </p:spPr>
        <p:txBody>
          <a:bodyPr/>
          <a:lstStyle>
            <a:lvl1pPr algn="l">
              <a:defRPr sz="2800">
                <a:latin typeface="+mn-lt"/>
                <a:cs typeface="Tahoma" pitchFamily="34" charset="0"/>
              </a:defRPr>
            </a:lvl1pPr>
            <a:lvl2pPr algn="l">
              <a:defRPr sz="2600">
                <a:latin typeface="+mn-lt"/>
                <a:cs typeface="Tahoma" pitchFamily="34" charset="0"/>
              </a:defRPr>
            </a:lvl2pPr>
            <a:lvl3pPr algn="l">
              <a:defRPr sz="2400">
                <a:latin typeface="+mn-lt"/>
                <a:cs typeface="Tahoma" pitchFamily="34" charset="0"/>
              </a:defRPr>
            </a:lvl3pPr>
            <a:lvl4pPr algn="l">
              <a:defRPr sz="2400">
                <a:latin typeface="+mn-lt"/>
                <a:cs typeface="Tahoma" pitchFamily="34" charset="0"/>
              </a:defRPr>
            </a:lvl4pPr>
            <a:lvl5pPr algn="l">
              <a:defRPr sz="240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4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2189922"/>
          </a:xfrm>
          <a:prstGeom prst="rect">
            <a:avLst/>
          </a:prstGeom>
        </p:spPr>
        <p:txBody>
          <a:bodyPr anchor="ctr"/>
          <a:lstStyle>
            <a:lvl1pPr algn="ctr">
              <a:defRPr sz="3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086D-1445-4FE8-9BAA-216623B9EDC9}"/>
              </a:ext>
            </a:extLst>
          </p:cNvPr>
          <p:cNvSpPr txBox="1"/>
          <p:nvPr/>
        </p:nvSpPr>
        <p:spPr>
          <a:xfrm>
            <a:off x="457200" y="15012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MÔN: NHẬP MÔN VỀ LẬP TRÌNH</a:t>
            </a:r>
          </a:p>
        </p:txBody>
      </p:sp>
    </p:spTree>
    <p:extLst>
      <p:ext uri="{BB962C8B-B14F-4D97-AF65-F5344CB8AC3E}">
        <p14:creationId xmlns:p14="http://schemas.microsoft.com/office/powerpoint/2010/main" val="1469327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74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41148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1148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4CE8EF-0868-401A-94A5-AA8253327468}"/>
              </a:ext>
            </a:extLst>
          </p:cNvPr>
          <p:cNvCxnSpPr/>
          <p:nvPr userDrawn="1"/>
        </p:nvCxnSpPr>
        <p:spPr bwMode="auto">
          <a:xfrm>
            <a:off x="4572000" y="914400"/>
            <a:ext cx="0" cy="518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28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8610600" cy="5167745"/>
          </a:xfrm>
        </p:spPr>
        <p:txBody>
          <a:bodyPr/>
          <a:lstStyle>
            <a:lvl1pPr algn="l">
              <a:defRPr sz="2800">
                <a:latin typeface="+mn-lt"/>
                <a:cs typeface="Tahoma" pitchFamily="34" charset="0"/>
              </a:defRPr>
            </a:lvl1pPr>
            <a:lvl2pPr algn="l">
              <a:defRPr sz="2600">
                <a:latin typeface="+mn-lt"/>
                <a:cs typeface="Tahoma" pitchFamily="34" charset="0"/>
              </a:defRPr>
            </a:lvl2pPr>
            <a:lvl3pPr algn="l">
              <a:defRPr sz="2400">
                <a:latin typeface="+mn-lt"/>
                <a:cs typeface="Tahoma" pitchFamily="34" charset="0"/>
              </a:defRPr>
            </a:lvl3pPr>
            <a:lvl4pPr algn="l">
              <a:defRPr sz="2400">
                <a:latin typeface="+mn-lt"/>
                <a:cs typeface="Tahoma" pitchFamily="34" charset="0"/>
              </a:defRPr>
            </a:lvl4pPr>
            <a:lvl5pPr algn="l">
              <a:defRPr sz="240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4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468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605013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24126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13"/>
            <a:ext cx="9144000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81194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14943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28169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817005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348413"/>
            <a:ext cx="9144000" cy="5095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10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6441177"/>
            <a:ext cx="9144000" cy="338554"/>
            <a:chOff x="0" y="6441177"/>
            <a:chExt cx="9144000" cy="338554"/>
          </a:xfrm>
        </p:grpSpPr>
        <p:sp>
          <p:nvSpPr>
            <p:cNvPr id="10" name="TextBox 8"/>
            <p:cNvSpPr txBox="1"/>
            <p:nvPr/>
          </p:nvSpPr>
          <p:spPr>
            <a:xfrm>
              <a:off x="2695251" y="6441177"/>
              <a:ext cx="44823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Nhập môn về lập trình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– Chương 01: Giới thiệu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108649" y="6441177"/>
              <a:ext cx="98456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</a:rPr>
                <a:t>Slide </a:t>
              </a:r>
              <a:fld id="{29FC0498-C675-47B5-B589-8478E35404C1}" type="slidenum">
                <a:rPr lang="en-US" altLang="en-US" sz="1600" b="0">
                  <a:solidFill>
                    <a:schemeClr val="bg1"/>
                  </a:solidFill>
                  <a:latin typeface="+mn-lt"/>
                </a:rPr>
                <a:pPr eaLnBrk="1" hangingPunct="1"/>
                <a:t>‹#›</a:t>
              </a:fld>
              <a:endParaRPr lang="en-US" altLang="en-US" sz="1600" b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2" name="Straight Connector 10"/>
            <p:cNvCxnSpPr/>
            <p:nvPr userDrawn="1"/>
          </p:nvCxnSpPr>
          <p:spPr>
            <a:xfrm>
              <a:off x="0" y="6441177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"/>
            <p:cNvSpPr txBox="1"/>
            <p:nvPr userDrawn="1"/>
          </p:nvSpPr>
          <p:spPr>
            <a:xfrm>
              <a:off x="0" y="6441177"/>
              <a:ext cx="127188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Trần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Quang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9736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540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2189922"/>
          </a:xfrm>
          <a:prstGeom prst="rect">
            <a:avLst/>
          </a:prstGeom>
        </p:spPr>
        <p:txBody>
          <a:bodyPr anchor="ctr"/>
          <a:lstStyle>
            <a:lvl1pPr algn="ctr">
              <a:defRPr sz="3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086D-1445-4FE8-9BAA-216623B9EDC9}"/>
              </a:ext>
            </a:extLst>
          </p:cNvPr>
          <p:cNvSpPr txBox="1"/>
          <p:nvPr/>
        </p:nvSpPr>
        <p:spPr>
          <a:xfrm>
            <a:off x="457200" y="15012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MÔN: NHẬP MÔN VỀ LẬP TRÌNH</a:t>
            </a:r>
          </a:p>
        </p:txBody>
      </p:sp>
    </p:spTree>
    <p:extLst>
      <p:ext uri="{BB962C8B-B14F-4D97-AF65-F5344CB8AC3E}">
        <p14:creationId xmlns:p14="http://schemas.microsoft.com/office/powerpoint/2010/main" val="1909979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801210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1821469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373491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7189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630686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1787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46920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151855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0783242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1768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53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557408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14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70033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17029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1228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9233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99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2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55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7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13"/>
            <a:ext cx="9144000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37851"/>
            <a:ext cx="8610600" cy="524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3724" y="6303753"/>
            <a:ext cx="213360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/>
                </a:solidFill>
              </a:rPr>
              <a:t>Đại học Bách Khoa TpHCM</a:t>
            </a:r>
            <a:endParaRPr lang="en-US" sz="11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chemeClr val="tx2"/>
                </a:solidFill>
              </a:rPr>
              <a:t>Khoa KH &amp; KT Máy Tính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62800" y="6303753"/>
            <a:ext cx="18756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Môn: Nhập môn </a:t>
            </a:r>
            <a:r>
              <a:rPr lang="en-US" sz="1100" b="1" baseline="0">
                <a:solidFill>
                  <a:schemeClr val="tx2"/>
                </a:solidFill>
              </a:rPr>
              <a:t>l</a:t>
            </a:r>
            <a:r>
              <a:rPr lang="vi-VN" sz="1100" b="1">
                <a:solidFill>
                  <a:schemeClr val="tx2"/>
                </a:solidFill>
              </a:rPr>
              <a:t>ập trình</a:t>
            </a:r>
            <a:endParaRPr lang="en-US" sz="1100" b="1" dirty="0">
              <a:solidFill>
                <a:schemeClr val="tx2"/>
              </a:solidFill>
            </a:endParaRPr>
          </a:p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Slide </a:t>
            </a:r>
            <a:fld id="{7E361DEB-F8C4-493B-B5A8-8661C8DCD275}" type="slidenum">
              <a:rPr lang="en-US" sz="1100" b="1" smtClean="0">
                <a:solidFill>
                  <a:schemeClr val="tx2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6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6303753"/>
            <a:ext cx="475749" cy="47804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07324" y="6303753"/>
            <a:ext cx="4255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tx2"/>
                </a:solidFill>
              </a:rPr>
              <a:t>Chương</a:t>
            </a:r>
            <a:r>
              <a:rPr lang="en-US" sz="1200" b="1" baseline="0">
                <a:solidFill>
                  <a:schemeClr val="tx2"/>
                </a:solidFill>
              </a:rPr>
              <a:t> 2: cấu trúc và thành phần của </a:t>
            </a:r>
          </a:p>
          <a:p>
            <a:pPr algn="ctr">
              <a:defRPr/>
            </a:pPr>
            <a:r>
              <a:rPr lang="en-US" sz="1200" b="1" baseline="0">
                <a:solidFill>
                  <a:schemeClr val="tx2"/>
                </a:solidFill>
              </a:rPr>
              <a:t>ch</a:t>
            </a:r>
            <a:r>
              <a:rPr lang="vi-VN" sz="1200" b="1" baseline="0">
                <a:solidFill>
                  <a:schemeClr val="tx2"/>
                </a:solidFill>
              </a:rPr>
              <a:t>ư</a:t>
            </a:r>
            <a:r>
              <a:rPr lang="en-US" sz="1200" b="1" baseline="0">
                <a:solidFill>
                  <a:schemeClr val="tx2"/>
                </a:solidFill>
              </a:rPr>
              <a:t>ơng trình C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CF33B-1B3F-49AC-ACEC-E97C40E44A9B}"/>
              </a:ext>
            </a:extLst>
          </p:cNvPr>
          <p:cNvCxnSpPr>
            <a:cxnSpLocks/>
          </p:cNvCxnSpPr>
          <p:nvPr/>
        </p:nvCxnSpPr>
        <p:spPr bwMode="auto">
          <a:xfrm>
            <a:off x="0" y="6237079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434D4-41BD-499B-B3C8-DEF92833B73A}"/>
              </a:ext>
            </a:extLst>
          </p:cNvPr>
          <p:cNvCxnSpPr>
            <a:cxnSpLocks/>
          </p:cNvCxnSpPr>
          <p:nvPr/>
        </p:nvCxnSpPr>
        <p:spPr bwMode="auto">
          <a:xfrm>
            <a:off x="0" y="768264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27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37851"/>
            <a:ext cx="8610600" cy="524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3724" y="6303753"/>
            <a:ext cx="213360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/>
                </a:solidFill>
              </a:rPr>
              <a:t>Đại học Bách Khoa TpHCM</a:t>
            </a:r>
            <a:endParaRPr lang="en-US" sz="11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chemeClr val="tx2"/>
                </a:solidFill>
              </a:rPr>
              <a:t>Khoa KH &amp; KT Máy Tính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62800" y="6303753"/>
            <a:ext cx="18756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Môn: Nhập môn </a:t>
            </a:r>
            <a:r>
              <a:rPr lang="en-US" sz="1100" b="1" baseline="0">
                <a:solidFill>
                  <a:schemeClr val="tx2"/>
                </a:solidFill>
              </a:rPr>
              <a:t>l</a:t>
            </a:r>
            <a:r>
              <a:rPr lang="vi-VN" sz="1100" b="1">
                <a:solidFill>
                  <a:schemeClr val="tx2"/>
                </a:solidFill>
              </a:rPr>
              <a:t>ập trình</a:t>
            </a:r>
            <a:endParaRPr lang="en-US" sz="1100" b="1" dirty="0">
              <a:solidFill>
                <a:schemeClr val="tx2"/>
              </a:solidFill>
            </a:endParaRPr>
          </a:p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Slide </a:t>
            </a:r>
            <a:fld id="{7E361DEB-F8C4-493B-B5A8-8661C8DCD275}" type="slidenum">
              <a:rPr lang="en-US" sz="1100" b="1" smtClean="0">
                <a:solidFill>
                  <a:schemeClr val="tx2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6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6303753"/>
            <a:ext cx="475749" cy="47804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07324" y="6303753"/>
            <a:ext cx="42554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tx2"/>
                </a:solidFill>
              </a:rPr>
              <a:t>Chương</a:t>
            </a:r>
            <a:r>
              <a:rPr lang="en-US" sz="1200" b="1" baseline="0">
                <a:solidFill>
                  <a:schemeClr val="tx2"/>
                </a:solidFill>
              </a:rPr>
              <a:t> 6: Hàm và tổ chức ch</a:t>
            </a:r>
            <a:r>
              <a:rPr lang="vi-VN" sz="1200" b="1" baseline="0">
                <a:solidFill>
                  <a:schemeClr val="tx2"/>
                </a:solidFill>
              </a:rPr>
              <a:t>ư</a:t>
            </a:r>
            <a:r>
              <a:rPr lang="en-US" sz="1200" b="1" baseline="0">
                <a:solidFill>
                  <a:schemeClr val="tx2"/>
                </a:solidFill>
              </a:rPr>
              <a:t>ơng trình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CF33B-1B3F-49AC-ACEC-E97C40E44A9B}"/>
              </a:ext>
            </a:extLst>
          </p:cNvPr>
          <p:cNvCxnSpPr>
            <a:cxnSpLocks/>
          </p:cNvCxnSpPr>
          <p:nvPr/>
        </p:nvCxnSpPr>
        <p:spPr bwMode="auto">
          <a:xfrm>
            <a:off x="0" y="6237079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434D4-41BD-499B-B3C8-DEF92833B73A}"/>
              </a:ext>
            </a:extLst>
          </p:cNvPr>
          <p:cNvCxnSpPr>
            <a:cxnSpLocks/>
          </p:cNvCxnSpPr>
          <p:nvPr/>
        </p:nvCxnSpPr>
        <p:spPr bwMode="auto">
          <a:xfrm>
            <a:off x="0" y="768264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41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warthmore.edu/~newhall/unixhelp/c_codestyle.html" TargetMode="External"/><Relationship Id="rId2" Type="http://schemas.openxmlformats.org/officeDocument/2006/relationships/hyperlink" Target="http://users.ece.cmu.edu/~eno/coding/CCodingStandard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Chương 2</a:t>
            </a:r>
            <a:br>
              <a:rPr lang="en-US" altLang="en-US"/>
            </a:br>
            <a:r>
              <a:rPr lang="en-US" altLang="en-US"/>
              <a:t>Cấu trúc và thành phần</a:t>
            </a:r>
            <a:br>
              <a:rPr lang="en-US" altLang="en-US"/>
            </a:br>
            <a:r>
              <a:rPr lang="en-US" altLang="en-US"/>
              <a:t>của chương trình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void main()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/>
              <a:t>	printf( "Welcome " 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/>
              <a:t>	printf( "to C!\n" 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/>
              <a:t>	printf( "Welcome\nto\nC!\n" 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void main()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/>
              <a:t>   	printf("%d\t%f\n", 123, 123.45);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/>
              <a:t>   	printf("%c\t%s\n", 'A', "Hello");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1E7AC-2013-490E-9E3B-A3CABC5F940A}"/>
              </a:ext>
            </a:extLst>
          </p:cNvPr>
          <p:cNvSpPr txBox="1"/>
          <p:nvPr/>
        </p:nvSpPr>
        <p:spPr>
          <a:xfrm>
            <a:off x="6147581" y="1494895"/>
            <a:ext cx="258845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Segoe UI" panose="020B0502040204020203" pitchFamily="34" charset="0"/>
              </a:rPr>
              <a:t>Welcome to C!</a:t>
            </a:r>
          </a:p>
          <a:p>
            <a:r>
              <a:rPr lang="en-US" sz="2400">
                <a:latin typeface="Consolas" panose="020B0609020204030204" pitchFamily="49" charset="0"/>
                <a:cs typeface="Segoe UI" panose="020B0502040204020203" pitchFamily="34" charset="0"/>
              </a:rPr>
              <a:t>Welcome</a:t>
            </a:r>
          </a:p>
          <a:p>
            <a:r>
              <a:rPr lang="en-US" sz="2400">
                <a:latin typeface="Consolas" panose="020B0609020204030204" pitchFamily="49" charset="0"/>
                <a:cs typeface="Segoe UI" panose="020B0502040204020203" pitchFamily="34" charset="0"/>
              </a:rPr>
              <a:t>to</a:t>
            </a:r>
          </a:p>
          <a:p>
            <a:r>
              <a:rPr lang="en-US" sz="2400">
                <a:latin typeface="Consolas" panose="020B0609020204030204" pitchFamily="49" charset="0"/>
                <a:cs typeface="Segoe UI" panose="020B0502040204020203" pitchFamily="34" charset="0"/>
              </a:rPr>
              <a:t>C!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BBC94-F357-434C-9988-E02A654ADAE6}"/>
              </a:ext>
            </a:extLst>
          </p:cNvPr>
          <p:cNvSpPr txBox="1"/>
          <p:nvPr/>
        </p:nvSpPr>
        <p:spPr>
          <a:xfrm>
            <a:off x="5444783" y="5126884"/>
            <a:ext cx="33944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139825" algn="l"/>
              </a:tabLst>
            </a:pPr>
            <a:r>
              <a:rPr lang="en-US" sz="2400">
                <a:latin typeface="Consolas" panose="020B0609020204030204" pitchFamily="49" charset="0"/>
                <a:cs typeface="Segoe UI" panose="020B0502040204020203" pitchFamily="34" charset="0"/>
              </a:rPr>
              <a:t>123	123.450000</a:t>
            </a:r>
          </a:p>
          <a:p>
            <a:pPr>
              <a:tabLst>
                <a:tab pos="1139825" algn="l"/>
              </a:tabLst>
            </a:pPr>
            <a:r>
              <a:rPr lang="en-US" sz="2400">
                <a:latin typeface="Consolas" panose="020B0609020204030204" pitchFamily="49" charset="0"/>
                <a:cs typeface="Segoe UI" panose="020B0502040204020203" pitchFamily="34" charset="0"/>
              </a:rPr>
              <a:t>A	Hello</a:t>
            </a:r>
          </a:p>
        </p:txBody>
      </p:sp>
    </p:spTree>
    <p:extLst>
      <p:ext uri="{BB962C8B-B14F-4D97-AF65-F5344CB8AC3E}">
        <p14:creationId xmlns:p14="http://schemas.microsoft.com/office/powerpoint/2010/main" val="381459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838200"/>
          </a:xfrm>
        </p:spPr>
        <p:txBody>
          <a:bodyPr/>
          <a:lstStyle/>
          <a:p>
            <a:r>
              <a:rPr lang="en-US"/>
              <a:t>Khai báo độ rộng và số số lẻ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Ta có thể quy định độ rộng của dữ liệu in phía tr</a:t>
            </a:r>
            <a:r>
              <a:rPr lang="vi-VN" sz="2600"/>
              <a:t>ư</a:t>
            </a:r>
            <a:r>
              <a:rPr lang="en-US" sz="2600"/>
              <a:t>ớc ký tự đặc tả kiểu. Ví dụ: “%8d”, “10.2f”, “%20s”</a:t>
            </a:r>
          </a:p>
          <a:p>
            <a:r>
              <a:rPr lang="en-US" sz="2600"/>
              <a:t>Dấu chấm, dấu trừ, ... Đều đ</a:t>
            </a:r>
            <a:r>
              <a:rPr lang="vi-VN" sz="2600"/>
              <a:t>ư</a:t>
            </a:r>
            <a:r>
              <a:rPr lang="en-US" sz="2600"/>
              <a:t>ợc tính là chiếm 1 vị trí </a:t>
            </a:r>
          </a:p>
          <a:p>
            <a:r>
              <a:rPr lang="en-US" sz="2600"/>
              <a:t>Dữ liệu in ra mặc định canh lề phải. Muốn canh trái ta sử dụng thêm dấu trừ. Ví dụ “%-8d”</a:t>
            </a:r>
          </a:p>
          <a:p>
            <a:r>
              <a:rPr lang="en-US" sz="2600"/>
              <a:t>Nếu dữ liệu in ra lớn hơn kích th</a:t>
            </a:r>
            <a:r>
              <a:rPr lang="vi-VN" sz="2600"/>
              <a:t>ư</a:t>
            </a:r>
            <a:r>
              <a:rPr lang="en-US" sz="2600"/>
              <a:t>ớc mô tả thì sẽ tự động dãn ra để in đủ dữ liệu</a:t>
            </a:r>
          </a:p>
          <a:p>
            <a:pPr marL="0" indent="0"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30414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printf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Ví dụ:</a:t>
            </a:r>
          </a:p>
          <a:p>
            <a:pPr marL="0" indent="0">
              <a:buNone/>
            </a:pPr>
            <a:r>
              <a:rPr lang="en-US" altLang="en-US"/>
              <a:t> 	printf("%d\n", 123); </a:t>
            </a:r>
          </a:p>
          <a:p>
            <a:pPr marL="0" indent="0">
              <a:buNone/>
            </a:pPr>
            <a:r>
              <a:rPr lang="en-US" altLang="en-US"/>
              <a:t> 	printf("%5d\n", 123); </a:t>
            </a:r>
          </a:p>
          <a:p>
            <a:pPr marL="0" indent="0">
              <a:buNone/>
            </a:pPr>
            <a:r>
              <a:rPr lang="en-US" altLang="en-US"/>
              <a:t> 	printf("%05d\n", 123);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	printf("%f\n", 123.456); </a:t>
            </a:r>
          </a:p>
          <a:p>
            <a:pPr marL="0" indent="0">
              <a:buNone/>
            </a:pPr>
            <a:r>
              <a:rPr lang="en-US" altLang="en-US"/>
              <a:t>	printf("%10.2f\n", 123.456); </a:t>
            </a:r>
          </a:p>
          <a:p>
            <a:pPr marL="0" indent="0">
              <a:buNone/>
            </a:pPr>
            <a:r>
              <a:rPr lang="en-US" altLang="en-US"/>
              <a:t>	printf("%010.2f\n", 123.456);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CED70-53E5-4E9F-883D-C3562C7AE08B}"/>
              </a:ext>
            </a:extLst>
          </p:cNvPr>
          <p:cNvSpPr txBox="1"/>
          <p:nvPr/>
        </p:nvSpPr>
        <p:spPr>
          <a:xfrm>
            <a:off x="6180948" y="1551167"/>
            <a:ext cx="26582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123</a:t>
            </a:r>
          </a:p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  123</a:t>
            </a:r>
          </a:p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00123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B12EC-DBFC-4058-B202-5B9BEDDF6932}"/>
              </a:ext>
            </a:extLst>
          </p:cNvPr>
          <p:cNvSpPr txBox="1"/>
          <p:nvPr/>
        </p:nvSpPr>
        <p:spPr>
          <a:xfrm>
            <a:off x="6180948" y="3557642"/>
            <a:ext cx="26582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123.456000</a:t>
            </a:r>
          </a:p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    123.46</a:t>
            </a:r>
          </a:p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0000123.46</a:t>
            </a:r>
          </a:p>
        </p:txBody>
      </p:sp>
    </p:spTree>
    <p:extLst>
      <p:ext uri="{BB962C8B-B14F-4D97-AF65-F5344CB8AC3E}">
        <p14:creationId xmlns:p14="http://schemas.microsoft.com/office/powerpoint/2010/main" val="181003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printf("%c\n", 'A'); </a:t>
            </a:r>
          </a:p>
          <a:p>
            <a:pPr marL="0" indent="0">
              <a:buNone/>
            </a:pPr>
            <a:r>
              <a:rPr lang="en-US" altLang="en-US"/>
              <a:t>printf("%3c\n",'b'); </a:t>
            </a:r>
          </a:p>
          <a:p>
            <a:pPr marL="0" indent="0">
              <a:buNone/>
            </a:pPr>
            <a:r>
              <a:rPr lang="en-US" altLang="en-US"/>
              <a:t>printf("%03c\n", '#');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en-US"/>
              <a:t>printf("%s\n","1234567890"); </a:t>
            </a:r>
          </a:p>
          <a:p>
            <a:pPr marL="0" indent="0">
              <a:buNone/>
            </a:pPr>
            <a:r>
              <a:rPr lang="en-US" altLang="en-US"/>
              <a:t>printf("%s\n","DHBK"); </a:t>
            </a:r>
          </a:p>
          <a:p>
            <a:pPr marL="0" indent="0">
              <a:buNone/>
            </a:pPr>
            <a:r>
              <a:rPr lang="en-US" altLang="en-US"/>
              <a:t>printf("%9s\n","DHBK"); </a:t>
            </a:r>
          </a:p>
          <a:p>
            <a:pPr marL="0" indent="0">
              <a:buNone/>
            </a:pPr>
            <a:r>
              <a:rPr lang="en-US" altLang="en-US"/>
              <a:t>printf("%09s\n","DHBK");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2B11F-2B79-44ED-800E-31C48D23D7E9}"/>
              </a:ext>
            </a:extLst>
          </p:cNvPr>
          <p:cNvSpPr txBox="1"/>
          <p:nvPr/>
        </p:nvSpPr>
        <p:spPr>
          <a:xfrm>
            <a:off x="5660443" y="1453254"/>
            <a:ext cx="26582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</a:p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  b</a:t>
            </a:r>
          </a:p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00#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5020D-C921-453A-857C-946FE9E2A6C1}"/>
              </a:ext>
            </a:extLst>
          </p:cNvPr>
          <p:cNvSpPr txBox="1"/>
          <p:nvPr/>
        </p:nvSpPr>
        <p:spPr>
          <a:xfrm>
            <a:off x="5660443" y="3588864"/>
            <a:ext cx="265825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1234567890</a:t>
            </a:r>
          </a:p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DHBK</a:t>
            </a:r>
          </a:p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     DHBK</a:t>
            </a:r>
          </a:p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00000DHBK</a:t>
            </a:r>
          </a:p>
        </p:txBody>
      </p:sp>
    </p:spTree>
    <p:extLst>
      <p:ext uri="{BB962C8B-B14F-4D97-AF65-F5344CB8AC3E}">
        <p14:creationId xmlns:p14="http://schemas.microsoft.com/office/powerpoint/2010/main" val="179951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#include &lt;stdio.h&gt;</a:t>
            </a:r>
          </a:p>
          <a:p>
            <a:pPr marL="0" indent="0">
              <a:buNone/>
            </a:pPr>
            <a:r>
              <a:rPr lang="en-US"/>
              <a:t>void main()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/>
              <a:t>	int a=4, b=5;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pt-BR"/>
              <a:t>	printf("Ket qua: %d + %d = %d \n",a, b, a+b);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26" name="U-Turn Arrow 25"/>
          <p:cNvSpPr/>
          <p:nvPr/>
        </p:nvSpPr>
        <p:spPr bwMode="auto">
          <a:xfrm flipH="1">
            <a:off x="3680562" y="2205995"/>
            <a:ext cx="2720237" cy="333053"/>
          </a:xfrm>
          <a:prstGeom prst="uturnArrow">
            <a:avLst>
              <a:gd name="adj1" fmla="val 7608"/>
              <a:gd name="adj2" fmla="val 13043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U-Turn Arrow 26"/>
          <p:cNvSpPr/>
          <p:nvPr/>
        </p:nvSpPr>
        <p:spPr bwMode="auto">
          <a:xfrm flipH="1">
            <a:off x="4468579" y="1983545"/>
            <a:ext cx="2326115" cy="555503"/>
          </a:xfrm>
          <a:prstGeom prst="uturnArrow">
            <a:avLst>
              <a:gd name="adj1" fmla="val 5159"/>
              <a:gd name="adj2" fmla="val 13043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U-Turn Arrow 27"/>
          <p:cNvSpPr/>
          <p:nvPr/>
        </p:nvSpPr>
        <p:spPr bwMode="auto">
          <a:xfrm flipH="1" flipV="1">
            <a:off x="5548667" y="2897945"/>
            <a:ext cx="1901159" cy="364868"/>
          </a:xfrm>
          <a:prstGeom prst="uturnArrow">
            <a:avLst>
              <a:gd name="adj1" fmla="val 7608"/>
              <a:gd name="adj2" fmla="val 13043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10AD1-B3FD-4CCE-82D8-23BE7B081975}"/>
              </a:ext>
            </a:extLst>
          </p:cNvPr>
          <p:cNvSpPr txBox="1"/>
          <p:nvPr/>
        </p:nvSpPr>
        <p:spPr>
          <a:xfrm>
            <a:off x="1739989" y="3648173"/>
            <a:ext cx="43794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  <a:cs typeface="Segoe UI" panose="020B0502040204020203" pitchFamily="34" charset="0"/>
              </a:rPr>
              <a:t>Ket qua: 4 + 5 = 9</a:t>
            </a:r>
          </a:p>
        </p:txBody>
      </p:sp>
    </p:spTree>
    <p:extLst>
      <p:ext uri="{BB962C8B-B14F-4D97-AF65-F5344CB8AC3E}">
        <p14:creationId xmlns:p14="http://schemas.microsoft.com/office/powerpoint/2010/main" val="234880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001724"/>
            <a:ext cx="4385953" cy="4953000"/>
          </a:xfrm>
        </p:spPr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“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/>
              <a:t>”,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err="1"/>
              <a:t>chương</a:t>
            </a:r>
            <a:r>
              <a:rPr lang="en-US"/>
              <a:t> sau</a:t>
            </a:r>
            <a:endParaRPr lang="en-US" dirty="0"/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(literal constant):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15, -20, </a:t>
            </a:r>
            <a:r>
              <a:rPr lang="en-US"/>
              <a:t>40, … 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“%d” </a:t>
            </a:r>
            <a:r>
              <a:rPr lang="en-US" dirty="0" err="1"/>
              <a:t>hoặc</a:t>
            </a:r>
            <a:r>
              <a:rPr lang="en-US" dirty="0"/>
              <a:t> “%</a:t>
            </a:r>
            <a:r>
              <a:rPr lang="en-US" dirty="0" err="1"/>
              <a:t>i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bên</a:t>
            </a:r>
            <a:endParaRPr lang="en-US" dirty="0"/>
          </a:p>
          <a:p>
            <a:pPr lvl="2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4458" y="976991"/>
            <a:ext cx="3804742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"%5d\n"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"%05d\n"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58" y="4048040"/>
            <a:ext cx="3904163" cy="19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534400" cy="93518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6696" y="2285541"/>
            <a:ext cx="6786562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"|%5d|\t%5d|\t%5d|\n"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123, 456, 7890);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"|%5d|\t%5d|\t%5d|\n"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12, 345, 6789);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514350" algn="l"/>
              </a:tabLst>
            </a:pP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79" y="4493015"/>
            <a:ext cx="4925196" cy="13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9693" y="952500"/>
            <a:ext cx="4552307" cy="495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“</a:t>
            </a:r>
            <a:r>
              <a:rPr lang="en-US" dirty="0">
                <a:solidFill>
                  <a:srgbClr val="C00000"/>
                </a:solidFill>
              </a:rPr>
              <a:t>float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“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(literal constant):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914400" lvl="2" indent="0">
              <a:buNone/>
            </a:pPr>
            <a:r>
              <a:rPr lang="en-US" dirty="0"/>
              <a:t>float: 15.5f</a:t>
            </a:r>
          </a:p>
          <a:p>
            <a:pPr marL="914400" lvl="2" indent="0">
              <a:buNone/>
            </a:pPr>
            <a:r>
              <a:rPr lang="en-US" dirty="0"/>
              <a:t>double: 15.5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7895" y="964870"/>
            <a:ext cx="4247505" cy="313932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"%f\n"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123.456);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"%10.2f\n"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123.456);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"%010.2f\n"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123.456);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93" y="4288427"/>
            <a:ext cx="4552307" cy="15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6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72093" y="1163664"/>
            <a:ext cx="4114800" cy="424312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:  “</a:t>
            </a:r>
            <a:r>
              <a:rPr lang="en-US" dirty="0">
                <a:solidFill>
                  <a:srgbClr val="C00000"/>
                </a:solidFill>
              </a:rPr>
              <a:t>char</a:t>
            </a:r>
            <a:r>
              <a:rPr lang="en-US" dirty="0"/>
              <a:t>”,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(literal constant):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‘A’, ‘a’, etc.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“%c”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bên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1163664"/>
            <a:ext cx="4552307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"%c\n"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"%3c\n"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"%03c\n"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237398"/>
            <a:ext cx="4615473" cy="16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5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768264"/>
            <a:ext cx="4114800" cy="495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(string)</a:t>
            </a:r>
          </a:p>
          <a:p>
            <a:pPr lvl="1"/>
            <a:r>
              <a:rPr lang="en-US" dirty="0"/>
              <a:t>C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“string”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“string”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(array),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(literal constant):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914400" lvl="2" indent="0">
              <a:buNone/>
            </a:pPr>
            <a:r>
              <a:rPr lang="en-US" dirty="0"/>
              <a:t>“Programming Fundamentals”,</a:t>
            </a:r>
          </a:p>
          <a:p>
            <a:pPr marL="914400" lvl="2" indent="0">
              <a:buNone/>
            </a:pPr>
            <a:r>
              <a:rPr lang="en-US" dirty="0"/>
              <a:t>“Computer</a:t>
            </a:r>
            <a:r>
              <a:rPr lang="en-US"/>
              <a:t>”,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3953" y="1143000"/>
            <a:ext cx="4873847" cy="263149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 sz="1500" dirty="0" err="1">
                <a:latin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"01234567890123456789"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"%20s\n"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"%020s\n"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598" y="3959114"/>
            <a:ext cx="4722556" cy="18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Chuẩn đầu ra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L.O.1.4</a:t>
            </a:r>
            <a:r>
              <a:rPr lang="en-US"/>
              <a:t> – Biết được cấu trúc và hiểu được các thành phần của một chương trình viết bằng ngôn ngữ lập trình C.</a:t>
            </a:r>
          </a:p>
          <a:p>
            <a:r>
              <a:rPr lang="en-US" b="1"/>
              <a:t>L.O.1.5</a:t>
            </a:r>
            <a:r>
              <a:rPr lang="en-US"/>
              <a:t> – Vận dụng được các nguyên tắc trong phong cách lập trình để viết được các chương trình trong sáng và dễ đọc.</a:t>
            </a:r>
          </a:p>
          <a:p>
            <a:r>
              <a:rPr lang="en-US" b="1"/>
              <a:t>L.O.1.6</a:t>
            </a:r>
            <a:r>
              <a:rPr lang="en-US"/>
              <a:t> – Liệt kê được các kiểu dữ liệu cơ bản trong C và ghi ra giá trị điển hình của các kiểu đó trong mã nguồn.</a:t>
            </a:r>
          </a:p>
          <a:p>
            <a:r>
              <a:rPr lang="en-US" b="1"/>
              <a:t>L.O.1.7</a:t>
            </a:r>
            <a:r>
              <a:rPr lang="en-US"/>
              <a:t> – Sử dụng được các hàm để đọc dữ liệu từ bàn phím và xuất dữ liệu ra màn hình.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027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dữ liệu trong 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Khi nhập dữ liệu từ bàn phím, giá trị nhập vào đọc được lưu vào vùng nhớ có kiểu tương thích với kiểu ghi trong hàm đọc</a:t>
            </a:r>
          </a:p>
          <a:p>
            <a:r>
              <a:rPr lang="en-US"/>
              <a:t>Tạm thời chấp nhận các khái niệm sau:</a:t>
            </a:r>
          </a:p>
          <a:p>
            <a:pPr marL="400050" lvl="1" indent="0">
              <a:buNone/>
            </a:pPr>
            <a:r>
              <a:rPr lang="vi-VN"/>
              <a:t>1. </a:t>
            </a:r>
            <a:r>
              <a:rPr lang="en-US"/>
              <a:t>Vùng nhớ được đặt tên đ</a:t>
            </a:r>
            <a:r>
              <a:rPr lang="vi-VN"/>
              <a:t>ư</a:t>
            </a:r>
            <a:r>
              <a:rPr lang="en-US"/>
              <a:t>ợc gọi là biến</a:t>
            </a:r>
          </a:p>
          <a:p>
            <a:pPr marL="400050" lvl="1" indent="0">
              <a:buNone/>
            </a:pPr>
            <a:r>
              <a:rPr lang="en-US"/>
              <a:t>	Ví dụ:  int x;</a:t>
            </a:r>
          </a:p>
          <a:p>
            <a:pPr marL="400050" lvl="1" indent="0">
              <a:buNone/>
            </a:pPr>
            <a:r>
              <a:rPr lang="vi-VN"/>
              <a:t>2. </a:t>
            </a:r>
            <a:r>
              <a:rPr lang="en-US"/>
              <a:t>Cách lấy địa chỉ của vùng nhớ (dùng toán tử &amp;)</a:t>
            </a:r>
          </a:p>
          <a:p>
            <a:pPr marL="400050" lvl="1" indent="0">
              <a:buNone/>
            </a:pPr>
            <a:r>
              <a:rPr lang="en-US"/>
              <a:t>	Ví dụ: </a:t>
            </a:r>
            <a:r>
              <a:rPr lang="en-US">
                <a:solidFill>
                  <a:srgbClr val="FF0000"/>
                </a:solidFill>
              </a:rPr>
              <a:t>&amp;</a:t>
            </a:r>
            <a:r>
              <a:rPr lang="en-US"/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376991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scanf</a:t>
            </a:r>
            <a:r>
              <a:rPr lang="en-US" altLang="en-US" dirty="0"/>
              <a:t>()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Hàm scanf có trong thư viện stdio</a:t>
            </a:r>
          </a:p>
          <a:p>
            <a:r>
              <a:rPr lang="en-US" altLang="en-US"/>
              <a:t>Cú pháp:</a:t>
            </a:r>
          </a:p>
          <a:p>
            <a:pPr marL="0" indent="0" algn="ctr">
              <a:buNone/>
            </a:pPr>
            <a:r>
              <a:rPr lang="en-US" altLang="en-US"/>
              <a:t>scanf ("&lt;chuỗi định dạng&gt;" , &lt;địa chỉ biến&gt;)</a:t>
            </a:r>
          </a:p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endParaRPr lang="en-US" altLang="en-US"/>
          </a:p>
          <a:p>
            <a:r>
              <a:rPr lang="en-US" altLang="en-US"/>
              <a:t>Ví dụ</a:t>
            </a:r>
          </a:p>
          <a:p>
            <a:pPr marL="746125" indent="0">
              <a:buNone/>
            </a:pPr>
            <a:r>
              <a:rPr lang="en-US" altLang="en-US">
                <a:solidFill>
                  <a:srgbClr val="FF0000"/>
                </a:solidFill>
              </a:rPr>
              <a:t>int x</a:t>
            </a:r>
            <a:r>
              <a:rPr lang="en-US" altLang="en-US"/>
              <a:t>;</a:t>
            </a:r>
          </a:p>
          <a:p>
            <a:pPr marL="746125" indent="0">
              <a:buNone/>
            </a:pPr>
            <a:r>
              <a:rPr lang="en-US" altLang="en-US"/>
              <a:t>printf (“Nhập vào x: ");</a:t>
            </a:r>
          </a:p>
          <a:p>
            <a:pPr marL="746125" indent="0">
              <a:buNone/>
            </a:pPr>
            <a:r>
              <a:rPr lang="en-US" altLang="en-US"/>
              <a:t>scanf ("%d", </a:t>
            </a:r>
            <a:r>
              <a:rPr lang="en-US" altLang="en-US">
                <a:solidFill>
                  <a:srgbClr val="FF0000"/>
                </a:solidFill>
              </a:rPr>
              <a:t>&amp;x</a:t>
            </a:r>
            <a:r>
              <a:rPr lang="en-US" altLang="en-US"/>
              <a:t>);</a:t>
            </a:r>
          </a:p>
          <a:p>
            <a:pPr marL="746125" indent="0">
              <a:buNone/>
            </a:pPr>
            <a:r>
              <a:rPr lang="pt-BR" altLang="en-US"/>
              <a:t>printf ("x = %d\n", x);</a:t>
            </a:r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1604496" y="2876107"/>
            <a:ext cx="30386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</a:t>
            </a:r>
            <a:r>
              <a:rPr lang="vi-VN" altLang="en-US" sz="2400">
                <a:latin typeface="Arial" panose="020B0604020202020204" pitchFamily="34" charset="0"/>
              </a:rPr>
              <a:t>ư</a:t>
            </a:r>
            <a:r>
              <a:rPr lang="en-US" altLang="en-US" sz="2400">
                <a:latin typeface="Arial" panose="020B0604020202020204" pitchFamily="34" charset="0"/>
              </a:rPr>
              <a:t>ơng tự hàm printf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4878752" y="2876107"/>
            <a:ext cx="3801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Phân cách bằng dấu phẩy nếu nhập nhiều biến</a:t>
            </a:r>
          </a:p>
        </p:txBody>
      </p:sp>
      <p:sp>
        <p:nvSpPr>
          <p:cNvPr id="24583" name="AutoShape 11"/>
          <p:cNvSpPr>
            <a:spLocks noChangeArrowheads="1"/>
          </p:cNvSpPr>
          <p:nvPr/>
        </p:nvSpPr>
        <p:spPr bwMode="auto">
          <a:xfrm>
            <a:off x="3409412" y="2401509"/>
            <a:ext cx="280514" cy="435430"/>
          </a:xfrm>
          <a:prstGeom prst="downArrow">
            <a:avLst>
              <a:gd name="adj1" fmla="val 50130"/>
              <a:gd name="adj2" fmla="val 47260"/>
            </a:avLst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AutoShape 12"/>
          <p:cNvSpPr>
            <a:spLocks noChangeArrowheads="1"/>
          </p:cNvSpPr>
          <p:nvPr/>
        </p:nvSpPr>
        <p:spPr bwMode="auto">
          <a:xfrm>
            <a:off x="6708203" y="2396221"/>
            <a:ext cx="280514" cy="435430"/>
          </a:xfrm>
          <a:prstGeom prst="downArrow">
            <a:avLst>
              <a:gd name="adj1" fmla="val 50130"/>
              <a:gd name="adj2" fmla="val 47423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9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scanf</a:t>
            </a:r>
            <a:r>
              <a:rPr lang="en-US" altLang="en-US" dirty="0"/>
              <a:t>()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“%d”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1" y="2126783"/>
            <a:ext cx="4379256" cy="230832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</a:t>
            </a:r>
            <a:r>
              <a:rPr lang="en-US" sz="1600" err="1">
                <a:solidFill>
                  <a:srgbClr val="A31515"/>
                </a:solidFill>
                <a:latin typeface="Consolas" panose="020B0609020204030204" pitchFamily="49" charset="0"/>
              </a:rPr>
              <a:t>h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7150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pPr lvl="1">
              <a:tabLst>
                <a:tab pos="571500" algn="l"/>
              </a:tabLst>
            </a:pP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x: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tabLst>
                <a:tab pos="571500" algn="l"/>
              </a:tabLst>
            </a:pP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&amp;x);</a:t>
            </a:r>
          </a:p>
          <a:p>
            <a:pPr lvl="1">
              <a:tabLst>
                <a:tab pos="571500" algn="l"/>
              </a:tabLst>
            </a:pP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="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pt-BR" sz="1600" err="1">
                <a:solidFill>
                  <a:prstClr val="black"/>
                </a:solidFill>
                <a:latin typeface="Consolas" panose="020B0609020204030204" pitchFamily="49" charset="0"/>
              </a:rPr>
              <a:t>x</a:t>
            </a:r>
            <a:r>
              <a:rPr lang="pt-BR" sz="16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571500" algn="l"/>
              </a:tabLst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7212" y="2069710"/>
            <a:ext cx="2106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Cửa</a:t>
            </a:r>
            <a:r>
              <a:rPr lang="en-US" sz="1600" b="1" dirty="0"/>
              <a:t> </a:t>
            </a:r>
            <a:r>
              <a:rPr lang="en-US" sz="1600" b="1" dirty="0" err="1"/>
              <a:t>sổ</a:t>
            </a:r>
            <a:r>
              <a:rPr lang="en-US" sz="1600" b="1" dirty="0"/>
              <a:t> ban </a:t>
            </a:r>
            <a:r>
              <a:rPr lang="en-US" sz="1600" b="1" dirty="0" err="1"/>
              <a:t>đầu</a:t>
            </a:r>
            <a:r>
              <a:rPr lang="en-US" sz="1600" b="1" dirty="0"/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6705" t="1429" r="16675" b="-1429"/>
          <a:stretch/>
        </p:blipFill>
        <p:spPr>
          <a:xfrm>
            <a:off x="4564353" y="2564533"/>
            <a:ext cx="3985882" cy="1084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02" y="4517592"/>
            <a:ext cx="4335898" cy="14672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96823" y="3766562"/>
            <a:ext cx="3653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(chương trình chờ người dùng nhập vào một số nguyên)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758" y="4787249"/>
            <a:ext cx="352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Cửa</a:t>
            </a:r>
            <a:r>
              <a:rPr lang="en-US" sz="1600" b="1" dirty="0"/>
              <a:t> </a:t>
            </a:r>
            <a:r>
              <a:rPr lang="en-US" sz="1600" b="1" dirty="0" err="1"/>
              <a:t>sổ</a:t>
            </a:r>
            <a:r>
              <a:rPr lang="en-US" sz="1600" b="1" dirty="0"/>
              <a:t> </a:t>
            </a:r>
            <a:r>
              <a:rPr lang="en-US" sz="1600" b="1" dirty="0" err="1"/>
              <a:t>sau</a:t>
            </a:r>
            <a:r>
              <a:rPr lang="en-US" sz="1600" b="1" dirty="0"/>
              <a:t> </a:t>
            </a:r>
            <a:r>
              <a:rPr lang="en-US" sz="1600" b="1" dirty="0" err="1"/>
              <a:t>khi</a:t>
            </a:r>
            <a:r>
              <a:rPr lang="en-US" sz="1600" b="1" dirty="0"/>
              <a:t> </a:t>
            </a:r>
            <a:r>
              <a:rPr lang="en-US" sz="1600" b="1" dirty="0" err="1"/>
              <a:t>nhập</a:t>
            </a:r>
            <a:r>
              <a:rPr lang="en-US" sz="1600" b="1" dirty="0"/>
              <a:t> </a:t>
            </a:r>
            <a:r>
              <a:rPr lang="en-US" sz="1600" b="1" dirty="0" err="1"/>
              <a:t>giá</a:t>
            </a:r>
            <a:r>
              <a:rPr lang="en-US" sz="1600" b="1" dirty="0"/>
              <a:t> </a:t>
            </a:r>
            <a:r>
              <a:rPr lang="en-US" sz="1600" b="1" dirty="0" err="1"/>
              <a:t>trị</a:t>
            </a:r>
            <a:r>
              <a:rPr lang="en-US" sz="1600" b="1" dirty="0"/>
              <a:t> 123 </a:t>
            </a:r>
            <a:r>
              <a:rPr lang="en-US" sz="1600" b="1" dirty="0" err="1"/>
              <a:t>và</a:t>
            </a:r>
            <a:r>
              <a:rPr lang="en-US" sz="1600" b="1" dirty="0"/>
              <a:t> </a:t>
            </a:r>
            <a:r>
              <a:rPr lang="en-US" sz="1600" b="1" dirty="0" err="1"/>
              <a:t>nhấn</a:t>
            </a:r>
            <a:r>
              <a:rPr lang="en-US" sz="1600" b="1" dirty="0"/>
              <a:t> </a:t>
            </a:r>
            <a:r>
              <a:rPr lang="en-US" sz="1600" b="1" dirty="0" err="1"/>
              <a:t>phím</a:t>
            </a:r>
            <a:r>
              <a:rPr lang="en-US" sz="1600" b="1" dirty="0"/>
              <a:t> ENTER:</a:t>
            </a:r>
          </a:p>
        </p:txBody>
      </p:sp>
    </p:spTree>
    <p:extLst>
      <p:ext uri="{BB962C8B-B14F-4D97-AF65-F5344CB8AC3E}">
        <p14:creationId xmlns:p14="http://schemas.microsoft.com/office/powerpoint/2010/main" val="146496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scanf</a:t>
            </a:r>
            <a:r>
              <a:rPr lang="en-US" altLang="en-US" dirty="0"/>
              <a:t>()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1460" y="892628"/>
            <a:ext cx="7473143" cy="515191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pPr lvl="1">
              <a:tabLst>
                <a:tab pos="514350" algn="l"/>
              </a:tabLst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pPr lvl="1">
              <a:tabLst>
                <a:tab pos="514350" algn="l"/>
              </a:tabLst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"Please enter x: "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scanf(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, &amp;x);</a:t>
            </a:r>
          </a:p>
          <a:p>
            <a:pPr lvl="1">
              <a:tabLst>
                <a:tab pos="514350" algn="l"/>
              </a:tabLst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"Please enter y: "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scanf(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, &amp;y);</a:t>
            </a:r>
          </a:p>
          <a:p>
            <a:pPr lvl="1">
              <a:tabLst>
                <a:tab pos="514350" algn="l"/>
              </a:tabLst>
            </a:pP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514350" algn="l"/>
              </a:tabLst>
            </a:pPr>
            <a:r>
              <a:rPr lang="pt-BR" sz="2000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pt-BR" sz="200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pt-BR" sz="200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pt-BR" sz="2000">
                <a:solidFill>
                  <a:srgbClr val="A31515"/>
                </a:solidFill>
                <a:latin typeface="Consolas" panose="020B0609020204030204" pitchFamily="49" charset="0"/>
              </a:rPr>
              <a:t>"x ="</a:t>
            </a:r>
            <a:r>
              <a:rPr lang="pt-BR" sz="2000">
                <a:solidFill>
                  <a:prstClr val="black"/>
                </a:solidFill>
                <a:latin typeface="Consolas" panose="020B0609020204030204" pitchFamily="49" charset="0"/>
              </a:rPr>
              <a:t>, x);</a:t>
            </a:r>
          </a:p>
          <a:p>
            <a:pPr lvl="1">
              <a:tabLst>
                <a:tab pos="514350" algn="l"/>
              </a:tabLst>
            </a:pPr>
            <a:r>
              <a:rPr lang="es-ES" sz="2000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s-ES" sz="200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es-ES" sz="200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s-ES" sz="2000">
                <a:solidFill>
                  <a:srgbClr val="A31515"/>
                </a:solidFill>
                <a:latin typeface="Consolas" panose="020B0609020204030204" pitchFamily="49" charset="0"/>
              </a:rPr>
              <a:t>"y ="</a:t>
            </a:r>
            <a:r>
              <a:rPr lang="es-ES" sz="2000">
                <a:solidFill>
                  <a:prstClr val="black"/>
                </a:solidFill>
                <a:latin typeface="Consolas" panose="020B0609020204030204" pitchFamily="49" charset="0"/>
              </a:rPr>
              <a:t>, y);</a:t>
            </a:r>
          </a:p>
          <a:p>
            <a:pPr lvl="1">
              <a:tabLst>
                <a:tab pos="514350" algn="l"/>
              </a:tabLst>
            </a:pP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514350" algn="l"/>
              </a:tabLst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35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scanf</a:t>
            </a:r>
            <a:r>
              <a:rPr lang="en-US" altLang="en-US" dirty="0"/>
              <a:t>()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627" y="194746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Cửa sổ ban đầu: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897" y="2762752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Sau khi nhập giá trị 123 và nhấn phím ENTER: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22" y="1611641"/>
            <a:ext cx="3108058" cy="10299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b="27496"/>
          <a:stretch/>
        </p:blipFill>
        <p:spPr>
          <a:xfrm>
            <a:off x="3602893" y="3279482"/>
            <a:ext cx="2873551" cy="8851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893" y="4748886"/>
            <a:ext cx="3729018" cy="14055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9627" y="4312074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Sau khi nhập giá trị 456 và nhấn phím ENTER:</a:t>
            </a:r>
          </a:p>
        </p:txBody>
      </p:sp>
    </p:spTree>
    <p:extLst>
      <p:ext uri="{BB962C8B-B14F-4D97-AF65-F5344CB8AC3E}">
        <p14:creationId xmlns:p14="http://schemas.microsoft.com/office/powerpoint/2010/main" val="1080597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9B5766-0F66-419D-A0FF-5D3A7E473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06433"/>
              </p:ext>
            </p:extLst>
          </p:nvPr>
        </p:nvGraphicFramePr>
        <p:xfrm>
          <a:off x="431594" y="1851268"/>
          <a:ext cx="835701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9253">
                  <a:extLst>
                    <a:ext uri="{9D8B030D-6E8A-4147-A177-3AD203B41FA5}">
                      <a16:colId xmlns:a16="http://schemas.microsoft.com/office/drawing/2014/main" val="810029982"/>
                    </a:ext>
                  </a:extLst>
                </a:gridCol>
                <a:gridCol w="1746477">
                  <a:extLst>
                    <a:ext uri="{9D8B030D-6E8A-4147-A177-3AD203B41FA5}">
                      <a16:colId xmlns:a16="http://schemas.microsoft.com/office/drawing/2014/main" val="3728885745"/>
                    </a:ext>
                  </a:extLst>
                </a:gridCol>
                <a:gridCol w="2101932">
                  <a:extLst>
                    <a:ext uri="{9D8B030D-6E8A-4147-A177-3AD203B41FA5}">
                      <a16:colId xmlns:a16="http://schemas.microsoft.com/office/drawing/2014/main" val="2151876215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79290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Toán tử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Biểu thức đại số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Biểu thức trong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8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Phép cộng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 + 7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 + 7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6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Phép trừ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 –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2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Phép nhân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 .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 *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1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Phép chia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 /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1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Phép lấy phần d</a:t>
                      </a:r>
                      <a:r>
                        <a:rPr lang="vi-VN"/>
                        <a:t>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 mod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 %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3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29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7 / 4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/>
              <a:t>1  </a:t>
            </a:r>
          </a:p>
          <a:p>
            <a:pPr marL="795338" lvl="1" indent="0">
              <a:buNone/>
            </a:pPr>
            <a:r>
              <a:rPr lang="en-US"/>
              <a:t>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7.0 / 4 </a:t>
            </a:r>
            <a:r>
              <a:rPr lang="en-US" dirty="0" err="1"/>
              <a:t>hoặc</a:t>
            </a:r>
            <a:r>
              <a:rPr lang="en-US" dirty="0"/>
              <a:t> 7 / 4.0 </a:t>
            </a:r>
            <a:r>
              <a:rPr lang="en-US" dirty="0" err="1"/>
              <a:t>hoặc</a:t>
            </a:r>
            <a:r>
              <a:rPr lang="en-US" dirty="0"/>
              <a:t> 7.0 </a:t>
            </a:r>
            <a:r>
              <a:rPr lang="en-US"/>
              <a:t>/ 4.0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1.75)</a:t>
            </a:r>
          </a:p>
          <a:p>
            <a:pPr lvl="1"/>
            <a:r>
              <a:rPr lang="en-US" dirty="0"/>
              <a:t>17 / 5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  <a:p>
            <a:r>
              <a:rPr lang="en-US" dirty="0" err="1"/>
              <a:t>Phép</a:t>
            </a:r>
            <a:r>
              <a:rPr lang="en-US" dirty="0"/>
              <a:t> chia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(%) :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5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5125" y="1370013"/>
            <a:ext cx="3576638" cy="18669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pt-BR"/>
              <a:t>float </a:t>
            </a:r>
            <a:r>
              <a:rPr lang="pt-BR" dirty="0"/>
              <a:t>x;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pt-BR" dirty="0"/>
              <a:t>x </a:t>
            </a:r>
            <a:r>
              <a:rPr lang="pt-BR"/>
              <a:t>= 7 / 4</a:t>
            </a:r>
            <a:r>
              <a:rPr lang="pt-BR" dirty="0"/>
              <a:t>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pt-BR"/>
              <a:t>printf ("</a:t>
            </a:r>
            <a:r>
              <a:rPr lang="pt-BR" dirty="0"/>
              <a:t>x = %f\</a:t>
            </a:r>
            <a:r>
              <a:rPr lang="pt-BR"/>
              <a:t>n", x</a:t>
            </a:r>
            <a:r>
              <a:rPr lang="pt-BR" dirty="0"/>
              <a:t>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8769" y="3429000"/>
            <a:ext cx="3575050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pt-BR" sz="2800" kern="0" dirty="0">
                <a:latin typeface="+mn-lt"/>
                <a:cs typeface="+mn-cs"/>
              </a:rPr>
              <a:t>float   x; </a:t>
            </a:r>
          </a:p>
          <a:p>
            <a:pPr marL="228600" indent="-228600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pt-BR" sz="2800" kern="0">
                <a:latin typeface="+mn-lt"/>
                <a:cs typeface="+mn-cs"/>
              </a:rPr>
              <a:t>int  </a:t>
            </a:r>
            <a:r>
              <a:rPr lang="pt-BR" sz="2800" kern="0" dirty="0">
                <a:latin typeface="+mn-lt"/>
                <a:cs typeface="+mn-cs"/>
              </a:rPr>
              <a:t>a = 7, b = 4;</a:t>
            </a:r>
          </a:p>
          <a:p>
            <a:pPr marL="228600" indent="-228600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pt-BR" sz="2800" kern="0" dirty="0">
                <a:latin typeface="+mn-lt"/>
                <a:cs typeface="+mn-cs"/>
              </a:rPr>
              <a:t>x </a:t>
            </a:r>
            <a:r>
              <a:rPr lang="pt-BR" sz="2800" kern="0">
                <a:latin typeface="+mn-lt"/>
                <a:cs typeface="+mn-cs"/>
              </a:rPr>
              <a:t>= a / b</a:t>
            </a:r>
            <a:r>
              <a:rPr lang="pt-BR" sz="2800" kern="0" dirty="0">
                <a:latin typeface="+mn-lt"/>
                <a:cs typeface="+mn-cs"/>
              </a:rPr>
              <a:t>;</a:t>
            </a:r>
          </a:p>
          <a:p>
            <a:pPr marL="228600" indent="-228600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pt-BR" sz="2800" kern="0">
                <a:latin typeface="+mn-lt"/>
                <a:cs typeface="+mn-cs"/>
              </a:rPr>
              <a:t>printf ("</a:t>
            </a:r>
            <a:r>
              <a:rPr lang="pt-BR" sz="2800" kern="0" dirty="0">
                <a:latin typeface="+mn-lt"/>
                <a:cs typeface="+mn-cs"/>
              </a:rPr>
              <a:t>x = %f\</a:t>
            </a:r>
            <a:r>
              <a:rPr lang="pt-BR" sz="2800" kern="0">
                <a:latin typeface="+mn-lt"/>
                <a:cs typeface="+mn-cs"/>
              </a:rPr>
              <a:t>n", x</a:t>
            </a:r>
            <a:r>
              <a:rPr lang="pt-BR" sz="2800" kern="0" dirty="0">
                <a:latin typeface="+mn-lt"/>
                <a:cs typeface="+mn-cs"/>
              </a:rPr>
              <a:t>);</a:t>
            </a:r>
            <a:endParaRPr lang="en-US" sz="2800" kern="0" dirty="0">
              <a:latin typeface="+mn-lt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2600"/>
            <a:ext cx="4021777" cy="2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40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5125" y="1370013"/>
            <a:ext cx="3667125" cy="18669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pt-BR" dirty="0"/>
              <a:t>float   x;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pt-BR" dirty="0"/>
              <a:t>x = 7.0/4;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pt-BR" dirty="0"/>
              <a:t>printf("x = %f\n",x);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1280" y="3581400"/>
            <a:ext cx="3640970" cy="203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pt-BR" sz="2800" kern="0" dirty="0">
                <a:latin typeface="+mn-lt"/>
                <a:cs typeface="+mn-cs"/>
              </a:rPr>
              <a:t>float   x, a = 7; </a:t>
            </a:r>
          </a:p>
          <a:p>
            <a:pPr marL="228600" indent="-228600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pt-BR" sz="2800" kern="0" dirty="0">
                <a:latin typeface="+mn-lt"/>
                <a:cs typeface="+mn-cs"/>
              </a:rPr>
              <a:t>int      b = 4;</a:t>
            </a:r>
          </a:p>
          <a:p>
            <a:pPr marL="228600" indent="-228600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pt-BR" sz="2800" kern="0" dirty="0">
                <a:latin typeface="+mn-lt"/>
                <a:cs typeface="+mn-cs"/>
              </a:rPr>
              <a:t>x = a/b;</a:t>
            </a:r>
          </a:p>
          <a:p>
            <a:pPr marL="228600" indent="-228600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pt-BR" sz="2800" kern="0" dirty="0">
                <a:latin typeface="+mn-lt"/>
                <a:cs typeface="+mn-cs"/>
              </a:rPr>
              <a:t>printf("x = %f\n",x);</a:t>
            </a:r>
            <a:endParaRPr lang="en-US" sz="2800" kern="0" dirty="0"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8" y="1902877"/>
            <a:ext cx="4432509" cy="257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001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/>
              <a:t> cấu trúc (struct)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err="1"/>
              <a:t>kiểu</a:t>
            </a:r>
            <a:r>
              <a:rPr lang="en-US"/>
              <a:t> nhau. Sẽ học kỹ ở chư</a:t>
            </a:r>
            <a:r>
              <a:rPr lang="vi-VN"/>
              <a:t>ơ</a:t>
            </a:r>
            <a:r>
              <a:rPr lang="en-US"/>
              <a:t>ng sau.</a:t>
            </a:r>
          </a:p>
          <a:p>
            <a:pPr marL="0" indent="0">
              <a:buNone/>
            </a:pPr>
            <a:r>
              <a:rPr lang="en-US"/>
              <a:t>Ví dụ:</a:t>
            </a:r>
          </a:p>
          <a:p>
            <a:pPr marL="0" indent="0">
              <a:buNone/>
            </a:pPr>
            <a:r>
              <a:rPr lang="en-US"/>
              <a:t>   struct Books</a:t>
            </a:r>
          </a:p>
          <a:p>
            <a:pPr marL="0" indent="0">
              <a:buNone/>
            </a:pPr>
            <a:r>
              <a:rPr lang="en-US"/>
              <a:t>   {</a:t>
            </a:r>
          </a:p>
          <a:p>
            <a:pPr marL="0" indent="0">
              <a:buNone/>
            </a:pPr>
            <a:r>
              <a:rPr lang="en-US"/>
              <a:t>      char  tieude[50];</a:t>
            </a:r>
          </a:p>
          <a:p>
            <a:pPr marL="0" indent="0">
              <a:buNone/>
            </a:pPr>
            <a:r>
              <a:rPr lang="en-US"/>
              <a:t>      char  tacgia[50];</a:t>
            </a:r>
          </a:p>
          <a:p>
            <a:pPr marL="0" indent="0">
              <a:buNone/>
            </a:pPr>
            <a:r>
              <a:rPr lang="en-US"/>
              <a:t>      char  chude[100];</a:t>
            </a:r>
          </a:p>
          <a:p>
            <a:pPr marL="0" indent="0">
              <a:buNone/>
            </a:pPr>
            <a:r>
              <a:rPr lang="en-US"/>
              <a:t>      int   book_id;</a:t>
            </a:r>
          </a:p>
          <a:p>
            <a:pPr marL="0" indent="0">
              <a:buNone/>
            </a:pPr>
            <a:r>
              <a:rPr lang="en-US"/>
              <a:t>   } book; </a:t>
            </a:r>
          </a:p>
        </p:txBody>
      </p:sp>
    </p:spTree>
    <p:extLst>
      <p:ext uri="{BB962C8B-B14F-4D97-AF65-F5344CB8AC3E}">
        <p14:creationId xmlns:p14="http://schemas.microsoft.com/office/powerpoint/2010/main" val="10409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831-2C78-464B-94DD-E0843F50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Chương trình C đơn giản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3469-9385-4729-AC06-7B98DEE3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// A first program in C.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#include </a:t>
            </a:r>
            <a:r>
              <a:rPr lang="en-US"/>
              <a:t>&lt;stdio.h&gt;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// function main begins program execution</a:t>
            </a:r>
          </a:p>
          <a:p>
            <a:pPr marL="0" lvl="0" indent="0">
              <a:buNone/>
            </a:pPr>
            <a:r>
              <a:rPr lang="en-US" b="1"/>
              <a:t>	int </a:t>
            </a:r>
            <a:r>
              <a:rPr lang="en-US"/>
              <a:t>main ( )</a:t>
            </a:r>
          </a:p>
          <a:p>
            <a:pPr marL="0" lvl="0" indent="0">
              <a:buNone/>
            </a:pPr>
            <a:r>
              <a:rPr lang="en-US"/>
              <a:t>	{</a:t>
            </a:r>
          </a:p>
          <a:p>
            <a:pPr marL="0" indent="0">
              <a:buNone/>
            </a:pPr>
            <a:r>
              <a:rPr lang="en-US"/>
              <a:t>		printf( </a:t>
            </a:r>
            <a:r>
              <a:rPr lang="en-US" b="1"/>
              <a:t>"Welcome to C!\n"</a:t>
            </a:r>
            <a:r>
              <a:rPr lang="en-US"/>
              <a:t> );</a:t>
            </a:r>
          </a:p>
          <a:p>
            <a:pPr marL="0" indent="0">
              <a:buNone/>
            </a:pPr>
            <a:r>
              <a:rPr lang="en-US" b="1"/>
              <a:t>	</a:t>
            </a:r>
            <a:r>
              <a:rPr lang="en-US"/>
              <a:t>}  </a:t>
            </a:r>
            <a:r>
              <a:rPr lang="en-US">
                <a:solidFill>
                  <a:srgbClr val="00B050"/>
                </a:solidFill>
              </a:rPr>
              <a:t>// end function main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2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err="1"/>
              <a:t>tự</a:t>
            </a:r>
            <a:r>
              <a:rPr lang="en-US"/>
              <a:t> nhiên, cần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.</a:t>
            </a:r>
          </a:p>
          <a:p>
            <a:r>
              <a:rPr lang="en-US"/>
              <a:t>Trong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err="1"/>
              <a:t>trọng</a:t>
            </a:r>
            <a:r>
              <a:rPr lang="en-US"/>
              <a:t> nhằm: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04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31624" cy="4953000"/>
          </a:xfrm>
        </p:spPr>
        <p:txBody>
          <a:bodyPr/>
          <a:lstStyle/>
          <a:p>
            <a:r>
              <a:rPr lang="en-US"/>
              <a:t>Sinh </a:t>
            </a:r>
            <a:r>
              <a:rPr lang="en-US" err="1"/>
              <a:t>viên</a:t>
            </a:r>
            <a:r>
              <a:rPr lang="en-US"/>
              <a:t> cần </a:t>
            </a:r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err="1"/>
              <a:t>tuân</a:t>
            </a:r>
            <a:r>
              <a:rPr lang="en-US"/>
              <a:t> thủ các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.</a:t>
            </a:r>
          </a:p>
          <a:p>
            <a:r>
              <a:rPr lang="en-US"/>
              <a:t>Tham khảo:</a:t>
            </a:r>
            <a:endParaRPr lang="en-US" dirty="0"/>
          </a:p>
          <a:p>
            <a:pPr marL="228600" lvl="1" indent="0">
              <a:buNone/>
            </a:pPr>
            <a:r>
              <a:rPr lang="en-US" sz="2400" dirty="0">
                <a:hlinkClick r:id="rId2"/>
              </a:rPr>
              <a:t>http://users.ece.cmu.edu/~eno/coding/CCodingStandard.html</a:t>
            </a:r>
            <a:endParaRPr lang="en-US" sz="2400" dirty="0"/>
          </a:p>
          <a:p>
            <a:pPr marL="228600" lvl="1" indent="0">
              <a:buNone/>
            </a:pPr>
            <a:r>
              <a:rPr lang="en-US" sz="2400" dirty="0">
                <a:hlinkClick r:id="rId3"/>
              </a:rPr>
              <a:t>http://www.cs.swarthmore.edu/~newhall/unixhelp/c_codestyle.html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01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8" y="1267097"/>
            <a:ext cx="7783287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"%5d\n"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"%05d\n"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5241697"/>
            <a:ext cx="3172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accent5">
                    <a:lumMod val="25000"/>
                  </a:schemeClr>
                </a:solidFill>
              </a:rPr>
              <a:t>Sử</a:t>
            </a:r>
            <a:r>
              <a:rPr lang="en-US" sz="1600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25000"/>
                  </a:schemeClr>
                </a:solidFill>
              </a:rPr>
              <a:t>dụng</a:t>
            </a:r>
            <a:r>
              <a:rPr lang="en-US" sz="1600" b="1" dirty="0">
                <a:solidFill>
                  <a:schemeClr val="accent5">
                    <a:lumMod val="25000"/>
                  </a:schemeClr>
                </a:solidFill>
              </a:rPr>
              <a:t> TAB </a:t>
            </a:r>
            <a:r>
              <a:rPr lang="en-US" sz="1600" b="1" dirty="0" err="1">
                <a:solidFill>
                  <a:schemeClr val="accent5">
                    <a:lumMod val="25000"/>
                  </a:schemeClr>
                </a:solidFill>
              </a:rPr>
              <a:t>để</a:t>
            </a:r>
            <a:r>
              <a:rPr lang="en-US" sz="1600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25000"/>
                  </a:schemeClr>
                </a:solidFill>
              </a:rPr>
              <a:t>canh</a:t>
            </a:r>
            <a:r>
              <a:rPr lang="en-US" sz="1600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25000"/>
                  </a:schemeClr>
                </a:solidFill>
              </a:rPr>
              <a:t>lề</a:t>
            </a:r>
            <a:r>
              <a:rPr lang="en-US" sz="1600" b="1" dirty="0">
                <a:solidFill>
                  <a:schemeClr val="accent5">
                    <a:lumMod val="25000"/>
                  </a:schemeClr>
                </a:solidFill>
              </a:rPr>
              <a:t> code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Nên</a:t>
            </a:r>
            <a:r>
              <a:rPr lang="en-US" sz="2400" dirty="0">
                <a:solidFill>
                  <a:srgbClr val="C00000"/>
                </a:solidFill>
              </a:rPr>
              <a:t>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28687" y="5005951"/>
            <a:ext cx="52149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14467" y="3177354"/>
            <a:ext cx="0" cy="206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8687" y="2951431"/>
            <a:ext cx="0" cy="229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65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821416"/>
            <a:ext cx="3633789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"%5d\n"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"%05d\n"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1821416"/>
            <a:ext cx="3633789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"%5d\n"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"%05d\n"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3800" y="4683738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Không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nên</a:t>
            </a:r>
            <a:r>
              <a:rPr lang="en-US" sz="24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1635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tắc đặt tên 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Bắt đầu bằng động từ, vì hàm là đơn vị xử lý</a:t>
            </a:r>
          </a:p>
          <a:p>
            <a:r>
              <a:rPr lang="en-US"/>
              <a:t>Tên phải nêu được tính năng của hàm. </a:t>
            </a:r>
          </a:p>
          <a:p>
            <a:pPr marL="0" indent="0">
              <a:buNone/>
              <a:tabLst>
                <a:tab pos="688975" algn="l"/>
              </a:tabLst>
            </a:pPr>
            <a:r>
              <a:rPr lang="en-US"/>
              <a:t>	Ví dụ: check_for_errors()</a:t>
            </a:r>
          </a:p>
          <a:p>
            <a:r>
              <a:rPr lang="en-US"/>
              <a:t>Nên sử dụng “suffix” hay “prefix” sau trong các trường cụ thể tăng ngữ nghĩa</a:t>
            </a:r>
          </a:p>
          <a:p>
            <a:pPr marL="0" indent="0">
              <a:buNone/>
              <a:tabLst>
                <a:tab pos="747713" algn="l"/>
              </a:tabLst>
            </a:pPr>
            <a:r>
              <a:rPr lang="en-US"/>
              <a:t>	Ví dụ: dùng prefixes</a:t>
            </a:r>
          </a:p>
          <a:p>
            <a:pPr lvl="1"/>
            <a:r>
              <a:rPr lang="en-US"/>
              <a:t>“is” để kiểm tra điều kiện. </a:t>
            </a:r>
          </a:p>
          <a:p>
            <a:pPr marL="457200" lvl="1" indent="0">
              <a:buNone/>
            </a:pPr>
            <a:r>
              <a:rPr lang="en-US"/>
              <a:t>		int </a:t>
            </a:r>
            <a:r>
              <a:rPr lang="en-US">
                <a:solidFill>
                  <a:srgbClr val="FF0000"/>
                </a:solidFill>
              </a:rPr>
              <a:t>is_prime_number</a:t>
            </a:r>
            <a:r>
              <a:rPr lang="en-US"/>
              <a:t>()</a:t>
            </a:r>
          </a:p>
          <a:p>
            <a:pPr lvl="1"/>
            <a:r>
              <a:rPr lang="en-US"/>
              <a:t>“get” để lấy giá trị</a:t>
            </a:r>
          </a:p>
          <a:p>
            <a:pPr lvl="1"/>
            <a:r>
              <a:rPr lang="en-US"/>
              <a:t>“set” để gán giá trị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25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tắc đặt tên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Thường bắt đầu bằng danh từ</a:t>
            </a:r>
          </a:p>
          <a:p>
            <a:r>
              <a:rPr lang="en-US"/>
              <a:t>Các ký tự trong tên đều là chữ thường</a:t>
            </a:r>
          </a:p>
          <a:p>
            <a:r>
              <a:rPr lang="en-US"/>
              <a:t>Nối các từ với nhau bởi dấu gạch dưới ( _ ), hoặc các từ viết liền nhau đầu mỗi từ viết hoa</a:t>
            </a:r>
          </a:p>
          <a:p>
            <a:r>
              <a:rPr lang="en-US"/>
              <a:t>Biến kiểu pointer</a:t>
            </a:r>
          </a:p>
          <a:p>
            <a:pPr lvl="1"/>
            <a:r>
              <a:rPr lang="en-US"/>
              <a:t>Đặt dấu * liền sát tên biến</a:t>
            </a:r>
          </a:p>
          <a:p>
            <a:pPr lvl="1"/>
            <a:r>
              <a:rPr lang="en-US"/>
              <a:t>Có thể dùng prefix hay suffix “ptr”</a:t>
            </a:r>
          </a:p>
          <a:p>
            <a:pPr lvl="1"/>
            <a:r>
              <a:rPr lang="en-US"/>
              <a:t>Ví dụ:</a:t>
            </a:r>
          </a:p>
          <a:p>
            <a:pPr marL="1139825" lvl="1" indent="0">
              <a:buNone/>
            </a:pPr>
            <a:r>
              <a:rPr lang="en-US"/>
              <a:t>char	 *name;</a:t>
            </a:r>
          </a:p>
          <a:p>
            <a:pPr marL="1139825" lvl="1" indent="0">
              <a:buNone/>
            </a:pPr>
            <a:r>
              <a:rPr lang="en-US"/>
              <a:t>Student   *student_ptr;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71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tắc đặt tên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toàn cục</a:t>
            </a:r>
          </a:p>
          <a:p>
            <a:pPr lvl="1"/>
            <a:r>
              <a:rPr lang="en-US"/>
              <a:t>Thường dùng prefix “g_” (global)</a:t>
            </a:r>
          </a:p>
          <a:p>
            <a:pPr lvl="1"/>
            <a:r>
              <a:rPr lang="en-US"/>
              <a:t>Ví dụ: 	Logger  g_logger;</a:t>
            </a:r>
          </a:p>
          <a:p>
            <a:r>
              <a:rPr lang="en-US"/>
              <a:t>Hằng toàn cục</a:t>
            </a:r>
          </a:p>
          <a:p>
            <a:pPr lvl="1"/>
            <a:r>
              <a:rPr lang="en-US"/>
              <a:t>Sử dụng toàn bộ chữ hoa</a:t>
            </a:r>
          </a:p>
          <a:p>
            <a:pPr lvl="1"/>
            <a:r>
              <a:rPr lang="en-US"/>
              <a:t>Ví dụ: const  int  A_GLOBAL_CONSTANT =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25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AF06-4B18-4B76-BF00-F51FD86A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0BC4D-E51E-4A32-96D0-E9B15C86EF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914400"/>
            <a:ext cx="4267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1. Có mấy kiểu chú thích trong chương trình C?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2. Định danh nào sau đây không hợp lệ</a:t>
            </a:r>
          </a:p>
          <a:p>
            <a:pPr marL="0" indent="0">
              <a:buNone/>
            </a:pPr>
            <a:r>
              <a:rPr lang="en-US"/>
              <a:t>    A. For              B. abc_123</a:t>
            </a:r>
          </a:p>
          <a:p>
            <a:pPr marL="0" indent="0">
              <a:buNone/>
            </a:pPr>
            <a:r>
              <a:rPr lang="en-US"/>
              <a:t>    C. First–Var    D. WHILE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3. Định danh nào sau đây hợp lệ</a:t>
            </a:r>
          </a:p>
          <a:p>
            <a:pPr marL="0" indent="0">
              <a:buNone/>
            </a:pPr>
            <a:r>
              <a:rPr lang="nb-NO"/>
              <a:t>    A. abde+      B. #KFJS</a:t>
            </a:r>
          </a:p>
          <a:p>
            <a:pPr marL="0" indent="0">
              <a:buNone/>
            </a:pPr>
            <a:r>
              <a:rPr lang="nb-NO"/>
              <a:t>    C. 67KDJ     D. DK3__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A35F2-D561-4BC5-B107-B78443130E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267200" cy="5181600"/>
          </a:xfrm>
        </p:spPr>
        <p:txBody>
          <a:bodyPr/>
          <a:lstStyle/>
          <a:p>
            <a:pPr marL="0" indent="0">
              <a:buNone/>
            </a:pPr>
            <a:r>
              <a:rPr lang="nb-NO" b="1"/>
              <a:t>4. Câu lệnh nào sau đây hiển thị dòng chữ </a:t>
            </a:r>
            <a:r>
              <a:rPr lang="nb-NO" b="1" i="1">
                <a:solidFill>
                  <a:srgbClr val="FF0000"/>
                </a:solidFill>
              </a:rPr>
              <a:t>Welcome to C</a:t>
            </a:r>
            <a:r>
              <a:rPr lang="nb-NO" b="1"/>
              <a:t> ra màn hình console?</a:t>
            </a:r>
          </a:p>
          <a:p>
            <a:pPr marL="0" indent="0">
              <a:buNone/>
            </a:pPr>
            <a:endParaRPr lang="nb-NO"/>
          </a:p>
          <a:p>
            <a:pPr marL="346075" lvl="1" indent="0">
              <a:buNone/>
            </a:pPr>
            <a:r>
              <a:rPr lang="en-US" sz="2400">
                <a:ea typeface="+mn-ea"/>
                <a:cs typeface="+mn-cs"/>
              </a:rPr>
              <a:t>A. printf('Welcome to C’);</a:t>
            </a:r>
          </a:p>
          <a:p>
            <a:pPr marL="346075" lvl="1" indent="0">
              <a:buNone/>
            </a:pPr>
            <a:r>
              <a:rPr lang="en-US" sz="2400">
                <a:ea typeface="+mn-ea"/>
                <a:cs typeface="+mn-cs"/>
              </a:rPr>
              <a:t>B. printf(“Welcome to C”);</a:t>
            </a:r>
          </a:p>
          <a:p>
            <a:pPr marL="346075" lvl="1" indent="0">
              <a:buNone/>
            </a:pPr>
            <a:r>
              <a:rPr lang="en-US" sz="2400">
                <a:ea typeface="+mn-ea"/>
                <a:cs typeface="+mn-cs"/>
              </a:rPr>
              <a:t>C. printf(Welcome to C);</a:t>
            </a:r>
          </a:p>
          <a:p>
            <a:pPr marL="346075" lvl="1" indent="0">
              <a:buNone/>
            </a:pPr>
            <a:r>
              <a:rPr lang="en-US" sz="2400">
                <a:ea typeface="+mn-ea"/>
                <a:cs typeface="+mn-cs"/>
              </a:rPr>
              <a:t>D. printf(“Welcome to C’);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3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DAD4-A505-4EB7-B6C3-3B350CAB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1F00-CC94-46FF-A195-1E7DE85012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5. Câu lệnh </a:t>
            </a:r>
            <a:r>
              <a:rPr lang="en-US" b="1">
                <a:solidFill>
                  <a:srgbClr val="FF0000"/>
                </a:solidFill>
              </a:rPr>
              <a:t>printf("Tab\\tExample");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/>
              <a:t>xuất ra màn hình: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A. “Tab\\tExample”</a:t>
            </a:r>
          </a:p>
          <a:p>
            <a:pPr marL="0" indent="0">
              <a:buNone/>
            </a:pPr>
            <a:r>
              <a:rPr lang="en-US"/>
              <a:t>B. “Tab\\tExample”;</a:t>
            </a:r>
          </a:p>
          <a:p>
            <a:pPr marL="0" indent="0">
              <a:buNone/>
            </a:pPr>
            <a:r>
              <a:rPr lang="en-US"/>
              <a:t>C. Tab     Example</a:t>
            </a:r>
          </a:p>
          <a:p>
            <a:pPr marL="0" indent="0">
              <a:buNone/>
            </a:pPr>
            <a:r>
              <a:rPr lang="en-US"/>
              <a:t>D. Tab\tExample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F702D-2ED1-45C0-9B30-E62F5EC51CA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1910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6. Câu nào sau đây đúng?</a:t>
            </a:r>
          </a:p>
          <a:p>
            <a:pPr marL="401638" lvl="1" indent="-401638">
              <a:buNone/>
            </a:pPr>
            <a:r>
              <a:rPr lang="en-US" sz="2400">
                <a:ea typeface="+mn-ea"/>
                <a:cs typeface="+mn-cs"/>
              </a:rPr>
              <a:t>A. Mỗi dòng trong một chương trình phải kết thúc bằng dấu chấm phẩy.</a:t>
            </a:r>
          </a:p>
          <a:p>
            <a:pPr marL="401638" lvl="1" indent="-401638">
              <a:buNone/>
            </a:pPr>
            <a:r>
              <a:rPr lang="en-US" sz="2400">
                <a:ea typeface="+mn-ea"/>
                <a:cs typeface="+mn-cs"/>
              </a:rPr>
              <a:t>B. Mỗi dòng chú thích phải kết thúc bằng dấu chấm phẩy.</a:t>
            </a:r>
          </a:p>
          <a:p>
            <a:pPr marL="401638" lvl="1" indent="-401638">
              <a:buNone/>
            </a:pPr>
            <a:r>
              <a:rPr lang="en-US" sz="2400">
                <a:ea typeface="+mn-ea"/>
                <a:cs typeface="+mn-cs"/>
              </a:rPr>
              <a:t>C. Mỗi câu lệnh trong một chương trình phải kết thúc bằng dấu chấm phẩy.</a:t>
            </a:r>
          </a:p>
          <a:p>
            <a:pPr marL="401638" lvl="1" indent="-401638">
              <a:buNone/>
            </a:pPr>
            <a:r>
              <a:rPr lang="en-US" sz="2400">
                <a:ea typeface="+mn-ea"/>
                <a:cs typeface="+mn-cs"/>
              </a:rPr>
              <a:t>D. Không thể khai báo nhiều biến trên cùng một dòng lệnh.</a:t>
            </a:r>
          </a:p>
        </p:txBody>
      </p:sp>
    </p:spTree>
    <p:extLst>
      <p:ext uri="{BB962C8B-B14F-4D97-AF65-F5344CB8AC3E}">
        <p14:creationId xmlns:p14="http://schemas.microsoft.com/office/powerpoint/2010/main" val="4009500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FFE841-9571-453B-92B6-D6487CFC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Chú thích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Chú thích được chèn vào nhằm giải thích, ghi chú. Trình biên dịch sẽ bỏ qua các dòng này</a:t>
            </a:r>
          </a:p>
          <a:p>
            <a:r>
              <a:rPr lang="en-US" altLang="en-US"/>
              <a:t>Hai dạng chú thích:</a:t>
            </a:r>
          </a:p>
          <a:p>
            <a:pPr lvl="1"/>
            <a:r>
              <a:rPr lang="en-US" altLang="en-US"/>
              <a:t>Chú thích trên nhiều dòng: đặt giữa cặp dấu /* … */</a:t>
            </a:r>
          </a:p>
          <a:p>
            <a:pPr marL="0" lvl="1" indent="-16002">
              <a:buNone/>
            </a:pPr>
            <a:r>
              <a:rPr lang="en-US" altLang="en-US">
                <a:solidFill>
                  <a:srgbClr val="00B050"/>
                </a:solidFill>
              </a:rPr>
              <a:t> 	 /*  chú thích</a:t>
            </a:r>
          </a:p>
          <a:p>
            <a:pPr marL="0" lvl="1" indent="-16002">
              <a:buNone/>
            </a:pPr>
            <a:r>
              <a:rPr lang="en-US" altLang="en-US">
                <a:solidFill>
                  <a:srgbClr val="00B050"/>
                </a:solidFill>
              </a:rPr>
              <a:t>    		……</a:t>
            </a:r>
          </a:p>
          <a:p>
            <a:pPr marL="0" lvl="1" indent="-16002">
              <a:buNone/>
            </a:pPr>
            <a:r>
              <a:rPr lang="en-US" altLang="en-US">
                <a:solidFill>
                  <a:srgbClr val="00B050"/>
                </a:solidFill>
              </a:rPr>
              <a:t> 	 */</a:t>
            </a:r>
          </a:p>
          <a:p>
            <a:pPr lvl="1"/>
            <a:r>
              <a:rPr lang="en-US" altLang="en-US"/>
              <a:t>Chú thích trên 1 dòng: bắt đầu từ // đến cuối dòng</a:t>
            </a:r>
          </a:p>
          <a:p>
            <a:pPr marL="0" lvl="1" indent="-16002">
              <a:buNone/>
            </a:pPr>
            <a:r>
              <a:rPr lang="en-US" altLang="en-US"/>
              <a:t>      printf ("Hello");    </a:t>
            </a:r>
            <a:r>
              <a:rPr lang="en-US" altLang="en-US">
                <a:solidFill>
                  <a:srgbClr val="00B050"/>
                </a:solidFill>
              </a:rPr>
              <a:t>// In dòng chử Hello</a:t>
            </a:r>
          </a:p>
        </p:txBody>
      </p:sp>
    </p:spTree>
    <p:extLst>
      <p:ext uri="{BB962C8B-B14F-4D97-AF65-F5344CB8AC3E}">
        <p14:creationId xmlns:p14="http://schemas.microsoft.com/office/powerpoint/2010/main" val="1676545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65405-F2DF-418E-A17F-B32DDE922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56FB53-2E78-4487-840C-422D7F8357FF}"/>
              </a:ext>
            </a:extLst>
          </p:cNvPr>
          <p:cNvGrpSpPr/>
          <p:nvPr/>
        </p:nvGrpSpPr>
        <p:grpSpPr>
          <a:xfrm>
            <a:off x="0" y="0"/>
            <a:ext cx="9144000" cy="6175169"/>
            <a:chOff x="0" y="0"/>
            <a:chExt cx="9144000" cy="617516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C823C18-C33D-4150-A093-C17C2FFFA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17516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D412F6-274D-4F1D-9B50-03490FBAF599}"/>
                </a:ext>
              </a:extLst>
            </p:cNvPr>
            <p:cNvSpPr/>
            <p:nvPr/>
          </p:nvSpPr>
          <p:spPr bwMode="auto">
            <a:xfrm>
              <a:off x="1864426" y="5343896"/>
              <a:ext cx="6175169" cy="29688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04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 thị #include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   #include</a:t>
            </a:r>
            <a:r>
              <a:rPr lang="en-US">
                <a:solidFill>
                  <a:srgbClr val="FF0000"/>
                </a:solidFill>
              </a:rPr>
              <a:t> &lt;stdio.h&gt;</a:t>
            </a:r>
          </a:p>
          <a:p>
            <a:r>
              <a:rPr lang="en-US"/>
              <a:t>Là chỉ thị tiền xử lý</a:t>
            </a:r>
          </a:p>
          <a:p>
            <a:r>
              <a:rPr lang="en-US"/>
              <a:t>Khai báo cho bộ tiền xử lý biết phải nạp nội dung của th</a:t>
            </a:r>
            <a:r>
              <a:rPr lang="vi-VN"/>
              <a:t>ư</a:t>
            </a:r>
            <a:r>
              <a:rPr lang="en-US"/>
              <a:t> viện&lt;stdio.h&gt; vào tr</a:t>
            </a:r>
            <a:r>
              <a:rPr lang="vi-VN"/>
              <a:t>ư</a:t>
            </a:r>
            <a:r>
              <a:rPr lang="en-US"/>
              <a:t>ớc khi biên dịch</a:t>
            </a:r>
          </a:p>
          <a:p>
            <a:r>
              <a:rPr lang="vi-VN"/>
              <a:t>Thư viện nhập xuất chuẩn trong C là </a:t>
            </a:r>
            <a:r>
              <a:rPr lang="vi-VN" b="1">
                <a:solidFill>
                  <a:srgbClr val="FF0000"/>
                </a:solidFill>
              </a:rPr>
              <a:t>stdio</a:t>
            </a:r>
            <a:r>
              <a:rPr lang="en-US"/>
              <a:t> (</a:t>
            </a:r>
            <a:r>
              <a:rPr lang="vi-VN"/>
              <a:t>Standard Input/Output</a:t>
            </a:r>
            <a:r>
              <a:rPr lang="en-US"/>
              <a:t>). Do đó ta thường </a:t>
            </a:r>
            <a:r>
              <a:rPr lang="vi-VN"/>
              <a:t>khai báo thư viện </a:t>
            </a:r>
            <a:r>
              <a:rPr lang="en-US"/>
              <a:t>này ở đầu chương trình</a:t>
            </a:r>
          </a:p>
          <a:p>
            <a:r>
              <a:rPr lang="en-US"/>
              <a:t>Thư viện này có</a:t>
            </a:r>
            <a:r>
              <a:rPr lang="vi-VN"/>
              <a:t> cung cấp hai hàm nhập và xuất dữ liệu có định dạng:</a:t>
            </a:r>
          </a:p>
          <a:p>
            <a:pPr lvl="2"/>
            <a:r>
              <a:rPr lang="en-US" sz="2600"/>
              <a:t> </a:t>
            </a:r>
            <a:r>
              <a:rPr lang="vi-VN" sz="2600">
                <a:solidFill>
                  <a:srgbClr val="FF0000"/>
                </a:solidFill>
              </a:rPr>
              <a:t>printf()</a:t>
            </a:r>
            <a:r>
              <a:rPr lang="vi-VN" sz="2600"/>
              <a:t>: </a:t>
            </a:r>
            <a:r>
              <a:rPr lang="en-US" sz="2600"/>
              <a:t>h</a:t>
            </a:r>
            <a:r>
              <a:rPr lang="vi-VN" sz="2600"/>
              <a:t>àm xuất có định dạng</a:t>
            </a:r>
          </a:p>
          <a:p>
            <a:pPr lvl="2"/>
            <a:r>
              <a:rPr lang="en-US" sz="2600"/>
              <a:t> </a:t>
            </a:r>
            <a:r>
              <a:rPr lang="vi-VN" sz="2600">
                <a:solidFill>
                  <a:srgbClr val="FF0000"/>
                </a:solidFill>
              </a:rPr>
              <a:t>scanf(): </a:t>
            </a:r>
            <a:r>
              <a:rPr lang="en-US" sz="2600"/>
              <a:t>h</a:t>
            </a:r>
            <a:r>
              <a:rPr lang="vi-VN" sz="2600"/>
              <a:t>àm nhập có định dạng</a:t>
            </a:r>
          </a:p>
        </p:txBody>
      </p:sp>
    </p:spTree>
    <p:extLst>
      <p:ext uri="{BB962C8B-B14F-4D97-AF65-F5344CB8AC3E}">
        <p14:creationId xmlns:p14="http://schemas.microsoft.com/office/powerpoint/2010/main" val="217687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Dòng trắng và khoảng trắng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Chúng ta sử dụng các dòng trống, khoảng trắng và phím tab để giúp ch</a:t>
            </a:r>
            <a:r>
              <a:rPr lang="vi-VN"/>
              <a:t>ư</a:t>
            </a:r>
            <a:r>
              <a:rPr lang="en-US"/>
              <a:t>ơng trình dễ đọc. </a:t>
            </a:r>
          </a:p>
          <a:p>
            <a:r>
              <a:rPr lang="en-US"/>
              <a:t>Các ký tự trên gọi là white space.</a:t>
            </a:r>
          </a:p>
          <a:p>
            <a:r>
              <a:rPr lang="en-US"/>
              <a:t>Các ký tự này sẽ đ</a:t>
            </a:r>
            <a:r>
              <a:rPr lang="vi-VN"/>
              <a:t>ư</a:t>
            </a:r>
            <a:r>
              <a:rPr lang="en-US"/>
              <a:t>ợc trình biên dịch bỏ qua khi biên dịch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6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main() </a:t>
            </a:r>
            <a:r>
              <a:rPr lang="en-US"/>
              <a:t>function</a:t>
            </a:r>
            <a:endParaRPr lang="en-US" dirty="0"/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05400"/>
          </a:xfrm>
        </p:spPr>
        <p:txBody>
          <a:bodyPr/>
          <a:lstStyle/>
          <a:p>
            <a:r>
              <a:rPr lang="en-US" altLang="en-US"/>
              <a:t>Chương trình C có thể có nhiều hàm, tuy nhiên bắt buộc  phải có một và chỉ một hàm main()</a:t>
            </a:r>
          </a:p>
          <a:p>
            <a:r>
              <a:rPr lang="en-US" altLang="en-US"/>
              <a:t>Chương trình sẽ bắt đầu chạy từ hàm này.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Từ khóa int cho biết hàm sẽ trả về số nguyên</a:t>
            </a:r>
          </a:p>
          <a:p>
            <a:r>
              <a:rPr lang="en-US" altLang="en-US"/>
              <a:t>Từ khóa </a:t>
            </a:r>
            <a:r>
              <a:rPr lang="en-US" altLang="en-US">
                <a:solidFill>
                  <a:srgbClr val="FF0000"/>
                </a:solidFill>
              </a:rPr>
              <a:t>void</a:t>
            </a:r>
            <a:r>
              <a:rPr lang="en-US" altLang="en-US"/>
              <a:t> cho biết hàm không trả về gì cả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984848-26AE-49F6-8DD9-7F7922707AC8}"/>
              </a:ext>
            </a:extLst>
          </p:cNvPr>
          <p:cNvSpPr/>
          <p:nvPr/>
        </p:nvSpPr>
        <p:spPr bwMode="auto">
          <a:xfrm>
            <a:off x="2133600" y="2667000"/>
            <a:ext cx="25146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4572000" algn="l"/>
              </a:tabLst>
            </a:pPr>
            <a:r>
              <a:rPr lang="en-US" sz="2600">
                <a:solidFill>
                  <a:srgbClr val="FF0000"/>
                </a:solidFill>
              </a:rPr>
              <a:t>int</a:t>
            </a:r>
            <a:r>
              <a:rPr lang="en-US" sz="2600"/>
              <a:t> main() { </a:t>
            </a:r>
          </a:p>
          <a:p>
            <a:pPr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4572000" algn="l"/>
              </a:tabLst>
            </a:pPr>
            <a:r>
              <a:rPr lang="en-US" sz="2600"/>
              <a:t>	….  </a:t>
            </a:r>
          </a:p>
          <a:p>
            <a:pPr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4572000" algn="l"/>
              </a:tabLst>
            </a:pPr>
            <a:r>
              <a:rPr lang="en-US" sz="2600"/>
              <a:t>	</a:t>
            </a:r>
            <a:r>
              <a:rPr lang="en-US" sz="2600">
                <a:solidFill>
                  <a:srgbClr val="FF0000"/>
                </a:solidFill>
              </a:rPr>
              <a:t>return 0;</a:t>
            </a:r>
          </a:p>
          <a:p>
            <a:pPr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4572000" algn="l"/>
              </a:tabLst>
            </a:pPr>
            <a:r>
              <a:rPr lang="en-US" sz="260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983CE-424A-4984-A77D-C842623535B3}"/>
              </a:ext>
            </a:extLst>
          </p:cNvPr>
          <p:cNvSpPr/>
          <p:nvPr/>
        </p:nvSpPr>
        <p:spPr bwMode="auto">
          <a:xfrm>
            <a:off x="5181600" y="2667000"/>
            <a:ext cx="25146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4572000" algn="l"/>
              </a:tabLst>
            </a:pPr>
            <a:r>
              <a:rPr lang="en-US" sz="2600">
                <a:solidFill>
                  <a:srgbClr val="FF0000"/>
                </a:solidFill>
              </a:rPr>
              <a:t>void</a:t>
            </a:r>
            <a:r>
              <a:rPr lang="en-US" sz="2600"/>
              <a:t> main() { </a:t>
            </a:r>
          </a:p>
          <a:p>
            <a:pPr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4572000" algn="l"/>
              </a:tabLst>
            </a:pPr>
            <a:r>
              <a:rPr lang="en-US" sz="2600"/>
              <a:t>	…. </a:t>
            </a:r>
          </a:p>
          <a:p>
            <a:pPr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4572000" algn="l"/>
              </a:tabLst>
            </a:pPr>
            <a:r>
              <a:rPr lang="en-US" sz="2600"/>
              <a:t>	</a:t>
            </a:r>
            <a:r>
              <a:rPr lang="en-US" sz="2600" strike="sngStrike"/>
              <a:t>return 0;</a:t>
            </a:r>
          </a:p>
          <a:p>
            <a:pPr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4572000" algn="l"/>
              </a:tabLst>
            </a:pPr>
            <a:r>
              <a:rPr lang="en-US" sz="2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15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printf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 altLang="en-US">
                <a:solidFill>
                  <a:srgbClr val="FF0000"/>
                </a:solidFill>
              </a:rPr>
              <a:t>printf("&lt;chuỗi định dạng&gt;", &lt;danh sách tham số&gt;);</a:t>
            </a:r>
          </a:p>
          <a:p>
            <a:r>
              <a:rPr lang="en-US"/>
              <a:t>chỉ thị định dạng trong chuỗi định dạng có dạng bắt đầu bằng dấu </a:t>
            </a:r>
            <a:r>
              <a:rPr lang="en-US" b="1">
                <a:solidFill>
                  <a:srgbClr val="FF0000"/>
                </a:solidFill>
              </a:rPr>
              <a:t>%</a:t>
            </a:r>
            <a:r>
              <a:rPr lang="en-US"/>
              <a:t> theo sau là 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vi-VN">
                <a:solidFill>
                  <a:srgbClr val="FF0000"/>
                </a:solidFill>
              </a:rPr>
              <a:t>pecifier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/>
              <a:t>với s</a:t>
            </a:r>
            <a:r>
              <a:rPr lang="vi-VN"/>
              <a:t>pecifier đặc tả cho kiểu dữ liệu</a:t>
            </a:r>
            <a:r>
              <a:rPr lang="en-US"/>
              <a:t>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33506"/>
              </p:ext>
            </p:extLst>
          </p:nvPr>
        </p:nvGraphicFramePr>
        <p:xfrm>
          <a:off x="1207237" y="3408023"/>
          <a:ext cx="6898341" cy="2713550"/>
        </p:xfrm>
        <a:graphic>
          <a:graphicData uri="http://schemas.openxmlformats.org/drawingml/2006/table">
            <a:tbl>
              <a:tblPr/>
              <a:tblGrid>
                <a:gridCol w="1943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5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%d hoặc %i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n-lt"/>
                        </a:rPr>
                        <a:t> Số nguyên thập</a:t>
                      </a:r>
                      <a:r>
                        <a:rPr lang="en-US" sz="2000" baseline="0">
                          <a:effectLst/>
                          <a:latin typeface="+mn-lt"/>
                        </a:rPr>
                        <a:t> phân </a:t>
                      </a:r>
                      <a:r>
                        <a:rPr lang="en-US" sz="2000">
                          <a:effectLst/>
                          <a:latin typeface="+mn-lt"/>
                        </a:rPr>
                        <a:t>có dấu</a:t>
                      </a:r>
                      <a:endParaRPr lang="en-US" sz="2000"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%f hoặc %g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Số</a:t>
                      </a:r>
                      <a:r>
                        <a:rPr lang="en-US" sz="2000" baseline="0"/>
                        <a:t> thực (dấu chấm động)</a:t>
                      </a:r>
                      <a:endParaRPr lang="en-US" sz="20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%e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Số</a:t>
                      </a:r>
                      <a:r>
                        <a:rPr lang="en-US" sz="2000" baseline="0"/>
                        <a:t> dấu chấm động (ký hiệu số mũ)</a:t>
                      </a:r>
                      <a:endParaRPr lang="en-US" sz="20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%x hoặc %X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 Số nguyên</a:t>
                      </a:r>
                      <a:r>
                        <a:rPr lang="en-US" sz="2000" baseline="0">
                          <a:latin typeface="+mn-lt"/>
                        </a:rPr>
                        <a:t> hệ 16</a:t>
                      </a:r>
                      <a:endParaRPr lang="en-US" sz="2000"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%o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Số nguyên</a:t>
                      </a:r>
                      <a:r>
                        <a:rPr lang="en-US" sz="2000" baseline="0"/>
                        <a:t> hệ 8</a:t>
                      </a:r>
                      <a:endParaRPr lang="en-US" sz="20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%c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Ký</a:t>
                      </a:r>
                      <a:r>
                        <a:rPr lang="en-US" sz="2000" baseline="0"/>
                        <a:t> tự đơn</a:t>
                      </a:r>
                      <a:endParaRPr lang="en-US" sz="20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%s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Chuỗi</a:t>
                      </a:r>
                      <a:r>
                        <a:rPr lang="en-US" sz="2000" baseline="0"/>
                        <a:t> ký tự</a:t>
                      </a:r>
                      <a:endParaRPr lang="en-US" sz="20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82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sequence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CF0D3-FE38-4A54-B187-0AE244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8256"/>
            <a:ext cx="8610600" cy="166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Escape sequence bắt đầu bằng dấu \ theo sau là 1 ký tự có ý nghĩa riêng, để xác định 1 hành động đặc biệt.  Ví dụ: \n là xuống dòng và ra đầu dòng</a:t>
            </a:r>
          </a:p>
          <a:p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9B9D2E7-A281-427F-9D8E-5AA1EB69F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43525"/>
              </p:ext>
            </p:extLst>
          </p:nvPr>
        </p:nvGraphicFramePr>
        <p:xfrm>
          <a:off x="170652" y="2812130"/>
          <a:ext cx="8802696" cy="307848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1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Escape sequence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effectLst/>
                        </a:rPr>
                        <a:t>Escape sequence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\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Newline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'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Carriage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"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Horizontal tab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?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    \ooo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Octal number of one to three digits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Alert or bell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/>
                        <a:t>   \xhh . . 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/>
                        <a:t>Hexadecimal number of one or more digits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Backspace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366715"/>
      </p:ext>
    </p:extLst>
  </p:cSld>
  <p:clrMapOvr>
    <a:masterClrMapping/>
  </p:clrMapOvr>
</p:sld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Ch01 - Gioi thieu ve may tinh va lap trinh</Template>
  <TotalTime>3583</TotalTime>
  <Words>2693</Words>
  <Application>Microsoft Office PowerPoint</Application>
  <PresentationFormat>On-screen Show (4:3)</PresentationFormat>
  <Paragraphs>462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Tahoma</vt:lpstr>
      <vt:lpstr>Wingdings</vt:lpstr>
      <vt:lpstr>15_Blends</vt:lpstr>
      <vt:lpstr>16_Blends</vt:lpstr>
      <vt:lpstr>Chương 2 Cấu trúc và thành phần của chương trình C</vt:lpstr>
      <vt:lpstr>Chuẩn đầu ra</vt:lpstr>
      <vt:lpstr>Chương trình C đơn giản</vt:lpstr>
      <vt:lpstr>Chú thích</vt:lpstr>
      <vt:lpstr>Chỉ thị #include</vt:lpstr>
      <vt:lpstr>Dòng trắng và khoảng trắng</vt:lpstr>
      <vt:lpstr>The main() function</vt:lpstr>
      <vt:lpstr>Lệnh printf</vt:lpstr>
      <vt:lpstr>Escape sequence</vt:lpstr>
      <vt:lpstr>Ví dụ</vt:lpstr>
      <vt:lpstr>Khai báo độ rộng và số số lẻ</vt:lpstr>
      <vt:lpstr>Lệnh printf</vt:lpstr>
      <vt:lpstr>Lệnh printf</vt:lpstr>
      <vt:lpstr>Ví dụ</vt:lpstr>
      <vt:lpstr>Lệnh printf với kiểu số nguyên</vt:lpstr>
      <vt:lpstr>Lệnh printf với kiểu số nguyên</vt:lpstr>
      <vt:lpstr>Lệnh printf với kiểu số thực chấm động</vt:lpstr>
      <vt:lpstr>Lệnh printf với ký tự</vt:lpstr>
      <vt:lpstr>Lệnh printf với kiểu chuỗi</vt:lpstr>
      <vt:lpstr>Nhập dữ liệu trong C</vt:lpstr>
      <vt:lpstr>Hàm scanf()</vt:lpstr>
      <vt:lpstr>Hàm scanf() cho một biến</vt:lpstr>
      <vt:lpstr>Hàm scanf() cho hai biến</vt:lpstr>
      <vt:lpstr>Hàm scanf() cho hai biến</vt:lpstr>
      <vt:lpstr>Các phép toán xử lý đơn giản</vt:lpstr>
      <vt:lpstr>Lưu ý về kiểu dữ liệu trong biểu thức</vt:lpstr>
      <vt:lpstr>Lưu ý về kiểu dữ liệu trong biểu thức</vt:lpstr>
      <vt:lpstr>Lưu ý về kiểu dữ liệu trong biểu thức</vt:lpstr>
      <vt:lpstr>Kiểu dữ liệu cấu trúc (struct)</vt:lpstr>
      <vt:lpstr>Phong cách lập trình</vt:lpstr>
      <vt:lpstr>Phong cách lập trình</vt:lpstr>
      <vt:lpstr>Rèn luyện phong cách lập trình</vt:lpstr>
      <vt:lpstr>Rèn luyện phong cách lập trình</vt:lpstr>
      <vt:lpstr>Quy tắc đặt tên hàm</vt:lpstr>
      <vt:lpstr>Quy tắc đặt tên biến</vt:lpstr>
      <vt:lpstr>Quy tắc đặt tên biến</vt:lpstr>
      <vt:lpstr>Ôn tập</vt:lpstr>
      <vt:lpstr>Ôn tập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Quang</dc:creator>
  <cp:lastModifiedBy>Quang Tran</cp:lastModifiedBy>
  <cp:revision>301</cp:revision>
  <cp:lastPrinted>2019-02-10T13:48:48Z</cp:lastPrinted>
  <dcterms:created xsi:type="dcterms:W3CDTF">2014-09-06T15:40:02Z</dcterms:created>
  <dcterms:modified xsi:type="dcterms:W3CDTF">2019-06-28T06:16:08Z</dcterms:modified>
</cp:coreProperties>
</file>