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2" r:id="rId1"/>
  </p:sldMasterIdLst>
  <p:notesMasterIdLst>
    <p:notesMasterId r:id="rId43"/>
  </p:notesMasterIdLst>
  <p:handoutMasterIdLst>
    <p:handoutMasterId r:id="rId44"/>
  </p:handoutMasterIdLst>
  <p:sldIdLst>
    <p:sldId id="256" r:id="rId2"/>
    <p:sldId id="410" r:id="rId3"/>
    <p:sldId id="339" r:id="rId4"/>
    <p:sldId id="340" r:id="rId5"/>
    <p:sldId id="406" r:id="rId6"/>
    <p:sldId id="341" r:id="rId7"/>
    <p:sldId id="343" r:id="rId8"/>
    <p:sldId id="357" r:id="rId9"/>
    <p:sldId id="344" r:id="rId10"/>
    <p:sldId id="345" r:id="rId11"/>
    <p:sldId id="372" r:id="rId12"/>
    <p:sldId id="373" r:id="rId13"/>
    <p:sldId id="360" r:id="rId14"/>
    <p:sldId id="362" r:id="rId15"/>
    <p:sldId id="347" r:id="rId16"/>
    <p:sldId id="348" r:id="rId17"/>
    <p:sldId id="394" r:id="rId18"/>
    <p:sldId id="395" r:id="rId19"/>
    <p:sldId id="396" r:id="rId20"/>
    <p:sldId id="397" r:id="rId21"/>
    <p:sldId id="398" r:id="rId22"/>
    <p:sldId id="299" r:id="rId23"/>
    <p:sldId id="297" r:id="rId24"/>
    <p:sldId id="404" r:id="rId25"/>
    <p:sldId id="374" r:id="rId26"/>
    <p:sldId id="375" r:id="rId27"/>
    <p:sldId id="376" r:id="rId28"/>
    <p:sldId id="377" r:id="rId29"/>
    <p:sldId id="378" r:id="rId30"/>
    <p:sldId id="380" r:id="rId31"/>
    <p:sldId id="381" r:id="rId32"/>
    <p:sldId id="382" r:id="rId33"/>
    <p:sldId id="383" r:id="rId34"/>
    <p:sldId id="384" r:id="rId35"/>
    <p:sldId id="385" r:id="rId36"/>
    <p:sldId id="386" r:id="rId37"/>
    <p:sldId id="408" r:id="rId38"/>
    <p:sldId id="391" r:id="rId39"/>
    <p:sldId id="286" r:id="rId40"/>
    <p:sldId id="407" r:id="rId41"/>
    <p:sldId id="411" r:id="rId42"/>
  </p:sldIdLst>
  <p:sldSz cx="9144000" cy="6858000" type="screen4x3"/>
  <p:notesSz cx="7315200" cy="9601200"/>
  <p:custDataLst>
    <p:tags r:id="rId4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082" autoAdjust="0"/>
  </p:normalViewPr>
  <p:slideViewPr>
    <p:cSldViewPr>
      <p:cViewPr varScale="1">
        <p:scale>
          <a:sx n="69" d="100"/>
          <a:sy n="69" d="100"/>
        </p:scale>
        <p:origin x="1716" y="66"/>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3584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913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mn-lt"/>
              </a:rPr>
              <a:t>int a;</a:t>
            </a:r>
          </a:p>
          <a:p>
            <a:r>
              <a:rPr lang="en-US" sz="1300">
                <a:latin typeface="+mn-lt"/>
              </a:rPr>
              <a:t>cout &lt;&lt; sizeof(a) &lt;&lt; endl;</a:t>
            </a:r>
            <a:endParaRPr lang="en-US"/>
          </a:p>
        </p:txBody>
      </p:sp>
    </p:spTree>
    <p:extLst>
      <p:ext uri="{BB962C8B-B14F-4D97-AF65-F5344CB8AC3E}">
        <p14:creationId xmlns:p14="http://schemas.microsoft.com/office/powerpoint/2010/main" val="1861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2104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9339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FB3FFB-EE3E-4AB6-BC5C-51B6B40EE4A6}" type="slidenum">
              <a:rPr lang="en-US" smtClean="0"/>
              <a:t>25</a:t>
            </a:fld>
            <a:endParaRPr lang="en-US"/>
          </a:p>
        </p:txBody>
      </p:sp>
    </p:spTree>
    <p:extLst>
      <p:ext uri="{BB962C8B-B14F-4D97-AF65-F5344CB8AC3E}">
        <p14:creationId xmlns:p14="http://schemas.microsoft.com/office/powerpoint/2010/main" val="187792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
        <p:nvSpPr>
          <p:cNvPr id="4506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85372" indent="-302066" eaLnBrk="0" hangingPunct="0">
              <a:defRPr>
                <a:solidFill>
                  <a:schemeClr val="tx1"/>
                </a:solidFill>
                <a:latin typeface="Arial" panose="020B0604020202020204" pitchFamily="34" charset="0"/>
              </a:defRPr>
            </a:lvl2pPr>
            <a:lvl3pPr marL="1208265" indent="-241653" eaLnBrk="0" hangingPunct="0">
              <a:defRPr>
                <a:solidFill>
                  <a:schemeClr val="tx1"/>
                </a:solidFill>
                <a:latin typeface="Arial" panose="020B0604020202020204" pitchFamily="34" charset="0"/>
              </a:defRPr>
            </a:lvl3pPr>
            <a:lvl4pPr marL="1691571" indent="-241653" eaLnBrk="0" hangingPunct="0">
              <a:defRPr>
                <a:solidFill>
                  <a:schemeClr val="tx1"/>
                </a:solidFill>
                <a:latin typeface="Arial" panose="020B0604020202020204" pitchFamily="34" charset="0"/>
              </a:defRPr>
            </a:lvl4pPr>
            <a:lvl5pPr marL="2174878" indent="-241653" eaLnBrk="0" hangingPunct="0">
              <a:defRPr>
                <a:solidFill>
                  <a:schemeClr val="tx1"/>
                </a:solidFill>
                <a:latin typeface="Arial" panose="020B0604020202020204" pitchFamily="34" charset="0"/>
              </a:defRPr>
            </a:lvl5pPr>
            <a:lvl6pPr marL="2658184" indent="-241653" eaLnBrk="0" fontAlgn="base" hangingPunct="0">
              <a:spcBef>
                <a:spcPct val="0"/>
              </a:spcBef>
              <a:spcAft>
                <a:spcPct val="0"/>
              </a:spcAft>
              <a:defRPr>
                <a:solidFill>
                  <a:schemeClr val="tx1"/>
                </a:solidFill>
                <a:latin typeface="Arial" panose="020B0604020202020204" pitchFamily="34" charset="0"/>
              </a:defRPr>
            </a:lvl6pPr>
            <a:lvl7pPr marL="3141490" indent="-241653" eaLnBrk="0" fontAlgn="base" hangingPunct="0">
              <a:spcBef>
                <a:spcPct val="0"/>
              </a:spcBef>
              <a:spcAft>
                <a:spcPct val="0"/>
              </a:spcAft>
              <a:defRPr>
                <a:solidFill>
                  <a:schemeClr val="tx1"/>
                </a:solidFill>
                <a:latin typeface="Arial" panose="020B0604020202020204" pitchFamily="34" charset="0"/>
              </a:defRPr>
            </a:lvl7pPr>
            <a:lvl8pPr marL="3624796" indent="-241653" eaLnBrk="0" fontAlgn="base" hangingPunct="0">
              <a:spcBef>
                <a:spcPct val="0"/>
              </a:spcBef>
              <a:spcAft>
                <a:spcPct val="0"/>
              </a:spcAft>
              <a:defRPr>
                <a:solidFill>
                  <a:schemeClr val="tx1"/>
                </a:solidFill>
                <a:latin typeface="Arial" panose="020B0604020202020204" pitchFamily="34" charset="0"/>
              </a:defRPr>
            </a:lvl8pPr>
            <a:lvl9pPr marL="4108102" indent="-24165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C1BF39-9806-4EE4-AF1F-681E86A1DC92}" type="slidenum">
              <a:rPr lang="en-US" altLang="en-US"/>
              <a:pPr eaLnBrk="1" hangingPunct="1"/>
              <a:t>32</a:t>
            </a:fld>
            <a:endParaRPr lang="en-US" altLang="en-US"/>
          </a:p>
        </p:txBody>
      </p:sp>
    </p:spTree>
    <p:extLst>
      <p:ext uri="{BB962C8B-B14F-4D97-AF65-F5344CB8AC3E}">
        <p14:creationId xmlns:p14="http://schemas.microsoft.com/office/powerpoint/2010/main" val="77024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float a;</a:t>
            </a:r>
          </a:p>
          <a:p>
            <a:r>
              <a:rPr lang="en-US"/>
              <a:t>a= 3.14;</a:t>
            </a:r>
          </a:p>
          <a:p>
            <a:r>
              <a:rPr lang="en-US"/>
              <a:t>a == 3.14  </a:t>
            </a:r>
            <a:r>
              <a:rPr lang="en-US">
                <a:sym typeface="Wingdings" panose="05000000000000000000" pitchFamily="2" charset="2"/>
              </a:rPr>
              <a:t> False (vì</a:t>
            </a:r>
            <a:r>
              <a:rPr lang="en-US" baseline="0">
                <a:sym typeface="Wingdings" panose="05000000000000000000" pitchFamily="2" charset="2"/>
              </a:rPr>
              <a:t> giá trị 3.14 mặc định là double)</a:t>
            </a:r>
          </a:p>
          <a:p>
            <a:r>
              <a:rPr lang="en-US" baseline="0">
                <a:sym typeface="Wingdings" panose="05000000000000000000" pitchFamily="2" charset="2"/>
              </a:rPr>
              <a:t>a == 3.14f  (hoặc đổi kiểu của a là double)</a:t>
            </a:r>
            <a:endParaRPr lang="en-US"/>
          </a:p>
          <a:p>
            <a:endParaRPr lang="en-US"/>
          </a:p>
        </p:txBody>
      </p:sp>
      <p:sp>
        <p:nvSpPr>
          <p:cNvPr id="4" name="Slide Number Placeholder 3"/>
          <p:cNvSpPr>
            <a:spLocks noGrp="1"/>
          </p:cNvSpPr>
          <p:nvPr>
            <p:ph type="sldNum" sz="quarter" idx="10"/>
          </p:nvPr>
        </p:nvSpPr>
        <p:spPr/>
        <p:txBody>
          <a:bodyPr/>
          <a:lstStyle/>
          <a:p>
            <a:fld id="{73FB3FFB-EE3E-4AB6-BC5C-51B6B40EE4A6}" type="slidenum">
              <a:rPr lang="en-US" smtClean="0"/>
              <a:t>33</a:t>
            </a:fld>
            <a:endParaRPr lang="en-US"/>
          </a:p>
        </p:txBody>
      </p:sp>
    </p:spTree>
    <p:extLst>
      <p:ext uri="{BB962C8B-B14F-4D97-AF65-F5344CB8AC3E}">
        <p14:creationId xmlns:p14="http://schemas.microsoft.com/office/powerpoint/2010/main" val="186715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878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r>
              <a:rPr lang="en-US"/>
              <a:t>Click to edit Master title style</a:t>
            </a:r>
            <a:endParaRPr lang="en-US" dirty="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en-US"/>
              <a:t>Click to edit Master subtitle style</a:t>
            </a:r>
            <a:endParaRPr lang="en-US" dirty="0"/>
          </a:p>
        </p:txBody>
      </p:sp>
    </p:spTree>
    <p:extLst>
      <p:ext uri="{BB962C8B-B14F-4D97-AF65-F5344CB8AC3E}">
        <p14:creationId xmlns:p14="http://schemas.microsoft.com/office/powerpoint/2010/main" val="40541587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2824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21782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830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348413"/>
            <a:ext cx="9144000" cy="50958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5" name="Straight Connector 10"/>
          <p:cNvCxnSpPr/>
          <p:nvPr/>
        </p:nvCxnSpPr>
        <p:spPr>
          <a:xfrm>
            <a:off x="0" y="6348413"/>
            <a:ext cx="9144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0" y="6441177"/>
            <a:ext cx="9144000" cy="338554"/>
            <a:chOff x="0" y="6441177"/>
            <a:chExt cx="9144000" cy="338554"/>
          </a:xfrm>
        </p:grpSpPr>
        <p:sp>
          <p:nvSpPr>
            <p:cNvPr id="10" name="TextBox 8"/>
            <p:cNvSpPr txBox="1"/>
            <p:nvPr/>
          </p:nvSpPr>
          <p:spPr>
            <a:xfrm>
              <a:off x="2695251" y="6441177"/>
              <a:ext cx="448231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Nhập môn về lập trình</a:t>
              </a:r>
              <a:r>
                <a:rPr lang="en-US" altLang="en-US" sz="1600" b="0" baseline="0">
                  <a:solidFill>
                    <a:schemeClr val="bg1"/>
                  </a:solidFill>
                  <a:latin typeface="+mn-lt"/>
                  <a:cs typeface="Times New Roman" panose="02020603050405020304" pitchFamily="18" charset="0"/>
                </a:rPr>
                <a:t> – Chương 01: Giới thiệu</a:t>
              </a:r>
              <a:endParaRPr lang="en-US" altLang="en-US" sz="1600" b="0">
                <a:solidFill>
                  <a:schemeClr val="bg1"/>
                </a:solidFill>
                <a:latin typeface="+mn-lt"/>
                <a:cs typeface="Times New Roman" panose="02020603050405020304" pitchFamily="18" charset="0"/>
              </a:endParaRPr>
            </a:p>
          </p:txBody>
        </p:sp>
        <p:sp>
          <p:nvSpPr>
            <p:cNvPr id="11" name="TextBox 11"/>
            <p:cNvSpPr txBox="1"/>
            <p:nvPr/>
          </p:nvSpPr>
          <p:spPr>
            <a:xfrm>
              <a:off x="8108649" y="6441177"/>
              <a:ext cx="984565"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rPr>
                <a:t>Slide </a:t>
              </a:r>
              <a:fld id="{29FC0498-C675-47B5-B589-8478E35404C1}" type="slidenum">
                <a:rPr lang="en-US" altLang="en-US" sz="1600" b="0">
                  <a:solidFill>
                    <a:schemeClr val="bg1"/>
                  </a:solidFill>
                  <a:latin typeface="+mn-lt"/>
                </a:rPr>
                <a:pPr eaLnBrk="1" hangingPunct="1"/>
                <a:t>‹#›</a:t>
              </a:fld>
              <a:endParaRPr lang="en-US" altLang="en-US" sz="1600" b="0">
                <a:solidFill>
                  <a:schemeClr val="bg1"/>
                </a:solidFill>
                <a:latin typeface="+mn-lt"/>
              </a:endParaRPr>
            </a:p>
          </p:txBody>
        </p:sp>
        <p:cxnSp>
          <p:nvCxnSpPr>
            <p:cNvPr id="12" name="Straight Connector 10"/>
            <p:cNvCxnSpPr/>
            <p:nvPr userDrawn="1"/>
          </p:nvCxnSpPr>
          <p:spPr>
            <a:xfrm>
              <a:off x="0" y="644117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8"/>
            <p:cNvSpPr txBox="1"/>
            <p:nvPr userDrawn="1"/>
          </p:nvSpPr>
          <p:spPr>
            <a:xfrm>
              <a:off x="0" y="6441177"/>
              <a:ext cx="127188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Trần</a:t>
              </a:r>
              <a:r>
                <a:rPr lang="en-US" altLang="en-US" sz="1600" b="0" baseline="0">
                  <a:solidFill>
                    <a:schemeClr val="bg1"/>
                  </a:solidFill>
                  <a:latin typeface="+mn-lt"/>
                  <a:cs typeface="Times New Roman" panose="02020603050405020304" pitchFamily="18" charset="0"/>
                </a:rPr>
                <a:t> Quang</a:t>
              </a:r>
              <a:endParaRPr lang="en-US" altLang="en-US" sz="1600" b="0">
                <a:solidFill>
                  <a:schemeClr val="bg1"/>
                </a:solidFill>
                <a:latin typeface="+mn-lt"/>
                <a:cs typeface="Times New Roman" panose="02020603050405020304" pitchFamily="18" charset="0"/>
              </a:endParaRPr>
            </a:p>
          </p:txBody>
        </p:sp>
      </p:grpSp>
    </p:spTree>
    <p:extLst>
      <p:ext uri="{BB962C8B-B14F-4D97-AF65-F5344CB8AC3E}">
        <p14:creationId xmlns:p14="http://schemas.microsoft.com/office/powerpoint/2010/main" val="39053309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240713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276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758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1305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8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85800"/>
          </a:xfrm>
          <a:prstGeom prst="rect">
            <a:avLst/>
          </a:prstGeo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304800" y="928255"/>
            <a:ext cx="8610600" cy="5167745"/>
          </a:xfrm>
        </p:spPr>
        <p:txBody>
          <a:bodyPr/>
          <a:lstStyle>
            <a:lvl1pPr algn="l">
              <a:defRPr sz="2800">
                <a:latin typeface="+mn-lt"/>
                <a:cs typeface="Tahoma" pitchFamily="34" charset="0"/>
              </a:defRPr>
            </a:lvl1pPr>
            <a:lvl2pPr algn="l">
              <a:defRPr sz="2600">
                <a:latin typeface="+mn-lt"/>
                <a:cs typeface="Tahoma" pitchFamily="34" charset="0"/>
              </a:defRPr>
            </a:lvl2pPr>
            <a:lvl3pPr algn="l">
              <a:defRPr sz="2400">
                <a:latin typeface="+mn-lt"/>
                <a:cs typeface="Tahoma" pitchFamily="34" charset="0"/>
              </a:defRPr>
            </a:lvl3pPr>
            <a:lvl4pPr algn="l">
              <a:defRPr sz="2400">
                <a:latin typeface="+mn-lt"/>
                <a:cs typeface="Tahoma" pitchFamily="34" charset="0"/>
              </a:defRPr>
            </a:lvl4pPr>
            <a:lvl5pPr algn="l">
              <a:defRPr sz="2400">
                <a:latin typeface="+mn-lt"/>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3505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2189922"/>
          </a:xfrm>
          <a:prstGeom prst="rect">
            <a:avLst/>
          </a:prstGeom>
        </p:spPr>
        <p:txBody>
          <a:bodyPr anchor="ctr"/>
          <a:lstStyle>
            <a:lvl1pPr algn="ctr">
              <a:defRPr sz="3800" b="1" baseline="0"/>
            </a:lvl1pPr>
          </a:lstStyle>
          <a:p>
            <a:r>
              <a:rPr lang="en-US"/>
              <a:t>Click to edit Master title style</a:t>
            </a:r>
            <a:endParaRPr lang="en-US" dirty="0"/>
          </a:p>
        </p:txBody>
      </p:sp>
      <p:sp>
        <p:nvSpPr>
          <p:cNvPr id="2" name="TextBox 1">
            <a:extLst>
              <a:ext uri="{FF2B5EF4-FFF2-40B4-BE49-F238E27FC236}">
                <a16:creationId xmlns:a16="http://schemas.microsoft.com/office/drawing/2014/main" id="{105E086D-1445-4FE8-9BAA-216623B9EDC9}"/>
              </a:ext>
            </a:extLst>
          </p:cNvPr>
          <p:cNvSpPr txBox="1"/>
          <p:nvPr/>
        </p:nvSpPr>
        <p:spPr>
          <a:xfrm>
            <a:off x="457200" y="150125"/>
            <a:ext cx="8382000" cy="461665"/>
          </a:xfrm>
          <a:prstGeom prst="rect">
            <a:avLst/>
          </a:prstGeom>
          <a:noFill/>
        </p:spPr>
        <p:txBody>
          <a:bodyPr wrap="square" rtlCol="0">
            <a:spAutoFit/>
          </a:bodyPr>
          <a:lstStyle/>
          <a:p>
            <a:pPr algn="ctr"/>
            <a:r>
              <a:rPr lang="en-US" sz="2400" b="1">
                <a:solidFill>
                  <a:schemeClr val="tx2"/>
                </a:solidFill>
              </a:rPr>
              <a:t>MÔN: NHẬP MÔN VỀ LẬP TRÌNH</a:t>
            </a:r>
          </a:p>
        </p:txBody>
      </p:sp>
    </p:spTree>
    <p:extLst>
      <p:ext uri="{BB962C8B-B14F-4D97-AF65-F5344CB8AC3E}">
        <p14:creationId xmlns:p14="http://schemas.microsoft.com/office/powerpoint/2010/main" val="194407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553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221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68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56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535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0" y="1166813"/>
            <a:ext cx="9144000" cy="18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3694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937851"/>
            <a:ext cx="8610600" cy="524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Box 9"/>
          <p:cNvSpPr txBox="1">
            <a:spLocks noChangeArrowheads="1"/>
          </p:cNvSpPr>
          <p:nvPr/>
        </p:nvSpPr>
        <p:spPr bwMode="auto">
          <a:xfrm>
            <a:off x="773724" y="6303753"/>
            <a:ext cx="2133600" cy="464743"/>
          </a:xfrm>
          <a:prstGeom prst="rect">
            <a:avLst/>
          </a:prstGeom>
          <a:noFill/>
          <a:ln w="9525">
            <a:noFill/>
            <a:miter lim="800000"/>
            <a:headEnd/>
            <a:tailEnd/>
          </a:ln>
          <a:effectLst/>
        </p:spPr>
        <p:txBody>
          <a:bodyPr wrap="square">
            <a:spAutoFit/>
          </a:bodyPr>
          <a:lstStyle/>
          <a:p>
            <a:pPr>
              <a:defRPr/>
            </a:pPr>
            <a:r>
              <a:rPr lang="en-US" sz="1100" b="1">
                <a:solidFill>
                  <a:schemeClr val="tx2"/>
                </a:solidFill>
              </a:rPr>
              <a:t>Đại học Bách Khoa TpHCM</a:t>
            </a:r>
            <a:endParaRPr lang="en-US" sz="1100" b="1" dirty="0">
              <a:solidFill>
                <a:schemeClr val="tx2"/>
              </a:solidFill>
            </a:endParaRPr>
          </a:p>
          <a:p>
            <a:pPr>
              <a:spcBef>
                <a:spcPct val="20000"/>
              </a:spcBef>
              <a:defRPr/>
            </a:pPr>
            <a:r>
              <a:rPr lang="en-US" sz="1100" b="1">
                <a:solidFill>
                  <a:schemeClr val="tx2"/>
                </a:solidFill>
              </a:rPr>
              <a:t>Khoa KH &amp; KT Máy Tính</a:t>
            </a:r>
            <a:endParaRPr lang="en-US" sz="1100" b="1" dirty="0">
              <a:solidFill>
                <a:schemeClr val="tx2"/>
              </a:solidFill>
            </a:endParaRPr>
          </a:p>
        </p:txBody>
      </p:sp>
      <p:sp>
        <p:nvSpPr>
          <p:cNvPr id="14" name="Text Box 10"/>
          <p:cNvSpPr txBox="1">
            <a:spLocks noChangeArrowheads="1"/>
          </p:cNvSpPr>
          <p:nvPr/>
        </p:nvSpPr>
        <p:spPr bwMode="auto">
          <a:xfrm>
            <a:off x="7162800" y="6303753"/>
            <a:ext cx="1875692" cy="430887"/>
          </a:xfrm>
          <a:prstGeom prst="rect">
            <a:avLst/>
          </a:prstGeom>
          <a:noFill/>
          <a:ln w="9525">
            <a:noFill/>
            <a:miter lim="800000"/>
            <a:headEnd/>
            <a:tailEnd/>
          </a:ln>
          <a:effectLst/>
        </p:spPr>
        <p:txBody>
          <a:bodyPr wrap="square">
            <a:spAutoFit/>
          </a:bodyPr>
          <a:lstStyle/>
          <a:p>
            <a:pPr algn="r">
              <a:defRPr/>
            </a:pPr>
            <a:r>
              <a:rPr lang="en-US" sz="1100" b="1">
                <a:solidFill>
                  <a:schemeClr val="tx2"/>
                </a:solidFill>
              </a:rPr>
              <a:t>Môn: Nhập môn </a:t>
            </a:r>
            <a:r>
              <a:rPr lang="en-US" sz="1100" b="1" baseline="0">
                <a:solidFill>
                  <a:schemeClr val="tx2"/>
                </a:solidFill>
              </a:rPr>
              <a:t>l</a:t>
            </a:r>
            <a:r>
              <a:rPr lang="vi-VN" sz="1100" b="1">
                <a:solidFill>
                  <a:schemeClr val="tx2"/>
                </a:solidFill>
              </a:rPr>
              <a:t>ập trình</a:t>
            </a:r>
            <a:endParaRPr lang="en-US" sz="1100" b="1" dirty="0">
              <a:solidFill>
                <a:schemeClr val="tx2"/>
              </a:solidFill>
            </a:endParaRPr>
          </a:p>
          <a:p>
            <a:pPr algn="r">
              <a:defRPr/>
            </a:pPr>
            <a:r>
              <a:rPr lang="en-US" sz="1100" b="1">
                <a:solidFill>
                  <a:schemeClr val="tx2"/>
                </a:solidFill>
              </a:rPr>
              <a:t>Slide </a:t>
            </a:r>
            <a:fld id="{7E361DEB-F8C4-493B-B5A8-8661C8DCD275}" type="slidenum">
              <a:rPr lang="en-US" sz="1100" b="1" smtClean="0">
                <a:solidFill>
                  <a:schemeClr val="tx2"/>
                </a:solidFill>
              </a:rPr>
              <a:pPr algn="r">
                <a:spcBef>
                  <a:spcPct val="20000"/>
                </a:spcBef>
                <a:defRPr/>
              </a:pPr>
              <a:t>‹#›</a:t>
            </a:fld>
            <a:endParaRPr lang="en-US" sz="1100" b="1" dirty="0">
              <a:solidFill>
                <a:schemeClr val="tx2"/>
              </a:solidFill>
            </a:endParaRPr>
          </a:p>
        </p:txBody>
      </p:sp>
      <p:sp>
        <p:nvSpPr>
          <p:cNvPr id="1030" name="Rectangle 9"/>
          <p:cNvSpPr>
            <a:spLocks noGrp="1" noChangeArrowheads="1"/>
          </p:cNvSpPr>
          <p:nvPr>
            <p:ph type="title"/>
          </p:nvPr>
        </p:nvSpPr>
        <p:spPr bwMode="auto">
          <a:xfrm>
            <a:off x="304800" y="76200"/>
            <a:ext cx="8610600" cy="69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1" name="Picture 1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92466" y="6303753"/>
            <a:ext cx="475749" cy="478047"/>
          </a:xfrm>
          <a:prstGeom prst="rect">
            <a:avLst/>
          </a:prstGeom>
        </p:spPr>
      </p:pic>
      <p:sp>
        <p:nvSpPr>
          <p:cNvPr id="12" name="Text Box 9"/>
          <p:cNvSpPr txBox="1">
            <a:spLocks noChangeArrowheads="1"/>
          </p:cNvSpPr>
          <p:nvPr/>
        </p:nvSpPr>
        <p:spPr bwMode="auto">
          <a:xfrm>
            <a:off x="2907324" y="6303753"/>
            <a:ext cx="4255476" cy="276999"/>
          </a:xfrm>
          <a:prstGeom prst="rect">
            <a:avLst/>
          </a:prstGeom>
          <a:noFill/>
          <a:ln w="9525">
            <a:noFill/>
            <a:miter lim="800000"/>
            <a:headEnd/>
            <a:tailEnd/>
          </a:ln>
          <a:effectLst/>
        </p:spPr>
        <p:txBody>
          <a:bodyPr wrap="square">
            <a:spAutoFit/>
          </a:bodyPr>
          <a:lstStyle/>
          <a:p>
            <a:pPr algn="ctr">
              <a:defRPr/>
            </a:pPr>
            <a:r>
              <a:rPr lang="en-US" sz="1200" b="1">
                <a:solidFill>
                  <a:schemeClr val="tx2"/>
                </a:solidFill>
              </a:rPr>
              <a:t>Chương</a:t>
            </a:r>
            <a:r>
              <a:rPr lang="en-US" sz="1200" b="1" baseline="0">
                <a:solidFill>
                  <a:schemeClr val="tx2"/>
                </a:solidFill>
              </a:rPr>
              <a:t> 3: Tổ chức dữ liệu trong ch</a:t>
            </a:r>
            <a:r>
              <a:rPr lang="vi-VN" sz="1200" b="1" baseline="0">
                <a:solidFill>
                  <a:schemeClr val="tx2"/>
                </a:solidFill>
              </a:rPr>
              <a:t>ư</a:t>
            </a:r>
            <a:r>
              <a:rPr lang="en-US" sz="1200" b="1" baseline="0">
                <a:solidFill>
                  <a:schemeClr val="tx2"/>
                </a:solidFill>
              </a:rPr>
              <a:t>ơng trình</a:t>
            </a:r>
            <a:endParaRPr lang="en-US" sz="1200" b="1" dirty="0">
              <a:solidFill>
                <a:schemeClr val="tx2"/>
              </a:solidFill>
            </a:endParaRPr>
          </a:p>
        </p:txBody>
      </p:sp>
      <p:cxnSp>
        <p:nvCxnSpPr>
          <p:cNvPr id="3" name="Straight Connector 2">
            <a:extLst>
              <a:ext uri="{FF2B5EF4-FFF2-40B4-BE49-F238E27FC236}">
                <a16:creationId xmlns:a16="http://schemas.microsoft.com/office/drawing/2014/main" id="{24CCF33B-1B3F-49AC-ACEC-E97C40E44A9B}"/>
              </a:ext>
            </a:extLst>
          </p:cNvPr>
          <p:cNvCxnSpPr>
            <a:cxnSpLocks/>
          </p:cNvCxnSpPr>
          <p:nvPr/>
        </p:nvCxnSpPr>
        <p:spPr bwMode="auto">
          <a:xfrm>
            <a:off x="0" y="6237079"/>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03434D4-41BD-499B-B3C8-DEF92833B73A}"/>
              </a:ext>
            </a:extLst>
          </p:cNvPr>
          <p:cNvCxnSpPr>
            <a:cxnSpLocks/>
          </p:cNvCxnSpPr>
          <p:nvPr/>
        </p:nvCxnSpPr>
        <p:spPr bwMode="auto">
          <a:xfrm>
            <a:off x="0" y="768264"/>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71952422"/>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30" r:id="rId15"/>
    <p:sldLayoutId id="2147484031" r:id="rId16"/>
    <p:sldLayoutId id="2147484032" r:id="rId17"/>
    <p:sldLayoutId id="2147484052" r:id="rId18"/>
    <p:sldLayoutId id="2147484051" r:id="rId19"/>
    <p:sldLayoutId id="2147484046" r:id="rId20"/>
  </p:sldLayoutIdLst>
  <p:hf sldNum="0" hdr="0" ftr="0" dt="0"/>
  <p:txStyles>
    <p:titleStyle>
      <a:lvl1pPr algn="ctr" rtl="0" eaLnBrk="1" fontAlgn="base" hangingPunct="1">
        <a:spcBef>
          <a:spcPct val="0"/>
        </a:spcBef>
        <a:spcAft>
          <a:spcPct val="0"/>
        </a:spcAft>
        <a:defRPr sz="3200" b="1">
          <a:solidFill>
            <a:schemeClr val="tx2"/>
          </a:solidFill>
          <a:latin typeface="Tahoma" pitchFamily="34" charset="0"/>
          <a:ea typeface="+mj-ea"/>
          <a:cs typeface="Tahoma" pitchFamily="34" charset="0"/>
        </a:defRPr>
      </a:lvl1pPr>
      <a:lvl2pPr algn="l" rtl="0" eaLnBrk="1" fontAlgn="base" hangingPunct="1">
        <a:spcBef>
          <a:spcPct val="0"/>
        </a:spcBef>
        <a:spcAft>
          <a:spcPct val="0"/>
        </a:spcAft>
        <a:defRPr sz="3000">
          <a:solidFill>
            <a:schemeClr val="tx2"/>
          </a:solidFill>
          <a:latin typeface="Tahoma" pitchFamily="34" charset="0"/>
          <a:cs typeface="Tahoma" pitchFamily="34" charset="0"/>
        </a:defRPr>
      </a:lvl2pPr>
      <a:lvl3pPr algn="l" rtl="0" eaLnBrk="1" fontAlgn="base" hangingPunct="1">
        <a:spcBef>
          <a:spcPct val="0"/>
        </a:spcBef>
        <a:spcAft>
          <a:spcPct val="0"/>
        </a:spcAft>
        <a:defRPr sz="3000">
          <a:solidFill>
            <a:schemeClr val="tx2"/>
          </a:solidFill>
          <a:latin typeface="Tahoma" pitchFamily="34" charset="0"/>
          <a:cs typeface="Tahoma" pitchFamily="34" charset="0"/>
        </a:defRPr>
      </a:lvl3pPr>
      <a:lvl4pPr algn="l" rtl="0" eaLnBrk="1" fontAlgn="base" hangingPunct="1">
        <a:spcBef>
          <a:spcPct val="0"/>
        </a:spcBef>
        <a:spcAft>
          <a:spcPct val="0"/>
        </a:spcAft>
        <a:defRPr sz="3000">
          <a:solidFill>
            <a:schemeClr val="tx2"/>
          </a:solidFill>
          <a:latin typeface="Tahoma" pitchFamily="34" charset="0"/>
          <a:cs typeface="Tahoma" pitchFamily="34" charset="0"/>
        </a:defRPr>
      </a:lvl4pPr>
      <a:lvl5pPr algn="l" rtl="0" eaLnBrk="1" fontAlgn="base" hangingPunct="1">
        <a:spcBef>
          <a:spcPct val="0"/>
        </a:spcBef>
        <a:spcAft>
          <a:spcPct val="0"/>
        </a:spcAft>
        <a:defRPr sz="3000">
          <a:solidFill>
            <a:schemeClr val="tx2"/>
          </a:solidFill>
          <a:latin typeface="Tahoma" pitchFamily="34" charset="0"/>
          <a:cs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400">
          <a:solidFill>
            <a:schemeClr val="tx1"/>
          </a:solidFill>
          <a:latin typeface="+mn-lt"/>
          <a:cs typeface="Tahoma" pitchFamily="34" charset="0"/>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cs typeface="Tahoma" pitchFamily="34" charset="0"/>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400">
          <a:solidFill>
            <a:schemeClr val="tx1"/>
          </a:solidFill>
          <a:latin typeface="+mn-lt"/>
          <a:cs typeface="Tahoma" pitchFamily="34" charset="0"/>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a:t>
            </a:r>
            <a:r>
              <a:rPr lang="vi-VN"/>
              <a:t>ương 03</a:t>
            </a:r>
            <a:br>
              <a:rPr lang="vi-VN"/>
            </a:br>
            <a:r>
              <a:rPr lang="en-US"/>
              <a:t>Tổ chức dữ liệu</a:t>
            </a:r>
            <a:br>
              <a:rPr lang="en-US"/>
            </a:br>
            <a:r>
              <a:rPr lang="en-US"/>
              <a:t>trong chương trình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normAutofit/>
          </a:bodyPr>
          <a:lstStyle/>
          <a:p>
            <a:r>
              <a:rPr lang="en-US" altLang="en-US"/>
              <a:t>Khai báo biến</a:t>
            </a:r>
          </a:p>
        </p:txBody>
      </p:sp>
      <p:sp>
        <p:nvSpPr>
          <p:cNvPr id="125955" name="Rectangle 3"/>
          <p:cNvSpPr>
            <a:spLocks noGrp="1"/>
          </p:cNvSpPr>
          <p:nvPr>
            <p:ph idx="1"/>
          </p:nvPr>
        </p:nvSpPr>
        <p:spPr/>
        <p:txBody>
          <a:bodyPr>
            <a:normAutofit/>
          </a:bodyPr>
          <a:lstStyle/>
          <a:p>
            <a:r>
              <a:rPr lang="en-US" altLang="en-US"/>
              <a:t>Cú pháp:</a:t>
            </a:r>
          </a:p>
          <a:p>
            <a:pPr marL="0" indent="0" algn="ctr">
              <a:buNone/>
            </a:pPr>
            <a:r>
              <a:rPr lang="en-US" altLang="en-US">
                <a:solidFill>
                  <a:srgbClr val="0070C0"/>
                </a:solidFill>
              </a:rPr>
              <a:t>&lt;type&gt; </a:t>
            </a:r>
            <a:r>
              <a:rPr lang="en-US" altLang="en-US">
                <a:solidFill>
                  <a:srgbClr val="FF0000"/>
                </a:solidFill>
              </a:rPr>
              <a:t>&lt;VariableName&gt; </a:t>
            </a:r>
            <a:r>
              <a:rPr lang="en-US" altLang="en-US"/>
              <a:t>[=&lt;ConstExpr&gt;]; </a:t>
            </a:r>
          </a:p>
          <a:p>
            <a:pPr marL="201168" lvl="1" indent="0">
              <a:buNone/>
            </a:pPr>
            <a:r>
              <a:rPr lang="en-US" altLang="en-US"/>
              <a:t> </a:t>
            </a:r>
          </a:p>
          <a:p>
            <a:pPr marL="201168" lvl="1" indent="0">
              <a:buNone/>
            </a:pPr>
            <a:r>
              <a:rPr lang="en-US" altLang="en-US"/>
              <a:t>  trong đó:</a:t>
            </a:r>
          </a:p>
          <a:p>
            <a:pPr lvl="1">
              <a:buFont typeface="Wingdings" panose="05000000000000000000" pitchFamily="2" charset="2"/>
              <a:buChar char="@"/>
            </a:pPr>
            <a:r>
              <a:rPr lang="en-US" altLang="en-US"/>
              <a:t>&lt;type&gt; : kiểu có sẵn hay người dùng tự định nghĩa</a:t>
            </a:r>
          </a:p>
          <a:p>
            <a:pPr lvl="1">
              <a:buFont typeface="Wingdings" panose="05000000000000000000" pitchFamily="2" charset="2"/>
              <a:buChar char="@"/>
            </a:pPr>
            <a:r>
              <a:rPr lang="en-US" altLang="en-US"/>
              <a:t>&lt;VariableName&gt; : tên biến do người dùng tự đặt</a:t>
            </a:r>
          </a:p>
          <a:p>
            <a:pPr lvl="1">
              <a:buFont typeface="Wingdings" panose="05000000000000000000" pitchFamily="2" charset="2"/>
              <a:buChar char="@"/>
            </a:pPr>
            <a:r>
              <a:rPr lang="en-US" altLang="en-US"/>
              <a:t>&lt;ConstExpr&gt; : giá trị ban đầu, có thể có hoặc không</a:t>
            </a:r>
          </a:p>
        </p:txBody>
      </p:sp>
    </p:spTree>
    <p:extLst>
      <p:ext uri="{BB962C8B-B14F-4D97-AF65-F5344CB8AC3E}">
        <p14:creationId xmlns:p14="http://schemas.microsoft.com/office/powerpoint/2010/main" val="269762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Khai </a:t>
            </a:r>
            <a:r>
              <a:rPr lang="vi-VN" dirty="0"/>
              <a:t>báo biến</a:t>
            </a:r>
            <a:endParaRPr lang="en-US" dirty="0"/>
          </a:p>
        </p:txBody>
      </p:sp>
      <p:sp>
        <p:nvSpPr>
          <p:cNvPr id="3" name="Content Placeholder 2"/>
          <p:cNvSpPr>
            <a:spLocks noGrp="1"/>
          </p:cNvSpPr>
          <p:nvPr>
            <p:ph idx="1"/>
          </p:nvPr>
        </p:nvSpPr>
        <p:spPr/>
        <p:txBody>
          <a:bodyPr/>
          <a:lstStyle/>
          <a:p>
            <a:pPr marL="0" indent="0">
              <a:buNone/>
            </a:pPr>
            <a:r>
              <a:rPr lang="en-US"/>
              <a:t>Ví dụ:</a:t>
            </a:r>
            <a:endParaRPr lang="vi-VN" dirty="0"/>
          </a:p>
          <a:p>
            <a:r>
              <a:rPr lang="en-US"/>
              <a:t>Khai báo từng</a:t>
            </a:r>
            <a:r>
              <a:rPr lang="vi-VN"/>
              <a:t> </a:t>
            </a:r>
            <a:r>
              <a:rPr lang="vi-VN" dirty="0"/>
              <a:t>biến</a:t>
            </a:r>
          </a:p>
          <a:p>
            <a:pPr marL="514350" lvl="1" indent="0">
              <a:buNone/>
            </a:pPr>
            <a:r>
              <a:rPr lang="vi-VN" dirty="0">
                <a:solidFill>
                  <a:srgbClr val="0432FF"/>
                </a:solidFill>
              </a:rPr>
              <a:t>int</a:t>
            </a:r>
            <a:r>
              <a:rPr lang="vi-VN" dirty="0"/>
              <a:t> a;</a:t>
            </a:r>
          </a:p>
          <a:p>
            <a:pPr marL="514350" lvl="1" indent="0">
              <a:buNone/>
            </a:pPr>
            <a:r>
              <a:rPr lang="vi-VN" dirty="0">
                <a:solidFill>
                  <a:srgbClr val="0432FF"/>
                </a:solidFill>
              </a:rPr>
              <a:t>char</a:t>
            </a:r>
            <a:r>
              <a:rPr lang="vi-VN" dirty="0"/>
              <a:t> c;</a:t>
            </a:r>
          </a:p>
          <a:p>
            <a:r>
              <a:rPr lang="en-US"/>
              <a:t>Khai báo </a:t>
            </a:r>
            <a:r>
              <a:rPr lang="vi-VN"/>
              <a:t>nhiều biến </a:t>
            </a:r>
            <a:r>
              <a:rPr lang="en-US"/>
              <a:t>thuộc </a:t>
            </a:r>
            <a:r>
              <a:rPr lang="vi-VN"/>
              <a:t>cùng </a:t>
            </a:r>
            <a:r>
              <a:rPr lang="vi-VN" dirty="0"/>
              <a:t>kiểu</a:t>
            </a:r>
          </a:p>
          <a:p>
            <a:pPr marL="514350" lvl="1" indent="0">
              <a:buNone/>
            </a:pPr>
            <a:r>
              <a:rPr lang="vi-VN" dirty="0">
                <a:solidFill>
                  <a:srgbClr val="0432FF"/>
                </a:solidFill>
              </a:rPr>
              <a:t>int</a:t>
            </a:r>
            <a:r>
              <a:rPr lang="vi-VN" dirty="0"/>
              <a:t> a, b;</a:t>
            </a:r>
          </a:p>
          <a:p>
            <a:pPr marL="514350" lvl="1" indent="0">
              <a:buNone/>
            </a:pPr>
            <a:r>
              <a:rPr lang="vi-VN" dirty="0">
                <a:solidFill>
                  <a:srgbClr val="0432FF"/>
                </a:solidFill>
              </a:rPr>
              <a:t>char</a:t>
            </a:r>
            <a:r>
              <a:rPr lang="vi-VN" dirty="0"/>
              <a:t> c1, </a:t>
            </a:r>
            <a:r>
              <a:rPr lang="vi-VN"/>
              <a:t>c2;</a:t>
            </a:r>
            <a:endParaRPr lang="vi-VN" dirty="0"/>
          </a:p>
          <a:p>
            <a:r>
              <a:rPr lang="en-US"/>
              <a:t>Khai báo</a:t>
            </a:r>
            <a:r>
              <a:rPr lang="vi-VN"/>
              <a:t> </a:t>
            </a:r>
            <a:r>
              <a:rPr lang="vi-VN" dirty="0"/>
              <a:t>biến và khởi động </a:t>
            </a:r>
            <a:r>
              <a:rPr lang="vi-VN"/>
              <a:t>giá trị</a:t>
            </a:r>
            <a:r>
              <a:rPr lang="en-US"/>
              <a:t> ban đầu</a:t>
            </a:r>
            <a:endParaRPr lang="vi-VN" dirty="0"/>
          </a:p>
          <a:p>
            <a:pPr marL="514350" lvl="1" indent="0">
              <a:buNone/>
            </a:pPr>
            <a:r>
              <a:rPr lang="en-US" dirty="0">
                <a:solidFill>
                  <a:srgbClr val="0432FF"/>
                </a:solidFill>
              </a:rPr>
              <a:t>int</a:t>
            </a:r>
            <a:r>
              <a:rPr lang="en-US" dirty="0"/>
              <a:t> </a:t>
            </a:r>
            <a:r>
              <a:rPr lang="vi-VN" dirty="0"/>
              <a:t>a=10, b;</a:t>
            </a:r>
          </a:p>
          <a:p>
            <a:pPr marL="514350" lvl="1" indent="0">
              <a:buNone/>
            </a:pPr>
            <a:r>
              <a:rPr lang="en-US">
                <a:solidFill>
                  <a:srgbClr val="0432FF"/>
                </a:solidFill>
              </a:rPr>
              <a:t>ch</a:t>
            </a:r>
            <a:r>
              <a:rPr lang="vi-VN">
                <a:solidFill>
                  <a:srgbClr val="0432FF"/>
                </a:solidFill>
              </a:rPr>
              <a:t>ar</a:t>
            </a:r>
            <a:r>
              <a:rPr lang="vi-VN"/>
              <a:t> </a:t>
            </a:r>
            <a:r>
              <a:rPr lang="vi-VN" dirty="0"/>
              <a:t>c1=‘A’, c2=‘a’;</a:t>
            </a:r>
          </a:p>
          <a:p>
            <a:pPr lvl="2"/>
            <a:endParaRPr lang="vi-VN" dirty="0"/>
          </a:p>
        </p:txBody>
      </p:sp>
    </p:spTree>
    <p:extLst>
      <p:ext uri="{BB962C8B-B14F-4D97-AF65-F5344CB8AC3E}">
        <p14:creationId xmlns:p14="http://schemas.microsoft.com/office/powerpoint/2010/main" val="220861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tắc đặt tên </a:t>
            </a:r>
            <a:r>
              <a:rPr lang="vi-VN"/>
              <a:t>biến</a:t>
            </a:r>
            <a:endParaRPr lang="en-US" dirty="0"/>
          </a:p>
        </p:txBody>
      </p:sp>
      <p:sp>
        <p:nvSpPr>
          <p:cNvPr id="3" name="Content Placeholder 2"/>
          <p:cNvSpPr>
            <a:spLocks noGrp="1"/>
          </p:cNvSpPr>
          <p:nvPr>
            <p:ph idx="1"/>
          </p:nvPr>
        </p:nvSpPr>
        <p:spPr/>
        <p:txBody>
          <a:bodyPr/>
          <a:lstStyle/>
          <a:p>
            <a:r>
              <a:rPr lang="vi-VN"/>
              <a:t>Quy tắc đặt tên biến</a:t>
            </a:r>
            <a:r>
              <a:rPr lang="en-US"/>
              <a:t> t</a:t>
            </a:r>
            <a:r>
              <a:rPr lang="vi-VN"/>
              <a:t>heo quy tắc đặt tên danh hiệu</a:t>
            </a:r>
            <a:r>
              <a:rPr lang="en-US"/>
              <a:t> (tên hằng, tên biến, …)</a:t>
            </a:r>
            <a:endParaRPr lang="vi-VN"/>
          </a:p>
          <a:p>
            <a:r>
              <a:rPr lang="vi-VN"/>
              <a:t>Quy tắc đặt tên danh hiệu</a:t>
            </a:r>
            <a:r>
              <a:rPr lang="en-US"/>
              <a:t>:</a:t>
            </a:r>
            <a:endParaRPr lang="vi-VN"/>
          </a:p>
          <a:p>
            <a:pPr lvl="1"/>
            <a:r>
              <a:rPr lang="vi-VN"/>
              <a:t>Ký tự đầu</a:t>
            </a:r>
            <a:r>
              <a:rPr lang="en-US"/>
              <a:t> là m</a:t>
            </a:r>
            <a:r>
              <a:rPr lang="vi-VN"/>
              <a:t>ột chữ </a:t>
            </a:r>
            <a:r>
              <a:rPr lang="en-US"/>
              <a:t>cái </a:t>
            </a:r>
            <a:r>
              <a:rPr lang="vi-VN"/>
              <a:t>hay </a:t>
            </a:r>
            <a:r>
              <a:rPr lang="en-US"/>
              <a:t>dấu </a:t>
            </a:r>
            <a:r>
              <a:rPr lang="vi-VN"/>
              <a:t>gạch dưới (_)</a:t>
            </a:r>
            <a:endParaRPr lang="en-US"/>
          </a:p>
          <a:p>
            <a:pPr lvl="1"/>
            <a:r>
              <a:rPr lang="vi-VN"/>
              <a:t>Các ký tự tiếp theo</a:t>
            </a:r>
            <a:r>
              <a:rPr lang="en-US"/>
              <a:t> là </a:t>
            </a:r>
            <a:r>
              <a:rPr lang="vi-VN"/>
              <a:t>chữ</a:t>
            </a:r>
            <a:r>
              <a:rPr lang="en-US"/>
              <a:t> cái</a:t>
            </a:r>
            <a:r>
              <a:rPr lang="vi-VN"/>
              <a:t>, số, </a:t>
            </a:r>
            <a:r>
              <a:rPr lang="en-US"/>
              <a:t>dấu </a:t>
            </a:r>
            <a:r>
              <a:rPr lang="vi-VN"/>
              <a:t>gạch dưới</a:t>
            </a:r>
          </a:p>
          <a:p>
            <a:pPr lvl="1"/>
            <a:r>
              <a:rPr lang="vi-VN"/>
              <a:t>Không được là ký hiệu nào khác: !</a:t>
            </a:r>
            <a:r>
              <a:rPr lang="en-US"/>
              <a:t> </a:t>
            </a:r>
            <a:r>
              <a:rPr lang="vi-VN"/>
              <a:t>@</a:t>
            </a:r>
            <a:r>
              <a:rPr lang="en-US"/>
              <a:t> </a:t>
            </a:r>
            <a:r>
              <a:rPr lang="vi-VN"/>
              <a:t>#</a:t>
            </a:r>
            <a:r>
              <a:rPr lang="en-US"/>
              <a:t> </a:t>
            </a:r>
            <a:r>
              <a:rPr lang="vi-VN"/>
              <a:t>$</a:t>
            </a:r>
            <a:r>
              <a:rPr lang="en-US"/>
              <a:t> </a:t>
            </a:r>
            <a:r>
              <a:rPr lang="vi-VN"/>
              <a:t>%</a:t>
            </a:r>
            <a:r>
              <a:rPr lang="en-US"/>
              <a:t> </a:t>
            </a:r>
            <a:r>
              <a:rPr lang="vi-VN"/>
              <a:t>^</a:t>
            </a:r>
            <a:r>
              <a:rPr lang="en-US"/>
              <a:t> </a:t>
            </a:r>
            <a:r>
              <a:rPr lang="vi-VN"/>
              <a:t>&amp;</a:t>
            </a:r>
            <a:r>
              <a:rPr lang="en-US"/>
              <a:t> </a:t>
            </a:r>
            <a:r>
              <a:rPr lang="vi-VN"/>
              <a:t>*</a:t>
            </a:r>
            <a:r>
              <a:rPr lang="en-US"/>
              <a:t> …</a:t>
            </a:r>
            <a:endParaRPr lang="vi-VN"/>
          </a:p>
          <a:p>
            <a:pPr lvl="1"/>
            <a:r>
              <a:rPr lang="vi-VN"/>
              <a:t>Không được trùng với </a:t>
            </a:r>
            <a:r>
              <a:rPr lang="vi-VN">
                <a:solidFill>
                  <a:srgbClr val="FF0000"/>
                </a:solidFill>
              </a:rPr>
              <a:t>từ khoá</a:t>
            </a:r>
            <a:r>
              <a:rPr lang="en-US"/>
              <a:t>, l</a:t>
            </a:r>
            <a:r>
              <a:rPr lang="vi-VN"/>
              <a:t>à từ có ý nghĩa đặc biệt đã được quy định trước bởi ngôn ngữ lập trình.</a:t>
            </a:r>
            <a:r>
              <a:rPr lang="en-US"/>
              <a:t> Ví dụ: int, do, if, else, void, … </a:t>
            </a:r>
            <a:endParaRPr lang="vi-VN"/>
          </a:p>
          <a:p>
            <a:pPr lvl="1"/>
            <a:endParaRPr lang="vi-VN">
              <a:solidFill>
                <a:srgbClr val="FF0000"/>
              </a:solidFill>
            </a:endParaRPr>
          </a:p>
          <a:p>
            <a:pPr lvl="1"/>
            <a:endParaRPr lang="vi-VN"/>
          </a:p>
          <a:p>
            <a:pPr lvl="2"/>
            <a:endParaRPr lang="vi-VN" dirty="0"/>
          </a:p>
        </p:txBody>
      </p:sp>
    </p:spTree>
    <p:extLst>
      <p:ext uri="{BB962C8B-B14F-4D97-AF65-F5344CB8AC3E}">
        <p14:creationId xmlns:p14="http://schemas.microsoft.com/office/powerpoint/2010/main" val="321742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Kiểu dữ liệu</a:t>
            </a:r>
            <a:endParaRPr lang="en-US" dirty="0"/>
          </a:p>
        </p:txBody>
      </p:sp>
      <p:sp>
        <p:nvSpPr>
          <p:cNvPr id="3" name="Content Placeholder 2"/>
          <p:cNvSpPr>
            <a:spLocks noGrp="1"/>
          </p:cNvSpPr>
          <p:nvPr>
            <p:ph idx="1"/>
          </p:nvPr>
        </p:nvSpPr>
        <p:spPr/>
        <p:txBody>
          <a:bodyPr/>
          <a:lstStyle/>
          <a:p>
            <a:r>
              <a:rPr lang="en-US"/>
              <a:t>Mỗi kiểu dữ liệu có cách </a:t>
            </a:r>
            <a:r>
              <a:rPr lang="en-US">
                <a:solidFill>
                  <a:srgbClr val="FF0000"/>
                </a:solidFill>
              </a:rPr>
              <a:t>tổ chức</a:t>
            </a:r>
            <a:r>
              <a:rPr lang="vi-VN">
                <a:solidFill>
                  <a:srgbClr val="FF0000"/>
                </a:solidFill>
              </a:rPr>
              <a:t> lưu trữ</a:t>
            </a:r>
            <a:r>
              <a:rPr lang="en-US"/>
              <a:t>,</a:t>
            </a:r>
            <a:r>
              <a:rPr lang="vi-VN"/>
              <a:t> </a:t>
            </a:r>
            <a:r>
              <a:rPr lang="en-US"/>
              <a:t>cũng như</a:t>
            </a:r>
            <a:r>
              <a:rPr lang="vi-VN"/>
              <a:t> </a:t>
            </a:r>
            <a:r>
              <a:rPr lang="en-US"/>
              <a:t>các </a:t>
            </a:r>
            <a:r>
              <a:rPr lang="en-US">
                <a:solidFill>
                  <a:srgbClr val="FF0000"/>
                </a:solidFill>
              </a:rPr>
              <a:t>phép toán </a:t>
            </a:r>
            <a:r>
              <a:rPr lang="vi-VN"/>
              <a:t>đi kèm khác nhau</a:t>
            </a:r>
          </a:p>
          <a:p>
            <a:r>
              <a:rPr lang="vi-VN"/>
              <a:t>Cách tổ chức lưu trữ</a:t>
            </a:r>
          </a:p>
          <a:p>
            <a:pPr lvl="1"/>
            <a:r>
              <a:rPr lang="vi-VN"/>
              <a:t>Ví dụ </a:t>
            </a:r>
            <a:r>
              <a:rPr lang="en-US"/>
              <a:t>đối với </a:t>
            </a:r>
            <a:r>
              <a:rPr lang="vi-VN"/>
              <a:t>bit </a:t>
            </a:r>
            <a:r>
              <a:rPr lang="en-US"/>
              <a:t>đầu tiên của</a:t>
            </a:r>
            <a:r>
              <a:rPr lang="vi-VN"/>
              <a:t> số nguyên</a:t>
            </a:r>
            <a:r>
              <a:rPr lang="en-US"/>
              <a:t>, còn gọi bit </a:t>
            </a:r>
            <a:r>
              <a:rPr lang="vi-VN"/>
              <a:t>có trọng số lớn nhất (MSB)</a:t>
            </a:r>
          </a:p>
          <a:p>
            <a:pPr lvl="2"/>
            <a:r>
              <a:rPr lang="vi-VN"/>
              <a:t>Số không dấu: bit này tham gia vào tính</a:t>
            </a:r>
            <a:r>
              <a:rPr lang="en-US"/>
              <a:t> giá trị của số</a:t>
            </a:r>
            <a:endParaRPr lang="vi-VN"/>
          </a:p>
          <a:p>
            <a:pPr lvl="2"/>
            <a:r>
              <a:rPr lang="vi-VN"/>
              <a:t>Số có dấu: bit này </a:t>
            </a:r>
            <a:r>
              <a:rPr lang="en-US"/>
              <a:t>chỉ ra đây </a:t>
            </a:r>
            <a:r>
              <a:rPr lang="vi-VN"/>
              <a:t>là số </a:t>
            </a:r>
            <a:r>
              <a:rPr lang="en-US"/>
              <a:t>âm hay số </a:t>
            </a:r>
            <a:r>
              <a:rPr lang="vi-VN"/>
              <a:t>dương</a:t>
            </a:r>
          </a:p>
          <a:p>
            <a:r>
              <a:rPr lang="vi-VN"/>
              <a:t>Các phép toán</a:t>
            </a:r>
          </a:p>
          <a:p>
            <a:pPr lvl="1"/>
            <a:r>
              <a:rPr lang="vi-VN"/>
              <a:t>Ví dụ:</a:t>
            </a:r>
            <a:r>
              <a:rPr lang="en-US"/>
              <a:t> kiểu số </a:t>
            </a:r>
            <a:r>
              <a:rPr lang="vi-VN"/>
              <a:t>có phép toán nhân</a:t>
            </a:r>
            <a:r>
              <a:rPr lang="en-US"/>
              <a:t>, nhưng kiểu</a:t>
            </a:r>
            <a:r>
              <a:rPr lang="vi-VN"/>
              <a:t> chuỗi ký tự </a:t>
            </a:r>
            <a:r>
              <a:rPr lang="en-US"/>
              <a:t>thì k</a:t>
            </a:r>
            <a:r>
              <a:rPr lang="vi-VN"/>
              <a:t>hông </a:t>
            </a:r>
            <a:r>
              <a:rPr lang="en-US"/>
              <a:t>có phép toán</a:t>
            </a:r>
            <a:r>
              <a:rPr lang="vi-VN"/>
              <a:t> nhân</a:t>
            </a:r>
          </a:p>
          <a:p>
            <a:pPr lvl="2"/>
            <a:endParaRPr lang="vi-VN"/>
          </a:p>
          <a:p>
            <a:pPr lvl="3"/>
            <a:endParaRPr lang="vi-VN" dirty="0"/>
          </a:p>
        </p:txBody>
      </p:sp>
    </p:spTree>
    <p:extLst>
      <p:ext uri="{BB962C8B-B14F-4D97-AF65-F5344CB8AC3E}">
        <p14:creationId xmlns:p14="http://schemas.microsoft.com/office/powerpoint/2010/main" val="359852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k</a:t>
            </a:r>
            <a:r>
              <a:rPr lang="vi-VN"/>
              <a:t>iểu </a:t>
            </a:r>
            <a:r>
              <a:rPr lang="vi-VN" dirty="0"/>
              <a:t>dữ liệu</a:t>
            </a:r>
            <a:endParaRPr lang="en-US" dirty="0"/>
          </a:p>
        </p:txBody>
      </p:sp>
      <p:sp>
        <p:nvSpPr>
          <p:cNvPr id="3" name="Content Placeholder 2"/>
          <p:cNvSpPr>
            <a:spLocks noGrp="1"/>
          </p:cNvSpPr>
          <p:nvPr>
            <p:ph idx="1"/>
          </p:nvPr>
        </p:nvSpPr>
        <p:spPr/>
        <p:txBody>
          <a:bodyPr/>
          <a:lstStyle/>
          <a:p>
            <a:r>
              <a:rPr lang="vi-VN"/>
              <a:t>Kiểu </a:t>
            </a:r>
            <a:r>
              <a:rPr lang="vi-VN" dirty="0"/>
              <a:t>dữ liệu cơ bản (fundamental data </a:t>
            </a:r>
            <a:r>
              <a:rPr lang="vi-VN"/>
              <a:t>type)</a:t>
            </a:r>
            <a:endParaRPr lang="en-US"/>
          </a:p>
          <a:p>
            <a:pPr lvl="1"/>
            <a:r>
              <a:rPr lang="vi-VN"/>
              <a:t>Ngôn ngữ C </a:t>
            </a:r>
            <a:r>
              <a:rPr lang="en-US"/>
              <a:t>cung cấp sẵn</a:t>
            </a:r>
            <a:r>
              <a:rPr lang="vi-VN"/>
              <a:t> một </a:t>
            </a:r>
            <a:r>
              <a:rPr lang="en-US"/>
              <a:t>số</a:t>
            </a:r>
            <a:r>
              <a:rPr lang="vi-VN"/>
              <a:t> kiểu</a:t>
            </a:r>
            <a:r>
              <a:rPr lang="en-US"/>
              <a:t> nh</a:t>
            </a:r>
            <a:r>
              <a:rPr lang="vi-VN"/>
              <a:t>ư</a:t>
            </a:r>
            <a:r>
              <a:rPr lang="en-US"/>
              <a:t>: k</a:t>
            </a:r>
            <a:r>
              <a:rPr lang="vi-VN"/>
              <a:t>ý tự (</a:t>
            </a:r>
            <a:r>
              <a:rPr lang="vi-VN">
                <a:solidFill>
                  <a:srgbClr val="FF0000"/>
                </a:solidFill>
              </a:rPr>
              <a:t>char</a:t>
            </a:r>
            <a:r>
              <a:rPr lang="vi-VN"/>
              <a:t>)</a:t>
            </a:r>
            <a:r>
              <a:rPr lang="en-US"/>
              <a:t>, </a:t>
            </a:r>
            <a:r>
              <a:rPr lang="vi-VN"/>
              <a:t>số</a:t>
            </a:r>
            <a:r>
              <a:rPr lang="en-US"/>
              <a:t> </a:t>
            </a:r>
            <a:r>
              <a:rPr lang="vi-VN"/>
              <a:t>nguyên</a:t>
            </a:r>
            <a:r>
              <a:rPr lang="en-US"/>
              <a:t> (</a:t>
            </a:r>
            <a:r>
              <a:rPr lang="en-US">
                <a:solidFill>
                  <a:srgbClr val="FF0000"/>
                </a:solidFill>
              </a:rPr>
              <a:t>int</a:t>
            </a:r>
            <a:r>
              <a:rPr lang="en-US"/>
              <a:t>), s</a:t>
            </a:r>
            <a:r>
              <a:rPr lang="vi-VN"/>
              <a:t>ố thực</a:t>
            </a:r>
            <a:r>
              <a:rPr lang="en-US"/>
              <a:t> (</a:t>
            </a:r>
            <a:r>
              <a:rPr lang="en-US">
                <a:solidFill>
                  <a:srgbClr val="FF0000"/>
                </a:solidFill>
              </a:rPr>
              <a:t>float</a:t>
            </a:r>
            <a:r>
              <a:rPr lang="en-US"/>
              <a:t>)</a:t>
            </a:r>
          </a:p>
          <a:p>
            <a:pPr lvl="1"/>
            <a:r>
              <a:rPr lang="vi-VN"/>
              <a:t>Tên các kiểu </a:t>
            </a:r>
            <a:r>
              <a:rPr lang="en-US"/>
              <a:t>này cũng </a:t>
            </a:r>
            <a:r>
              <a:rPr lang="vi-VN"/>
              <a:t>là từ khoá</a:t>
            </a:r>
            <a:endParaRPr lang="vi-VN" dirty="0"/>
          </a:p>
          <a:p>
            <a:r>
              <a:rPr lang="vi-VN"/>
              <a:t>Kiểu dữ liệu dẫn xuất (derived data type)</a:t>
            </a:r>
          </a:p>
          <a:p>
            <a:pPr lvl="1"/>
            <a:r>
              <a:rPr lang="vi-VN"/>
              <a:t>Mảng (</a:t>
            </a:r>
            <a:r>
              <a:rPr lang="vi-VN">
                <a:solidFill>
                  <a:srgbClr val="FF0000"/>
                </a:solidFill>
              </a:rPr>
              <a:t>array</a:t>
            </a:r>
            <a:r>
              <a:rPr lang="vi-VN"/>
              <a:t>)</a:t>
            </a:r>
          </a:p>
          <a:p>
            <a:pPr lvl="1"/>
            <a:r>
              <a:rPr lang="vi-VN"/>
              <a:t>Con trỏ (</a:t>
            </a:r>
            <a:r>
              <a:rPr lang="vi-VN">
                <a:solidFill>
                  <a:srgbClr val="FF0000"/>
                </a:solidFill>
              </a:rPr>
              <a:t>pointer</a:t>
            </a:r>
            <a:r>
              <a:rPr lang="vi-VN"/>
              <a:t>)</a:t>
            </a:r>
          </a:p>
          <a:p>
            <a:r>
              <a:rPr lang="vi-VN"/>
              <a:t>Kiểu </a:t>
            </a:r>
            <a:r>
              <a:rPr lang="vi-VN" dirty="0"/>
              <a:t>dữ liệu do người lập </a:t>
            </a:r>
            <a:r>
              <a:rPr lang="vi-VN"/>
              <a:t>trình </a:t>
            </a:r>
            <a:r>
              <a:rPr lang="en-US"/>
              <a:t>tự </a:t>
            </a:r>
            <a:r>
              <a:rPr lang="vi-VN"/>
              <a:t>định </a:t>
            </a:r>
            <a:r>
              <a:rPr lang="vi-VN" dirty="0"/>
              <a:t>nghĩa (user-defined data type)</a:t>
            </a:r>
          </a:p>
          <a:p>
            <a:pPr lvl="1"/>
            <a:r>
              <a:rPr lang="vi-VN" dirty="0"/>
              <a:t>Tên kiểu do người lập </a:t>
            </a:r>
            <a:r>
              <a:rPr lang="vi-VN"/>
              <a:t>trình </a:t>
            </a:r>
            <a:r>
              <a:rPr lang="en-US"/>
              <a:t>tự </a:t>
            </a:r>
            <a:r>
              <a:rPr lang="vi-VN"/>
              <a:t>đặt </a:t>
            </a:r>
            <a:r>
              <a:rPr lang="vi-VN" dirty="0"/>
              <a:t>ra</a:t>
            </a:r>
          </a:p>
          <a:p>
            <a:pPr lvl="1"/>
            <a:r>
              <a:rPr lang="en-US"/>
              <a:t>Một số kiểu như:</a:t>
            </a:r>
            <a:r>
              <a:rPr lang="vi-VN"/>
              <a:t> </a:t>
            </a:r>
            <a:r>
              <a:rPr lang="vi-VN" dirty="0">
                <a:solidFill>
                  <a:srgbClr val="FF0000"/>
                </a:solidFill>
              </a:rPr>
              <a:t>struct</a:t>
            </a:r>
            <a:r>
              <a:rPr lang="vi-VN"/>
              <a:t>, </a:t>
            </a:r>
            <a:r>
              <a:rPr lang="vi-VN">
                <a:solidFill>
                  <a:srgbClr val="FF0000"/>
                </a:solidFill>
              </a:rPr>
              <a:t>enum</a:t>
            </a:r>
            <a:endParaRPr lang="en-US">
              <a:solidFill>
                <a:srgbClr val="FF0000"/>
              </a:solidFill>
            </a:endParaRPr>
          </a:p>
          <a:p>
            <a:pPr lvl="1"/>
            <a:endParaRPr lang="vi-VN" dirty="0"/>
          </a:p>
          <a:p>
            <a:pPr lvl="1"/>
            <a:endParaRPr lang="vi-VN" dirty="0"/>
          </a:p>
        </p:txBody>
      </p:sp>
    </p:spTree>
    <p:extLst>
      <p:ext uri="{BB962C8B-B14F-4D97-AF65-F5344CB8AC3E}">
        <p14:creationId xmlns:p14="http://schemas.microsoft.com/office/powerpoint/2010/main" val="196547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số nguyên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94011617"/>
              </p:ext>
            </p:extLst>
          </p:nvPr>
        </p:nvGraphicFramePr>
        <p:xfrm>
          <a:off x="177800" y="947569"/>
          <a:ext cx="8802690" cy="4937760"/>
        </p:xfrm>
        <a:graphic>
          <a:graphicData uri="http://schemas.openxmlformats.org/drawingml/2006/table">
            <a:tbl>
              <a:tblPr/>
              <a:tblGrid>
                <a:gridCol w="2122488">
                  <a:extLst>
                    <a:ext uri="{9D8B030D-6E8A-4147-A177-3AD203B41FA5}">
                      <a16:colId xmlns:a16="http://schemas.microsoft.com/office/drawing/2014/main" val="20000"/>
                    </a:ext>
                  </a:extLst>
                </a:gridCol>
                <a:gridCol w="1890712">
                  <a:extLst>
                    <a:ext uri="{9D8B030D-6E8A-4147-A177-3AD203B41FA5}">
                      <a16:colId xmlns:a16="http://schemas.microsoft.com/office/drawing/2014/main" val="20001"/>
                    </a:ext>
                  </a:extLst>
                </a:gridCol>
                <a:gridCol w="4789490">
                  <a:extLst>
                    <a:ext uri="{9D8B030D-6E8A-4147-A177-3AD203B41FA5}">
                      <a16:colId xmlns:a16="http://schemas.microsoft.com/office/drawing/2014/main" val="20002"/>
                    </a:ext>
                  </a:extLst>
                </a:gridCol>
              </a:tblGrid>
              <a:tr h="0">
                <a:tc>
                  <a:txBody>
                    <a:bodyPr/>
                    <a:lstStyle/>
                    <a:p>
                      <a:pPr algn="ctr"/>
                      <a:r>
                        <a:rPr lang="en-US" sz="2200">
                          <a:effectLst/>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effectLst/>
                        </a:rPr>
                        <a:t>Storage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Value 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2200">
                          <a:solidFill>
                            <a:srgbClr val="FF0000"/>
                          </a:solidFill>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1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-128 to 127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2200"/>
                        <a:t>unsigned 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1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0 to 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2200">
                          <a:solidFill>
                            <a:srgbClr val="FF0000"/>
                          </a:solidFill>
                        </a:rPr>
                        <a:t>signed 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1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-128 to 127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2200"/>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2 or 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-32,768 to 32,767 or </a:t>
                      </a:r>
                    </a:p>
                    <a:p>
                      <a:r>
                        <a:rPr lang="en-US" sz="2200"/>
                        <a:t>-2,147,483,648 to 2,147,483,647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sz="2200"/>
                        <a:t>unsigned 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2 or 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0 to 65,535 </a:t>
                      </a:r>
                    </a:p>
                    <a:p>
                      <a:r>
                        <a:rPr lang="en-US" sz="2200"/>
                        <a:t>or 0 to 4,294,967,295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US" sz="2200"/>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2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-32,768 to 32,767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r>
                        <a:rPr lang="en-US" sz="2200"/>
                        <a:t>unsigned 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2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0 to 65,535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r>
                        <a:rPr lang="en-US" sz="2200"/>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-2,147,483,648 to 2,147,483,647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r>
                        <a:rPr lang="en-US" sz="2200"/>
                        <a:t>unsigned 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a:t>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a:t>0 to 4,294,967,295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7543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số thực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14598046"/>
              </p:ext>
            </p:extLst>
          </p:nvPr>
        </p:nvGraphicFramePr>
        <p:xfrm>
          <a:off x="156753" y="1143000"/>
          <a:ext cx="8802688" cy="2560320"/>
        </p:xfrm>
        <a:graphic>
          <a:graphicData uri="http://schemas.openxmlformats.org/drawingml/2006/table">
            <a:tbl>
              <a:tblPr/>
              <a:tblGrid>
                <a:gridCol w="1347283">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2731005">
                  <a:extLst>
                    <a:ext uri="{9D8B030D-6E8A-4147-A177-3AD203B41FA5}">
                      <a16:colId xmlns:a16="http://schemas.microsoft.com/office/drawing/2014/main" val="20003"/>
                    </a:ext>
                  </a:extLst>
                </a:gridCol>
              </a:tblGrid>
              <a:tr h="0">
                <a:tc>
                  <a:txBody>
                    <a:bodyPr/>
                    <a:lstStyle/>
                    <a:p>
                      <a:pPr algn="ctr"/>
                      <a:r>
                        <a:rPr lang="en-US" sz="240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Storage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Value 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240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4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1.2E-38 to 3.4E+38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 6 decimal places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2400"/>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8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2.3E-308 to 1.7E+308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15 decimal places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2400"/>
                        <a:t>long 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10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3.4E-4932 to 1.1E+4932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19 decimal places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7"/>
          <p:cNvSpPr txBox="1"/>
          <p:nvPr/>
        </p:nvSpPr>
        <p:spPr>
          <a:xfrm>
            <a:off x="133307" y="4114800"/>
            <a:ext cx="8802688" cy="1723549"/>
          </a:xfrm>
          <a:prstGeom prst="rect">
            <a:avLst/>
          </a:prstGeom>
          <a:noFill/>
        </p:spPr>
        <p:txBody>
          <a:bodyPr wrap="square" rtlCol="0">
            <a:spAutoFit/>
          </a:bodyPr>
          <a:lstStyle/>
          <a:p>
            <a:pPr marL="346075" indent="-346075">
              <a:spcBef>
                <a:spcPts val="600"/>
              </a:spcBef>
              <a:buFont typeface="Wingdings" panose="05000000000000000000" pitchFamily="2" charset="2"/>
              <a:buChar char="@"/>
            </a:pPr>
            <a:r>
              <a:rPr lang="en-US" sz="2400"/>
              <a:t>Thêm </a:t>
            </a:r>
            <a:r>
              <a:rPr lang="en-US" sz="2400">
                <a:solidFill>
                  <a:srgbClr val="FF0000"/>
                </a:solidFill>
              </a:rPr>
              <a:t>#include &lt;float.h&gt; </a:t>
            </a:r>
            <a:r>
              <a:rPr lang="en-US" sz="2400"/>
              <a:t>vào đầu chương trình để sử dụng các chi tiết đã cài đặt sẵn của kiểu số thực</a:t>
            </a:r>
            <a:endParaRPr lang="en-US"/>
          </a:p>
          <a:p>
            <a:pPr marL="346075" indent="-346075">
              <a:spcBef>
                <a:spcPts val="600"/>
              </a:spcBef>
              <a:buFont typeface="Wingdings" panose="05000000000000000000" pitchFamily="2" charset="2"/>
              <a:buChar char="@"/>
            </a:pPr>
            <a:r>
              <a:rPr lang="en-US" sz="2400"/>
              <a:t> </a:t>
            </a:r>
            <a:r>
              <a:rPr lang="vi-VN" sz="2400"/>
              <a:t>Hàm </a:t>
            </a:r>
            <a:r>
              <a:rPr lang="vi-VN" sz="2400">
                <a:solidFill>
                  <a:srgbClr val="FF0000"/>
                </a:solidFill>
              </a:rPr>
              <a:t>sizeof() </a:t>
            </a:r>
            <a:r>
              <a:rPr lang="vi-VN" sz="2400"/>
              <a:t>trả về số byte của kiểu </a:t>
            </a:r>
            <a:r>
              <a:rPr lang="en-US" sz="2400"/>
              <a:t>dữ liệu</a:t>
            </a:r>
          </a:p>
          <a:p>
            <a:pPr>
              <a:spcBef>
                <a:spcPts val="600"/>
              </a:spcBef>
            </a:pPr>
            <a:r>
              <a:rPr lang="en-US" sz="2400"/>
              <a:t>	printf ("%d", sizeof(int));</a:t>
            </a:r>
          </a:p>
        </p:txBody>
      </p:sp>
    </p:spTree>
    <p:extLst>
      <p:ext uri="{BB962C8B-B14F-4D97-AF65-F5344CB8AC3E}">
        <p14:creationId xmlns:p14="http://schemas.microsoft.com/office/powerpoint/2010/main" val="297857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enum</a:t>
            </a:r>
          </a:p>
        </p:txBody>
      </p:sp>
      <p:sp>
        <p:nvSpPr>
          <p:cNvPr id="3" name="Content Placeholder 2"/>
          <p:cNvSpPr>
            <a:spLocks noGrp="1"/>
          </p:cNvSpPr>
          <p:nvPr>
            <p:ph idx="1"/>
          </p:nvPr>
        </p:nvSpPr>
        <p:spPr/>
        <p:txBody>
          <a:bodyPr/>
          <a:lstStyle/>
          <a:p>
            <a:r>
              <a:rPr lang="en-US"/>
              <a:t>enum dùng để định nghĩa các giá trị thuộc </a:t>
            </a:r>
            <a:r>
              <a:rPr lang="en-US">
                <a:solidFill>
                  <a:srgbClr val="FF0000"/>
                </a:solidFill>
              </a:rPr>
              <a:t>kiểu số nguyên</a:t>
            </a:r>
            <a:r>
              <a:rPr lang="en-US"/>
              <a:t> nhưng được </a:t>
            </a:r>
            <a:r>
              <a:rPr lang="en-US">
                <a:solidFill>
                  <a:srgbClr val="FF0000"/>
                </a:solidFill>
              </a:rPr>
              <a:t>gán cho tên gợi nhớ </a:t>
            </a:r>
          </a:p>
          <a:p>
            <a:r>
              <a:rPr lang="en-US"/>
              <a:t>Cú pháp:</a:t>
            </a:r>
          </a:p>
          <a:p>
            <a:pPr marL="366712" indent="0">
              <a:buNone/>
            </a:pPr>
            <a:r>
              <a:rPr lang="pt-BR">
                <a:solidFill>
                  <a:srgbClr val="FF0000"/>
                </a:solidFill>
              </a:rPr>
              <a:t>enum</a:t>
            </a:r>
            <a:r>
              <a:rPr lang="pt-BR"/>
              <a:t> enumName { enumeration list }</a:t>
            </a:r>
          </a:p>
          <a:p>
            <a:r>
              <a:rPr lang="en-US"/>
              <a:t>ví dụ:</a:t>
            </a:r>
          </a:p>
          <a:p>
            <a:pPr marL="400050" lvl="1" indent="0">
              <a:buNone/>
            </a:pPr>
            <a:r>
              <a:rPr lang="en-US"/>
              <a:t>e</a:t>
            </a:r>
            <a:r>
              <a:rPr lang="vi-VN"/>
              <a:t>num colors {RED, GREEN, BLUE};</a:t>
            </a:r>
            <a:endParaRPr lang="en-US"/>
          </a:p>
          <a:p>
            <a:pPr marL="400050" lvl="1" indent="0">
              <a:buNone/>
            </a:pPr>
            <a:r>
              <a:rPr lang="en-US"/>
              <a:t>e</a:t>
            </a:r>
            <a:r>
              <a:rPr lang="vi-VN"/>
              <a:t>num months {JAN, FEB, MAR, APR, MAY, JUN, </a:t>
            </a:r>
            <a:endParaRPr lang="en-US"/>
          </a:p>
          <a:p>
            <a:pPr marL="400050" lvl="1" indent="0">
              <a:buNone/>
            </a:pPr>
            <a:r>
              <a:rPr lang="en-US"/>
              <a:t>		        </a:t>
            </a:r>
            <a:r>
              <a:rPr lang="vi-VN"/>
              <a:t>JUL, AUG, SEP, OCT, NOV, DEC};</a:t>
            </a:r>
          </a:p>
          <a:p>
            <a:pPr marL="0" indent="0">
              <a:buNone/>
            </a:pPr>
            <a:endParaRPr lang="en-US"/>
          </a:p>
        </p:txBody>
      </p:sp>
    </p:spTree>
    <p:extLst>
      <p:ext uri="{BB962C8B-B14F-4D97-AF65-F5344CB8AC3E}">
        <p14:creationId xmlns:p14="http://schemas.microsoft.com/office/powerpoint/2010/main" val="3998176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Kiểu enum</a:t>
            </a:r>
            <a:endParaRPr lang="en-US" dirty="0"/>
          </a:p>
        </p:txBody>
      </p:sp>
      <p:sp>
        <p:nvSpPr>
          <p:cNvPr id="3" name="Content Placeholder 2"/>
          <p:cNvSpPr>
            <a:spLocks noGrp="1"/>
          </p:cNvSpPr>
          <p:nvPr>
            <p:ph idx="1"/>
          </p:nvPr>
        </p:nvSpPr>
        <p:spPr/>
        <p:txBody>
          <a:bodyPr/>
          <a:lstStyle/>
          <a:p>
            <a:r>
              <a:rPr lang="en-US"/>
              <a:t>enum c</a:t>
            </a:r>
            <a:r>
              <a:rPr lang="vi-VN"/>
              <a:t>ó </a:t>
            </a:r>
            <a:r>
              <a:rPr lang="vi-VN" dirty="0"/>
              <a:t>thể được xem như một kiểu dữ liệu. </a:t>
            </a:r>
          </a:p>
          <a:p>
            <a:r>
              <a:rPr lang="vi-VN" dirty="0"/>
              <a:t>Ở các ví dụ trên ta có các kiểu là: colors</a:t>
            </a:r>
            <a:r>
              <a:rPr lang="vi-VN"/>
              <a:t>, months</a:t>
            </a:r>
          </a:p>
          <a:p>
            <a:pPr lvl="1"/>
            <a:r>
              <a:rPr lang="vi-VN"/>
              <a:t>Một biến kiểu colors chỉ có thể RED, GREEN, BLUE như đã khai báo</a:t>
            </a:r>
          </a:p>
          <a:p>
            <a:pPr lvl="1"/>
            <a:r>
              <a:rPr lang="vi-VN"/>
              <a:t>Một </a:t>
            </a:r>
            <a:r>
              <a:rPr lang="vi-VN" dirty="0"/>
              <a:t>biến kiểu months ở trên chỉ có thể có các giá trị JAN, FEB, MAR, v.v.</a:t>
            </a:r>
          </a:p>
          <a:p>
            <a:r>
              <a:rPr lang="vi-VN"/>
              <a:t>Nghĩa </a:t>
            </a:r>
            <a:r>
              <a:rPr lang="vi-VN" dirty="0"/>
              <a:t>là người dùng có thể </a:t>
            </a:r>
            <a:r>
              <a:rPr lang="vi-VN" dirty="0">
                <a:solidFill>
                  <a:srgbClr val="FF0000"/>
                </a:solidFill>
              </a:rPr>
              <a:t>tạo ra kiểu mới</a:t>
            </a:r>
          </a:p>
          <a:p>
            <a:pPr lvl="2"/>
            <a:endParaRPr lang="vi-VN" dirty="0"/>
          </a:p>
          <a:p>
            <a:pPr lvl="2"/>
            <a:endParaRPr lang="vi-VN" dirty="0"/>
          </a:p>
        </p:txBody>
      </p:sp>
    </p:spTree>
    <p:extLst>
      <p:ext uri="{BB962C8B-B14F-4D97-AF65-F5344CB8AC3E}">
        <p14:creationId xmlns:p14="http://schemas.microsoft.com/office/powerpoint/2010/main" val="422970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Kiểu enum</a:t>
            </a:r>
            <a:endParaRPr lang="en-US" dirty="0"/>
          </a:p>
        </p:txBody>
      </p:sp>
      <p:sp>
        <p:nvSpPr>
          <p:cNvPr id="3" name="Content Placeholder 2"/>
          <p:cNvSpPr>
            <a:spLocks noGrp="1"/>
          </p:cNvSpPr>
          <p:nvPr>
            <p:ph idx="1"/>
          </p:nvPr>
        </p:nvSpPr>
        <p:spPr/>
        <p:txBody>
          <a:bodyPr/>
          <a:lstStyle/>
          <a:p>
            <a:r>
              <a:rPr lang="en-US"/>
              <a:t>enum c</a:t>
            </a:r>
            <a:r>
              <a:rPr lang="vi-VN"/>
              <a:t>ó thể xem như một </a:t>
            </a:r>
            <a:r>
              <a:rPr lang="vi-VN">
                <a:solidFill>
                  <a:srgbClr val="FF0000"/>
                </a:solidFill>
              </a:rPr>
              <a:t>tập hợp các hằng số</a:t>
            </a:r>
            <a:r>
              <a:rPr lang="vi-VN"/>
              <a:t>. </a:t>
            </a:r>
          </a:p>
          <a:p>
            <a:r>
              <a:rPr lang="vi-VN"/>
              <a:t>Ở các ví dụ trên ta có các tập hợp: colors, months</a:t>
            </a:r>
          </a:p>
          <a:p>
            <a:pPr lvl="1"/>
            <a:r>
              <a:rPr lang="vi-VN"/>
              <a:t>Với tập colors có các hằng: RED, GREEN, BLUE như đã khai báo</a:t>
            </a:r>
          </a:p>
          <a:p>
            <a:pPr lvl="1"/>
            <a:r>
              <a:rPr lang="vi-VN"/>
              <a:t>Với tập months có các hằng: JAN, FEB, MAR, v.v…</a:t>
            </a:r>
          </a:p>
          <a:p>
            <a:r>
              <a:rPr lang="vi-VN"/>
              <a:t>Về bản chất, các giá trị trong tập hợp (enum) được TỰ ĐỘNG gán một con số nguyên. </a:t>
            </a:r>
            <a:r>
              <a:rPr lang="en-US"/>
              <a:t>Mặc định h</a:t>
            </a:r>
            <a:r>
              <a:rPr lang="vi-VN"/>
              <a:t>ằng đầu tiên là 0, kế tiếp là 1, v.v…</a:t>
            </a:r>
            <a:r>
              <a:rPr lang="en-US"/>
              <a:t>. </a:t>
            </a:r>
          </a:p>
          <a:p>
            <a:r>
              <a:rPr lang="en-US"/>
              <a:t>Tuy nhiên ta có thể gán các giá trị này</a:t>
            </a:r>
            <a:r>
              <a:rPr lang="vi-VN"/>
              <a:t> </a:t>
            </a:r>
          </a:p>
          <a:p>
            <a:endParaRPr lang="vi-VN" dirty="0"/>
          </a:p>
        </p:txBody>
      </p:sp>
    </p:spTree>
    <p:extLst>
      <p:ext uri="{BB962C8B-B14F-4D97-AF65-F5344CB8AC3E}">
        <p14:creationId xmlns:p14="http://schemas.microsoft.com/office/powerpoint/2010/main" val="38195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a:t>
            </a:r>
            <a:r>
              <a:rPr lang="en-US" dirty="0" err="1"/>
              <a:t>đầu</a:t>
            </a:r>
            <a:r>
              <a:rPr lang="en-US" dirty="0"/>
              <a:t> </a:t>
            </a:r>
            <a:r>
              <a:rPr lang="en-US" dirty="0" err="1"/>
              <a:t>ra</a:t>
            </a:r>
            <a:endParaRPr lang="en-US" dirty="0"/>
          </a:p>
        </p:txBody>
      </p:sp>
      <p:sp>
        <p:nvSpPr>
          <p:cNvPr id="4" name="Content Placeholder 3"/>
          <p:cNvSpPr>
            <a:spLocks noGrp="1"/>
          </p:cNvSpPr>
          <p:nvPr>
            <p:ph idx="1"/>
          </p:nvPr>
        </p:nvSpPr>
        <p:spPr/>
        <p:txBody>
          <a:bodyPr/>
          <a:lstStyle/>
          <a:p>
            <a:r>
              <a:rPr lang="vi-VN" sz="2400" b="1" dirty="0"/>
              <a:t>L.O.2.1 </a:t>
            </a:r>
            <a:r>
              <a:rPr lang="vi-VN" sz="2400" dirty="0"/>
              <a:t>– Biết được tên và các thuộc tính của các kiểu dữ liệu cơ bản về số, ký tự, enum và logic (logic trong mở rộng của C, C++). </a:t>
            </a:r>
          </a:p>
          <a:p>
            <a:r>
              <a:rPr lang="vi-VN" sz="2400" b="1" dirty="0"/>
              <a:t>L.O.2.2 </a:t>
            </a:r>
            <a:r>
              <a:rPr lang="vi-VN" sz="2400" dirty="0"/>
              <a:t>– Khai báo được các biến và hằng. </a:t>
            </a:r>
          </a:p>
          <a:p>
            <a:r>
              <a:rPr lang="vi-VN" sz="2400" b="1" dirty="0"/>
              <a:t>L.O.2.3 </a:t>
            </a:r>
            <a:r>
              <a:rPr lang="vi-VN" sz="2400" dirty="0"/>
              <a:t>– Xác định và giải thích rõ các kiểu lưu trữ biến. </a:t>
            </a:r>
          </a:p>
          <a:p>
            <a:r>
              <a:rPr lang="vi-VN" sz="2400" b="1" dirty="0"/>
              <a:t>L.O.2.4 </a:t>
            </a:r>
            <a:r>
              <a:rPr lang="vi-VN" sz="2400" dirty="0"/>
              <a:t>– Sử dụng được các toán tử có thể thực hiện được với các kiểu dữ liệu để thành lập biểu thức. </a:t>
            </a:r>
          </a:p>
          <a:p>
            <a:r>
              <a:rPr lang="vi-VN" sz="2400" b="1" dirty="0"/>
              <a:t>L.O.2.5 </a:t>
            </a:r>
            <a:r>
              <a:rPr lang="vi-VN" sz="2400" dirty="0"/>
              <a:t>– Nhập được giá trị của các biến từ bàn phím và xuất được giá trị của các biến ra màn hình (nhắc lại có nâng cao). </a:t>
            </a:r>
          </a:p>
          <a:p>
            <a:r>
              <a:rPr lang="vi-VN" sz="2400" b="1" dirty="0"/>
              <a:t>L.O.2.6 </a:t>
            </a:r>
            <a:r>
              <a:rPr lang="vi-VN" sz="2400" dirty="0"/>
              <a:t>– Định nghĩa được các kiểu có cấu trúc và sử dụng chúng. 	</a:t>
            </a:r>
          </a:p>
        </p:txBody>
      </p:sp>
    </p:spTree>
    <p:extLst>
      <p:ext uri="{BB962C8B-B14F-4D97-AF65-F5344CB8AC3E}">
        <p14:creationId xmlns:p14="http://schemas.microsoft.com/office/powerpoint/2010/main" val="170633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enum</a:t>
            </a:r>
          </a:p>
        </p:txBody>
      </p:sp>
      <p:sp>
        <p:nvSpPr>
          <p:cNvPr id="3" name="Content Placeholder 2"/>
          <p:cNvSpPr>
            <a:spLocks noGrp="1"/>
          </p:cNvSpPr>
          <p:nvPr>
            <p:ph idx="1"/>
          </p:nvPr>
        </p:nvSpPr>
        <p:spPr/>
        <p:txBody>
          <a:bodyPr>
            <a:normAutofit/>
          </a:bodyPr>
          <a:lstStyle/>
          <a:p>
            <a:pPr marL="0" indent="0">
              <a:buNone/>
            </a:pPr>
            <a:r>
              <a:rPr lang="en-US">
                <a:solidFill>
                  <a:srgbClr val="0070C0"/>
                </a:solidFill>
              </a:rPr>
              <a:t>enum</a:t>
            </a:r>
            <a:r>
              <a:rPr lang="en-US"/>
              <a:t> </a:t>
            </a:r>
            <a:r>
              <a:rPr lang="en-US">
                <a:solidFill>
                  <a:srgbClr val="FF0000"/>
                </a:solidFill>
              </a:rPr>
              <a:t>Days</a:t>
            </a:r>
            <a:r>
              <a:rPr lang="en-US"/>
              <a:t> { sun=1, mon, tue, wed, thu, fri, sat };</a:t>
            </a:r>
          </a:p>
          <a:p>
            <a:pPr marL="0" indent="0">
              <a:buNone/>
            </a:pPr>
            <a:r>
              <a:rPr lang="en-US"/>
              <a:t>int main() {;</a:t>
            </a:r>
          </a:p>
          <a:p>
            <a:pPr marL="0" indent="0">
              <a:buNone/>
            </a:pPr>
            <a:r>
              <a:rPr lang="en-US">
                <a:solidFill>
                  <a:srgbClr val="0070C0"/>
                </a:solidFill>
              </a:rPr>
              <a:t>   enum</a:t>
            </a:r>
            <a:r>
              <a:rPr lang="en-US"/>
              <a:t> </a:t>
            </a:r>
            <a:r>
              <a:rPr lang="en-US">
                <a:solidFill>
                  <a:srgbClr val="FF0000"/>
                </a:solidFill>
              </a:rPr>
              <a:t>Days</a:t>
            </a:r>
            <a:r>
              <a:rPr lang="en-US"/>
              <a:t>  k;</a:t>
            </a:r>
          </a:p>
          <a:p>
            <a:pPr marL="0" indent="0">
              <a:buNone/>
            </a:pPr>
            <a:r>
              <a:rPr lang="en-US"/>
              <a:t>   k = </a:t>
            </a:r>
            <a:r>
              <a:rPr lang="en-US">
                <a:solidFill>
                  <a:srgbClr val="FF0000"/>
                </a:solidFill>
              </a:rPr>
              <a:t>mon</a:t>
            </a:r>
            <a:r>
              <a:rPr lang="en-US"/>
              <a:t>;</a:t>
            </a:r>
          </a:p>
          <a:p>
            <a:pPr marL="0" indent="0">
              <a:buNone/>
            </a:pPr>
            <a:r>
              <a:rPr lang="en-US"/>
              <a:t>   printf("Current Day: %d\n", k );</a:t>
            </a:r>
          </a:p>
          <a:p>
            <a:pPr marL="0" indent="0">
              <a:buNone/>
            </a:pPr>
            <a:r>
              <a:rPr lang="en-US"/>
              <a:t>   printf("Friday: %d\n", </a:t>
            </a:r>
            <a:r>
              <a:rPr lang="en-US">
                <a:solidFill>
                  <a:srgbClr val="FF0000"/>
                </a:solidFill>
              </a:rPr>
              <a:t>fri</a:t>
            </a:r>
            <a:r>
              <a:rPr lang="en-US"/>
              <a:t>);</a:t>
            </a:r>
          </a:p>
          <a:p>
            <a:pPr marL="0" indent="0">
              <a:buNone/>
            </a:pPr>
            <a:r>
              <a:rPr lang="en-US"/>
              <a:t>   getch();</a:t>
            </a:r>
          </a:p>
          <a:p>
            <a:pPr marL="0" indent="0">
              <a:buNone/>
            </a:pPr>
            <a:r>
              <a:rPr lang="en-US"/>
              <a:t>   return 0;</a:t>
            </a:r>
          </a:p>
          <a:p>
            <a:pPr marL="0" indent="0">
              <a:buNone/>
            </a:pPr>
            <a:r>
              <a:rPr lang="en-US"/>
              <a:t>}</a:t>
            </a:r>
          </a:p>
        </p:txBody>
      </p:sp>
      <p:sp>
        <p:nvSpPr>
          <p:cNvPr id="5" name="TextBox 4">
            <a:extLst>
              <a:ext uri="{FF2B5EF4-FFF2-40B4-BE49-F238E27FC236}">
                <a16:creationId xmlns:a16="http://schemas.microsoft.com/office/drawing/2014/main" id="{BA086927-F5FA-4178-AC71-953E5EB53E64}"/>
              </a:ext>
            </a:extLst>
          </p:cNvPr>
          <p:cNvSpPr txBox="1"/>
          <p:nvPr/>
        </p:nvSpPr>
        <p:spPr>
          <a:xfrm>
            <a:off x="4953000" y="4267200"/>
            <a:ext cx="3254957" cy="954107"/>
          </a:xfrm>
          <a:prstGeom prst="rect">
            <a:avLst/>
          </a:prstGeom>
          <a:noFill/>
          <a:ln>
            <a:solidFill>
              <a:schemeClr val="tx1"/>
            </a:solidFill>
          </a:ln>
        </p:spPr>
        <p:txBody>
          <a:bodyPr wrap="square" rtlCol="0">
            <a:spAutoFit/>
          </a:bodyPr>
          <a:lstStyle/>
          <a:p>
            <a:r>
              <a:rPr lang="en-US" sz="2800">
                <a:latin typeface="Consolas" panose="020B0609020204030204" pitchFamily="49" charset="0"/>
                <a:cs typeface="Segoe UI" panose="020B0502040204020203" pitchFamily="34" charset="0"/>
              </a:rPr>
              <a:t>Current Day: 2</a:t>
            </a:r>
          </a:p>
          <a:p>
            <a:r>
              <a:rPr lang="en-US" sz="2800">
                <a:latin typeface="Consolas" panose="020B0609020204030204" pitchFamily="49" charset="0"/>
                <a:cs typeface="Segoe UI" panose="020B0502040204020203" pitchFamily="34" charset="0"/>
              </a:rPr>
              <a:t>Friday: 6</a:t>
            </a:r>
          </a:p>
        </p:txBody>
      </p:sp>
    </p:spTree>
    <p:extLst>
      <p:ext uri="{BB962C8B-B14F-4D97-AF65-F5344CB8AC3E}">
        <p14:creationId xmlns:p14="http://schemas.microsoft.com/office/powerpoint/2010/main" val="126891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void</a:t>
            </a:r>
          </a:p>
        </p:txBody>
      </p:sp>
      <p:sp>
        <p:nvSpPr>
          <p:cNvPr id="3" name="Content Placeholder 2"/>
          <p:cNvSpPr>
            <a:spLocks noGrp="1"/>
          </p:cNvSpPr>
          <p:nvPr>
            <p:ph idx="1"/>
          </p:nvPr>
        </p:nvSpPr>
        <p:spPr/>
        <p:txBody>
          <a:bodyPr>
            <a:normAutofit/>
          </a:bodyPr>
          <a:lstStyle/>
          <a:p>
            <a:r>
              <a:rPr lang="en-US"/>
              <a:t>Kiểu void chỉ rằng </a:t>
            </a:r>
            <a:r>
              <a:rPr lang="en-US">
                <a:solidFill>
                  <a:srgbClr val="FF0000"/>
                </a:solidFill>
              </a:rPr>
              <a:t>không có giá trị</a:t>
            </a:r>
            <a:endParaRPr lang="en-US"/>
          </a:p>
          <a:p>
            <a:r>
              <a:rPr lang="en-US"/>
              <a:t>Được dùng trong 3 trường hợp:</a:t>
            </a:r>
          </a:p>
          <a:p>
            <a:pPr marL="0" indent="0">
              <a:buNone/>
              <a:tabLst>
                <a:tab pos="463550" algn="l"/>
              </a:tabLst>
            </a:pPr>
            <a:r>
              <a:rPr lang="en-US"/>
              <a:t>	1. Hàm trả về kiểu void</a:t>
            </a:r>
          </a:p>
          <a:p>
            <a:pPr marL="914400" indent="0">
              <a:buClrTx/>
              <a:buFont typeface="Wingdings" panose="05000000000000000000" pitchFamily="2" charset="2"/>
              <a:buChar char="@"/>
            </a:pPr>
            <a:r>
              <a:rPr lang="en-US"/>
              <a:t> Ví dụ: void exit (int status);</a:t>
            </a:r>
          </a:p>
          <a:p>
            <a:pPr marL="0" indent="0">
              <a:buNone/>
              <a:tabLst>
                <a:tab pos="463550" algn="l"/>
              </a:tabLst>
            </a:pPr>
            <a:r>
              <a:rPr lang="en-US"/>
              <a:t>	2. Hàm có tham số là void (không có tham số)</a:t>
            </a:r>
          </a:p>
          <a:p>
            <a:pPr marL="914400" indent="0">
              <a:buClrTx/>
              <a:buFont typeface="Wingdings" panose="05000000000000000000" pitchFamily="2" charset="2"/>
              <a:buChar char="@"/>
            </a:pPr>
            <a:r>
              <a:rPr lang="en-US"/>
              <a:t> Ví dụ: int rand(void);</a:t>
            </a:r>
          </a:p>
          <a:p>
            <a:pPr marL="0" indent="0">
              <a:buNone/>
              <a:tabLst>
                <a:tab pos="463550" algn="l"/>
              </a:tabLst>
            </a:pPr>
            <a:r>
              <a:rPr lang="en-US"/>
              <a:t>	3. Pointer trỏ đến void</a:t>
            </a:r>
          </a:p>
          <a:p>
            <a:pPr marL="914400" indent="0">
              <a:buClrTx/>
              <a:buFont typeface="Wingdings" panose="05000000000000000000" pitchFamily="2" charset="2"/>
              <a:buChar char="@"/>
            </a:pPr>
            <a:r>
              <a:rPr lang="en-US"/>
              <a:t> Ví dụ: hàm void *malloc( size_t size );</a:t>
            </a:r>
          </a:p>
        </p:txBody>
      </p:sp>
    </p:spTree>
    <p:extLst>
      <p:ext uri="{BB962C8B-B14F-4D97-AF65-F5344CB8AC3E}">
        <p14:creationId xmlns:p14="http://schemas.microsoft.com/office/powerpoint/2010/main" val="3852790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Chuyển đổi kiểu</a:t>
            </a:r>
            <a:endParaRPr lang="en-US" dirty="0"/>
          </a:p>
        </p:txBody>
      </p:sp>
      <p:sp>
        <p:nvSpPr>
          <p:cNvPr id="3" name="Content Placeholder 2"/>
          <p:cNvSpPr>
            <a:spLocks noGrp="1"/>
          </p:cNvSpPr>
          <p:nvPr>
            <p:ph idx="1"/>
          </p:nvPr>
        </p:nvSpPr>
        <p:spPr/>
        <p:txBody>
          <a:bodyPr/>
          <a:lstStyle/>
          <a:p>
            <a:r>
              <a:rPr lang="vi-VN"/>
              <a:t>Khi người thực hiện phép gán mà kiểu của bên phải phép gán (kiểu nguồn) và kiểu bên trái phép gán (kiểu đích) khá</a:t>
            </a:r>
            <a:r>
              <a:rPr lang="en-US"/>
              <a:t>c</a:t>
            </a:r>
            <a:r>
              <a:rPr lang="vi-VN"/>
              <a:t> nhau, </a:t>
            </a:r>
            <a:r>
              <a:rPr lang="en-US"/>
              <a:t>cần</a:t>
            </a:r>
            <a:r>
              <a:rPr lang="vi-VN"/>
              <a:t> chuyển đổi giá trị từ kiểu nguồn sang kiểu đích</a:t>
            </a:r>
          </a:p>
          <a:p>
            <a:r>
              <a:rPr lang="vi-VN"/>
              <a:t>Các dạng chuyển đổi</a:t>
            </a:r>
          </a:p>
          <a:p>
            <a:pPr lvl="1"/>
            <a:r>
              <a:rPr lang="vi-VN"/>
              <a:t>Chuyển đổi </a:t>
            </a:r>
            <a:r>
              <a:rPr lang="en-US"/>
              <a:t>ngầm (</a:t>
            </a:r>
            <a:r>
              <a:rPr lang="vi-VN"/>
              <a:t>mặc </a:t>
            </a:r>
            <a:r>
              <a:rPr lang="en-US"/>
              <a:t>định)</a:t>
            </a:r>
            <a:endParaRPr lang="vi-VN"/>
          </a:p>
          <a:p>
            <a:pPr lvl="2"/>
            <a:r>
              <a:rPr lang="vi-VN"/>
              <a:t>Có thể giữ nguyên giá trị nguồn</a:t>
            </a:r>
          </a:p>
          <a:p>
            <a:pPr lvl="2"/>
            <a:r>
              <a:rPr lang="vi-VN"/>
              <a:t>Có thể biến đổi giá trị nguồn</a:t>
            </a:r>
          </a:p>
          <a:p>
            <a:pPr lvl="1"/>
            <a:r>
              <a:rPr lang="vi-VN"/>
              <a:t>Ép kiểu</a:t>
            </a:r>
          </a:p>
        </p:txBody>
      </p:sp>
    </p:spTree>
    <p:extLst>
      <p:ext uri="{BB962C8B-B14F-4D97-AF65-F5344CB8AC3E}">
        <p14:creationId xmlns:p14="http://schemas.microsoft.com/office/powerpoint/2010/main" val="311360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a:t>
            </a:r>
            <a:r>
              <a:rPr lang="en-US"/>
              <a:t>kiểu</a:t>
            </a:r>
            <a:endParaRPr lang="vi-VN" dirty="0"/>
          </a:p>
        </p:txBody>
      </p:sp>
      <p:sp>
        <p:nvSpPr>
          <p:cNvPr id="3" name="Content Placeholder 2"/>
          <p:cNvSpPr>
            <a:spLocks noGrp="1"/>
          </p:cNvSpPr>
          <p:nvPr>
            <p:ph idx="1"/>
          </p:nvPr>
        </p:nvSpPr>
        <p:spPr/>
        <p:txBody>
          <a:bodyPr/>
          <a:lstStyle/>
          <a:p>
            <a:r>
              <a:rPr lang="en-US"/>
              <a:t>Chuyển đổi ngầm định sẽ</a:t>
            </a:r>
            <a:r>
              <a:rPr lang="vi-VN"/>
              <a:t> </a:t>
            </a:r>
            <a:r>
              <a:rPr lang="vi-VN" dirty="0"/>
              <a:t>giữ nguyên giá </a:t>
            </a:r>
            <a:r>
              <a:rPr lang="vi-VN"/>
              <a:t>trị nguồn</a:t>
            </a:r>
            <a:r>
              <a:rPr lang="en-US"/>
              <a:t>, k</a:t>
            </a:r>
            <a:r>
              <a:rPr lang="vi-VN"/>
              <a:t>hi </a:t>
            </a:r>
            <a:r>
              <a:rPr lang="vi-VN" dirty="0"/>
              <a:t>kiểu nguồn có số bit thấp hơn kiểu đích</a:t>
            </a:r>
          </a:p>
          <a:p>
            <a:pPr lvl="1"/>
            <a:r>
              <a:rPr lang="vi-VN"/>
              <a:t>Ví dụ</a:t>
            </a:r>
            <a:r>
              <a:rPr lang="en-US"/>
              <a:t>: </a:t>
            </a:r>
            <a:r>
              <a:rPr lang="vi-VN"/>
              <a:t>char vào short</a:t>
            </a:r>
            <a:r>
              <a:rPr lang="en-US"/>
              <a:t>, s</a:t>
            </a:r>
            <a:r>
              <a:rPr lang="vi-VN" dirty="0"/>
              <a:t>hort vào int</a:t>
            </a:r>
          </a:p>
          <a:p>
            <a:r>
              <a:rPr lang="en-US"/>
              <a:t>Ép kiểu: </a:t>
            </a:r>
            <a:r>
              <a:rPr lang="vi-VN"/>
              <a:t>đặ</a:t>
            </a:r>
            <a:r>
              <a:rPr lang="en-US"/>
              <a:t>c</a:t>
            </a:r>
            <a:r>
              <a:rPr lang="vi-VN"/>
              <a:t> tả kiểu đích</a:t>
            </a:r>
            <a:r>
              <a:rPr lang="en-US"/>
              <a:t> giữa cặp ngoặc đ</a:t>
            </a:r>
            <a:r>
              <a:rPr lang="vi-VN"/>
              <a:t>ơ</a:t>
            </a:r>
            <a:r>
              <a:rPr lang="en-US"/>
              <a:t>n</a:t>
            </a:r>
            <a:endParaRPr lang="vi-VN"/>
          </a:p>
          <a:p>
            <a:pPr lvl="1"/>
            <a:r>
              <a:rPr lang="en-US"/>
              <a:t>Ví dụ:</a:t>
            </a:r>
            <a:endParaRPr lang="vi-VN"/>
          </a:p>
          <a:p>
            <a:pPr marL="746125" lvl="2" indent="0">
              <a:buNone/>
              <a:tabLst>
                <a:tab pos="688975" algn="l"/>
              </a:tabLst>
            </a:pPr>
            <a:r>
              <a:rPr lang="en-US" sz="2600"/>
              <a:t>d</a:t>
            </a:r>
            <a:r>
              <a:rPr lang="vi-VN" sz="2600"/>
              <a:t>ouble x = 10.5;</a:t>
            </a:r>
          </a:p>
          <a:p>
            <a:pPr marL="746125" lvl="2" indent="0">
              <a:buNone/>
              <a:tabLst>
                <a:tab pos="688975" algn="l"/>
              </a:tabLst>
            </a:pPr>
            <a:r>
              <a:rPr lang="vi-VN" sz="2600"/>
              <a:t>int a = </a:t>
            </a:r>
            <a:r>
              <a:rPr lang="vi-VN" sz="2600">
                <a:solidFill>
                  <a:srgbClr val="FF0000"/>
                </a:solidFill>
              </a:rPr>
              <a:t>(int) x;</a:t>
            </a:r>
          </a:p>
          <a:p>
            <a:endParaRPr lang="vi-VN" dirty="0"/>
          </a:p>
        </p:txBody>
      </p:sp>
    </p:spTree>
    <p:extLst>
      <p:ext uri="{BB962C8B-B14F-4D97-AF65-F5344CB8AC3E}">
        <p14:creationId xmlns:p14="http://schemas.microsoft.com/office/powerpoint/2010/main" val="238450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F38F-D189-4451-92F3-5AAFC1792F51}"/>
              </a:ext>
            </a:extLst>
          </p:cNvPr>
          <p:cNvSpPr>
            <a:spLocks noGrp="1"/>
          </p:cNvSpPr>
          <p:nvPr>
            <p:ph type="title"/>
          </p:nvPr>
        </p:nvSpPr>
        <p:spPr/>
        <p:txBody>
          <a:bodyPr/>
          <a:lstStyle/>
          <a:p>
            <a:r>
              <a:rPr lang="en-US"/>
              <a:t>ASCII character set</a:t>
            </a:r>
          </a:p>
        </p:txBody>
      </p:sp>
      <p:pic>
        <p:nvPicPr>
          <p:cNvPr id="7" name="Content Placeholder 6"/>
          <p:cNvPicPr>
            <a:picLocks noGrp="1" noChangeAspect="1"/>
          </p:cNvPicPr>
          <p:nvPr>
            <p:ph idx="4294967295"/>
          </p:nvPr>
        </p:nvPicPr>
        <p:blipFill rotWithShape="1">
          <a:blip r:embed="rId2">
            <a:lum contrast="40000"/>
          </a:blip>
          <a:srcRect t="13206" b="2751"/>
          <a:stretch/>
        </p:blipFill>
        <p:spPr>
          <a:xfrm>
            <a:off x="6350" y="914400"/>
            <a:ext cx="9137650" cy="5334000"/>
          </a:xfrm>
          <a:prstGeom prst="rect">
            <a:avLst/>
          </a:prstGeom>
        </p:spPr>
      </p:pic>
    </p:spTree>
    <p:extLst>
      <p:ext uri="{BB962C8B-B14F-4D97-AF65-F5344CB8AC3E}">
        <p14:creationId xmlns:p14="http://schemas.microsoft.com/office/powerpoint/2010/main" val="84846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Biểu thức và toán tử</a:t>
            </a:r>
            <a:br>
              <a:rPr lang="en-US"/>
            </a:br>
            <a:r>
              <a:rPr lang="en-US"/>
              <a:t>trong C</a:t>
            </a:r>
          </a:p>
        </p:txBody>
      </p:sp>
    </p:spTree>
    <p:extLst>
      <p:ext uri="{BB962C8B-B14F-4D97-AF65-F5344CB8AC3E}">
        <p14:creationId xmlns:p14="http://schemas.microsoft.com/office/powerpoint/2010/main" val="3422697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p:cNvSpPr>
          <p:nvPr>
            <p:ph type="title"/>
          </p:nvPr>
        </p:nvSpPr>
        <p:spPr/>
        <p:txBody>
          <a:bodyPr/>
          <a:lstStyle/>
          <a:p>
            <a:r>
              <a:rPr lang="en-US" altLang="en-US"/>
              <a:t>Biểu thức (expression)</a:t>
            </a:r>
          </a:p>
        </p:txBody>
      </p:sp>
      <p:sp>
        <p:nvSpPr>
          <p:cNvPr id="11267" name="Rectangle 5"/>
          <p:cNvSpPr>
            <a:spLocks noGrp="1"/>
          </p:cNvSpPr>
          <p:nvPr>
            <p:ph idx="1"/>
          </p:nvPr>
        </p:nvSpPr>
        <p:spPr/>
        <p:txBody>
          <a:bodyPr/>
          <a:lstStyle/>
          <a:p>
            <a:r>
              <a:rPr lang="en-US" altLang="en-US"/>
              <a:t>Biểu thức cũng giống như công thức toán học, dùng để mô tả quy trình tính toán nào đó trên các dữ liệu </a:t>
            </a:r>
          </a:p>
          <a:p>
            <a:r>
              <a:rPr lang="en-US" altLang="en-US"/>
              <a:t>Các thành phần của biểu thức :</a:t>
            </a:r>
          </a:p>
          <a:p>
            <a:pPr lvl="1"/>
            <a:r>
              <a:rPr lang="en-US" altLang="en-US"/>
              <a:t>Các </a:t>
            </a:r>
            <a:r>
              <a:rPr lang="en-US" altLang="en-US">
                <a:solidFill>
                  <a:srgbClr val="FF0000"/>
                </a:solidFill>
              </a:rPr>
              <a:t>toán hạng </a:t>
            </a:r>
            <a:r>
              <a:rPr lang="en-US" altLang="en-US">
                <a:solidFill>
                  <a:schemeClr val="tx1"/>
                </a:solidFill>
              </a:rPr>
              <a:t>(operand): </a:t>
            </a:r>
            <a:r>
              <a:rPr lang="en-US" altLang="en-US"/>
              <a:t>biến, hằng, dữ liệu, ...</a:t>
            </a:r>
          </a:p>
          <a:p>
            <a:pPr lvl="1"/>
            <a:r>
              <a:rPr lang="en-US" altLang="en-US"/>
              <a:t>Các </a:t>
            </a:r>
            <a:r>
              <a:rPr lang="en-US" altLang="en-US">
                <a:solidFill>
                  <a:srgbClr val="FF0000"/>
                </a:solidFill>
              </a:rPr>
              <a:t>toán tử </a:t>
            </a:r>
            <a:r>
              <a:rPr lang="en-US" altLang="en-US">
                <a:solidFill>
                  <a:schemeClr val="tx1"/>
                </a:solidFill>
              </a:rPr>
              <a:t>(operator)</a:t>
            </a:r>
            <a:r>
              <a:rPr lang="en-US" altLang="en-US"/>
              <a:t>: +, -, *, /, ...</a:t>
            </a:r>
          </a:p>
          <a:p>
            <a:pPr lvl="1"/>
            <a:r>
              <a:rPr lang="en-US" altLang="en-US"/>
              <a:t>Quy trình tính biểu thức, </a:t>
            </a:r>
            <a:r>
              <a:rPr lang="en-US" altLang="en-US">
                <a:solidFill>
                  <a:srgbClr val="FF0000"/>
                </a:solidFill>
              </a:rPr>
              <a:t>độ ưu tiên của toán tử</a:t>
            </a:r>
          </a:p>
          <a:p>
            <a:pPr lvl="1"/>
            <a:r>
              <a:rPr lang="en-US" altLang="en-US">
                <a:solidFill>
                  <a:srgbClr val="FF0000"/>
                </a:solidFill>
              </a:rPr>
              <a:t>Kiểu kết quả </a:t>
            </a:r>
            <a:r>
              <a:rPr lang="en-US" altLang="en-US"/>
              <a:t>sau khi tính biểu thức.</a:t>
            </a:r>
          </a:p>
        </p:txBody>
      </p:sp>
    </p:spTree>
    <p:extLst>
      <p:ext uri="{BB962C8B-B14F-4D97-AF65-F5344CB8AC3E}">
        <p14:creationId xmlns:p14="http://schemas.microsoft.com/office/powerpoint/2010/main" val="300194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en-US"/>
              <a:t>Toán tử (operator)</a:t>
            </a:r>
          </a:p>
        </p:txBody>
      </p:sp>
      <p:sp>
        <p:nvSpPr>
          <p:cNvPr id="13315" name="Rectangle 3"/>
          <p:cNvSpPr>
            <a:spLocks noGrp="1"/>
          </p:cNvSpPr>
          <p:nvPr>
            <p:ph idx="1"/>
          </p:nvPr>
        </p:nvSpPr>
        <p:spPr/>
        <p:txBody>
          <a:bodyPr/>
          <a:lstStyle/>
          <a:p>
            <a:r>
              <a:rPr lang="en-US" altLang="en-US">
                <a:solidFill>
                  <a:srgbClr val="FF0000"/>
                </a:solidFill>
              </a:rPr>
              <a:t>Toán tử 1 ngôi</a:t>
            </a:r>
            <a:r>
              <a:rPr lang="en-US" altLang="en-US"/>
              <a:t>: chỉ cần 1 toán hạng.</a:t>
            </a:r>
          </a:p>
          <a:p>
            <a:pPr marL="0" indent="0">
              <a:buNone/>
              <a:tabLst>
                <a:tab pos="463550" algn="l"/>
              </a:tabLst>
            </a:pPr>
            <a:r>
              <a:rPr lang="en-US" altLang="en-US"/>
              <a:t>	Ví dụ: toán tử - (số âm), toán tử ! (not luận lý)</a:t>
            </a:r>
          </a:p>
          <a:p>
            <a:r>
              <a:rPr lang="en-US" altLang="en-US">
                <a:solidFill>
                  <a:srgbClr val="FF0000"/>
                </a:solidFill>
              </a:rPr>
              <a:t>Toán tử 2 ngôi</a:t>
            </a:r>
            <a:r>
              <a:rPr lang="en-US" altLang="en-US"/>
              <a:t>: cần dùng 2 toán hạng.</a:t>
            </a:r>
          </a:p>
          <a:p>
            <a:pPr marL="0" indent="0">
              <a:buNone/>
              <a:tabLst>
                <a:tab pos="463550" algn="l"/>
              </a:tabLst>
            </a:pPr>
            <a:r>
              <a:rPr lang="en-US" altLang="en-US"/>
              <a:t>	Ví dụ: toán tử * (nhân 2 số), % (chia lấy phần dư)</a:t>
            </a:r>
          </a:p>
          <a:p>
            <a:r>
              <a:rPr lang="en-US" altLang="en-US">
                <a:solidFill>
                  <a:srgbClr val="FF0000"/>
                </a:solidFill>
              </a:rPr>
              <a:t>Toán tử 3 ngôi</a:t>
            </a:r>
            <a:r>
              <a:rPr lang="en-US" altLang="en-US"/>
              <a:t>: cần dùng 3 toán hạng.</a:t>
            </a:r>
          </a:p>
          <a:p>
            <a:pPr marL="339725" indent="0">
              <a:buNone/>
            </a:pPr>
            <a:r>
              <a:rPr lang="en-US" altLang="en-US"/>
              <a:t>Ví dụ: toán tử cond?v1:v2  (kiểm tra nếu điều kiện cond đúng trả về v1, nếu sai trả về v2)</a:t>
            </a:r>
          </a:p>
        </p:txBody>
      </p:sp>
    </p:spTree>
    <p:extLst>
      <p:ext uri="{BB962C8B-B14F-4D97-AF65-F5344CB8AC3E}">
        <p14:creationId xmlns:p14="http://schemas.microsoft.com/office/powerpoint/2010/main" val="3103465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toán tử</a:t>
            </a:r>
          </a:p>
        </p:txBody>
      </p:sp>
      <p:graphicFrame>
        <p:nvGraphicFramePr>
          <p:cNvPr id="7" name="Table 6"/>
          <p:cNvGraphicFramePr>
            <a:graphicFrameLocks noGrp="1"/>
          </p:cNvGraphicFramePr>
          <p:nvPr>
            <p:extLst>
              <p:ext uri="{D42A27DB-BD31-4B8C-83A1-F6EECF244321}">
                <p14:modId xmlns:p14="http://schemas.microsoft.com/office/powerpoint/2010/main" val="495590098"/>
              </p:ext>
            </p:extLst>
          </p:nvPr>
        </p:nvGraphicFramePr>
        <p:xfrm>
          <a:off x="523045" y="1264920"/>
          <a:ext cx="8087555" cy="4221480"/>
        </p:xfrm>
        <a:graphic>
          <a:graphicData uri="http://schemas.openxmlformats.org/drawingml/2006/table">
            <a:tbl>
              <a:tblPr firstRow="1" bandRow="1">
                <a:tableStyleId>{5940675A-B579-460E-94D1-54222C63F5DA}</a:tableStyleId>
              </a:tblPr>
              <a:tblGrid>
                <a:gridCol w="3732421">
                  <a:extLst>
                    <a:ext uri="{9D8B030D-6E8A-4147-A177-3AD203B41FA5}">
                      <a16:colId xmlns:a16="http://schemas.microsoft.com/office/drawing/2014/main" val="20000"/>
                    </a:ext>
                  </a:extLst>
                </a:gridCol>
                <a:gridCol w="4355134">
                  <a:extLst>
                    <a:ext uri="{9D8B030D-6E8A-4147-A177-3AD203B41FA5}">
                      <a16:colId xmlns:a16="http://schemas.microsoft.com/office/drawing/2014/main" val="20001"/>
                    </a:ext>
                  </a:extLst>
                </a:gridCol>
              </a:tblGrid>
              <a:tr h="618665">
                <a:tc>
                  <a:txBody>
                    <a:bodyPr/>
                    <a:lstStyle/>
                    <a:p>
                      <a:r>
                        <a:rPr lang="en-US" sz="2800"/>
                        <a:t>Toán tử số học </a:t>
                      </a:r>
                    </a:p>
                  </a:txBody>
                  <a:tcPr/>
                </a:tc>
                <a:tc>
                  <a:txBody>
                    <a:bodyPr/>
                    <a:lstStyle/>
                    <a:p>
                      <a:r>
                        <a:rPr lang="en-US" sz="2800"/>
                        <a:t>Arithmetic Operators</a:t>
                      </a:r>
                    </a:p>
                  </a:txBody>
                  <a:tcPr/>
                </a:tc>
                <a:extLst>
                  <a:ext uri="{0D108BD9-81ED-4DB2-BD59-A6C34878D82A}">
                    <a16:rowId xmlns:a16="http://schemas.microsoft.com/office/drawing/2014/main" val="10000"/>
                  </a:ext>
                </a:extLst>
              </a:tr>
              <a:tr h="1128155">
                <a:tc>
                  <a:txBody>
                    <a:bodyPr/>
                    <a:lstStyle/>
                    <a:p>
                      <a:r>
                        <a:rPr lang="en-US" sz="2800"/>
                        <a:t>Toán tử so sánh</a:t>
                      </a:r>
                    </a:p>
                    <a:p>
                      <a:r>
                        <a:rPr lang="en-US" sz="2800"/>
                        <a:t>(Toán</a:t>
                      </a:r>
                      <a:r>
                        <a:rPr lang="en-US" sz="2800" baseline="0"/>
                        <a:t> tử </a:t>
                      </a:r>
                      <a:r>
                        <a:rPr lang="en-US" sz="2800"/>
                        <a:t>quan hệ)</a:t>
                      </a:r>
                    </a:p>
                  </a:txBody>
                  <a:tcPr/>
                </a:tc>
                <a:tc>
                  <a:txBody>
                    <a:bodyPr/>
                    <a:lstStyle/>
                    <a:p>
                      <a:r>
                        <a:rPr lang="en-US" sz="2800"/>
                        <a:t>Comparison Operators</a:t>
                      </a:r>
                    </a:p>
                    <a:p>
                      <a:r>
                        <a:rPr lang="en-US" sz="2800"/>
                        <a:t>(Relational Operators)</a:t>
                      </a:r>
                    </a:p>
                  </a:txBody>
                  <a:tcPr/>
                </a:tc>
                <a:extLst>
                  <a:ext uri="{0D108BD9-81ED-4DB2-BD59-A6C34878D82A}">
                    <a16:rowId xmlns:a16="http://schemas.microsoft.com/office/drawing/2014/main" val="10001"/>
                  </a:ext>
                </a:extLst>
              </a:tr>
              <a:tr h="618665">
                <a:tc>
                  <a:txBody>
                    <a:bodyPr/>
                    <a:lstStyle/>
                    <a:p>
                      <a:r>
                        <a:rPr lang="en-US" sz="2800"/>
                        <a:t>Toán tử luận lý </a:t>
                      </a:r>
                    </a:p>
                  </a:txBody>
                  <a:tcPr/>
                </a:tc>
                <a:tc>
                  <a:txBody>
                    <a:bodyPr/>
                    <a:lstStyle/>
                    <a:p>
                      <a:r>
                        <a:rPr lang="en-US" sz="2800"/>
                        <a:t>Logical Operators</a:t>
                      </a:r>
                    </a:p>
                  </a:txBody>
                  <a:tcPr/>
                </a:tc>
                <a:extLst>
                  <a:ext uri="{0D108BD9-81ED-4DB2-BD59-A6C34878D82A}">
                    <a16:rowId xmlns:a16="http://schemas.microsoft.com/office/drawing/2014/main" val="10002"/>
                  </a:ext>
                </a:extLst>
              </a:tr>
              <a:tr h="618665">
                <a:tc>
                  <a:txBody>
                    <a:bodyPr/>
                    <a:lstStyle/>
                    <a:p>
                      <a:r>
                        <a:rPr lang="en-US" sz="2800"/>
                        <a:t>Toán tử bitwise</a:t>
                      </a:r>
                    </a:p>
                  </a:txBody>
                  <a:tcPr/>
                </a:tc>
                <a:tc>
                  <a:txBody>
                    <a:bodyPr/>
                    <a:lstStyle/>
                    <a:p>
                      <a:r>
                        <a:rPr lang="en-US" sz="2800"/>
                        <a:t>Bitwise Operators</a:t>
                      </a:r>
                    </a:p>
                  </a:txBody>
                  <a:tcPr/>
                </a:tc>
                <a:extLst>
                  <a:ext uri="{0D108BD9-81ED-4DB2-BD59-A6C34878D82A}">
                    <a16:rowId xmlns:a16="http://schemas.microsoft.com/office/drawing/2014/main" val="10003"/>
                  </a:ext>
                </a:extLst>
              </a:tr>
              <a:tr h="618665">
                <a:tc>
                  <a:txBody>
                    <a:bodyPr/>
                    <a:lstStyle/>
                    <a:p>
                      <a:r>
                        <a:rPr lang="en-US" sz="2800"/>
                        <a:t>Toán</a:t>
                      </a:r>
                      <a:r>
                        <a:rPr lang="en-US" sz="2800" baseline="0"/>
                        <a:t> tử gán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Assignment Operators</a:t>
                      </a:r>
                    </a:p>
                  </a:txBody>
                  <a:tcPr/>
                </a:tc>
                <a:extLst>
                  <a:ext uri="{0D108BD9-81ED-4DB2-BD59-A6C34878D82A}">
                    <a16:rowId xmlns:a16="http://schemas.microsoft.com/office/drawing/2014/main" val="10004"/>
                  </a:ext>
                </a:extLst>
              </a:tr>
              <a:tr h="618665">
                <a:tc>
                  <a:txBody>
                    <a:bodyPr/>
                    <a:lstStyle/>
                    <a:p>
                      <a:r>
                        <a:rPr lang="en-US" sz="2800"/>
                        <a:t>Các toán tử khác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Other Operators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93859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Toán tử gán (a</a:t>
            </a:r>
            <a:r>
              <a:rPr lang="en-US" altLang="en-US"/>
              <a:t>ssignment</a:t>
            </a:r>
            <a:r>
              <a:rPr lang="en-US"/>
              <a:t>)</a:t>
            </a:r>
          </a:p>
        </p:txBody>
      </p:sp>
      <p:sp>
        <p:nvSpPr>
          <p:cNvPr id="3" name="Content Placeholder 2"/>
          <p:cNvSpPr>
            <a:spLocks noGrp="1"/>
          </p:cNvSpPr>
          <p:nvPr>
            <p:ph idx="1"/>
          </p:nvPr>
        </p:nvSpPr>
        <p:spPr/>
        <p:txBody>
          <a:bodyPr/>
          <a:lstStyle/>
          <a:p>
            <a:r>
              <a:rPr lang="en-US"/>
              <a:t>Dùng để gán một giá trị nào đó cho một biến</a:t>
            </a:r>
          </a:p>
          <a:p>
            <a:r>
              <a:rPr lang="en-US"/>
              <a:t>Cú pháp:</a:t>
            </a:r>
          </a:p>
          <a:p>
            <a:pPr marL="0" indent="0" algn="ctr">
              <a:buNone/>
            </a:pPr>
            <a:r>
              <a:rPr lang="en-US" altLang="en-US" i="1">
                <a:solidFill>
                  <a:srgbClr val="FF0000"/>
                </a:solidFill>
              </a:rPr>
              <a:t>&lt;variable&gt; = &lt;expression&gt;;</a:t>
            </a:r>
            <a:r>
              <a:rPr lang="en-US">
                <a:solidFill>
                  <a:srgbClr val="FF0000"/>
                </a:solidFill>
              </a:rPr>
              <a:t> </a:t>
            </a:r>
            <a:endParaRPr lang="en-US"/>
          </a:p>
          <a:p>
            <a:r>
              <a:rPr lang="en-US"/>
              <a:t>Vế trái bắt buộc phải là một biến, còn vế phải có thể là hằng, biến hay kết quả của một biểu thức</a:t>
            </a:r>
          </a:p>
          <a:p>
            <a:r>
              <a:rPr lang="en-US"/>
              <a:t>Kết quả trả về của biểu thức bên vế phải được gán vào biến ở vế trái</a:t>
            </a:r>
          </a:p>
          <a:p>
            <a:r>
              <a:rPr lang="en-US"/>
              <a:t>Vế phải có thể chứa các phép gán khác</a:t>
            </a:r>
          </a:p>
          <a:p>
            <a:r>
              <a:rPr lang="en-US"/>
              <a:t>Ví dụ:  	a = b = c = 5;	</a:t>
            </a:r>
            <a:r>
              <a:rPr lang="en-US">
                <a:sym typeface="Wingdings" panose="05000000000000000000" pitchFamily="2" charset="2"/>
              </a:rPr>
              <a:t> a=5, b=5, c=5</a:t>
            </a:r>
            <a:endParaRPr lang="en-US"/>
          </a:p>
          <a:p>
            <a:pPr marL="201168" lvl="1" indent="0">
              <a:buNone/>
            </a:pPr>
            <a:r>
              <a:rPr lang="en-US"/>
              <a:t> 		</a:t>
            </a:r>
            <a:r>
              <a:rPr lang="en-US" sz="2800">
                <a:ea typeface="+mn-ea"/>
              </a:rPr>
              <a:t>a = 5 + ( b = 4);  	</a:t>
            </a:r>
            <a:r>
              <a:rPr lang="en-US" sz="2800">
                <a:ea typeface="+mn-ea"/>
                <a:sym typeface="Wingdings" panose="05000000000000000000" pitchFamily="2" charset="2"/>
              </a:rPr>
              <a:t> a=9, b=4</a:t>
            </a:r>
            <a:endParaRPr lang="en-US" sz="2800">
              <a:ea typeface="+mn-ea"/>
            </a:endParaRPr>
          </a:p>
          <a:p>
            <a:endParaRPr lang="en-US"/>
          </a:p>
        </p:txBody>
      </p:sp>
    </p:spTree>
    <p:extLst>
      <p:ext uri="{BB962C8B-B14F-4D97-AF65-F5344CB8AC3E}">
        <p14:creationId xmlns:p14="http://schemas.microsoft.com/office/powerpoint/2010/main" val="82554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a:lstStyle/>
          <a:p>
            <a:r>
              <a:rPr lang="en-US" altLang="en-US"/>
              <a:t>Dữ liệu</a:t>
            </a:r>
          </a:p>
        </p:txBody>
      </p:sp>
      <p:sp>
        <p:nvSpPr>
          <p:cNvPr id="119811" name="Rectangle 3"/>
          <p:cNvSpPr>
            <a:spLocks noGrp="1"/>
          </p:cNvSpPr>
          <p:nvPr>
            <p:ph idx="1"/>
          </p:nvPr>
        </p:nvSpPr>
        <p:spPr/>
        <p:txBody>
          <a:bodyPr/>
          <a:lstStyle/>
          <a:p>
            <a:r>
              <a:rPr lang="en-US"/>
              <a:t>Dữ liệu được lưu trữ trong</a:t>
            </a:r>
            <a:r>
              <a:rPr lang="vi-VN"/>
              <a:t> RAM của máy tính</a:t>
            </a:r>
            <a:r>
              <a:rPr lang="en-US"/>
              <a:t> </a:t>
            </a:r>
            <a:r>
              <a:rPr lang="vi-VN"/>
              <a:t>trong quá trình chương trình thực thi</a:t>
            </a:r>
            <a:endParaRPr lang="en-US" altLang="en-US"/>
          </a:p>
          <a:p>
            <a:r>
              <a:rPr lang="en-US" altLang="en-US"/>
              <a:t>Dữ liệu trong các chương trình C thường nằm ở 3 hình thức:</a:t>
            </a:r>
          </a:p>
          <a:p>
            <a:pPr lvl="1"/>
            <a:r>
              <a:rPr lang="en-US" altLang="en-US"/>
              <a:t> </a:t>
            </a:r>
            <a:r>
              <a:rPr lang="en-US">
                <a:solidFill>
                  <a:srgbClr val="FF0000"/>
                </a:solidFill>
              </a:rPr>
              <a:t>Literals</a:t>
            </a:r>
            <a:r>
              <a:rPr lang="en-US"/>
              <a:t> hay </a:t>
            </a:r>
            <a:r>
              <a:rPr lang="en-US">
                <a:solidFill>
                  <a:srgbClr val="FF0000"/>
                </a:solidFill>
              </a:rPr>
              <a:t>Fixed</a:t>
            </a:r>
            <a:r>
              <a:rPr lang="en-US"/>
              <a:t> </a:t>
            </a:r>
            <a:r>
              <a:rPr lang="en-US" altLang="en-US">
                <a:solidFill>
                  <a:srgbClr val="FF0000"/>
                </a:solidFill>
              </a:rPr>
              <a:t>Value</a:t>
            </a:r>
            <a:r>
              <a:rPr lang="en-US" altLang="en-US"/>
              <a:t>: giá trị cố định</a:t>
            </a:r>
          </a:p>
          <a:p>
            <a:pPr lvl="1"/>
            <a:r>
              <a:rPr lang="en-US" altLang="en-US"/>
              <a:t> </a:t>
            </a:r>
            <a:r>
              <a:rPr lang="en-US" altLang="en-US">
                <a:solidFill>
                  <a:srgbClr val="FF0000"/>
                </a:solidFill>
              </a:rPr>
              <a:t>Constant</a:t>
            </a:r>
            <a:r>
              <a:rPr lang="en-US" altLang="en-US"/>
              <a:t>: hằng</a:t>
            </a:r>
          </a:p>
          <a:p>
            <a:pPr lvl="2"/>
            <a:r>
              <a:rPr lang="en-US" altLang="en-US"/>
              <a:t> Dùng tên (name) để thay thế một giá trị (value)</a:t>
            </a:r>
          </a:p>
          <a:p>
            <a:pPr lvl="1"/>
            <a:r>
              <a:rPr lang="en-US" altLang="en-US"/>
              <a:t> </a:t>
            </a:r>
            <a:r>
              <a:rPr lang="en-US" altLang="en-US">
                <a:solidFill>
                  <a:srgbClr val="FF0000"/>
                </a:solidFill>
              </a:rPr>
              <a:t>Variable</a:t>
            </a:r>
            <a:r>
              <a:rPr lang="en-US" altLang="en-US"/>
              <a:t>: biến </a:t>
            </a:r>
          </a:p>
          <a:p>
            <a:pPr lvl="2"/>
            <a:r>
              <a:rPr lang="en-US" altLang="en-US"/>
              <a:t> Có tên (name), kiểu (type) và giá trị (value) chứa bên trong có thể thay đổi đ</a:t>
            </a:r>
            <a:r>
              <a:rPr lang="vi-VN" altLang="en-US"/>
              <a:t>ư</a:t>
            </a:r>
            <a:r>
              <a:rPr lang="en-US" altLang="en-US"/>
              <a:t>ợc</a:t>
            </a:r>
          </a:p>
        </p:txBody>
      </p:sp>
    </p:spTree>
    <p:extLst>
      <p:ext uri="{BB962C8B-B14F-4D97-AF65-F5344CB8AC3E}">
        <p14:creationId xmlns:p14="http://schemas.microsoft.com/office/powerpoint/2010/main" val="2125686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Toán tử số học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12375318"/>
              </p:ext>
            </p:extLst>
          </p:nvPr>
        </p:nvGraphicFramePr>
        <p:xfrm>
          <a:off x="381000" y="1143000"/>
          <a:ext cx="8229600" cy="4780075"/>
        </p:xfrm>
        <a:graphic>
          <a:graphicData uri="http://schemas.openxmlformats.org/drawingml/2006/table">
            <a:tbl>
              <a:tblPr firstRow="1" firstCol="1" bandRow="1">
                <a:tableStyleId>{5940675A-B579-460E-94D1-54222C63F5DA}</a:tableStyleId>
              </a:tblPr>
              <a:tblGrid>
                <a:gridCol w="2373239">
                  <a:extLst>
                    <a:ext uri="{9D8B030D-6E8A-4147-A177-3AD203B41FA5}">
                      <a16:colId xmlns:a16="http://schemas.microsoft.com/office/drawing/2014/main" val="20000"/>
                    </a:ext>
                  </a:extLst>
                </a:gridCol>
                <a:gridCol w="5856361">
                  <a:extLst>
                    <a:ext uri="{9D8B030D-6E8A-4147-A177-3AD203B41FA5}">
                      <a16:colId xmlns:a16="http://schemas.microsoft.com/office/drawing/2014/main" val="20001"/>
                    </a:ext>
                  </a:extLst>
                </a:gridCol>
              </a:tblGrid>
              <a:tr h="623646">
                <a:tc>
                  <a:txBody>
                    <a:bodyPr/>
                    <a:lstStyle/>
                    <a:p>
                      <a:pPr marL="0" marR="0" algn="ctr">
                        <a:lnSpc>
                          <a:spcPct val="107000"/>
                        </a:lnSpc>
                        <a:spcBef>
                          <a:spcPts val="0"/>
                        </a:spcBef>
                        <a:spcAft>
                          <a:spcPts val="0"/>
                        </a:spcAft>
                      </a:pPr>
                      <a:r>
                        <a:rPr lang="en-US" sz="28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a:effectLst/>
                        </a:rPr>
                        <a:t>cộng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623646">
                <a:tc>
                  <a:txBody>
                    <a:bodyPr/>
                    <a:lstStyle/>
                    <a:p>
                      <a:pPr marL="0" marR="0" algn="ctr">
                        <a:lnSpc>
                          <a:spcPct val="107000"/>
                        </a:lnSpc>
                        <a:spcBef>
                          <a:spcPts val="0"/>
                        </a:spcBef>
                        <a:spcAft>
                          <a:spcPts val="0"/>
                        </a:spcAft>
                      </a:pPr>
                      <a:r>
                        <a:rPr lang="en-US" sz="28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a:effectLst/>
                        </a:rPr>
                        <a:t>trừ</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623646">
                <a:tc>
                  <a:txBody>
                    <a:bodyPr/>
                    <a:lstStyle/>
                    <a:p>
                      <a:pPr marL="0" marR="0" algn="ctr">
                        <a:lnSpc>
                          <a:spcPct val="107000"/>
                        </a:lnSpc>
                        <a:spcBef>
                          <a:spcPts val="0"/>
                        </a:spcBef>
                        <a:spcAft>
                          <a:spcPts val="0"/>
                        </a:spcAft>
                      </a:pPr>
                      <a:r>
                        <a:rPr lang="en-US" sz="28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a:effectLst/>
                        </a:rPr>
                        <a:t>nhân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623646">
                <a:tc>
                  <a:txBody>
                    <a:bodyPr/>
                    <a:lstStyle/>
                    <a:p>
                      <a:pPr marL="0" marR="0" algn="ctr">
                        <a:lnSpc>
                          <a:spcPct val="107000"/>
                        </a:lnSpc>
                        <a:spcBef>
                          <a:spcPts val="0"/>
                        </a:spcBef>
                        <a:spcAft>
                          <a:spcPts val="0"/>
                        </a:spcAft>
                      </a:pPr>
                      <a:r>
                        <a:rPr lang="en-US" sz="28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a:effectLst/>
                        </a:rPr>
                        <a:t>chia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1038199">
                <a:tc>
                  <a:txBody>
                    <a:bodyPr/>
                    <a:lstStyle/>
                    <a:p>
                      <a:pPr marL="0" marR="0" algn="ctr">
                        <a:lnSpc>
                          <a:spcPct val="107000"/>
                        </a:lnSpc>
                        <a:spcBef>
                          <a:spcPts val="0"/>
                        </a:spcBef>
                        <a:spcAft>
                          <a:spcPts val="0"/>
                        </a:spcAft>
                      </a:pPr>
                      <a:r>
                        <a:rPr lang="en-US" sz="28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a:effectLst/>
                        </a:rPr>
                        <a:t>lấy phần dư (trong phép chia),</a:t>
                      </a:r>
                    </a:p>
                    <a:p>
                      <a:pPr marL="0" marR="0" algn="ctr">
                        <a:lnSpc>
                          <a:spcPct val="107000"/>
                        </a:lnSpc>
                        <a:spcBef>
                          <a:spcPts val="0"/>
                        </a:spcBef>
                        <a:spcAft>
                          <a:spcPts val="0"/>
                        </a:spcAft>
                      </a:pPr>
                      <a:r>
                        <a:rPr lang="vi-VN" sz="2800"/>
                        <a:t>cả hai toán hạng là số nguyên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623646">
                <a:tc>
                  <a:txBody>
                    <a:bodyPr/>
                    <a:lstStyle/>
                    <a:p>
                      <a:pPr marL="0" marR="0" algn="ctr">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c>
                  <a:txBody>
                    <a:bodyPr/>
                    <a:lstStyle/>
                    <a:p>
                      <a:pPr marL="0" marR="0" algn="ctr">
                        <a:lnSpc>
                          <a:spcPct val="107000"/>
                        </a:lnSpc>
                        <a:spcBef>
                          <a:spcPts val="0"/>
                        </a:spcBef>
                        <a:spcAft>
                          <a:spcPts val="0"/>
                        </a:spcAft>
                      </a:pPr>
                      <a:r>
                        <a:rPr lang="en-US" sz="2800" kern="1200">
                          <a:solidFill>
                            <a:schemeClr val="tx1"/>
                          </a:solidFill>
                          <a:effectLst/>
                          <a:latin typeface="+mn-lt"/>
                          <a:ea typeface="+mn-ea"/>
                          <a:cs typeface="+mn-cs"/>
                        </a:rPr>
                        <a:t>toán tử tăng</a:t>
                      </a:r>
                    </a:p>
                  </a:txBody>
                  <a:tcPr marL="9525" marR="9525" marT="9525" marB="9525" anchor="ctr"/>
                </a:tc>
                <a:extLst>
                  <a:ext uri="{0D108BD9-81ED-4DB2-BD59-A6C34878D82A}">
                    <a16:rowId xmlns:a16="http://schemas.microsoft.com/office/drawing/2014/main" val="10005"/>
                  </a:ext>
                </a:extLst>
              </a:tr>
              <a:tr h="623646">
                <a:tc>
                  <a:txBody>
                    <a:bodyPr/>
                    <a:lstStyle/>
                    <a:p>
                      <a:pPr marL="0" marR="0" algn="ctr">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c>
                  <a:txBody>
                    <a:bodyPr/>
                    <a:lstStyle/>
                    <a:p>
                      <a:pPr marL="0" marR="0" algn="ctr">
                        <a:lnSpc>
                          <a:spcPct val="107000"/>
                        </a:lnSpc>
                        <a:spcBef>
                          <a:spcPts val="0"/>
                        </a:spcBef>
                        <a:spcAft>
                          <a:spcPts val="0"/>
                        </a:spcAft>
                      </a:pPr>
                      <a:r>
                        <a:rPr lang="en-US" sz="2800" kern="1200">
                          <a:solidFill>
                            <a:schemeClr val="tx1"/>
                          </a:solidFill>
                          <a:effectLst/>
                          <a:latin typeface="+mn-lt"/>
                          <a:ea typeface="+mn-ea"/>
                          <a:cs typeface="+mn-cs"/>
                        </a:rPr>
                        <a:t>toán tử giảm</a:t>
                      </a:r>
                    </a:p>
                  </a:txBody>
                  <a:tcPr marL="9525" marR="9525" marT="9525" marB="95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91236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altLang="en-US"/>
              <a:t>Toán tử tăng / giảm</a:t>
            </a:r>
          </a:p>
        </p:txBody>
      </p:sp>
      <p:sp>
        <p:nvSpPr>
          <p:cNvPr id="21507" name="Rectangle 3"/>
          <p:cNvSpPr>
            <a:spLocks noGrp="1"/>
          </p:cNvSpPr>
          <p:nvPr>
            <p:ph idx="1"/>
          </p:nvPr>
        </p:nvSpPr>
        <p:spPr/>
        <p:txBody>
          <a:bodyPr/>
          <a:lstStyle/>
          <a:p>
            <a:r>
              <a:rPr lang="en-US" altLang="en-US"/>
              <a:t>++ hay </a:t>
            </a:r>
            <a:r>
              <a:rPr lang="en-US" altLang="en-US" b="1">
                <a:latin typeface="Consolas" panose="020B0609020204030204" pitchFamily="49" charset="0"/>
                <a:cs typeface="Calibri" panose="020F0502020204030204" pitchFamily="34" charset="0"/>
              </a:rPr>
              <a:t>--</a:t>
            </a:r>
            <a:r>
              <a:rPr lang="en-US" altLang="en-US"/>
              <a:t> là các toán tử một ngôi có thể đứng ở trước (prefix) hoặc sau (postfix) tên biến.</a:t>
            </a:r>
          </a:p>
          <a:p>
            <a:r>
              <a:rPr lang="en-US" altLang="en-US"/>
              <a:t>Toán tử prefix được thực hiện trước khi sử dụng toán hạng</a:t>
            </a:r>
          </a:p>
          <a:p>
            <a:pPr lvl="1"/>
            <a:r>
              <a:rPr lang="en-US" altLang="en-US"/>
              <a:t>Ví dụ: </a:t>
            </a:r>
            <a:r>
              <a:rPr lang="en-US" altLang="en-US">
                <a:solidFill>
                  <a:srgbClr val="FF0000"/>
                </a:solidFill>
              </a:rPr>
              <a:t>dem = ++k;  </a:t>
            </a:r>
            <a:r>
              <a:rPr lang="en-US" altLang="en-US"/>
              <a:t>tương đương  </a:t>
            </a:r>
            <a:r>
              <a:rPr lang="en-US" altLang="en-US">
                <a:solidFill>
                  <a:srgbClr val="FF0000"/>
                </a:solidFill>
              </a:rPr>
              <a:t>k++;  dem = k;</a:t>
            </a:r>
          </a:p>
          <a:p>
            <a:r>
              <a:rPr lang="en-US" altLang="en-US"/>
              <a:t>Toán tử postfix được thực hiện sau khi sử dụng toán hạng</a:t>
            </a:r>
          </a:p>
          <a:p>
            <a:pPr lvl="1"/>
            <a:r>
              <a:rPr lang="en-US" altLang="en-US"/>
              <a:t>Ví dụ:	</a:t>
            </a:r>
            <a:r>
              <a:rPr lang="en-US" altLang="en-US">
                <a:solidFill>
                  <a:srgbClr val="FF0000"/>
                </a:solidFill>
              </a:rPr>
              <a:t>dem = k</a:t>
            </a:r>
            <a:r>
              <a:rPr lang="en-US" altLang="en-US">
                <a:solidFill>
                  <a:srgbClr val="FF0000"/>
                </a:solidFill>
                <a:latin typeface="Consolas" panose="020B0609020204030204" pitchFamily="49" charset="0"/>
              </a:rPr>
              <a:t>--</a:t>
            </a:r>
            <a:r>
              <a:rPr lang="en-US" altLang="en-US">
                <a:solidFill>
                  <a:srgbClr val="FF0000"/>
                </a:solidFill>
              </a:rPr>
              <a:t>;  </a:t>
            </a:r>
            <a:r>
              <a:rPr lang="en-US" altLang="en-US"/>
              <a:t>tương đương  </a:t>
            </a:r>
            <a:r>
              <a:rPr lang="en-US" altLang="en-US">
                <a:solidFill>
                  <a:srgbClr val="FF0000"/>
                </a:solidFill>
              </a:rPr>
              <a:t>dem = k;  k</a:t>
            </a:r>
            <a:r>
              <a:rPr lang="en-US" altLang="en-US">
                <a:solidFill>
                  <a:srgbClr val="FF0000"/>
                </a:solidFill>
                <a:latin typeface="Consolas" panose="020B0609020204030204" pitchFamily="49" charset="0"/>
              </a:rPr>
              <a:t>--</a:t>
            </a:r>
            <a:r>
              <a:rPr lang="en-US" altLang="en-US">
                <a:solidFill>
                  <a:srgbClr val="FF0000"/>
                </a:solidFill>
              </a:rPr>
              <a:t>;</a:t>
            </a:r>
          </a:p>
        </p:txBody>
      </p:sp>
    </p:spTree>
    <p:extLst>
      <p:ext uri="{BB962C8B-B14F-4D97-AF65-F5344CB8AC3E}">
        <p14:creationId xmlns:p14="http://schemas.microsoft.com/office/powerpoint/2010/main" val="4080844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ltLang="en-US"/>
              <a:t>Toán tử gán phức hợp</a:t>
            </a:r>
          </a:p>
        </p:txBody>
      </p:sp>
      <p:graphicFrame>
        <p:nvGraphicFramePr>
          <p:cNvPr id="2" name="Table 1">
            <a:extLst>
              <a:ext uri="{FF2B5EF4-FFF2-40B4-BE49-F238E27FC236}">
                <a16:creationId xmlns:a16="http://schemas.microsoft.com/office/drawing/2014/main" id="{19149A9B-3124-42F6-9D6F-0A99B3F6CEE1}"/>
              </a:ext>
            </a:extLst>
          </p:cNvPr>
          <p:cNvGraphicFramePr>
            <a:graphicFrameLocks noGrp="1"/>
          </p:cNvGraphicFramePr>
          <p:nvPr>
            <p:extLst>
              <p:ext uri="{D42A27DB-BD31-4B8C-83A1-F6EECF244321}">
                <p14:modId xmlns:p14="http://schemas.microsoft.com/office/powerpoint/2010/main" val="432633589"/>
              </p:ext>
            </p:extLst>
          </p:nvPr>
        </p:nvGraphicFramePr>
        <p:xfrm>
          <a:off x="952500" y="1371600"/>
          <a:ext cx="7239000" cy="4038600"/>
        </p:xfrm>
        <a:graphic>
          <a:graphicData uri="http://schemas.openxmlformats.org/drawingml/2006/table">
            <a:tbl>
              <a:tblPr firstRow="1" bandRow="1">
                <a:tableStyleId>{5940675A-B579-460E-94D1-54222C63F5DA}</a:tableStyleId>
              </a:tblPr>
              <a:tblGrid>
                <a:gridCol w="2413000">
                  <a:extLst>
                    <a:ext uri="{9D8B030D-6E8A-4147-A177-3AD203B41FA5}">
                      <a16:colId xmlns:a16="http://schemas.microsoft.com/office/drawing/2014/main" val="4273070791"/>
                    </a:ext>
                  </a:extLst>
                </a:gridCol>
                <a:gridCol w="2413000">
                  <a:extLst>
                    <a:ext uri="{9D8B030D-6E8A-4147-A177-3AD203B41FA5}">
                      <a16:colId xmlns:a16="http://schemas.microsoft.com/office/drawing/2014/main" val="2960345016"/>
                    </a:ext>
                  </a:extLst>
                </a:gridCol>
                <a:gridCol w="2413000">
                  <a:extLst>
                    <a:ext uri="{9D8B030D-6E8A-4147-A177-3AD203B41FA5}">
                      <a16:colId xmlns:a16="http://schemas.microsoft.com/office/drawing/2014/main" val="147889854"/>
                    </a:ext>
                  </a:extLst>
                </a:gridCol>
              </a:tblGrid>
              <a:tr h="673100">
                <a:tc>
                  <a:txBody>
                    <a:bodyPr/>
                    <a:lstStyle/>
                    <a:p>
                      <a:pPr algn="ctr"/>
                      <a:r>
                        <a:rPr lang="en-US" altLang="en-US" sz="2800"/>
                        <a:t>Toán tử</a:t>
                      </a:r>
                      <a:endParaRPr lang="en-US" sz="2800"/>
                    </a:p>
                  </a:txBody>
                  <a:tcPr anchor="ctr"/>
                </a:tc>
                <a:tc>
                  <a:txBody>
                    <a:bodyPr/>
                    <a:lstStyle/>
                    <a:p>
                      <a:pPr algn="ctr"/>
                      <a:r>
                        <a:rPr lang="en-US" altLang="en-US" sz="2800"/>
                        <a:t>Ví dụ</a:t>
                      </a:r>
                      <a:endParaRPr lang="en-US" sz="2800"/>
                    </a:p>
                  </a:txBody>
                  <a:tcPr anchor="ctr"/>
                </a:tc>
                <a:tc>
                  <a:txBody>
                    <a:bodyPr/>
                    <a:lstStyle/>
                    <a:p>
                      <a:pPr algn="ctr"/>
                      <a:r>
                        <a:rPr lang="en-US" altLang="en-US" sz="2800"/>
                        <a:t>Ý  nghĩa</a:t>
                      </a:r>
                      <a:endParaRPr lang="en-US" sz="2800"/>
                    </a:p>
                  </a:txBody>
                  <a:tcPr anchor="ctr"/>
                </a:tc>
                <a:extLst>
                  <a:ext uri="{0D108BD9-81ED-4DB2-BD59-A6C34878D82A}">
                    <a16:rowId xmlns:a16="http://schemas.microsoft.com/office/drawing/2014/main" val="3312731926"/>
                  </a:ext>
                </a:extLst>
              </a:tr>
              <a:tr h="673100">
                <a:tc>
                  <a:txBody>
                    <a:bodyPr/>
                    <a:lstStyle/>
                    <a:p>
                      <a:pPr algn="ctr"/>
                      <a:r>
                        <a:rPr lang="en-US" altLang="en-US" sz="2800"/>
                        <a:t>+=</a:t>
                      </a:r>
                      <a:endParaRPr lang="en-US" sz="2800"/>
                    </a:p>
                  </a:txBody>
                  <a:tcPr anchor="ctr"/>
                </a:tc>
                <a:tc>
                  <a:txBody>
                    <a:bodyPr/>
                    <a:lstStyle/>
                    <a:p>
                      <a:pPr algn="ctr"/>
                      <a:r>
                        <a:rPr lang="en-US" altLang="en-US" sz="2800"/>
                        <a:t>x += 5</a:t>
                      </a:r>
                      <a:endParaRPr lang="en-US" sz="2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a:t>x = x + 5</a:t>
                      </a:r>
                    </a:p>
                  </a:txBody>
                  <a:tcPr anchor="ctr"/>
                </a:tc>
                <a:extLst>
                  <a:ext uri="{0D108BD9-81ED-4DB2-BD59-A6C34878D82A}">
                    <a16:rowId xmlns:a16="http://schemas.microsoft.com/office/drawing/2014/main" val="3556474987"/>
                  </a:ext>
                </a:extLst>
              </a:tr>
              <a:tr h="673100">
                <a:tc>
                  <a:txBody>
                    <a:bodyPr/>
                    <a:lstStyle/>
                    <a:p>
                      <a:pPr algn="ctr"/>
                      <a:r>
                        <a:rPr lang="en-US" altLang="en-US" sz="2800"/>
                        <a:t>-=</a:t>
                      </a:r>
                      <a:endParaRPr lang="en-US" sz="2800"/>
                    </a:p>
                  </a:txBody>
                  <a:tcPr anchor="ctr"/>
                </a:tc>
                <a:tc>
                  <a:txBody>
                    <a:bodyPr/>
                    <a:lstStyle/>
                    <a:p>
                      <a:pPr algn="ctr"/>
                      <a:r>
                        <a:rPr lang="en-US" altLang="en-US" sz="2800"/>
                        <a:t>x -= 5</a:t>
                      </a:r>
                      <a:endParaRPr lang="en-US" sz="2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a:t>x = x - 5</a:t>
                      </a:r>
                    </a:p>
                  </a:txBody>
                  <a:tcPr anchor="ctr"/>
                </a:tc>
                <a:extLst>
                  <a:ext uri="{0D108BD9-81ED-4DB2-BD59-A6C34878D82A}">
                    <a16:rowId xmlns:a16="http://schemas.microsoft.com/office/drawing/2014/main" val="2703435229"/>
                  </a:ext>
                </a:extLst>
              </a:tr>
              <a:tr h="673100">
                <a:tc>
                  <a:txBody>
                    <a:bodyPr/>
                    <a:lstStyle/>
                    <a:p>
                      <a:pPr algn="ctr"/>
                      <a:r>
                        <a:rPr lang="en-US" altLang="en-US" sz="2800"/>
                        <a:t>*=</a:t>
                      </a:r>
                      <a:endParaRPr lang="en-US" sz="2800"/>
                    </a:p>
                  </a:txBody>
                  <a:tcPr anchor="ctr"/>
                </a:tc>
                <a:tc>
                  <a:txBody>
                    <a:bodyPr/>
                    <a:lstStyle/>
                    <a:p>
                      <a:pPr algn="ctr"/>
                      <a:r>
                        <a:rPr lang="en-US" altLang="en-US" sz="2800"/>
                        <a:t>x *= 5</a:t>
                      </a:r>
                      <a:endParaRPr lang="en-US" sz="2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a:t>x = x * 5</a:t>
                      </a:r>
                    </a:p>
                  </a:txBody>
                  <a:tcPr anchor="ctr"/>
                </a:tc>
                <a:extLst>
                  <a:ext uri="{0D108BD9-81ED-4DB2-BD59-A6C34878D82A}">
                    <a16:rowId xmlns:a16="http://schemas.microsoft.com/office/drawing/2014/main" val="2507701488"/>
                  </a:ext>
                </a:extLst>
              </a:tr>
              <a:tr h="673100">
                <a:tc>
                  <a:txBody>
                    <a:bodyPr/>
                    <a:lstStyle/>
                    <a:p>
                      <a:pPr algn="ctr"/>
                      <a:r>
                        <a:rPr lang="en-US" altLang="en-US" sz="2800"/>
                        <a:t>/=</a:t>
                      </a:r>
                      <a:endParaRPr lang="en-US" sz="2800"/>
                    </a:p>
                  </a:txBody>
                  <a:tcPr anchor="ctr"/>
                </a:tc>
                <a:tc>
                  <a:txBody>
                    <a:bodyPr/>
                    <a:lstStyle/>
                    <a:p>
                      <a:pPr algn="ctr"/>
                      <a:r>
                        <a:rPr lang="en-US" altLang="en-US" sz="2800"/>
                        <a:t>x /= 5</a:t>
                      </a:r>
                      <a:endParaRPr lang="en-US" sz="2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a:t>x = x / 5</a:t>
                      </a:r>
                    </a:p>
                  </a:txBody>
                  <a:tcPr anchor="ctr"/>
                </a:tc>
                <a:extLst>
                  <a:ext uri="{0D108BD9-81ED-4DB2-BD59-A6C34878D82A}">
                    <a16:rowId xmlns:a16="http://schemas.microsoft.com/office/drawing/2014/main" val="4000712821"/>
                  </a:ext>
                </a:extLst>
              </a:tr>
              <a:tr h="673100">
                <a:tc>
                  <a:txBody>
                    <a:bodyPr/>
                    <a:lstStyle/>
                    <a:p>
                      <a:pPr algn="ctr"/>
                      <a:r>
                        <a:rPr lang="en-US" altLang="en-US" sz="2800"/>
                        <a:t>%=</a:t>
                      </a:r>
                      <a:endParaRPr lang="en-US" sz="2800"/>
                    </a:p>
                  </a:txBody>
                  <a:tcPr anchor="ctr"/>
                </a:tc>
                <a:tc>
                  <a:txBody>
                    <a:bodyPr/>
                    <a:lstStyle/>
                    <a:p>
                      <a:pPr algn="ctr"/>
                      <a:r>
                        <a:rPr lang="en-US" altLang="en-US" sz="2800"/>
                        <a:t>x %= 5</a:t>
                      </a:r>
                      <a:endParaRPr lang="en-US" sz="2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a:t>x = x % 5</a:t>
                      </a:r>
                    </a:p>
                  </a:txBody>
                  <a:tcPr anchor="ctr"/>
                </a:tc>
                <a:extLst>
                  <a:ext uri="{0D108BD9-81ED-4DB2-BD59-A6C34878D82A}">
                    <a16:rowId xmlns:a16="http://schemas.microsoft.com/office/drawing/2014/main" val="496242374"/>
                  </a:ext>
                </a:extLst>
              </a:tr>
            </a:tbl>
          </a:graphicData>
        </a:graphic>
      </p:graphicFrame>
    </p:spTree>
    <p:extLst>
      <p:ext uri="{BB962C8B-B14F-4D97-AF65-F5344CB8AC3E}">
        <p14:creationId xmlns:p14="http://schemas.microsoft.com/office/powerpoint/2010/main" val="4243316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altLang="en-US"/>
              <a:t>Toán tử so sánh</a:t>
            </a:r>
          </a:p>
        </p:txBody>
      </p:sp>
      <p:sp>
        <p:nvSpPr>
          <p:cNvPr id="23555" name="Rectangle 3"/>
          <p:cNvSpPr>
            <a:spLocks noGrp="1"/>
          </p:cNvSpPr>
          <p:nvPr>
            <p:ph idx="1"/>
          </p:nvPr>
        </p:nvSpPr>
        <p:spPr/>
        <p:txBody>
          <a:bodyPr>
            <a:normAutofit/>
          </a:bodyPr>
          <a:lstStyle/>
          <a:p>
            <a:r>
              <a:rPr lang="en-US" altLang="en-US"/>
              <a:t>Chỉ trả về giá trị </a:t>
            </a:r>
            <a:r>
              <a:rPr lang="en-US" altLang="en-US">
                <a:solidFill>
                  <a:srgbClr val="FF0000"/>
                </a:solidFill>
              </a:rPr>
              <a:t>true</a:t>
            </a:r>
            <a:r>
              <a:rPr lang="en-US" altLang="en-US"/>
              <a:t> (khác 0) hoặc </a:t>
            </a:r>
            <a:r>
              <a:rPr lang="en-US" altLang="en-US">
                <a:solidFill>
                  <a:srgbClr val="FF0000"/>
                </a:solidFill>
              </a:rPr>
              <a:t>false</a:t>
            </a:r>
            <a:r>
              <a:rPr lang="en-US" altLang="en-US"/>
              <a:t> (bằng 0)</a:t>
            </a:r>
          </a:p>
          <a:p>
            <a:endParaRPr lang="en-US" altLang="en-US" sz="1050"/>
          </a:p>
          <a:p>
            <a:pPr marL="384048" lvl="2" indent="0">
              <a:buNone/>
            </a:pPr>
            <a:r>
              <a:rPr lang="en-US" altLang="en-US" sz="2600"/>
              <a:t>Toán tử		ý nghĩa</a:t>
            </a:r>
          </a:p>
          <a:p>
            <a:pPr marL="384048" lvl="2" indent="0">
              <a:buNone/>
            </a:pPr>
            <a:r>
              <a:rPr lang="en-US" altLang="en-US" sz="2600"/>
              <a:t>-------------------------------------------------------</a:t>
            </a:r>
          </a:p>
          <a:p>
            <a:pPr marL="746125" lvl="2" indent="0">
              <a:buNone/>
            </a:pPr>
            <a:r>
              <a:rPr lang="en-US" altLang="en-US" sz="2600"/>
              <a:t>==		bằng</a:t>
            </a:r>
          </a:p>
          <a:p>
            <a:pPr marL="746125" lvl="2" indent="0">
              <a:buNone/>
            </a:pPr>
            <a:r>
              <a:rPr lang="en-US" altLang="en-US" sz="2600"/>
              <a:t>!=		khác</a:t>
            </a:r>
          </a:p>
          <a:p>
            <a:pPr marL="746125" lvl="2" indent="0">
              <a:buNone/>
            </a:pPr>
            <a:r>
              <a:rPr lang="en-US" altLang="en-US" sz="2600"/>
              <a:t>&gt;		lớn hơn</a:t>
            </a:r>
          </a:p>
          <a:p>
            <a:pPr marL="746125" lvl="2" indent="0">
              <a:buNone/>
            </a:pPr>
            <a:r>
              <a:rPr lang="en-US" altLang="en-US" sz="2600"/>
              <a:t>&lt; 		nhỏ hơn</a:t>
            </a:r>
          </a:p>
          <a:p>
            <a:pPr marL="746125" lvl="2" indent="0">
              <a:buNone/>
            </a:pPr>
            <a:r>
              <a:rPr lang="en-US" altLang="en-US" sz="2600"/>
              <a:t>&lt;=		nhỏ hơn hoặc bằng</a:t>
            </a:r>
          </a:p>
          <a:p>
            <a:pPr marL="746125" lvl="2" indent="0">
              <a:buNone/>
            </a:pPr>
            <a:r>
              <a:rPr lang="en-US" altLang="en-US" sz="2600"/>
              <a:t>&gt;=		lớn hơn hoặc bằng </a:t>
            </a:r>
          </a:p>
        </p:txBody>
      </p:sp>
    </p:spTree>
    <p:extLst>
      <p:ext uri="{BB962C8B-B14F-4D97-AF65-F5344CB8AC3E}">
        <p14:creationId xmlns:p14="http://schemas.microsoft.com/office/powerpoint/2010/main" val="832716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normAutofit/>
          </a:bodyPr>
          <a:lstStyle/>
          <a:p>
            <a:r>
              <a:rPr lang="en-US" altLang="en-US"/>
              <a:t>Toán tử luận lý</a:t>
            </a:r>
          </a:p>
        </p:txBody>
      </p:sp>
      <p:sp>
        <p:nvSpPr>
          <p:cNvPr id="24579" name="Rectangle 3"/>
          <p:cNvSpPr>
            <a:spLocks noGrp="1"/>
          </p:cNvSpPr>
          <p:nvPr>
            <p:ph idx="1"/>
          </p:nvPr>
        </p:nvSpPr>
        <p:spPr/>
        <p:txBody>
          <a:bodyPr>
            <a:normAutofit/>
          </a:bodyPr>
          <a:lstStyle/>
          <a:p>
            <a:r>
              <a:rPr lang="en-US" altLang="en-US"/>
              <a:t>Toán hạng là các giá trị luận lý </a:t>
            </a:r>
            <a:r>
              <a:rPr lang="en-US" altLang="en-US">
                <a:solidFill>
                  <a:srgbClr val="FF0000"/>
                </a:solidFill>
              </a:rPr>
              <a:t>true </a:t>
            </a:r>
            <a:r>
              <a:rPr lang="en-US" altLang="en-US">
                <a:solidFill>
                  <a:schemeClr val="tx1"/>
                </a:solidFill>
              </a:rPr>
              <a:t>(khác 0) </a:t>
            </a:r>
            <a:r>
              <a:rPr lang="en-US" altLang="en-US"/>
              <a:t>hoặc </a:t>
            </a:r>
            <a:r>
              <a:rPr lang="en-US" altLang="en-US">
                <a:solidFill>
                  <a:srgbClr val="FF0000"/>
                </a:solidFill>
              </a:rPr>
              <a:t>false </a:t>
            </a:r>
            <a:r>
              <a:rPr lang="en-US" altLang="en-US">
                <a:solidFill>
                  <a:schemeClr val="tx1"/>
                </a:solidFill>
              </a:rPr>
              <a:t>(bằng 0)</a:t>
            </a:r>
          </a:p>
          <a:p>
            <a:endParaRPr lang="en-US" altLang="en-US" sz="1600">
              <a:solidFill>
                <a:srgbClr val="FF0000"/>
              </a:solidFill>
            </a:endParaRPr>
          </a:p>
          <a:p>
            <a:pPr marL="566928" lvl="3" indent="0">
              <a:buNone/>
            </a:pPr>
            <a:r>
              <a:rPr lang="en-US" altLang="en-US" sz="2800"/>
              <a:t>Toán tử		hàm luận lý</a:t>
            </a:r>
          </a:p>
          <a:p>
            <a:pPr marL="566928" lvl="3" indent="0">
              <a:buNone/>
            </a:pPr>
            <a:r>
              <a:rPr lang="en-US" altLang="en-US" sz="2800"/>
              <a:t>--------------------------------------------------------</a:t>
            </a:r>
          </a:p>
          <a:p>
            <a:pPr marL="566928" lvl="3" indent="0">
              <a:buNone/>
              <a:tabLst>
                <a:tab pos="1143000" algn="ctr"/>
                <a:tab pos="2743200" algn="l"/>
              </a:tabLst>
            </a:pPr>
            <a:r>
              <a:rPr lang="en-US" altLang="en-US" sz="2800"/>
              <a:t> 	!	NOT</a:t>
            </a:r>
          </a:p>
          <a:p>
            <a:pPr marL="566928" lvl="3" indent="0">
              <a:buNone/>
              <a:tabLst>
                <a:tab pos="1143000" algn="ctr"/>
                <a:tab pos="2743200" algn="l"/>
              </a:tabLst>
            </a:pPr>
            <a:r>
              <a:rPr lang="en-US" altLang="en-US" sz="2800"/>
              <a:t> 	&amp;&amp;	AND</a:t>
            </a:r>
          </a:p>
          <a:p>
            <a:pPr marL="566928" lvl="3" indent="0">
              <a:buNone/>
              <a:tabLst>
                <a:tab pos="1143000" algn="ctr"/>
                <a:tab pos="2743200" algn="l"/>
              </a:tabLst>
            </a:pPr>
            <a:r>
              <a:rPr lang="en-US" altLang="en-US" sz="2800"/>
              <a:t> 	||	OR</a:t>
            </a:r>
          </a:p>
        </p:txBody>
      </p:sp>
    </p:spTree>
    <p:extLst>
      <p:ext uri="{BB962C8B-B14F-4D97-AF65-F5344CB8AC3E}">
        <p14:creationId xmlns:p14="http://schemas.microsoft.com/office/powerpoint/2010/main" val="4087755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normAutofit/>
          </a:bodyPr>
          <a:lstStyle/>
          <a:p>
            <a:r>
              <a:rPr lang="en-US" altLang="en-US"/>
              <a:t>Toán tử luận lý</a:t>
            </a:r>
          </a:p>
        </p:txBody>
      </p:sp>
      <p:graphicFrame>
        <p:nvGraphicFramePr>
          <p:cNvPr id="106549" name="Group 53"/>
          <p:cNvGraphicFramePr>
            <a:graphicFrameLocks noGrp="1"/>
          </p:cNvGraphicFramePr>
          <p:nvPr>
            <p:ph sz="half" idx="4294967295"/>
            <p:extLst>
              <p:ext uri="{D42A27DB-BD31-4B8C-83A1-F6EECF244321}">
                <p14:modId xmlns:p14="http://schemas.microsoft.com/office/powerpoint/2010/main" val="4293404250"/>
              </p:ext>
            </p:extLst>
          </p:nvPr>
        </p:nvGraphicFramePr>
        <p:xfrm>
          <a:off x="1155700" y="1676400"/>
          <a:ext cx="7987552" cy="3014010"/>
        </p:xfrm>
        <a:graphic>
          <a:graphicData uri="http://schemas.openxmlformats.org/drawingml/2006/table">
            <a:tbl>
              <a:tblPr/>
              <a:tblGrid>
                <a:gridCol w="1197039">
                  <a:extLst>
                    <a:ext uri="{9D8B030D-6E8A-4147-A177-3AD203B41FA5}">
                      <a16:colId xmlns:a16="http://schemas.microsoft.com/office/drawing/2014/main" val="20000"/>
                    </a:ext>
                  </a:extLst>
                </a:gridCol>
                <a:gridCol w="1198861">
                  <a:extLst>
                    <a:ext uri="{9D8B030D-6E8A-4147-A177-3AD203B41FA5}">
                      <a16:colId xmlns:a16="http://schemas.microsoft.com/office/drawing/2014/main" val="20001"/>
                    </a:ext>
                  </a:extLst>
                </a:gridCol>
                <a:gridCol w="1652535">
                  <a:extLst>
                    <a:ext uri="{9D8B030D-6E8A-4147-A177-3AD203B41FA5}">
                      <a16:colId xmlns:a16="http://schemas.microsoft.com/office/drawing/2014/main" val="20002"/>
                    </a:ext>
                  </a:extLst>
                </a:gridCol>
                <a:gridCol w="1927653">
                  <a:extLst>
                    <a:ext uri="{9D8B030D-6E8A-4147-A177-3AD203B41FA5}">
                      <a16:colId xmlns:a16="http://schemas.microsoft.com/office/drawing/2014/main" val="20003"/>
                    </a:ext>
                  </a:extLst>
                </a:gridCol>
                <a:gridCol w="2011464">
                  <a:extLst>
                    <a:ext uri="{9D8B030D-6E8A-4147-A177-3AD203B41FA5}">
                      <a16:colId xmlns:a16="http://schemas.microsoft.com/office/drawing/2014/main" val="20004"/>
                    </a:ext>
                  </a:extLst>
                </a:gridCol>
              </a:tblGrid>
              <a:tr h="602802">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1" i="0" u="none" strike="noStrike" cap="none" normalizeH="0" baseline="0">
                          <a:ln>
                            <a:noFill/>
                          </a:ln>
                          <a:solidFill>
                            <a:srgbClr val="FF3300"/>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rgbClr val="FF3300"/>
                          </a:solidFill>
                          <a:effectLst/>
                          <a:latin typeface="Arial" panose="020B0604020202020204" pitchFamily="34" charset="0"/>
                          <a:cs typeface="Arial" panose="020B0604020202020204" pitchFamily="34" charset="0"/>
                        </a:rPr>
                        <a:t> </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x </a:t>
                      </a: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&amp;&amp;</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x </a:t>
                      </a: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2802">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endParaRPr kumimoji="0" lang="en-US" altLang="en-US" sz="2800" b="0" i="0" u="none" strike="noStrike" cap="none" normalizeH="0" baseline="0">
                        <a:ln>
                          <a:noFill/>
                        </a:ln>
                        <a:solidFill>
                          <a:srgbClr val="FF33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endParaRPr kumimoji="0" lang="en-US" altLang="en-US" sz="2800" b="0" i="0" u="none" strike="noStrike" cap="none" normalizeH="0" baseline="0">
                        <a:ln>
                          <a:noFill/>
                        </a:ln>
                        <a:solidFill>
                          <a:srgbClr val="0099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endParaRPr kumimoji="0" lang="en-US" altLang="en-US" sz="2800" b="0" i="0" u="none" strike="noStrike" cap="none" normalizeH="0" baseline="0">
                        <a:ln>
                          <a:noFill/>
                        </a:ln>
                        <a:solidFill>
                          <a:srgbClr val="3333CC"/>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2802">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endParaRPr kumimoji="0" lang="en-US" altLang="en-US" sz="2800" b="0" i="0" u="none" strike="noStrike" cap="none" normalizeH="0" baseline="0">
                        <a:ln>
                          <a:noFill/>
                        </a:ln>
                        <a:solidFill>
                          <a:srgbClr val="FF33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endParaRPr kumimoji="0" lang="en-US" altLang="en-US" sz="2800" b="0" i="0" u="none" strike="noStrike" cap="none" normalizeH="0" baseline="0">
                        <a:ln>
                          <a:noFill/>
                        </a:ln>
                        <a:solidFill>
                          <a:srgbClr val="0099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endParaRPr kumimoji="0" lang="en-US" altLang="en-US" sz="2800" b="0" i="0" u="none" strike="noStrike" cap="none" normalizeH="0" baseline="0">
                        <a:ln>
                          <a:noFill/>
                        </a:ln>
                        <a:solidFill>
                          <a:srgbClr val="3333CC"/>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2802">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endParaRPr kumimoji="0" lang="en-US" altLang="en-US" sz="2800" b="0" i="0" u="none" strike="noStrike" cap="none" normalizeH="0" baseline="0">
                        <a:ln>
                          <a:noFill/>
                        </a:ln>
                        <a:solidFill>
                          <a:srgbClr val="FF33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endParaRPr kumimoji="0" lang="en-US" altLang="en-US" sz="2800" b="0" i="0" u="none" strike="noStrike" cap="none" normalizeH="0" baseline="0">
                        <a:ln>
                          <a:noFill/>
                        </a:ln>
                        <a:solidFill>
                          <a:srgbClr val="0099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endParaRPr kumimoji="0" lang="en-US" altLang="en-US" sz="2800" b="0" i="0" u="none" strike="noStrike" cap="none" normalizeH="0" baseline="0">
                        <a:ln>
                          <a:noFill/>
                        </a:ln>
                        <a:solidFill>
                          <a:srgbClr val="3333CC"/>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2802">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true</a:t>
                      </a:r>
                      <a:endParaRPr kumimoji="0" lang="en-US" altLang="en-US" sz="2800" b="0" i="0" u="none" strike="noStrike" cap="none" normalizeH="0" baseline="0">
                        <a:ln>
                          <a:noFill/>
                        </a:ln>
                        <a:solidFill>
                          <a:srgbClr val="FF33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endParaRPr kumimoji="0" lang="en-US" altLang="en-US" sz="2800" b="0" i="0" u="none" strike="noStrike" cap="none" normalizeH="0" baseline="0">
                        <a:ln>
                          <a:noFill/>
                        </a:ln>
                        <a:solidFill>
                          <a:srgbClr val="0099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454025">
                        <a:buFont typeface="Arial" panose="020B0604020202020204" pitchFamily="34" charset="0"/>
                        <a:defRPr>
                          <a:solidFill>
                            <a:schemeClr val="tx1"/>
                          </a:solidFill>
                          <a:latin typeface="Arial" panose="020B0604020202020204" pitchFamily="34" charset="0"/>
                          <a:cs typeface="Arial" panose="020B0604020202020204" pitchFamily="34" charset="0"/>
                        </a:defRPr>
                      </a:lvl2pPr>
                      <a:lvl3pPr>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4pPr>
                      <a:lvl5pPr>
                        <a:buFont typeface="Arial" panose="020B0604020202020204" pitchFamily="34" charset="0"/>
                        <a:defRPr sz="1600">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false</a:t>
                      </a:r>
                      <a:endParaRPr kumimoji="0" lang="en-US" altLang="en-US" sz="2800" b="0" i="0" u="none" strike="noStrike" cap="none" normalizeH="0" baseline="0">
                        <a:ln>
                          <a:noFill/>
                        </a:ln>
                        <a:solidFill>
                          <a:srgbClr val="3333CC"/>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1546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Toán tử bitwise</a:t>
            </a:r>
          </a:p>
        </p:txBody>
      </p:sp>
      <p:sp>
        <p:nvSpPr>
          <p:cNvPr id="3" name="Content Placeholder 2"/>
          <p:cNvSpPr>
            <a:spLocks noGrp="1"/>
          </p:cNvSpPr>
          <p:nvPr>
            <p:ph idx="1"/>
          </p:nvPr>
        </p:nvSpPr>
        <p:spPr/>
        <p:txBody>
          <a:bodyPr/>
          <a:lstStyle/>
          <a:p>
            <a:pPr marL="0" indent="0">
              <a:buClrTx/>
              <a:buNone/>
            </a:pPr>
            <a:r>
              <a:rPr lang="en-US"/>
              <a:t>Các phép toán trên bit (các số được chuyển về hệ nhị phân để tính toán trên từng bit):</a:t>
            </a:r>
          </a:p>
          <a:p>
            <a:pPr>
              <a:buClrTx/>
              <a:buFont typeface="Wingdings" panose="05000000000000000000" pitchFamily="2" charset="2"/>
              <a:buChar char="@"/>
              <a:tabLst>
                <a:tab pos="3200400" algn="ctr"/>
              </a:tabLst>
            </a:pPr>
            <a:r>
              <a:rPr lang="en-US"/>
              <a:t> bitwise AND 	&amp; </a:t>
            </a:r>
          </a:p>
          <a:p>
            <a:pPr>
              <a:buClrTx/>
              <a:buFont typeface="Wingdings" panose="05000000000000000000" pitchFamily="2" charset="2"/>
              <a:buChar char="@"/>
              <a:tabLst>
                <a:tab pos="3200400" algn="ctr"/>
              </a:tabLst>
            </a:pPr>
            <a:r>
              <a:rPr lang="en-US"/>
              <a:t> bitwise OR 	|</a:t>
            </a:r>
          </a:p>
          <a:p>
            <a:pPr>
              <a:buClrTx/>
              <a:buFont typeface="Wingdings" panose="05000000000000000000" pitchFamily="2" charset="2"/>
              <a:buChar char="@"/>
              <a:tabLst>
                <a:tab pos="3200400" algn="ctr"/>
              </a:tabLst>
            </a:pPr>
            <a:r>
              <a:rPr lang="en-US"/>
              <a:t> bitwise XOR 	^</a:t>
            </a:r>
          </a:p>
          <a:p>
            <a:pPr>
              <a:buClrTx/>
              <a:buFont typeface="Wingdings" panose="05000000000000000000" pitchFamily="2" charset="2"/>
              <a:buChar char="@"/>
              <a:tabLst>
                <a:tab pos="3200400" algn="ctr"/>
              </a:tabLst>
            </a:pPr>
            <a:r>
              <a:rPr lang="en-US"/>
              <a:t> bitwise NOT 	~</a:t>
            </a:r>
          </a:p>
          <a:p>
            <a:pPr>
              <a:buClrTx/>
              <a:buFont typeface="Wingdings" panose="05000000000000000000" pitchFamily="2" charset="2"/>
              <a:buChar char="@"/>
              <a:tabLst>
                <a:tab pos="3200400" algn="ctr"/>
              </a:tabLst>
            </a:pPr>
            <a:r>
              <a:rPr lang="en-US"/>
              <a:t> left shift 	&lt;&lt;</a:t>
            </a:r>
          </a:p>
          <a:p>
            <a:pPr>
              <a:buClrTx/>
              <a:buFont typeface="Wingdings" panose="05000000000000000000" pitchFamily="2" charset="2"/>
              <a:buChar char="@"/>
              <a:tabLst>
                <a:tab pos="3200400" algn="ctr"/>
              </a:tabLst>
            </a:pPr>
            <a:r>
              <a:rPr lang="en-US"/>
              <a:t> right shift 	&gt;&gt;</a:t>
            </a:r>
          </a:p>
          <a:p>
            <a:pPr>
              <a:buClrTx/>
              <a:buFont typeface="Wingdings" panose="05000000000000000000" pitchFamily="2" charset="2"/>
              <a:buChar char="@"/>
              <a:tabLst>
                <a:tab pos="3200400" algn="ctr"/>
              </a:tabLst>
            </a:pPr>
            <a:endParaRPr lang="en-US"/>
          </a:p>
          <a:p>
            <a:pPr>
              <a:buClrTx/>
              <a:buFont typeface="Wingdings" panose="05000000000000000000" pitchFamily="2" charset="2"/>
              <a:buChar char="§"/>
              <a:tabLst>
                <a:tab pos="3200400" algn="ctr"/>
              </a:tabLst>
            </a:pPr>
            <a:r>
              <a:rPr lang="en-US"/>
              <a:t>Các phép gán phức hợp: =&gt;&gt;  =&lt;&lt;  &amp;=  ^=  |=</a:t>
            </a:r>
          </a:p>
        </p:txBody>
      </p:sp>
      <p:graphicFrame>
        <p:nvGraphicFramePr>
          <p:cNvPr id="7" name="Content Placeholder 6"/>
          <p:cNvGraphicFramePr>
            <a:graphicFrameLocks/>
          </p:cNvGraphicFramePr>
          <p:nvPr>
            <p:extLst>
              <p:ext uri="{D42A27DB-BD31-4B8C-83A1-F6EECF244321}">
                <p14:modId xmlns:p14="http://schemas.microsoft.com/office/powerpoint/2010/main" val="4230680314"/>
              </p:ext>
            </p:extLst>
          </p:nvPr>
        </p:nvGraphicFramePr>
        <p:xfrm>
          <a:off x="4235823" y="2126313"/>
          <a:ext cx="4549213" cy="2594730"/>
        </p:xfrm>
        <a:graphic>
          <a:graphicData uri="http://schemas.openxmlformats.org/drawingml/2006/table">
            <a:tbl>
              <a:tblPr firstRow="1" firstCol="1" bandRow="1">
                <a:tableStyleId>{5940675A-B579-460E-94D1-54222C63F5DA}</a:tableStyleId>
              </a:tblPr>
              <a:tblGrid>
                <a:gridCol w="789713">
                  <a:extLst>
                    <a:ext uri="{9D8B030D-6E8A-4147-A177-3AD203B41FA5}">
                      <a16:colId xmlns:a16="http://schemas.microsoft.com/office/drawing/2014/main" val="20000"/>
                    </a:ext>
                  </a:extLst>
                </a:gridCol>
                <a:gridCol w="765664">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4539">
                  <a:extLst>
                    <a:ext uri="{9D8B030D-6E8A-4147-A177-3AD203B41FA5}">
                      <a16:colId xmlns:a16="http://schemas.microsoft.com/office/drawing/2014/main" val="20003"/>
                    </a:ext>
                  </a:extLst>
                </a:gridCol>
                <a:gridCol w="932497">
                  <a:extLst>
                    <a:ext uri="{9D8B030D-6E8A-4147-A177-3AD203B41FA5}">
                      <a16:colId xmlns:a16="http://schemas.microsoft.com/office/drawing/2014/main" val="20004"/>
                    </a:ext>
                  </a:extLst>
                </a:gridCol>
              </a:tblGrid>
              <a:tr h="518946">
                <a:tc>
                  <a:txBody>
                    <a:bodyPr/>
                    <a:lstStyle/>
                    <a:p>
                      <a:pPr marL="0" marR="0" algn="ctr">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x</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800">
                          <a:effectLst/>
                        </a:rPr>
                        <a: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800">
                          <a:effectLst/>
                        </a:rPr>
                        <a:t>x &amp; 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800">
                          <a:effectLst/>
                        </a:rPr>
                        <a:t>x | 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800">
                          <a:effectLst/>
                        </a:rPr>
                        <a:t>x ^ 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518946">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8946">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8946">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18946">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682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E572-7C64-4550-AC43-624AA629EF74}"/>
              </a:ext>
            </a:extLst>
          </p:cNvPr>
          <p:cNvSpPr>
            <a:spLocks noGrp="1"/>
          </p:cNvSpPr>
          <p:nvPr>
            <p:ph type="title"/>
          </p:nvPr>
        </p:nvSpPr>
        <p:spPr/>
        <p:txBody>
          <a:bodyPr/>
          <a:lstStyle/>
          <a:p>
            <a:r>
              <a:rPr lang="en-US"/>
              <a:t>Toán tử bitwise</a:t>
            </a:r>
          </a:p>
        </p:txBody>
      </p:sp>
      <p:sp>
        <p:nvSpPr>
          <p:cNvPr id="3" name="Content Placeholder 2">
            <a:extLst>
              <a:ext uri="{FF2B5EF4-FFF2-40B4-BE49-F238E27FC236}">
                <a16:creationId xmlns:a16="http://schemas.microsoft.com/office/drawing/2014/main" id="{9175ABD2-4349-4F1E-A8FE-2665699BD702}"/>
              </a:ext>
            </a:extLst>
          </p:cNvPr>
          <p:cNvSpPr>
            <a:spLocks noGrp="1"/>
          </p:cNvSpPr>
          <p:nvPr>
            <p:ph idx="1"/>
          </p:nvPr>
        </p:nvSpPr>
        <p:spPr/>
        <p:txBody>
          <a:bodyPr/>
          <a:lstStyle/>
          <a:p>
            <a:pPr marL="0" indent="0">
              <a:buNone/>
            </a:pPr>
            <a:r>
              <a:rPr lang="pt-BR" sz="2600" b="1">
                <a:latin typeface="Courier New" panose="02070309020205020404" pitchFamily="49" charset="0"/>
                <a:cs typeface="Courier New" panose="02070309020205020404" pitchFamily="49" charset="0"/>
              </a:rPr>
              <a:t>char</a:t>
            </a:r>
            <a:r>
              <a:rPr lang="pt-BR" sz="2600">
                <a:latin typeface="Courier New" panose="02070309020205020404" pitchFamily="49" charset="0"/>
                <a:cs typeface="Courier New" panose="02070309020205020404" pitchFamily="49" charset="0"/>
              </a:rPr>
              <a:t> a=5, b=6;   //a=00000101</a:t>
            </a:r>
            <a:r>
              <a:rPr lang="pt-BR" sz="2600" baseline="-25000">
                <a:latin typeface="Courier New" panose="02070309020205020404" pitchFamily="49" charset="0"/>
                <a:cs typeface="Courier New" panose="02070309020205020404" pitchFamily="49" charset="0"/>
              </a:rPr>
              <a:t>b, </a:t>
            </a:r>
            <a:r>
              <a:rPr lang="pt-BR" sz="2600">
                <a:latin typeface="Courier New" panose="02070309020205020404" pitchFamily="49" charset="0"/>
                <a:cs typeface="Courier New" panose="02070309020205020404" pitchFamily="49" charset="0"/>
              </a:rPr>
              <a:t>b=00000110</a:t>
            </a:r>
            <a:r>
              <a:rPr lang="pt-BR" sz="2600" baseline="-25000">
                <a:latin typeface="Courier New" panose="02070309020205020404" pitchFamily="49" charset="0"/>
                <a:cs typeface="Courier New" panose="02070309020205020404" pitchFamily="49" charset="0"/>
              </a:rPr>
              <a:t>b</a:t>
            </a:r>
          </a:p>
          <a:p>
            <a:pPr marL="0" indent="0">
              <a:buNone/>
              <a:tabLst>
                <a:tab pos="4121150" algn="l"/>
              </a:tabLst>
            </a:pPr>
            <a:r>
              <a:rPr lang="pt-BR" sz="2600" b="1">
                <a:latin typeface="Courier New" panose="02070309020205020404" pitchFamily="49" charset="0"/>
                <a:cs typeface="Courier New" panose="02070309020205020404" pitchFamily="49" charset="0"/>
              </a:rPr>
              <a:t>unsigned char </a:t>
            </a:r>
            <a:r>
              <a:rPr lang="pt-BR" sz="2600">
                <a:latin typeface="Courier New" panose="02070309020205020404" pitchFamily="49" charset="0"/>
                <a:cs typeface="Courier New" panose="02070309020205020404" pitchFamily="49" charset="0"/>
              </a:rPr>
              <a:t>c; </a:t>
            </a:r>
          </a:p>
          <a:p>
            <a:pPr marL="0" indent="0">
              <a:buNone/>
              <a:tabLst>
                <a:tab pos="5486400" algn="l"/>
              </a:tabLst>
            </a:pPr>
            <a:r>
              <a:rPr lang="pt-BR" sz="2600">
                <a:latin typeface="Courier New" panose="02070309020205020404" pitchFamily="49" charset="0"/>
                <a:cs typeface="Courier New" panose="02070309020205020404" pitchFamily="49" charset="0"/>
              </a:rPr>
              <a:t>printf("%d\n", a &amp; b); 	</a:t>
            </a:r>
            <a:r>
              <a:rPr lang="pt-BR" sz="2600">
                <a:latin typeface="Courier New" panose="02070309020205020404" pitchFamily="49" charset="0"/>
                <a:cs typeface="Courier New" panose="02070309020205020404" pitchFamily="49" charset="0"/>
                <a:sym typeface="Wingdings" panose="05000000000000000000" pitchFamily="2" charset="2"/>
              </a:rPr>
              <a:t> 4</a:t>
            </a:r>
            <a:endParaRPr lang="pt-BR" sz="2600">
              <a:latin typeface="Courier New" panose="02070309020205020404" pitchFamily="49" charset="0"/>
              <a:cs typeface="Courier New" panose="02070309020205020404" pitchFamily="49" charset="0"/>
            </a:endParaRPr>
          </a:p>
          <a:p>
            <a:pPr marL="0" indent="0">
              <a:buNone/>
              <a:tabLst>
                <a:tab pos="5486400" algn="l"/>
              </a:tabLst>
            </a:pPr>
            <a:r>
              <a:rPr lang="pt-BR" sz="2600">
                <a:latin typeface="Courier New" panose="02070309020205020404" pitchFamily="49" charset="0"/>
                <a:cs typeface="Courier New" panose="02070309020205020404" pitchFamily="49" charset="0"/>
              </a:rPr>
              <a:t>printf("%d\n", a | b);	</a:t>
            </a:r>
            <a:r>
              <a:rPr lang="pt-BR" sz="2600">
                <a:latin typeface="Courier New" panose="02070309020205020404" pitchFamily="49" charset="0"/>
                <a:cs typeface="Courier New" panose="02070309020205020404" pitchFamily="49" charset="0"/>
                <a:sym typeface="Wingdings" panose="05000000000000000000" pitchFamily="2" charset="2"/>
              </a:rPr>
              <a:t> 7</a:t>
            </a:r>
            <a:endParaRPr lang="pt-BR" sz="2600">
              <a:latin typeface="Courier New" panose="02070309020205020404" pitchFamily="49" charset="0"/>
              <a:cs typeface="Courier New" panose="02070309020205020404" pitchFamily="49" charset="0"/>
            </a:endParaRPr>
          </a:p>
          <a:p>
            <a:pPr marL="0" indent="0">
              <a:buNone/>
              <a:tabLst>
                <a:tab pos="5486400" algn="l"/>
              </a:tabLst>
            </a:pPr>
            <a:r>
              <a:rPr lang="pt-BR" sz="2600">
                <a:latin typeface="Courier New" panose="02070309020205020404" pitchFamily="49" charset="0"/>
                <a:cs typeface="Courier New" panose="02070309020205020404" pitchFamily="49" charset="0"/>
              </a:rPr>
              <a:t>printf("%d\n", a ^ b);	</a:t>
            </a:r>
            <a:r>
              <a:rPr lang="pt-BR" sz="2600">
                <a:latin typeface="Courier New" panose="02070309020205020404" pitchFamily="49" charset="0"/>
                <a:cs typeface="Courier New" panose="02070309020205020404" pitchFamily="49" charset="0"/>
                <a:sym typeface="Wingdings" panose="05000000000000000000" pitchFamily="2" charset="2"/>
              </a:rPr>
              <a:t> 3</a:t>
            </a:r>
          </a:p>
          <a:p>
            <a:pPr marL="0" indent="0">
              <a:buNone/>
              <a:tabLst>
                <a:tab pos="5486400" algn="l"/>
              </a:tabLst>
            </a:pPr>
            <a:r>
              <a:rPr lang="pt-BR" sz="2600">
                <a:latin typeface="Courier New" panose="02070309020205020404" pitchFamily="49" charset="0"/>
                <a:cs typeface="Courier New" panose="02070309020205020404" pitchFamily="49" charset="0"/>
              </a:rPr>
              <a:t>printf("%d\n", a &lt;&lt; 2);	</a:t>
            </a:r>
            <a:r>
              <a:rPr lang="pt-BR" sz="2600">
                <a:latin typeface="Courier New" panose="02070309020205020404" pitchFamily="49" charset="0"/>
                <a:cs typeface="Courier New" panose="02070309020205020404" pitchFamily="49" charset="0"/>
                <a:sym typeface="Wingdings" panose="05000000000000000000" pitchFamily="2" charset="2"/>
              </a:rPr>
              <a:t> 20</a:t>
            </a:r>
            <a:endParaRPr lang="pt-BR" sz="2600">
              <a:latin typeface="Courier New" panose="02070309020205020404" pitchFamily="49" charset="0"/>
              <a:cs typeface="Courier New" panose="02070309020205020404" pitchFamily="49" charset="0"/>
            </a:endParaRPr>
          </a:p>
          <a:p>
            <a:pPr marL="0" indent="0">
              <a:buNone/>
              <a:tabLst>
                <a:tab pos="5486400" algn="l"/>
              </a:tabLst>
            </a:pPr>
            <a:r>
              <a:rPr lang="pt-BR" sz="2600">
                <a:latin typeface="Courier New" panose="02070309020205020404" pitchFamily="49" charset="0"/>
                <a:cs typeface="Courier New" panose="02070309020205020404" pitchFamily="49" charset="0"/>
              </a:rPr>
              <a:t>printf("%d\n", b &gt;&gt; 2);	</a:t>
            </a:r>
            <a:r>
              <a:rPr lang="pt-BR" sz="2600">
                <a:latin typeface="Courier New" panose="02070309020205020404" pitchFamily="49" charset="0"/>
                <a:cs typeface="Courier New" panose="02070309020205020404" pitchFamily="49" charset="0"/>
                <a:sym typeface="Wingdings" panose="05000000000000000000" pitchFamily="2" charset="2"/>
              </a:rPr>
              <a:t> 1</a:t>
            </a:r>
          </a:p>
          <a:p>
            <a:pPr marL="0" indent="0">
              <a:buNone/>
              <a:tabLst>
                <a:tab pos="5486400" algn="l"/>
              </a:tabLst>
            </a:pPr>
            <a:r>
              <a:rPr lang="pt-BR" sz="2600">
                <a:latin typeface="Courier New" panose="02070309020205020404" pitchFamily="49" charset="0"/>
                <a:cs typeface="Courier New" panose="02070309020205020404" pitchFamily="49" charset="0"/>
              </a:rPr>
              <a:t>printf("%d\n", ~a);	</a:t>
            </a:r>
            <a:r>
              <a:rPr lang="pt-BR" sz="2600">
                <a:latin typeface="Courier New" panose="02070309020205020404" pitchFamily="49" charset="0"/>
                <a:cs typeface="Courier New" panose="02070309020205020404" pitchFamily="49" charset="0"/>
                <a:sym typeface="Wingdings" panose="05000000000000000000" pitchFamily="2" charset="2"/>
              </a:rPr>
              <a:t> -6</a:t>
            </a:r>
            <a:endParaRPr lang="pt-BR" sz="2600">
              <a:latin typeface="Courier New" panose="02070309020205020404" pitchFamily="49" charset="0"/>
              <a:cs typeface="Courier New" panose="02070309020205020404" pitchFamily="49" charset="0"/>
            </a:endParaRPr>
          </a:p>
          <a:p>
            <a:pPr marL="0" indent="0">
              <a:buNone/>
              <a:tabLst>
                <a:tab pos="5486400" algn="l"/>
              </a:tabLst>
            </a:pPr>
            <a:r>
              <a:rPr lang="pt-BR" sz="2600">
                <a:latin typeface="Courier New" panose="02070309020205020404" pitchFamily="49" charset="0"/>
                <a:cs typeface="Courier New" panose="02070309020205020404" pitchFamily="49" charset="0"/>
              </a:rPr>
              <a:t>c = ~a;</a:t>
            </a:r>
          </a:p>
          <a:p>
            <a:pPr marL="0" indent="0">
              <a:buNone/>
              <a:tabLst>
                <a:tab pos="5486400" algn="l"/>
              </a:tabLst>
            </a:pPr>
            <a:r>
              <a:rPr lang="pt-BR" sz="2600">
                <a:latin typeface="Courier New" panose="02070309020205020404" pitchFamily="49" charset="0"/>
                <a:cs typeface="Courier New" panose="02070309020205020404" pitchFamily="49" charset="0"/>
              </a:rPr>
              <a:t>printf("%d\n", c);	</a:t>
            </a:r>
            <a:r>
              <a:rPr lang="pt-BR" sz="2600">
                <a:latin typeface="Courier New" panose="02070309020205020404" pitchFamily="49" charset="0"/>
                <a:cs typeface="Courier New" panose="02070309020205020404" pitchFamily="49" charset="0"/>
                <a:sym typeface="Wingdings" panose="05000000000000000000" pitchFamily="2" charset="2"/>
              </a:rPr>
              <a:t> 250</a:t>
            </a:r>
            <a:endParaRPr lang="en-US" sz="2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4990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Toán tử điều kiện</a:t>
            </a:r>
          </a:p>
        </p:txBody>
      </p:sp>
      <p:sp>
        <p:nvSpPr>
          <p:cNvPr id="3" name="Content Placeholder 2"/>
          <p:cNvSpPr>
            <a:spLocks noGrp="1"/>
          </p:cNvSpPr>
          <p:nvPr>
            <p:ph idx="1"/>
          </p:nvPr>
        </p:nvSpPr>
        <p:spPr/>
        <p:txBody>
          <a:bodyPr/>
          <a:lstStyle/>
          <a:p>
            <a:r>
              <a:rPr lang="en-US"/>
              <a:t>Đây là toán tử 3 ngôi</a:t>
            </a:r>
          </a:p>
          <a:p>
            <a:r>
              <a:rPr lang="en-US"/>
              <a:t>Cú pháp:</a:t>
            </a:r>
          </a:p>
          <a:p>
            <a:pPr marL="0" indent="0" algn="ctr">
              <a:buNone/>
            </a:pPr>
            <a:r>
              <a:rPr lang="en-US">
                <a:solidFill>
                  <a:srgbClr val="FF0000"/>
                </a:solidFill>
              </a:rPr>
              <a:t>condition ? </a:t>
            </a:r>
            <a:r>
              <a:rPr lang="en-US">
                <a:solidFill>
                  <a:srgbClr val="0432FF"/>
                </a:solidFill>
              </a:rPr>
              <a:t>result1 </a:t>
            </a:r>
            <a:r>
              <a:rPr lang="en-US">
                <a:solidFill>
                  <a:srgbClr val="FF0000"/>
                </a:solidFill>
              </a:rPr>
              <a:t>: result2</a:t>
            </a:r>
          </a:p>
          <a:p>
            <a:r>
              <a:rPr lang="en-US"/>
              <a:t>Nếu condition là true thì giá trị trả về sẽ là result1, nếu không giá trị trả về là result2.</a:t>
            </a:r>
          </a:p>
          <a:p>
            <a:r>
              <a:rPr lang="en-US"/>
              <a:t>Ví dụ:</a:t>
            </a:r>
          </a:p>
          <a:p>
            <a:pPr marL="457200" indent="0">
              <a:buNone/>
            </a:pPr>
            <a:r>
              <a:rPr lang="en-US" b="1">
                <a:solidFill>
                  <a:srgbClr val="0432FF"/>
                </a:solidFill>
              </a:rPr>
              <a:t>7==5 </a:t>
            </a:r>
            <a:r>
              <a:rPr lang="en-US">
                <a:solidFill>
                  <a:srgbClr val="FF0000"/>
                </a:solidFill>
              </a:rPr>
              <a:t>?</a:t>
            </a:r>
            <a:r>
              <a:rPr lang="en-US"/>
              <a:t> 4 </a:t>
            </a:r>
            <a:r>
              <a:rPr lang="en-US">
                <a:solidFill>
                  <a:srgbClr val="FF0000"/>
                </a:solidFill>
              </a:rPr>
              <a:t>:</a:t>
            </a:r>
            <a:r>
              <a:rPr lang="en-US"/>
              <a:t> 3 		trả về 3 vì 7 không bằng 5.</a:t>
            </a:r>
          </a:p>
          <a:p>
            <a:pPr marL="457200" indent="0">
              <a:buNone/>
            </a:pPr>
            <a:r>
              <a:rPr lang="en-US" b="1">
                <a:solidFill>
                  <a:srgbClr val="0432FF"/>
                </a:solidFill>
              </a:rPr>
              <a:t>7==5+2 </a:t>
            </a:r>
            <a:r>
              <a:rPr lang="en-US">
                <a:solidFill>
                  <a:srgbClr val="FF0000"/>
                </a:solidFill>
              </a:rPr>
              <a:t>?</a:t>
            </a:r>
            <a:r>
              <a:rPr lang="en-US"/>
              <a:t> 4 </a:t>
            </a:r>
            <a:r>
              <a:rPr lang="en-US">
                <a:solidFill>
                  <a:srgbClr val="FF0000"/>
                </a:solidFill>
              </a:rPr>
              <a:t>:</a:t>
            </a:r>
            <a:r>
              <a:rPr lang="en-US"/>
              <a:t> 3 	trả về 4 vì 7 bằng 5+2.</a:t>
            </a:r>
          </a:p>
          <a:p>
            <a:pPr marL="457200" indent="0">
              <a:buNone/>
            </a:pPr>
            <a:r>
              <a:rPr lang="en-US" b="1">
                <a:solidFill>
                  <a:srgbClr val="0432FF"/>
                </a:solidFill>
              </a:rPr>
              <a:t>a&gt;b </a:t>
            </a:r>
            <a:r>
              <a:rPr lang="en-US">
                <a:solidFill>
                  <a:srgbClr val="FF0000"/>
                </a:solidFill>
              </a:rPr>
              <a:t>?</a:t>
            </a:r>
            <a:r>
              <a:rPr lang="en-US"/>
              <a:t> a </a:t>
            </a:r>
            <a:r>
              <a:rPr lang="en-US">
                <a:solidFill>
                  <a:srgbClr val="FF0000"/>
                </a:solidFill>
              </a:rPr>
              <a:t>:</a:t>
            </a:r>
            <a:r>
              <a:rPr lang="en-US"/>
              <a:t> b 	trả về giá trị lớn hơn giữa a và b</a:t>
            </a:r>
          </a:p>
          <a:p>
            <a:endParaRPr lang="en-US"/>
          </a:p>
        </p:txBody>
      </p:sp>
    </p:spTree>
    <p:extLst>
      <p:ext uri="{BB962C8B-B14F-4D97-AF65-F5344CB8AC3E}">
        <p14:creationId xmlns:p14="http://schemas.microsoft.com/office/powerpoint/2010/main" val="2524798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Độ ưu tiên của các toán tử</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90600"/>
            <a:ext cx="7162800" cy="5156200"/>
          </a:xfrm>
          <a:prstGeom prst="rect">
            <a:avLst/>
          </a:prstGeom>
        </p:spPr>
      </p:pic>
    </p:spTree>
    <p:extLst>
      <p:ext uri="{BB962C8B-B14F-4D97-AF65-F5344CB8AC3E}">
        <p14:creationId xmlns:p14="http://schemas.microsoft.com/office/powerpoint/2010/main" val="123456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p:txBody>
          <a:bodyPr/>
          <a:lstStyle/>
          <a:p>
            <a:r>
              <a:rPr lang="en-US" altLang="en-US"/>
              <a:t>Giá trị cố định</a:t>
            </a:r>
          </a:p>
        </p:txBody>
      </p:sp>
      <p:sp>
        <p:nvSpPr>
          <p:cNvPr id="120835" name="Rectangle 3"/>
          <p:cNvSpPr>
            <a:spLocks noGrp="1"/>
          </p:cNvSpPr>
          <p:nvPr>
            <p:ph idx="1"/>
          </p:nvPr>
        </p:nvSpPr>
        <p:spPr>
          <a:xfrm>
            <a:off x="228600" y="838200"/>
            <a:ext cx="8763000" cy="5313217"/>
          </a:xfrm>
        </p:spPr>
        <p:txBody>
          <a:bodyPr/>
          <a:lstStyle/>
          <a:p>
            <a:r>
              <a:rPr lang="en-US" altLang="en-US" dirty="0" err="1"/>
              <a:t>Giá</a:t>
            </a:r>
            <a:r>
              <a:rPr lang="en-US" altLang="en-US" dirty="0"/>
              <a:t> </a:t>
            </a:r>
            <a:r>
              <a:rPr lang="en-US" altLang="en-US" dirty="0" err="1"/>
              <a:t>trị</a:t>
            </a:r>
            <a:r>
              <a:rPr lang="en-US" altLang="en-US" dirty="0"/>
              <a:t> </a:t>
            </a:r>
            <a:r>
              <a:rPr lang="en-US" altLang="en-US" dirty="0" err="1"/>
              <a:t>kiểu</a:t>
            </a:r>
            <a:r>
              <a:rPr lang="en-US" altLang="en-US" dirty="0"/>
              <a:t> </a:t>
            </a:r>
            <a:r>
              <a:rPr lang="en-US" altLang="en-US" dirty="0" err="1"/>
              <a:t>sô</a:t>
            </a:r>
            <a:r>
              <a:rPr lang="en-US" altLang="en-US" dirty="0"/>
              <a:t>́:</a:t>
            </a:r>
          </a:p>
          <a:p>
            <a:pPr lvl="1"/>
            <a:r>
              <a:rPr lang="en-US" altLang="en-US" dirty="0" err="1"/>
              <a:t>Sô</a:t>
            </a:r>
            <a:r>
              <a:rPr lang="en-US" altLang="en-US" dirty="0"/>
              <a:t>́ </a:t>
            </a:r>
            <a:r>
              <a:rPr lang="en-US" altLang="en-US" dirty="0" err="1"/>
              <a:t>nguyên</a:t>
            </a:r>
            <a:r>
              <a:rPr lang="en-US" altLang="en-US" dirty="0"/>
              <a:t> </a:t>
            </a:r>
            <a:r>
              <a:rPr lang="en-US" altLang="en-US" dirty="0" err="1"/>
              <a:t>hê</a:t>
            </a:r>
            <a:r>
              <a:rPr lang="en-US" altLang="en-US" dirty="0"/>
              <a:t>̣ </a:t>
            </a:r>
            <a:r>
              <a:rPr lang="en-US" altLang="en-US" dirty="0" err="1"/>
              <a:t>bát</a:t>
            </a:r>
            <a:r>
              <a:rPr lang="en-US" altLang="en-US" dirty="0"/>
              <a:t> </a:t>
            </a:r>
            <a:r>
              <a:rPr lang="en-US" altLang="en-US" dirty="0" err="1"/>
              <a:t>phân</a:t>
            </a:r>
            <a:r>
              <a:rPr lang="en-US" altLang="en-US" dirty="0"/>
              <a:t> (octal): </a:t>
            </a:r>
            <a:r>
              <a:rPr lang="en-US" altLang="en-US" dirty="0" err="1"/>
              <a:t>bắt</a:t>
            </a:r>
            <a:r>
              <a:rPr lang="en-US" altLang="en-US" dirty="0"/>
              <a:t> </a:t>
            </a:r>
            <a:r>
              <a:rPr lang="en-US" altLang="en-US" dirty="0" err="1"/>
              <a:t>đầu</a:t>
            </a:r>
            <a:r>
              <a:rPr lang="en-US" altLang="en-US" dirty="0"/>
              <a:t> </a:t>
            </a:r>
            <a:r>
              <a:rPr lang="en-US" altLang="en-US" dirty="0" err="1"/>
              <a:t>bằng</a:t>
            </a:r>
            <a:r>
              <a:rPr lang="en-US" altLang="en-US" dirty="0"/>
              <a:t> </a:t>
            </a:r>
            <a:r>
              <a:rPr lang="en-US" altLang="en-US" dirty="0" err="1"/>
              <a:t>số</a:t>
            </a:r>
            <a:r>
              <a:rPr lang="en-US" altLang="en-US" dirty="0"/>
              <a:t> 0</a:t>
            </a:r>
          </a:p>
          <a:p>
            <a:pPr lvl="2"/>
            <a:r>
              <a:rPr lang="en-US" altLang="en-US" dirty="0"/>
              <a:t> Ví dụ:	0165		-0203</a:t>
            </a:r>
          </a:p>
          <a:p>
            <a:pPr lvl="1"/>
            <a:r>
              <a:rPr lang="en-US" altLang="en-US" dirty="0" err="1"/>
              <a:t>Sô</a:t>
            </a:r>
            <a:r>
              <a:rPr lang="en-US" altLang="en-US" dirty="0"/>
              <a:t>́ </a:t>
            </a:r>
            <a:r>
              <a:rPr lang="en-US" altLang="en-US" dirty="0" err="1"/>
              <a:t>nguyên</a:t>
            </a:r>
            <a:r>
              <a:rPr lang="en-US" altLang="en-US" dirty="0"/>
              <a:t> </a:t>
            </a:r>
            <a:r>
              <a:rPr lang="en-US" altLang="en-US" dirty="0" err="1"/>
              <a:t>hê</a:t>
            </a:r>
            <a:r>
              <a:rPr lang="en-US" altLang="en-US" dirty="0"/>
              <a:t>̣ </a:t>
            </a:r>
            <a:r>
              <a:rPr lang="en-US" altLang="en-US" dirty="0" err="1"/>
              <a:t>thập</a:t>
            </a:r>
            <a:r>
              <a:rPr lang="en-US" altLang="en-US" dirty="0"/>
              <a:t> </a:t>
            </a:r>
            <a:r>
              <a:rPr lang="en-US" altLang="en-US" dirty="0" err="1"/>
              <a:t>lục</a:t>
            </a:r>
            <a:r>
              <a:rPr lang="en-US" altLang="en-US" dirty="0"/>
              <a:t> (hexadecimal): </a:t>
            </a:r>
            <a:r>
              <a:rPr lang="en-US" altLang="en-US" dirty="0" err="1"/>
              <a:t>bắt</a:t>
            </a:r>
            <a:r>
              <a:rPr lang="en-US" altLang="en-US" dirty="0"/>
              <a:t> </a:t>
            </a:r>
            <a:r>
              <a:rPr lang="en-US" altLang="en-US" dirty="0" err="1"/>
              <a:t>đầu</a:t>
            </a:r>
            <a:r>
              <a:rPr lang="en-US" altLang="en-US" dirty="0"/>
              <a:t> </a:t>
            </a:r>
            <a:r>
              <a:rPr lang="en-US" altLang="en-US" dirty="0" err="1"/>
              <a:t>với</a:t>
            </a:r>
            <a:r>
              <a:rPr lang="en-US" altLang="en-US" dirty="0"/>
              <a:t> 0x</a:t>
            </a:r>
          </a:p>
          <a:p>
            <a:pPr lvl="2"/>
            <a:r>
              <a:rPr lang="en-US" altLang="en-US" dirty="0"/>
              <a:t> Ví dụ:	0x3D		-0x3AF8</a:t>
            </a:r>
          </a:p>
          <a:p>
            <a:pPr lvl="1"/>
            <a:r>
              <a:rPr lang="en-US" altLang="en-US" dirty="0" err="1"/>
              <a:t>Sô</a:t>
            </a:r>
            <a:r>
              <a:rPr lang="en-US" altLang="en-US" dirty="0"/>
              <a:t>́ </a:t>
            </a:r>
            <a:r>
              <a:rPr lang="en-US" altLang="en-US" dirty="0" err="1"/>
              <a:t>nguyên</a:t>
            </a:r>
            <a:r>
              <a:rPr lang="en-US" altLang="en-US" dirty="0"/>
              <a:t> </a:t>
            </a:r>
            <a:r>
              <a:rPr lang="en-US" altLang="en-US" dirty="0" err="1"/>
              <a:t>hê</a:t>
            </a:r>
            <a:r>
              <a:rPr lang="en-US" altLang="en-US" dirty="0"/>
              <a:t>̣ </a:t>
            </a:r>
            <a:r>
              <a:rPr lang="en-US" altLang="en-US" dirty="0" err="1"/>
              <a:t>thập</a:t>
            </a:r>
            <a:r>
              <a:rPr lang="en-US" altLang="en-US" dirty="0"/>
              <a:t> </a:t>
            </a:r>
            <a:r>
              <a:rPr lang="en-US" altLang="en-US" dirty="0" err="1"/>
              <a:t>phân</a:t>
            </a:r>
            <a:r>
              <a:rPr lang="en-US" altLang="en-US" dirty="0"/>
              <a:t> (decimal):</a:t>
            </a:r>
          </a:p>
          <a:p>
            <a:pPr lvl="2"/>
            <a:r>
              <a:rPr lang="en-US" altLang="en-US" dirty="0"/>
              <a:t> Ví dụ:	169		-2053</a:t>
            </a:r>
          </a:p>
          <a:p>
            <a:pPr lvl="1"/>
            <a:r>
              <a:rPr lang="en-US" altLang="en-US" dirty="0" err="1"/>
              <a:t>Sô</a:t>
            </a:r>
            <a:r>
              <a:rPr lang="en-US" altLang="en-US" dirty="0"/>
              <a:t>́ </a:t>
            </a:r>
            <a:r>
              <a:rPr lang="en-US" altLang="en-US" dirty="0" err="1"/>
              <a:t>thực</a:t>
            </a:r>
            <a:r>
              <a:rPr lang="en-US" altLang="en-US" dirty="0"/>
              <a:t> </a:t>
            </a:r>
            <a:r>
              <a:rPr lang="en-US" altLang="en-US" dirty="0" err="1"/>
              <a:t>dấu</a:t>
            </a:r>
            <a:r>
              <a:rPr lang="en-US" altLang="en-US" dirty="0"/>
              <a:t> </a:t>
            </a:r>
            <a:r>
              <a:rPr lang="en-US" altLang="en-US" dirty="0" err="1"/>
              <a:t>chấm</a:t>
            </a:r>
            <a:r>
              <a:rPr lang="en-US" altLang="en-US" dirty="0"/>
              <a:t> </a:t>
            </a:r>
            <a:r>
              <a:rPr lang="en-US" altLang="en-US" dirty="0" err="1"/>
              <a:t>động</a:t>
            </a:r>
            <a:r>
              <a:rPr lang="en-US" altLang="en-US" dirty="0"/>
              <a:t>: (floating point)</a:t>
            </a:r>
          </a:p>
          <a:p>
            <a:pPr lvl="2"/>
            <a:r>
              <a:rPr lang="en-US" altLang="en-US" dirty="0"/>
              <a:t> Ví dụ:	3.14159	13.5f		-83.1E-9</a:t>
            </a:r>
          </a:p>
          <a:p>
            <a:r>
              <a:rPr lang="en-US" dirty="0" err="1"/>
              <a:t>Số</a:t>
            </a:r>
            <a:r>
              <a:rPr lang="en-US" dirty="0"/>
              <a:t> </a:t>
            </a:r>
            <a:r>
              <a:rPr lang="en-US" dirty="0" err="1"/>
              <a:t>nguyên</a:t>
            </a:r>
            <a:r>
              <a:rPr lang="en-US" dirty="0"/>
              <a:t> </a:t>
            </a:r>
            <a:r>
              <a:rPr lang="vi-VN" dirty="0"/>
              <a:t>có thể có phần hậu tố (suffix) là </a:t>
            </a:r>
            <a:r>
              <a:rPr lang="vi-VN" dirty="0">
                <a:solidFill>
                  <a:srgbClr val="FF0000"/>
                </a:solidFill>
              </a:rPr>
              <a:t>U</a:t>
            </a:r>
            <a:r>
              <a:rPr lang="vi-VN" dirty="0"/>
              <a:t> và </a:t>
            </a:r>
            <a:r>
              <a:rPr lang="vi-VN" dirty="0">
                <a:solidFill>
                  <a:srgbClr val="FF0000"/>
                </a:solidFill>
              </a:rPr>
              <a:t>L</a:t>
            </a:r>
            <a:r>
              <a:rPr lang="vi-VN" dirty="0"/>
              <a:t>, cho kiểu </a:t>
            </a:r>
            <a:r>
              <a:rPr lang="vi-VN" dirty="0">
                <a:solidFill>
                  <a:srgbClr val="FF0000"/>
                </a:solidFill>
              </a:rPr>
              <a:t>Unsigned</a:t>
            </a:r>
            <a:r>
              <a:rPr lang="vi-VN" dirty="0"/>
              <a:t> và </a:t>
            </a:r>
            <a:r>
              <a:rPr lang="vi-VN" dirty="0">
                <a:solidFill>
                  <a:srgbClr val="FF0000"/>
                </a:solidFill>
              </a:rPr>
              <a:t>Long</a:t>
            </a:r>
            <a:r>
              <a:rPr lang="en-US" dirty="0"/>
              <a:t>. </a:t>
            </a:r>
            <a:r>
              <a:rPr lang="en-US" dirty="0" err="1"/>
              <a:t>Ví</a:t>
            </a:r>
            <a:r>
              <a:rPr lang="en-US" dirty="0"/>
              <a:t> </a:t>
            </a:r>
            <a:r>
              <a:rPr lang="en-US" dirty="0" err="1"/>
              <a:t>dụ</a:t>
            </a:r>
            <a:r>
              <a:rPr lang="en-US" dirty="0"/>
              <a:t>: 30u, 30l, 30ul</a:t>
            </a:r>
            <a:endParaRPr lang="en-US" altLang="en-US" dirty="0"/>
          </a:p>
        </p:txBody>
      </p:sp>
    </p:spTree>
    <p:extLst>
      <p:ext uri="{BB962C8B-B14F-4D97-AF65-F5344CB8AC3E}">
        <p14:creationId xmlns:p14="http://schemas.microsoft.com/office/powerpoint/2010/main" val="1110625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Ôn tập</a:t>
            </a:r>
            <a:endParaRPr lang="en-US" dirty="0"/>
          </a:p>
        </p:txBody>
      </p:sp>
      <p:sp>
        <p:nvSpPr>
          <p:cNvPr id="2" name="Content Placeholder 1"/>
          <p:cNvSpPr>
            <a:spLocks noGrp="1"/>
          </p:cNvSpPr>
          <p:nvPr>
            <p:ph idx="1"/>
          </p:nvPr>
        </p:nvSpPr>
        <p:spPr/>
        <p:txBody>
          <a:bodyPr/>
          <a:lstStyle/>
          <a:p>
            <a:pPr marL="0" indent="0">
              <a:buNone/>
            </a:pPr>
            <a:r>
              <a:rPr lang="fr-FR"/>
              <a:t>1. Trong chương trình viết bằng C, biểu thức</a:t>
            </a:r>
          </a:p>
          <a:p>
            <a:pPr marL="0" indent="0" algn="ctr">
              <a:buNone/>
            </a:pPr>
            <a:r>
              <a:rPr lang="fr-FR" b="1">
                <a:solidFill>
                  <a:srgbClr val="FF0000"/>
                </a:solidFill>
              </a:rPr>
              <a:t>2 * 13 % 7 + 19 / 4</a:t>
            </a:r>
            <a:r>
              <a:rPr lang="fr-FR">
                <a:solidFill>
                  <a:srgbClr val="FF0000"/>
                </a:solidFill>
              </a:rPr>
              <a:t> </a:t>
            </a:r>
          </a:p>
          <a:p>
            <a:pPr marL="0" indent="0">
              <a:buNone/>
            </a:pPr>
            <a:r>
              <a:rPr lang="fr-FR"/>
              <a:t>    có giá trị bằng:</a:t>
            </a:r>
          </a:p>
          <a:p>
            <a:pPr marL="0" indent="0">
              <a:buNone/>
            </a:pPr>
            <a:endParaRPr lang="en-US"/>
          </a:p>
          <a:p>
            <a:pPr marL="457200" indent="0">
              <a:buNone/>
            </a:pPr>
            <a:r>
              <a:rPr lang="en-US"/>
              <a:t>A. 6</a:t>
            </a:r>
          </a:p>
          <a:p>
            <a:pPr marL="457200" indent="0">
              <a:buNone/>
            </a:pPr>
            <a:r>
              <a:rPr lang="en-US"/>
              <a:t>B. 10</a:t>
            </a:r>
          </a:p>
          <a:p>
            <a:pPr marL="457200" indent="0">
              <a:buNone/>
            </a:pPr>
            <a:r>
              <a:rPr lang="en-US"/>
              <a:t>C. 9  </a:t>
            </a:r>
          </a:p>
          <a:p>
            <a:pPr marL="457200" indent="0">
              <a:buNone/>
            </a:pPr>
            <a:r>
              <a:rPr lang="en-US"/>
              <a:t>D. 9.75</a:t>
            </a:r>
          </a:p>
          <a:p>
            <a:pPr marL="0" indent="0">
              <a:buNone/>
            </a:pPr>
            <a:endParaRPr lang="vi-VN"/>
          </a:p>
        </p:txBody>
      </p:sp>
    </p:spTree>
    <p:extLst>
      <p:ext uri="{BB962C8B-B14F-4D97-AF65-F5344CB8AC3E}">
        <p14:creationId xmlns:p14="http://schemas.microsoft.com/office/powerpoint/2010/main" val="3687207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Ôn tập</a:t>
            </a:r>
            <a:endParaRPr lang="en-US" dirty="0"/>
          </a:p>
        </p:txBody>
      </p:sp>
      <p:sp>
        <p:nvSpPr>
          <p:cNvPr id="3" name="Content Placeholder 2">
            <a:extLst>
              <a:ext uri="{FF2B5EF4-FFF2-40B4-BE49-F238E27FC236}">
                <a16:creationId xmlns:a16="http://schemas.microsoft.com/office/drawing/2014/main" id="{9A7920DE-8F9D-42FC-B0F2-1056BEB38663}"/>
              </a:ext>
            </a:extLst>
          </p:cNvPr>
          <p:cNvSpPr>
            <a:spLocks noGrp="1"/>
          </p:cNvSpPr>
          <p:nvPr>
            <p:ph idx="1"/>
          </p:nvPr>
        </p:nvSpPr>
        <p:spPr/>
        <p:txBody>
          <a:bodyPr/>
          <a:lstStyle/>
          <a:p>
            <a:pPr marL="0" indent="0">
              <a:buNone/>
            </a:pPr>
            <a:r>
              <a:rPr lang="en-US" sz="2400"/>
              <a:t>2. Chương trình sau tính thể tích của một hình trụ với bán kính đáy và chiều cao do người sử dụng nhập. Hãy tìm những chỗ sai trong chương trình, sau đó sửa lại những lỗi này.</a:t>
            </a:r>
          </a:p>
          <a:p>
            <a:pPr marL="0" indent="0">
              <a:buNone/>
            </a:pPr>
            <a:r>
              <a:rPr lang="en-US" sz="2400"/>
              <a:t>int main()</a:t>
            </a:r>
          </a:p>
          <a:p>
            <a:pPr marL="0" indent="0">
              <a:buNone/>
            </a:pPr>
            <a:r>
              <a:rPr lang="en-US" sz="2400"/>
              <a:t>{</a:t>
            </a:r>
          </a:p>
          <a:p>
            <a:pPr marL="0" indent="0">
              <a:buNone/>
            </a:pPr>
            <a:r>
              <a:rPr lang="en-US" sz="2400"/>
              <a:t>    const float PI;</a:t>
            </a:r>
          </a:p>
          <a:p>
            <a:pPr marL="0" indent="0">
              <a:buNone/>
            </a:pPr>
            <a:r>
              <a:rPr lang="en-US" sz="2400"/>
              <a:t>    float radius, volume, height;</a:t>
            </a:r>
          </a:p>
          <a:p>
            <a:pPr marL="0" indent="0">
              <a:buNone/>
            </a:pPr>
            <a:r>
              <a:rPr lang="en-US" sz="2400"/>
              <a:t>     PI = 3.1415;</a:t>
            </a:r>
          </a:p>
          <a:p>
            <a:pPr marL="0" indent="0">
              <a:buNone/>
            </a:pPr>
            <a:r>
              <a:rPr lang="en-US" sz="2400"/>
              <a:t>    scanf(“%f”, radius);</a:t>
            </a:r>
          </a:p>
          <a:p>
            <a:pPr marL="0" indent="0">
              <a:buNone/>
            </a:pPr>
            <a:r>
              <a:rPr lang="en-US" sz="2400"/>
              <a:t>    volume = 2.0 * PI * radius ^ 2 * height;</a:t>
            </a:r>
          </a:p>
          <a:p>
            <a:pPr marL="0" indent="0">
              <a:buNone/>
            </a:pPr>
            <a:r>
              <a:rPr lang="en-US" sz="2400"/>
              <a:t>    printf( "The volume of the circle is %f\n", volume);</a:t>
            </a:r>
          </a:p>
          <a:p>
            <a:pPr marL="0" indent="0">
              <a:buNone/>
            </a:pPr>
            <a:r>
              <a:rPr lang="en-US" sz="2400"/>
              <a:t> }</a:t>
            </a:r>
          </a:p>
          <a:p>
            <a:pPr marL="0" indent="0">
              <a:buNone/>
            </a:pPr>
            <a:endParaRPr lang="en-US" sz="2400"/>
          </a:p>
        </p:txBody>
      </p:sp>
    </p:spTree>
    <p:extLst>
      <p:ext uri="{BB962C8B-B14F-4D97-AF65-F5344CB8AC3E}">
        <p14:creationId xmlns:p14="http://schemas.microsoft.com/office/powerpoint/2010/main" val="370383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F066-1B19-4203-A042-7C267AC9021C}"/>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9312CFF6-B1D8-4330-BA7C-75B652F7418D}"/>
              </a:ext>
            </a:extLst>
          </p:cNvPr>
          <p:cNvSpPr>
            <a:spLocks noGrp="1"/>
          </p:cNvSpPr>
          <p:nvPr>
            <p:ph idx="1"/>
          </p:nvPr>
        </p:nvSpPr>
        <p:spPr/>
        <p:txBody>
          <a:bodyPr/>
          <a:lstStyle/>
          <a:p>
            <a:pPr marL="0" indent="0">
              <a:buNone/>
            </a:pPr>
            <a:endParaRPr lang="pt-BR" sz="2600">
              <a:latin typeface="Courier New" panose="02070309020205020404" pitchFamily="49" charset="0"/>
              <a:cs typeface="Courier New" panose="02070309020205020404" pitchFamily="49" charset="0"/>
            </a:endParaRPr>
          </a:p>
          <a:p>
            <a:pPr marL="400050" lvl="1" indent="0">
              <a:buNone/>
            </a:pPr>
            <a:r>
              <a:rPr lang="pt-BR">
                <a:latin typeface="Courier New" panose="02070309020205020404" pitchFamily="49" charset="0"/>
                <a:cs typeface="Courier New" panose="02070309020205020404" pitchFamily="49" charset="0"/>
              </a:rPr>
              <a:t>printf("%d\n",20);</a:t>
            </a:r>
          </a:p>
          <a:p>
            <a:pPr marL="400050" lvl="1" indent="0">
              <a:buNone/>
            </a:pPr>
            <a:r>
              <a:rPr lang="pt-BR">
                <a:latin typeface="Courier New" panose="02070309020205020404" pitchFamily="49" charset="0"/>
                <a:cs typeface="Courier New" panose="02070309020205020404" pitchFamily="49" charset="0"/>
              </a:rPr>
              <a:t>printf("%d\n",020);</a:t>
            </a:r>
          </a:p>
          <a:p>
            <a:pPr marL="400050" lvl="1" indent="0">
              <a:buNone/>
            </a:pPr>
            <a:r>
              <a:rPr lang="pt-BR">
                <a:latin typeface="Courier New" panose="02070309020205020404" pitchFamily="49" charset="0"/>
                <a:cs typeface="Courier New" panose="02070309020205020404" pitchFamily="49" charset="0"/>
              </a:rPr>
              <a:t>printf("%d\n",0x20);</a:t>
            </a:r>
          </a:p>
          <a:p>
            <a:pPr marL="400050" lvl="1" indent="0">
              <a:buNone/>
            </a:pPr>
            <a:r>
              <a:rPr lang="pt-BR">
                <a:latin typeface="Courier New" panose="02070309020205020404" pitchFamily="49" charset="0"/>
                <a:cs typeface="Courier New" panose="02070309020205020404" pitchFamily="49" charset="0"/>
              </a:rPr>
              <a:t>printf("======\n");</a:t>
            </a:r>
          </a:p>
          <a:p>
            <a:pPr marL="400050" lvl="1" indent="0">
              <a:buNone/>
            </a:pPr>
            <a:r>
              <a:rPr lang="pt-BR">
                <a:latin typeface="Courier New" panose="02070309020205020404" pitchFamily="49" charset="0"/>
                <a:cs typeface="Courier New" panose="02070309020205020404" pitchFamily="49" charset="0"/>
              </a:rPr>
              <a:t>printf("%d\n",30);</a:t>
            </a:r>
          </a:p>
          <a:p>
            <a:pPr marL="400050" lvl="1" indent="0">
              <a:buNone/>
            </a:pPr>
            <a:r>
              <a:rPr lang="pt-BR">
                <a:latin typeface="Courier New" panose="02070309020205020404" pitchFamily="49" charset="0"/>
                <a:cs typeface="Courier New" panose="02070309020205020404" pitchFamily="49" charset="0"/>
              </a:rPr>
              <a:t>printf("%o\n",30);</a:t>
            </a:r>
          </a:p>
          <a:p>
            <a:pPr marL="400050" lvl="1" indent="0">
              <a:buNone/>
            </a:pPr>
            <a:r>
              <a:rPr lang="pt-BR">
                <a:latin typeface="Courier New" panose="02070309020205020404" pitchFamily="49" charset="0"/>
                <a:cs typeface="Courier New" panose="02070309020205020404" pitchFamily="49" charset="0"/>
              </a:rPr>
              <a:t>printf("%X\n",30);</a:t>
            </a:r>
            <a:endParaRPr lang="en-US">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525A5A09-2E94-4D8B-8980-543619E24520}"/>
              </a:ext>
            </a:extLst>
          </p:cNvPr>
          <p:cNvPicPr>
            <a:picLocks noChangeAspect="1"/>
          </p:cNvPicPr>
          <p:nvPr/>
        </p:nvPicPr>
        <p:blipFill rotWithShape="1">
          <a:blip r:embed="rId2"/>
          <a:srcRect l="269" t="5173" r="81813" b="55171"/>
          <a:stretch/>
        </p:blipFill>
        <p:spPr>
          <a:xfrm>
            <a:off x="6019800" y="1524001"/>
            <a:ext cx="1813884" cy="2743200"/>
          </a:xfrm>
          <a:prstGeom prst="rect">
            <a:avLst/>
          </a:prstGeom>
          <a:ln>
            <a:solidFill>
              <a:schemeClr val="tx1"/>
            </a:solidFill>
          </a:ln>
        </p:spPr>
      </p:pic>
    </p:spTree>
    <p:extLst>
      <p:ext uri="{BB962C8B-B14F-4D97-AF65-F5344CB8AC3E}">
        <p14:creationId xmlns:p14="http://schemas.microsoft.com/office/powerpoint/2010/main" val="8524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p:txBody>
          <a:bodyPr/>
          <a:lstStyle/>
          <a:p>
            <a:r>
              <a:rPr lang="en-US" altLang="en-US"/>
              <a:t>Giá trị cố định</a:t>
            </a:r>
          </a:p>
        </p:txBody>
      </p:sp>
      <p:sp>
        <p:nvSpPr>
          <p:cNvPr id="120835" name="Rectangle 3"/>
          <p:cNvSpPr>
            <a:spLocks noGrp="1"/>
          </p:cNvSpPr>
          <p:nvPr>
            <p:ph idx="1"/>
          </p:nvPr>
        </p:nvSpPr>
        <p:spPr/>
        <p:txBody>
          <a:bodyPr/>
          <a:lstStyle/>
          <a:p>
            <a:r>
              <a:rPr lang="en-US" altLang="en-US"/>
              <a:t>Giá trị kiểu ký tự - chuỗi</a:t>
            </a:r>
          </a:p>
          <a:p>
            <a:pPr lvl="1"/>
            <a:r>
              <a:rPr lang="en-US" altLang="en-US"/>
              <a:t>Ký tự: đặt trong cặp nháy đơn (‘ ‘)</a:t>
            </a:r>
          </a:p>
          <a:p>
            <a:pPr lvl="1"/>
            <a:r>
              <a:rPr lang="en-US" altLang="en-US"/>
              <a:t>Có thể là ký tự bình thường (</a:t>
            </a:r>
            <a:r>
              <a:rPr lang="en-US"/>
              <a:t>plain character) hay escape sequence ('\n', '\t', …)</a:t>
            </a:r>
            <a:endParaRPr lang="en-US" altLang="en-US"/>
          </a:p>
          <a:p>
            <a:pPr lvl="2"/>
            <a:r>
              <a:rPr lang="en-US" altLang="en-US"/>
              <a:t> Ví dụ:	'A'	'7'	'\101'	'\t'</a:t>
            </a:r>
          </a:p>
          <a:p>
            <a:pPr lvl="1"/>
            <a:r>
              <a:rPr lang="en-US" altLang="en-US"/>
              <a:t>Chuỗi: đặt trong cặp nháy kép (“ “)</a:t>
            </a:r>
          </a:p>
          <a:p>
            <a:pPr lvl="2"/>
            <a:r>
              <a:rPr lang="en-US" altLang="en-US"/>
              <a:t> Ví dụ:	"Dai Hoc Bach Khoa"</a:t>
            </a:r>
          </a:p>
        </p:txBody>
      </p:sp>
    </p:spTree>
    <p:extLst>
      <p:ext uri="{BB962C8B-B14F-4D97-AF65-F5344CB8AC3E}">
        <p14:creationId xmlns:p14="http://schemas.microsoft.com/office/powerpoint/2010/main" val="55026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p:txBody>
          <a:bodyPr/>
          <a:lstStyle/>
          <a:p>
            <a:r>
              <a:rPr lang="en-US" altLang="en-US"/>
              <a:t>Hằng</a:t>
            </a:r>
          </a:p>
        </p:txBody>
      </p:sp>
      <p:sp>
        <p:nvSpPr>
          <p:cNvPr id="121859" name="Rectangle 3"/>
          <p:cNvSpPr>
            <a:spLocks noGrp="1"/>
          </p:cNvSpPr>
          <p:nvPr>
            <p:ph idx="1"/>
          </p:nvPr>
        </p:nvSpPr>
        <p:spPr/>
        <p:txBody>
          <a:bodyPr>
            <a:normAutofit/>
          </a:bodyPr>
          <a:lstStyle/>
          <a:p>
            <a:r>
              <a:rPr lang="en-US" altLang="en-US"/>
              <a:t>Hằng là một giá trị được đặt tên (thường dùng chữ in hoa)</a:t>
            </a:r>
          </a:p>
          <a:p>
            <a:r>
              <a:rPr lang="en-US" altLang="en-US"/>
              <a:t>Cú pháp định nghĩa hằng:</a:t>
            </a:r>
          </a:p>
          <a:p>
            <a:pPr marL="0" indent="0">
              <a:buNone/>
            </a:pPr>
            <a:r>
              <a:rPr lang="en-US" altLang="en-US"/>
              <a:t>	</a:t>
            </a:r>
            <a:r>
              <a:rPr lang="en-US" altLang="en-US">
                <a:solidFill>
                  <a:srgbClr val="FF0000"/>
                </a:solidFill>
              </a:rPr>
              <a:t>const</a:t>
            </a:r>
            <a:r>
              <a:rPr lang="en-US" altLang="en-US"/>
              <a:t>  &lt;type&gt;  &lt;name&gt; = &lt;value&gt; </a:t>
            </a:r>
            <a:r>
              <a:rPr lang="en-US" altLang="en-US" b="1">
                <a:solidFill>
                  <a:srgbClr val="FF0000"/>
                </a:solidFill>
              </a:rPr>
              <a:t>;</a:t>
            </a:r>
          </a:p>
          <a:p>
            <a:pPr marL="0" indent="0">
              <a:buNone/>
              <a:tabLst>
                <a:tab pos="338138" algn="l"/>
              </a:tabLst>
            </a:pPr>
            <a:r>
              <a:rPr lang="en-US" altLang="en-US"/>
              <a:t>	hay	</a:t>
            </a:r>
          </a:p>
          <a:p>
            <a:pPr marL="0" indent="0">
              <a:buNone/>
            </a:pPr>
            <a:r>
              <a:rPr lang="en-US" altLang="en-US">
                <a:solidFill>
                  <a:srgbClr val="FF0000"/>
                </a:solidFill>
              </a:rPr>
              <a:t>	#define</a:t>
            </a:r>
            <a:r>
              <a:rPr lang="en-US" altLang="en-US"/>
              <a:t>  &lt;ConstName&gt;   &lt;value&gt;</a:t>
            </a:r>
          </a:p>
          <a:p>
            <a:r>
              <a:rPr lang="en-US" altLang="en-US"/>
              <a:t>Ví dụ:	</a:t>
            </a:r>
          </a:p>
          <a:p>
            <a:pPr lvl="1">
              <a:buFont typeface="Wingdings" panose="05000000000000000000" pitchFamily="2" charset="2"/>
              <a:buChar char=""/>
            </a:pPr>
            <a:r>
              <a:rPr lang="en-US" altLang="en-US"/>
              <a:t>const  int  MAX = 15;</a:t>
            </a:r>
          </a:p>
          <a:p>
            <a:pPr lvl="1">
              <a:buFont typeface="Wingdings" panose="05000000000000000000" pitchFamily="2" charset="2"/>
              <a:buChar char=""/>
            </a:pPr>
            <a:r>
              <a:rPr lang="en-US" altLang="en-US"/>
              <a:t>#define    MAX    15</a:t>
            </a:r>
          </a:p>
        </p:txBody>
      </p:sp>
    </p:spTree>
    <p:extLst>
      <p:ext uri="{BB962C8B-B14F-4D97-AF65-F5344CB8AC3E}">
        <p14:creationId xmlns:p14="http://schemas.microsoft.com/office/powerpoint/2010/main" val="215567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endParaRPr lang="en-US" dirty="0"/>
          </a:p>
        </p:txBody>
      </p:sp>
      <p:sp>
        <p:nvSpPr>
          <p:cNvPr id="3" name="Content Placeholder 2"/>
          <p:cNvSpPr>
            <a:spLocks noGrp="1"/>
          </p:cNvSpPr>
          <p:nvPr>
            <p:ph idx="1"/>
          </p:nvPr>
        </p:nvSpPr>
        <p:spPr/>
        <p:txBody>
          <a:bodyPr/>
          <a:lstStyle/>
          <a:p>
            <a:r>
              <a:rPr lang="vi-VN"/>
              <a:t>Kiểu </a:t>
            </a:r>
            <a:r>
              <a:rPr lang="vi-VN" dirty="0"/>
              <a:t>ký tự</a:t>
            </a:r>
          </a:p>
          <a:p>
            <a:pPr marL="514350" lvl="1" indent="0">
              <a:buNone/>
            </a:pPr>
            <a:r>
              <a:rPr lang="vi-VN" dirty="0"/>
              <a:t>const char c = ‘a’;</a:t>
            </a:r>
          </a:p>
          <a:p>
            <a:pPr marL="514350" lvl="1" indent="0">
              <a:buNone/>
            </a:pPr>
            <a:r>
              <a:rPr lang="vi-VN" dirty="0"/>
              <a:t>const char c = ‘</a:t>
            </a:r>
            <a:r>
              <a:rPr lang="vi-VN"/>
              <a:t>A’;</a:t>
            </a:r>
            <a:endParaRPr lang="vi-VN" dirty="0"/>
          </a:p>
          <a:p>
            <a:r>
              <a:rPr lang="vi-VN" dirty="0"/>
              <a:t>Kiểu chuỗi</a:t>
            </a:r>
          </a:p>
          <a:p>
            <a:pPr marL="514350" lvl="1" indent="0">
              <a:buNone/>
            </a:pPr>
            <a:r>
              <a:rPr lang="vi-VN" dirty="0"/>
              <a:t>const char </a:t>
            </a:r>
            <a:r>
              <a:rPr lang="vi-VN"/>
              <a:t>c[</a:t>
            </a:r>
            <a:r>
              <a:rPr lang="en-US"/>
              <a:t> </a:t>
            </a:r>
            <a:r>
              <a:rPr lang="vi-VN"/>
              <a:t>] </a:t>
            </a:r>
            <a:r>
              <a:rPr lang="vi-VN" dirty="0"/>
              <a:t>= “LAP </a:t>
            </a:r>
            <a:r>
              <a:rPr lang="vi-VN"/>
              <a:t>TRINH C”;</a:t>
            </a:r>
            <a:endParaRPr lang="vi-VN" dirty="0"/>
          </a:p>
          <a:p>
            <a:pPr marL="514350" lvl="1" indent="0">
              <a:buNone/>
            </a:pPr>
            <a:r>
              <a:rPr lang="vi-VN" dirty="0"/>
              <a:t>const char </a:t>
            </a:r>
            <a:r>
              <a:rPr lang="vi-VN"/>
              <a:t>c[</a:t>
            </a:r>
            <a:r>
              <a:rPr lang="en-US"/>
              <a:t> </a:t>
            </a:r>
            <a:r>
              <a:rPr lang="vi-VN"/>
              <a:t>] </a:t>
            </a:r>
            <a:r>
              <a:rPr lang="vi-VN" dirty="0"/>
              <a:t>= “SAI </a:t>
            </a:r>
            <a:r>
              <a:rPr lang="vi-VN"/>
              <a:t>GON”;</a:t>
            </a:r>
            <a:endParaRPr lang="vi-VN" dirty="0"/>
          </a:p>
          <a:p>
            <a:r>
              <a:rPr lang="vi-VN" dirty="0"/>
              <a:t>Kiểu số</a:t>
            </a:r>
          </a:p>
          <a:p>
            <a:pPr marL="514350" lvl="1" indent="0">
              <a:buNone/>
            </a:pPr>
            <a:r>
              <a:rPr lang="en-US" dirty="0" err="1"/>
              <a:t>const</a:t>
            </a:r>
            <a:r>
              <a:rPr lang="en-US" dirty="0"/>
              <a:t> </a:t>
            </a:r>
            <a:r>
              <a:rPr lang="en-US" dirty="0" err="1"/>
              <a:t>int</a:t>
            </a:r>
            <a:r>
              <a:rPr lang="en-US" dirty="0"/>
              <a:t> a = 100;</a:t>
            </a:r>
          </a:p>
          <a:p>
            <a:pPr marL="514350" lvl="1" indent="0">
              <a:buNone/>
            </a:pPr>
            <a:r>
              <a:rPr lang="en-US" dirty="0" err="1"/>
              <a:t>const</a:t>
            </a:r>
            <a:r>
              <a:rPr lang="en-US" dirty="0"/>
              <a:t> float f = 10.5f;</a:t>
            </a:r>
          </a:p>
          <a:p>
            <a:pPr marL="514350" lvl="1" indent="0">
              <a:buNone/>
            </a:pPr>
            <a:r>
              <a:rPr lang="en-US" dirty="0" err="1"/>
              <a:t>const</a:t>
            </a:r>
            <a:r>
              <a:rPr lang="en-US" dirty="0"/>
              <a:t> double d = 10.5;</a:t>
            </a:r>
          </a:p>
          <a:p>
            <a:pPr marL="914400" lvl="2" indent="0">
              <a:buNone/>
            </a:pPr>
            <a:endParaRPr lang="vi-VN" dirty="0"/>
          </a:p>
          <a:p>
            <a:pPr lvl="1"/>
            <a:endParaRPr lang="fr-FR" dirty="0"/>
          </a:p>
        </p:txBody>
      </p:sp>
    </p:spTree>
    <p:extLst>
      <p:ext uri="{BB962C8B-B14F-4D97-AF65-F5344CB8AC3E}">
        <p14:creationId xmlns:p14="http://schemas.microsoft.com/office/powerpoint/2010/main" val="345157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p:txBody>
          <a:bodyPr/>
          <a:lstStyle/>
          <a:p>
            <a:r>
              <a:rPr lang="en-US" altLang="en-US"/>
              <a:t>Biến</a:t>
            </a:r>
          </a:p>
        </p:txBody>
      </p:sp>
      <p:sp>
        <p:nvSpPr>
          <p:cNvPr id="123907" name="Rectangle 3"/>
          <p:cNvSpPr>
            <a:spLocks noGrp="1"/>
          </p:cNvSpPr>
          <p:nvPr>
            <p:ph idx="1"/>
          </p:nvPr>
        </p:nvSpPr>
        <p:spPr/>
        <p:txBody>
          <a:bodyPr/>
          <a:lstStyle/>
          <a:p>
            <a:r>
              <a:rPr lang="en-US" altLang="en-US"/>
              <a:t>Biến là một vùng trong bộ nhớ của máy tính, l</a:t>
            </a:r>
            <a:r>
              <a:rPr lang="vi-VN"/>
              <a:t>à nơi lưu dữ liệu của chương trình</a:t>
            </a:r>
            <a:r>
              <a:rPr lang="en-US"/>
              <a:t>, nói khác biến là 1 vùng nhớ được đặt tên</a:t>
            </a:r>
            <a:endParaRPr lang="vi-VN"/>
          </a:p>
          <a:p>
            <a:r>
              <a:rPr lang="en-US" altLang="en-US"/>
              <a:t>Mỗi biến có các yếu tố sau:</a:t>
            </a:r>
          </a:p>
          <a:p>
            <a:pPr lvl="1"/>
            <a:r>
              <a:rPr lang="en-US" altLang="en-US"/>
              <a:t>Tên (name): do người dùng tự đặt dùng thay cho địa chỉ trong bộ nhớ</a:t>
            </a:r>
          </a:p>
          <a:p>
            <a:pPr lvl="1"/>
            <a:r>
              <a:rPr lang="en-US" altLang="en-US"/>
              <a:t>Kiểu dữ liệu (data type): liên quan đến loại và độ lớn của giá trị mà biến có thể chứa.</a:t>
            </a:r>
          </a:p>
          <a:p>
            <a:pPr lvl="1"/>
            <a:r>
              <a:rPr lang="en-US" altLang="en-US"/>
              <a:t>Dữ liệu: là giá trị chứa trong biến.</a:t>
            </a:r>
          </a:p>
          <a:p>
            <a:r>
              <a:rPr lang="vi-VN">
                <a:solidFill>
                  <a:srgbClr val="FF0000"/>
                </a:solidFill>
              </a:rPr>
              <a:t>Biến </a:t>
            </a:r>
            <a:r>
              <a:rPr lang="en-US">
                <a:solidFill>
                  <a:srgbClr val="FF0000"/>
                </a:solidFill>
              </a:rPr>
              <a:t>phải </a:t>
            </a:r>
            <a:r>
              <a:rPr lang="vi-VN">
                <a:solidFill>
                  <a:srgbClr val="FF0000"/>
                </a:solidFill>
              </a:rPr>
              <a:t>được khai báo trước khi </a:t>
            </a:r>
            <a:r>
              <a:rPr lang="en-US">
                <a:solidFill>
                  <a:srgbClr val="FF0000"/>
                </a:solidFill>
              </a:rPr>
              <a:t>sử </a:t>
            </a:r>
            <a:r>
              <a:rPr lang="vi-VN">
                <a:solidFill>
                  <a:srgbClr val="FF0000"/>
                </a:solidFill>
              </a:rPr>
              <a:t>d</a:t>
            </a:r>
            <a:r>
              <a:rPr lang="en-US">
                <a:solidFill>
                  <a:srgbClr val="FF0000"/>
                </a:solidFill>
              </a:rPr>
              <a:t>ụ</a:t>
            </a:r>
            <a:r>
              <a:rPr lang="vi-VN">
                <a:solidFill>
                  <a:srgbClr val="FF0000"/>
                </a:solidFill>
              </a:rPr>
              <a:t>ng</a:t>
            </a:r>
          </a:p>
          <a:p>
            <a:pPr lvl="1"/>
            <a:endParaRPr lang="en-US" altLang="en-US"/>
          </a:p>
        </p:txBody>
      </p:sp>
    </p:spTree>
    <p:extLst>
      <p:ext uri="{BB962C8B-B14F-4D97-AF65-F5344CB8AC3E}">
        <p14:creationId xmlns:p14="http://schemas.microsoft.com/office/powerpoint/2010/main" val="2682827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Ch01 - Gioi thieu ve may tinh va lap trinh</Template>
  <TotalTime>4297</TotalTime>
  <Words>2432</Words>
  <Application>Microsoft Office PowerPoint</Application>
  <PresentationFormat>On-screen Show (4:3)</PresentationFormat>
  <Paragraphs>435</Paragraphs>
  <Slides>41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Consolas</vt:lpstr>
      <vt:lpstr>Courier New</vt:lpstr>
      <vt:lpstr>Tahoma</vt:lpstr>
      <vt:lpstr>Wingdings</vt:lpstr>
      <vt:lpstr>15_Blends</vt:lpstr>
      <vt:lpstr>Chương 03 Tổ chức dữ liệu trong chương trình</vt:lpstr>
      <vt:lpstr>Chuẩn đầu ra</vt:lpstr>
      <vt:lpstr>Dữ liệu</vt:lpstr>
      <vt:lpstr>Giá trị cố định</vt:lpstr>
      <vt:lpstr>Ví dụ</vt:lpstr>
      <vt:lpstr>Giá trị cố định</vt:lpstr>
      <vt:lpstr>Hằng</vt:lpstr>
      <vt:lpstr>Ví dụ</vt:lpstr>
      <vt:lpstr>Biến</vt:lpstr>
      <vt:lpstr>Khai báo biến</vt:lpstr>
      <vt:lpstr>Khai báo biến</vt:lpstr>
      <vt:lpstr>Quy tắc đặt tên biến</vt:lpstr>
      <vt:lpstr>Kiểu dữ liệu</vt:lpstr>
      <vt:lpstr>Các loại kiểu dữ liệu</vt:lpstr>
      <vt:lpstr>Kiểu số nguyên</vt:lpstr>
      <vt:lpstr>Kiểu số thực</vt:lpstr>
      <vt:lpstr>Kiểu enum</vt:lpstr>
      <vt:lpstr>Kiểu enum</vt:lpstr>
      <vt:lpstr>Kiểu enum</vt:lpstr>
      <vt:lpstr>Kiểu enum</vt:lpstr>
      <vt:lpstr>Kiểu void</vt:lpstr>
      <vt:lpstr>Chuyển đổi kiểu</vt:lpstr>
      <vt:lpstr>Chuyển đổi kiểu</vt:lpstr>
      <vt:lpstr>ASCII character set</vt:lpstr>
      <vt:lpstr>Biểu thức và toán tử trong C</vt:lpstr>
      <vt:lpstr>Biểu thức (expression)</vt:lpstr>
      <vt:lpstr>Toán tử (operator)</vt:lpstr>
      <vt:lpstr>Các loại toán tử</vt:lpstr>
      <vt:lpstr>Toán tử gán (assignment)</vt:lpstr>
      <vt:lpstr>Toán tử số học</vt:lpstr>
      <vt:lpstr>Toán tử tăng / giảm</vt:lpstr>
      <vt:lpstr>Toán tử gán phức hợp</vt:lpstr>
      <vt:lpstr>Toán tử so sánh</vt:lpstr>
      <vt:lpstr>Toán tử luận lý</vt:lpstr>
      <vt:lpstr>Toán tử luận lý</vt:lpstr>
      <vt:lpstr>Toán tử bitwise</vt:lpstr>
      <vt:lpstr>Toán tử bitwise</vt:lpstr>
      <vt:lpstr>Toán tử điều kiện</vt:lpstr>
      <vt:lpstr>Độ ưu tiên của các toán tử</vt:lpstr>
      <vt:lpstr>Ôn tập</vt:lpstr>
      <vt:lpstr>Ôn tập</vt:lpstr>
    </vt:vector>
  </TitlesOfParts>
  <Company>Dai hoc Bach Khoa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Quang Tran</cp:lastModifiedBy>
  <cp:revision>717</cp:revision>
  <cp:lastPrinted>2019-02-10T13:45:15Z</cp:lastPrinted>
  <dcterms:created xsi:type="dcterms:W3CDTF">2010-12-08T09:26:28Z</dcterms:created>
  <dcterms:modified xsi:type="dcterms:W3CDTF">2019-02-12T07:08:46Z</dcterms:modified>
</cp:coreProperties>
</file>